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29" r:id="rId2"/>
    <p:sldId id="368" r:id="rId3"/>
    <p:sldId id="374" r:id="rId4"/>
    <p:sldId id="369" r:id="rId5"/>
    <p:sldId id="370" r:id="rId6"/>
    <p:sldId id="371" r:id="rId7"/>
    <p:sldId id="372" r:id="rId8"/>
    <p:sldId id="373" r:id="rId9"/>
    <p:sldId id="375" r:id="rId10"/>
    <p:sldId id="376" r:id="rId11"/>
    <p:sldId id="377" r:id="rId12"/>
    <p:sldId id="378" r:id="rId13"/>
    <p:sldId id="379" r:id="rId14"/>
    <p:sldId id="388" r:id="rId15"/>
    <p:sldId id="380" r:id="rId16"/>
    <p:sldId id="381" r:id="rId17"/>
    <p:sldId id="382" r:id="rId18"/>
    <p:sldId id="383" r:id="rId19"/>
    <p:sldId id="385" r:id="rId20"/>
    <p:sldId id="384" r:id="rId21"/>
    <p:sldId id="386" r:id="rId22"/>
    <p:sldId id="387" r:id="rId23"/>
  </p:sldIdLst>
  <p:sldSz cx="12192000" cy="6858000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FF"/>
    <a:srgbClr val="008000"/>
    <a:srgbClr val="978C28"/>
    <a:srgbClr val="D3C337"/>
    <a:srgbClr val="000099"/>
    <a:srgbClr val="FF9933"/>
    <a:srgbClr val="FF6600"/>
    <a:srgbClr val="66FFF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37" autoAdjust="0"/>
    <p:restoredTop sz="90965" autoAdjust="0"/>
  </p:normalViewPr>
  <p:slideViewPr>
    <p:cSldViewPr>
      <p:cViewPr varScale="1">
        <p:scale>
          <a:sx n="98" d="100"/>
          <a:sy n="98" d="100"/>
        </p:scale>
        <p:origin x="1112" y="1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458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458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49E2CB30-4184-4C1B-912F-A6AED0718E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866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458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9275"/>
            <a:ext cx="48768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120" y="3474720"/>
            <a:ext cx="768096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458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95859DDC-9015-4B39-98F8-9F9A698DFE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628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71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228A5-DE51-45EB-A51E-AC7C60465EA1}" type="datetime1">
              <a:rPr lang="en-US" smtClean="0"/>
              <a:t>11/6/21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405615748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vi-V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FA6EDE-9D0A-48DF-8DB7-E6E7C6725AE9}" type="datetime1">
              <a:rPr lang="en-US" smtClean="0"/>
              <a:t>11/6/21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276903305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35CB54-6AB1-4B04-9998-2469A6BA0B58}" type="datetime1">
              <a:rPr lang="en-US" smtClean="0"/>
              <a:t>11/6/21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9918823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9D2B26-C4DE-45F6-A82F-4DCF9E9E95FB}" type="datetime1">
              <a:rPr lang="en-US" smtClean="0"/>
              <a:t>11/6/21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85348029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249C8-BF7A-4990-B3B9-274312BE8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97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1221168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459F9-7608-4E7E-AF0C-31D775524873}" type="datetime1">
              <a:rPr lang="en-US" smtClean="0"/>
              <a:t>11/6/21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176553698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3352799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5105401"/>
            <a:ext cx="10972800" cy="990599"/>
          </a:xfrm>
        </p:spPr>
        <p:txBody>
          <a:bodyPr/>
          <a:lstStyle>
            <a:lvl1pPr>
              <a:buFont typeface="Arial" pitchFamily="34" charset="0"/>
              <a:buChar char="­"/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vi-VN" dirty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4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DB780-8063-410B-88BC-AD4AA3925B34}" type="datetime1">
              <a:rPr lang="en-US" smtClean="0"/>
              <a:t>11/6/21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5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14957049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0B3D5E-27DF-4C36-B508-84F53F5E9CA0}" type="datetime1">
              <a:rPr lang="en-US" smtClean="0"/>
              <a:t>11/6/21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370127187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93FF4-33B5-438C-8DD9-E29AB6BB8043}" type="datetime1">
              <a:rPr lang="en-US" smtClean="0"/>
              <a:t>11/6/21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56259912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5A6EA-EB31-4A91-90CD-BB8F6438FCF1}" type="datetime1">
              <a:rPr lang="en-US" smtClean="0"/>
              <a:t>11/6/21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213228791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9C9E2-06BB-41C5-A984-A694C29A16A3}" type="datetime1">
              <a:rPr lang="en-US" smtClean="0"/>
              <a:t>11/6/21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411271961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C2845-9148-4B5B-9562-D246E4219F47}" type="datetime1">
              <a:rPr lang="en-US" smtClean="0"/>
              <a:t>11/6/21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156685482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F83F0-61E2-46D0-B6E3-3CB47DF90001}" type="datetime1">
              <a:rPr lang="en-US" smtClean="0"/>
              <a:t>11/6/21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327000721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248400"/>
            <a:ext cx="12192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>
                <a:solidFill>
                  <a:schemeClr val="bg1"/>
                </a:solidFill>
              </a:rPr>
              <a:t>TRƯỜNG</a:t>
            </a:r>
            <a:r>
              <a:rPr lang="en-US" sz="1050" b="1" baseline="0">
                <a:solidFill>
                  <a:schemeClr val="bg1"/>
                </a:solidFill>
              </a:rPr>
              <a:t> ĐẠI HỌC CÔNG NGHỆ THÔNG TIN, </a:t>
            </a:r>
            <a:r>
              <a:rPr lang="en-US" sz="1050" b="1">
                <a:solidFill>
                  <a:schemeClr val="bg1"/>
                </a:solidFill>
              </a:rPr>
              <a:t>KHU</a:t>
            </a:r>
            <a:r>
              <a:rPr lang="en-US" sz="1050" b="1" baseline="0">
                <a:solidFill>
                  <a:schemeClr val="bg1"/>
                </a:solidFill>
              </a:rPr>
              <a:t> PHỐ 6, PHƯỜNG LINH TRUNG, QUẬN THỦ ĐỨC, TP. HỒ CHÍ MINH</a:t>
            </a:r>
            <a:endParaRPr lang="en-US" sz="1050" b="1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422400" y="6520190"/>
            <a:ext cx="934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b="1">
                <a:solidFill>
                  <a:schemeClr val="bg1"/>
                </a:solidFill>
              </a:rPr>
              <a:t>[T] 028 3725 2002 101     |     [F] 028 3725 2148     |</a:t>
            </a:r>
            <a:r>
              <a:rPr lang="de-DE" sz="1100" b="1" baseline="0">
                <a:solidFill>
                  <a:schemeClr val="bg1"/>
                </a:solidFill>
              </a:rPr>
              <a:t>    </a:t>
            </a:r>
            <a:r>
              <a:rPr lang="de-DE" sz="1100" b="1">
                <a:solidFill>
                  <a:schemeClr val="bg1"/>
                </a:solidFill>
              </a:rPr>
              <a:t> [W] www.uit.edu.vn     |     [E] info@uit.edu.vn</a:t>
            </a:r>
            <a:endParaRPr lang="en-US" sz="1100" b="1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379200" y="6324600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A916C17-A3B0-4CE4-88CA-9129F443D2C0}" type="slidenum">
              <a:rPr lang="en-US" smtClean="0"/>
              <a:pPr algn="ctr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─"/>
        <a:defRPr sz="3200">
          <a:solidFill>
            <a:srgbClr val="0066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+"/>
        <a:defRPr sz="2800">
          <a:solidFill>
            <a:srgbClr val="0066FF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66FF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BÀI 03: </a:t>
            </a:r>
            <a:br>
              <a:rPr lang="en-US"/>
            </a:br>
            <a:r>
              <a:rPr lang="en-US">
                <a:solidFill>
                  <a:srgbClr val="0066FF"/>
                </a:solidFill>
              </a:rPr>
              <a:t>KỸ NĂNG TRONG NGÀNH CÔNG NGHỆ THÔNG TIN</a:t>
            </a:r>
            <a:endParaRPr lang="en-US" b="1"/>
          </a:p>
        </p:txBody>
      </p:sp>
      <p:sp>
        <p:nvSpPr>
          <p:cNvPr id="6" name="Subtitle 3">
            <a:extLst>
              <a:ext uri="{FF2B5EF4-FFF2-40B4-BE49-F238E27FC236}">
                <a16:creationId xmlns:a16="http://schemas.microsoft.com/office/drawing/2014/main" id="{0FA64EDF-8F8A-4AF6-A64B-C1F830B757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defTabSz="-13871574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>
                <a:solidFill>
                  <a:srgbClr val="008000"/>
                </a:solidFill>
              </a:rPr>
              <a:t>Khoa Khoa học và Kỹ thuật thông tin</a:t>
            </a:r>
          </a:p>
          <a:p>
            <a:pPr defTabSz="-13871574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>
                <a:solidFill>
                  <a:srgbClr val="008000"/>
                </a:solidFill>
              </a:rPr>
              <a:t>Bộ môn Thiết bị di động và Công nghệ Web</a:t>
            </a:r>
          </a:p>
          <a:p>
            <a:pPr defTabSz="-13871574">
              <a:spcBef>
                <a:spcPts val="0"/>
              </a:spcBef>
              <a:spcAft>
                <a:spcPts val="0"/>
              </a:spcAft>
              <a:defRPr/>
            </a:pPr>
            <a:endParaRPr lang="en-US" sz="2800"/>
          </a:p>
          <a:p>
            <a:pPr defTabSz="-13871574">
              <a:spcBef>
                <a:spcPts val="0"/>
              </a:spcBef>
              <a:spcAft>
                <a:spcPts val="0"/>
              </a:spcAft>
              <a:defRPr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98670188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39064-F0CD-2641-9C47-C88C1982A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Kỹ năng cứng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6A9B5-E51A-4D49-B7F5-DA9A6A39F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Để lập trình tốt, cần có các kỹ năng sau: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Viết và Đọc code.</a:t>
            </a:r>
          </a:p>
          <a:p>
            <a:pPr lvl="1"/>
            <a:r>
              <a:rPr lang="en-US"/>
              <a:t>Debug.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Testing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466043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7F04D-63EB-2745-9C34-570FA21A8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Viết và đọc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F9309-D9A5-954A-AFD5-E9C3BFDA6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Pseudo code.</a:t>
            </a:r>
          </a:p>
          <a:p>
            <a:r>
              <a:rPr lang="en-US"/>
              <a:t>Coding convention.</a:t>
            </a:r>
          </a:p>
          <a:p>
            <a:r>
              <a:rPr lang="en-US"/>
              <a:t>SOLID</a:t>
            </a:r>
          </a:p>
          <a:p>
            <a:r>
              <a:rPr lang="en-US"/>
              <a:t>Design pattern.</a:t>
            </a:r>
          </a:p>
        </p:txBody>
      </p:sp>
      <p:pic>
        <p:nvPicPr>
          <p:cNvPr id="4098" name="Picture 2" descr="I cringe when I see my old code : ProgrammerHumor">
            <a:extLst>
              <a:ext uri="{FF2B5EF4-FFF2-40B4-BE49-F238E27FC236}">
                <a16:creationId xmlns:a16="http://schemas.microsoft.com/office/drawing/2014/main" id="{54863EE7-D298-0648-A50A-E3EE89299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04938"/>
            <a:ext cx="4909414" cy="4525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728743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C5F19-9558-DA44-A14F-0BF3FC4BD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B5DAA-A7E5-E84A-947E-B9880E6A1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17638"/>
            <a:ext cx="7162800" cy="4525963"/>
          </a:xfrm>
        </p:spPr>
        <p:txBody>
          <a:bodyPr/>
          <a:lstStyle/>
          <a:p>
            <a:r>
              <a:rPr lang="en-US"/>
              <a:t>Bug: là khái niệm chỉ </a:t>
            </a:r>
            <a:r>
              <a:rPr lang="en-US">
                <a:solidFill>
                  <a:srgbClr val="FF0000"/>
                </a:solidFill>
              </a:rPr>
              <a:t>một lỗi xuất hiện trong một chương trình dẫn đến chương trình bị hoạt động sai hoặc không thể hoạt động</a:t>
            </a:r>
            <a:r>
              <a:rPr lang="en-US"/>
              <a:t>.</a:t>
            </a:r>
          </a:p>
          <a:p>
            <a:r>
              <a:rPr lang="en-US"/>
              <a:t>Các loại bug: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Syntax error.</a:t>
            </a:r>
          </a:p>
          <a:p>
            <a:pPr lvl="1"/>
            <a:r>
              <a:rPr lang="en-US"/>
              <a:t>Logic error.</a:t>
            </a:r>
          </a:p>
          <a:p>
            <a:r>
              <a:rPr lang="en-US"/>
              <a:t>Quá trình gỡ lỗi được gọi là Debug.</a:t>
            </a:r>
          </a:p>
          <a:p>
            <a:r>
              <a:rPr lang="en-US" b="1" i="1">
                <a:solidFill>
                  <a:srgbClr val="FF0000"/>
                </a:solidFill>
              </a:rPr>
              <a:t>Kỹ năng debug là một trong các kỹ năng rất quan trọng cần phải biết!!</a:t>
            </a:r>
          </a:p>
        </p:txBody>
      </p:sp>
      <p:pic>
        <p:nvPicPr>
          <p:cNvPr id="5122" name="Picture 2" descr="Top 10 Programming Memes (pemes) - DEV">
            <a:extLst>
              <a:ext uri="{FF2B5EF4-FFF2-40B4-BE49-F238E27FC236}">
                <a16:creationId xmlns:a16="http://schemas.microsoft.com/office/drawing/2014/main" id="{7C44ABB4-CFB0-0D49-8AE8-9334B36D2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700" y="2285998"/>
            <a:ext cx="4514455" cy="31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291611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B7164-4BF3-6345-9A02-79457C736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EC386-2938-854D-92E5-7ED498C40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900" y="1417638"/>
            <a:ext cx="10972800" cy="4525963"/>
          </a:xfrm>
        </p:spPr>
        <p:txBody>
          <a:bodyPr/>
          <a:lstStyle/>
          <a:p>
            <a:r>
              <a:rPr lang="en-US"/>
              <a:t>Testing (kiểm thử): </a:t>
            </a:r>
            <a:r>
              <a:rPr lang="en-US">
                <a:solidFill>
                  <a:srgbClr val="FF0000"/>
                </a:solidFill>
              </a:rPr>
              <a:t>là thao tác kiểm tra về chất lượng của một phần mềm, hoặc một chức năng trong phần mềm</a:t>
            </a:r>
            <a:r>
              <a:rPr lang="en-US"/>
              <a:t>. </a:t>
            </a:r>
          </a:p>
          <a:p>
            <a:r>
              <a:rPr lang="en-US"/>
              <a:t>Thường, người ta sẽ kiểm thử bằng tay (với tester) hoặc kiểm thử tự động (automation test).</a:t>
            </a:r>
          </a:p>
          <a:p>
            <a:r>
              <a:rPr lang="en-US"/>
              <a:t>Một số khái niệm thường gặp:</a:t>
            </a:r>
          </a:p>
          <a:p>
            <a:pPr lvl="1"/>
            <a:r>
              <a:rPr lang="en-US"/>
              <a:t>Test case.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Black-box / white box.</a:t>
            </a:r>
          </a:p>
          <a:p>
            <a:pPr lvl="1"/>
            <a:r>
              <a:rPr lang="en-US"/>
              <a:t>Automation test.</a:t>
            </a:r>
          </a:p>
        </p:txBody>
      </p:sp>
      <p:pic>
        <p:nvPicPr>
          <p:cNvPr id="6146" name="Picture 2" descr="7 Software Testing Memes ideas | memes, humor, hilarious">
            <a:extLst>
              <a:ext uri="{FF2B5EF4-FFF2-40B4-BE49-F238E27FC236}">
                <a16:creationId xmlns:a16="http://schemas.microsoft.com/office/drawing/2014/main" id="{C9BF2D72-3B1A-7A40-9B6B-C47D527E1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3154364"/>
            <a:ext cx="29718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770826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C8FE9-7597-3341-A928-8507A9B7D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Phân tích, thiết kế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37A7F-6B6D-A048-AF00-CDA9A74BA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8300" y="1417638"/>
            <a:ext cx="5727700" cy="4525963"/>
          </a:xfrm>
        </p:spPr>
        <p:txBody>
          <a:bodyPr/>
          <a:lstStyle/>
          <a:p>
            <a:r>
              <a:rPr lang="en-US"/>
              <a:t>Kỹ năng phân tích, thiết kế là một </a:t>
            </a:r>
            <a:r>
              <a:rPr lang="en-US">
                <a:solidFill>
                  <a:srgbClr val="FF0000"/>
                </a:solidFill>
              </a:rPr>
              <a:t>kỹ năng cao cấp </a:t>
            </a:r>
            <a:r>
              <a:rPr lang="en-US"/>
              <a:t>của một lập trình viên.</a:t>
            </a:r>
          </a:p>
          <a:p>
            <a:r>
              <a:rPr lang="en-US"/>
              <a:t>Các kỹ năng cần có:</a:t>
            </a:r>
          </a:p>
          <a:p>
            <a:pPr lvl="1"/>
            <a:r>
              <a:rPr lang="en-US"/>
              <a:t>Suy nghĩ mang tính “</a:t>
            </a:r>
            <a:r>
              <a:rPr lang="en-US">
                <a:solidFill>
                  <a:srgbClr val="FF0000"/>
                </a:solidFill>
              </a:rPr>
              <a:t>hệ thống</a:t>
            </a:r>
            <a:r>
              <a:rPr lang="en-US"/>
              <a:t>”.</a:t>
            </a:r>
          </a:p>
          <a:p>
            <a:pPr lvl="1"/>
            <a:r>
              <a:rPr lang="en-US"/>
              <a:t>Khả năng </a:t>
            </a:r>
            <a:r>
              <a:rPr lang="en-US">
                <a:solidFill>
                  <a:srgbClr val="FF0000"/>
                </a:solidFill>
              </a:rPr>
              <a:t>sắp xếp và tổ chức </a:t>
            </a:r>
            <a:r>
              <a:rPr lang="en-US">
                <a:sym typeface="Wingdings" pitchFamily="2" charset="2"/>
              </a:rPr>
              <a:t> </a:t>
            </a:r>
            <a:r>
              <a:rPr lang="en-US">
                <a:solidFill>
                  <a:srgbClr val="FF0000"/>
                </a:solidFill>
                <a:sym typeface="Wingdings" pitchFamily="2" charset="2"/>
              </a:rPr>
              <a:t>quản lý</a:t>
            </a:r>
            <a:r>
              <a:rPr lang="en-US">
                <a:sym typeface="Wingdings" pitchFamily="2" charset="2"/>
              </a:rPr>
              <a:t>.</a:t>
            </a:r>
            <a:endParaRPr lang="en-US"/>
          </a:p>
          <a:p>
            <a:pPr lvl="1"/>
            <a:r>
              <a:rPr lang="en-US"/>
              <a:t>Nhận diện vấn đề </a:t>
            </a:r>
            <a:r>
              <a:rPr lang="en-US">
                <a:sym typeface="Wingdings" pitchFamily="2" charset="2"/>
              </a:rPr>
              <a:t> </a:t>
            </a:r>
            <a:r>
              <a:rPr lang="en-US" i="1">
                <a:solidFill>
                  <a:srgbClr val="FF0000"/>
                </a:solidFill>
                <a:sym typeface="Wingdings" pitchFamily="2" charset="2"/>
              </a:rPr>
              <a:t>đặt ra câu hỏi hay trí tuệ hơn là câu trả lời hay</a:t>
            </a:r>
            <a:r>
              <a:rPr lang="en-US">
                <a:sym typeface="Wingdings" pitchFamily="2" charset="2"/>
              </a:rPr>
              <a:t>.</a:t>
            </a:r>
            <a:endParaRPr lang="en-US"/>
          </a:p>
          <a:p>
            <a:pPr lvl="1"/>
            <a:r>
              <a:rPr lang="en-US">
                <a:solidFill>
                  <a:srgbClr val="FF0000"/>
                </a:solidFill>
              </a:rPr>
              <a:t>Phân tích </a:t>
            </a:r>
            <a:r>
              <a:rPr lang="en-US"/>
              <a:t>vấn đề và đ</a:t>
            </a:r>
            <a:r>
              <a:rPr lang="en-US">
                <a:solidFill>
                  <a:srgbClr val="FF0000"/>
                </a:solidFill>
              </a:rPr>
              <a:t>ưa ra hướng giải quyết</a:t>
            </a:r>
            <a:r>
              <a:rPr lang="en-US"/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EDEB453-ECD8-0845-A07E-3797047F69C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950" y="1408028"/>
            <a:ext cx="5619750" cy="4703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15414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FEA6-F5C7-C043-B76D-05CFE240F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398838"/>
            <a:ext cx="10972800" cy="1143000"/>
          </a:xfrm>
        </p:spPr>
        <p:txBody>
          <a:bodyPr/>
          <a:lstStyle/>
          <a:p>
            <a:pPr algn="l"/>
            <a:r>
              <a:rPr lang="en-US"/>
              <a:t>Kỹ năng mềm</a:t>
            </a:r>
          </a:p>
        </p:txBody>
      </p:sp>
    </p:spTree>
    <p:extLst>
      <p:ext uri="{BB962C8B-B14F-4D97-AF65-F5344CB8AC3E}">
        <p14:creationId xmlns:p14="http://schemas.microsoft.com/office/powerpoint/2010/main" val="234672881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04BAE-87D4-E647-BAF8-7707EF2AE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Kỹ năng mềm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21E56-5ADC-4C47-9CA2-F9C46BBB8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Ngoài các kỹ năng cứng, một lập trình viên giỏi cũng cần trang bị các kỹ năng mềm như sau: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Kỹ năng tự học.</a:t>
            </a:r>
          </a:p>
          <a:p>
            <a:pPr lvl="1"/>
            <a:r>
              <a:rPr lang="en-US"/>
              <a:t>Kỹ năng giao tiếp.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Kỹ năng làm việc nhóm.</a:t>
            </a:r>
          </a:p>
          <a:p>
            <a:pPr lvl="1"/>
            <a:r>
              <a:rPr lang="en-US"/>
              <a:t>Kỹ năng tìm kiếm thông tin.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Kỹ năng quản lý.</a:t>
            </a:r>
          </a:p>
        </p:txBody>
      </p:sp>
      <p:pic>
        <p:nvPicPr>
          <p:cNvPr id="1026" name="Picture 2" descr="Soft Skills: What They Are and How to Develop Them by From Synapses to  Strategies">
            <a:extLst>
              <a:ext uri="{FF2B5EF4-FFF2-40B4-BE49-F238E27FC236}">
                <a16:creationId xmlns:a16="http://schemas.microsoft.com/office/drawing/2014/main" id="{24E64B12-C900-1D4F-ABB2-1E6585D06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110582"/>
            <a:ext cx="3977482" cy="3977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87508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A51BE-DE5A-DF4A-8D7F-4416C447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Kỹ năng teamwork</a:t>
            </a:r>
          </a:p>
        </p:txBody>
      </p:sp>
      <p:pic>
        <p:nvPicPr>
          <p:cNvPr id="2050" name="Picture 2" descr="Team Work In Programming by tommyverges - Meme Center">
            <a:extLst>
              <a:ext uri="{FF2B5EF4-FFF2-40B4-BE49-F238E27FC236}">
                <a16:creationId xmlns:a16="http://schemas.microsoft.com/office/drawing/2014/main" id="{237019AB-FB9F-DD40-9348-AFF6658024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05" y="1600200"/>
            <a:ext cx="6422795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92651D-662B-D54C-B0FB-0944C7EAAEB7}"/>
              </a:ext>
            </a:extLst>
          </p:cNvPr>
          <p:cNvSpPr txBox="1"/>
          <p:nvPr/>
        </p:nvSpPr>
        <p:spPr>
          <a:xfrm>
            <a:off x="7522045" y="2971800"/>
            <a:ext cx="4022255" cy="1305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i="1">
                <a:solidFill>
                  <a:srgbClr val="0066FF"/>
                </a:solidFill>
              </a:rPr>
              <a:t>Tôn trọng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i="1">
                <a:solidFill>
                  <a:srgbClr val="FF0000"/>
                </a:solidFill>
              </a:rPr>
              <a:t>Giảm cái ”tôi” xuống.</a:t>
            </a:r>
          </a:p>
        </p:txBody>
      </p:sp>
    </p:spTree>
    <p:extLst>
      <p:ext uri="{BB962C8B-B14F-4D97-AF65-F5344CB8AC3E}">
        <p14:creationId xmlns:p14="http://schemas.microsoft.com/office/powerpoint/2010/main" val="46656407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EAB0E-B29F-B34F-8B68-A1276B988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Kỹ năng giao tiếp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45C9C8-460E-8E44-884B-DF7A153FD81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Giao tiếp với đồng nghiệp.</a:t>
            </a:r>
          </a:p>
          <a:p>
            <a:r>
              <a:rPr lang="en-US"/>
              <a:t>Giao tiếp với sếp.</a:t>
            </a:r>
          </a:p>
          <a:p>
            <a:r>
              <a:rPr lang="en-US"/>
              <a:t>Giao tiếp với khách hàng.</a:t>
            </a:r>
          </a:p>
        </p:txBody>
      </p:sp>
      <p:pic>
        <p:nvPicPr>
          <p:cNvPr id="3074" name="Picture 2" descr="This is why software developers need communication skills">
            <a:extLst>
              <a:ext uri="{FF2B5EF4-FFF2-40B4-BE49-F238E27FC236}">
                <a16:creationId xmlns:a16="http://schemas.microsoft.com/office/drawing/2014/main" id="{2F3A8AF6-F6FB-9645-94C3-DE46D009A199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32664"/>
            <a:ext cx="5384800" cy="359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190C52-1C6F-AD4C-AB13-969BBC567BB6}"/>
              </a:ext>
            </a:extLst>
          </p:cNvPr>
          <p:cNvSpPr txBox="1"/>
          <p:nvPr/>
        </p:nvSpPr>
        <p:spPr>
          <a:xfrm>
            <a:off x="609600" y="5453061"/>
            <a:ext cx="2521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Nguồn: @jjfarquitectos</a:t>
            </a:r>
          </a:p>
        </p:txBody>
      </p:sp>
    </p:spTree>
    <p:extLst>
      <p:ext uri="{BB962C8B-B14F-4D97-AF65-F5344CB8AC3E}">
        <p14:creationId xmlns:p14="http://schemas.microsoft.com/office/powerpoint/2010/main" val="94502180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AFE92-0BA2-444B-8724-A988ABD47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Kỹ năng tự học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27A0-CE0F-6945-9ABE-DA01ECB54C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Tự học các ngôn ngữ lập trình khác ngoài các ngôn ngữ trên trường dạy.</a:t>
            </a:r>
          </a:p>
          <a:p>
            <a:r>
              <a:rPr lang="en-US"/>
              <a:t>Tự học framework, các thư viện mới (VD: laravel, django, flask, ...).</a:t>
            </a:r>
          </a:p>
          <a:p>
            <a:r>
              <a:rPr lang="en-US"/>
              <a:t>Tự học các công nghệ mới (VD: nodejs, react js, ...).</a:t>
            </a:r>
          </a:p>
        </p:txBody>
      </p:sp>
      <p:pic>
        <p:nvPicPr>
          <p:cNvPr id="4098" name="Picture 2" descr="STUDY-SKILLS1">
            <a:extLst>
              <a:ext uri="{FF2B5EF4-FFF2-40B4-BE49-F238E27FC236}">
                <a16:creationId xmlns:a16="http://schemas.microsoft.com/office/drawing/2014/main" id="{1BF9027B-8D93-FA40-9FA8-58F34D85434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872059"/>
            <a:ext cx="5070770" cy="311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A75361-FB40-6E46-BB61-6DC7F5E11B44}"/>
              </a:ext>
            </a:extLst>
          </p:cNvPr>
          <p:cNvSpPr txBox="1"/>
          <p:nvPr/>
        </p:nvSpPr>
        <p:spPr>
          <a:xfrm>
            <a:off x="6671671" y="5334000"/>
            <a:ext cx="2505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Học, học nữa, học mãi</a:t>
            </a:r>
          </a:p>
          <a:p>
            <a:pPr algn="r"/>
            <a:r>
              <a:rPr lang="en-US" i="1"/>
              <a:t>(Lenin)</a:t>
            </a:r>
          </a:p>
        </p:txBody>
      </p:sp>
    </p:spTree>
    <p:extLst>
      <p:ext uri="{BB962C8B-B14F-4D97-AF65-F5344CB8AC3E}">
        <p14:creationId xmlns:p14="http://schemas.microsoft.com/office/powerpoint/2010/main" val="312056612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7B852-95CD-AA47-A9F5-344D3E3B6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Ngành Công nghệ thông tin</a:t>
            </a:r>
          </a:p>
        </p:txBody>
      </p:sp>
      <p:pic>
        <p:nvPicPr>
          <p:cNvPr id="1026" name="Picture 2" descr="FrailSafe - Q&amp;A">
            <a:extLst>
              <a:ext uri="{FF2B5EF4-FFF2-40B4-BE49-F238E27FC236}">
                <a16:creationId xmlns:a16="http://schemas.microsoft.com/office/drawing/2014/main" id="{F58EEC37-B076-C04F-95E6-C8FD71E2A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81200"/>
            <a:ext cx="32512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6406FB-87C7-424E-9195-44E757A46083}"/>
              </a:ext>
            </a:extLst>
          </p:cNvPr>
          <p:cNvSpPr txBox="1"/>
          <p:nvPr/>
        </p:nvSpPr>
        <p:spPr>
          <a:xfrm>
            <a:off x="4953000" y="1519535"/>
            <a:ext cx="4768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Thế nào là Công nghệ Thông tin?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8E0749-A6B4-9A40-8C3D-2FFA9F57943C}"/>
              </a:ext>
            </a:extLst>
          </p:cNvPr>
          <p:cNvSpPr txBox="1"/>
          <p:nvPr/>
        </p:nvSpPr>
        <p:spPr>
          <a:xfrm>
            <a:off x="4953000" y="2882899"/>
            <a:ext cx="5760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Học CNTT như thế nào để đạt hiệu quả?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DC91CA-DECE-314B-9921-07A5717B7157}"/>
              </a:ext>
            </a:extLst>
          </p:cNvPr>
          <p:cNvSpPr txBox="1"/>
          <p:nvPr/>
        </p:nvSpPr>
        <p:spPr>
          <a:xfrm>
            <a:off x="4953000" y="4388115"/>
            <a:ext cx="7131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Ngành CNTT có nghiên cứu khoa học hay không 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17151A-E32D-0B4A-8763-E6F8CA69AEAE}"/>
              </a:ext>
            </a:extLst>
          </p:cNvPr>
          <p:cNvSpPr txBox="1"/>
          <p:nvPr/>
        </p:nvSpPr>
        <p:spPr>
          <a:xfrm>
            <a:off x="4953000" y="2194867"/>
            <a:ext cx="6871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Học CNTT có phải ra đi cày win dạo hay không 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3920E5-6449-5C41-8A22-80812F81AF3C}"/>
              </a:ext>
            </a:extLst>
          </p:cNvPr>
          <p:cNvSpPr txBox="1"/>
          <p:nvPr/>
        </p:nvSpPr>
        <p:spPr>
          <a:xfrm>
            <a:off x="4953000" y="3628222"/>
            <a:ext cx="6981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Các công nghệ nào đang “hot” trong ngành CNTT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D6F56E-C80D-DC40-B861-FB3852B2B5F9}"/>
              </a:ext>
            </a:extLst>
          </p:cNvPr>
          <p:cNvSpPr txBox="1"/>
          <p:nvPr/>
        </p:nvSpPr>
        <p:spPr>
          <a:xfrm>
            <a:off x="4953000" y="5103545"/>
            <a:ext cx="6912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Các phẩm chất nào cần có của 1 cử nhân/kỹ sư?</a:t>
            </a:r>
          </a:p>
        </p:txBody>
      </p:sp>
    </p:spTree>
    <p:extLst>
      <p:ext uri="{BB962C8B-B14F-4D97-AF65-F5344CB8AC3E}">
        <p14:creationId xmlns:p14="http://schemas.microsoft.com/office/powerpoint/2010/main" val="268943486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A2DF0-3BB2-4146-A35E-B26DB8DDC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Kỹ năng tìm kiếm thông tin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53DEC-FE7B-6246-9F97-777FA4441C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6700" y="1562099"/>
            <a:ext cx="5842000" cy="4525963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Tất cả mọi thông tin đều có trên google. </a:t>
            </a:r>
          </a:p>
          <a:p>
            <a:r>
              <a:rPr lang="en-US"/>
              <a:t>Ngoài ra, diễn đàn </a:t>
            </a:r>
            <a:r>
              <a:rPr lang="en-US">
                <a:solidFill>
                  <a:srgbClr val="FF0000"/>
                </a:solidFill>
              </a:rPr>
              <a:t>stackoverflow</a:t>
            </a:r>
            <a:r>
              <a:rPr lang="en-US"/>
              <a:t> là một diễn đàn hỏi đáp và trao đổi dành cho lập trình viên:</a:t>
            </a:r>
          </a:p>
          <a:p>
            <a:pPr lvl="1"/>
            <a:r>
              <a:rPr lang="en-US" i="1">
                <a:solidFill>
                  <a:srgbClr val="FF0000"/>
                </a:solidFill>
              </a:rPr>
              <a:t>Tất cả các lỗi mình gặp phải, đều đã có người gặp và chỉ ra cách sửa lỗi.</a:t>
            </a:r>
          </a:p>
        </p:txBody>
      </p:sp>
      <p:pic>
        <p:nvPicPr>
          <p:cNvPr id="5122" name="Picture 2" descr="FullStackOverflow Developer : ProgrammerHumor">
            <a:extLst>
              <a:ext uri="{FF2B5EF4-FFF2-40B4-BE49-F238E27FC236}">
                <a16:creationId xmlns:a16="http://schemas.microsoft.com/office/drawing/2014/main" id="{2A2A6B89-724C-F247-9E2A-9D0AA2A9441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641713"/>
            <a:ext cx="5384800" cy="436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Stack Overflow = Programmers' Best Friend | by Om Ashish Mishra | codeburst">
            <a:extLst>
              <a:ext uri="{FF2B5EF4-FFF2-40B4-BE49-F238E27FC236}">
                <a16:creationId xmlns:a16="http://schemas.microsoft.com/office/drawing/2014/main" id="{BE791152-49B8-2E44-AC0F-3A3B64F7E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800" y="4934029"/>
            <a:ext cx="2743200" cy="1074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57845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69F89-94A0-144B-AC8E-8139FA595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Kỹ năng quản lý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C01EC-BB3B-2D41-8363-7F66F494DE1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Quản lý thời gian.</a:t>
            </a:r>
          </a:p>
          <a:p>
            <a:r>
              <a:rPr lang="en-US">
                <a:solidFill>
                  <a:srgbClr val="FF0000"/>
                </a:solidFill>
              </a:rPr>
              <a:t>Quản lý tiến độ công việc.</a:t>
            </a:r>
          </a:p>
          <a:p>
            <a:r>
              <a:rPr lang="en-US"/>
              <a:t>Quản lý code.</a:t>
            </a:r>
          </a:p>
          <a:p>
            <a:r>
              <a:rPr lang="en-US">
                <a:solidFill>
                  <a:srgbClr val="FF0000"/>
                </a:solidFill>
              </a:rPr>
              <a:t>Quản lý tác vụ.</a:t>
            </a:r>
          </a:p>
          <a:p>
            <a:pPr marL="0" indent="0">
              <a:buNone/>
            </a:pPr>
            <a:r>
              <a:rPr lang="en-US"/>
              <a:t>....</a:t>
            </a:r>
          </a:p>
        </p:txBody>
      </p:sp>
      <p:pic>
        <p:nvPicPr>
          <p:cNvPr id="6146" name="Picture 2" descr="Deadline Programmer's Nightmare | Programmer Humor Meme on ME.ME">
            <a:extLst>
              <a:ext uri="{FF2B5EF4-FFF2-40B4-BE49-F238E27FC236}">
                <a16:creationId xmlns:a16="http://schemas.microsoft.com/office/drawing/2014/main" id="{629DD008-479A-AA4E-99EA-E75DA1BA30A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192" y="1825396"/>
            <a:ext cx="4801208" cy="3207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My deadline is my motivation : ProgrammerHumor">
            <a:extLst>
              <a:ext uri="{FF2B5EF4-FFF2-40B4-BE49-F238E27FC236}">
                <a16:creationId xmlns:a16="http://schemas.microsoft.com/office/drawing/2014/main" id="{4BDD293D-BCD3-0A4B-BD8D-C99447296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505" y="2913064"/>
            <a:ext cx="2623291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946992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A414A-D28A-124B-AB18-961A667B3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tập nhóm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5212DA-5881-254A-9332-4B7C4795B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Hãy tìm hiểu một số công cụ quản lý tiến độ của dự án phần mềm. 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Hãy tìm hiểu 2 công cụ quản lý phiên bản source code phổ biết nhất hiện nay.</a:t>
            </a:r>
          </a:p>
        </p:txBody>
      </p:sp>
    </p:spTree>
    <p:extLst>
      <p:ext uri="{BB962C8B-B14F-4D97-AF65-F5344CB8AC3E}">
        <p14:creationId xmlns:p14="http://schemas.microsoft.com/office/powerpoint/2010/main" val="315798583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7B852-95CD-AA47-A9F5-344D3E3B6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Ngành Công nghệ thông tin</a:t>
            </a:r>
          </a:p>
        </p:txBody>
      </p:sp>
      <p:pic>
        <p:nvPicPr>
          <p:cNvPr id="1026" name="Picture 2" descr="FrailSafe - Q&amp;A">
            <a:extLst>
              <a:ext uri="{FF2B5EF4-FFF2-40B4-BE49-F238E27FC236}">
                <a16:creationId xmlns:a16="http://schemas.microsoft.com/office/drawing/2014/main" id="{F58EEC37-B076-C04F-95E6-C8FD71E2A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81200"/>
            <a:ext cx="32512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8E0749-A6B4-9A40-8C3D-2FFA9F57943C}"/>
              </a:ext>
            </a:extLst>
          </p:cNvPr>
          <p:cNvSpPr txBox="1"/>
          <p:nvPr/>
        </p:nvSpPr>
        <p:spPr>
          <a:xfrm>
            <a:off x="4953000" y="1750367"/>
            <a:ext cx="5760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066FF"/>
                </a:solidFill>
              </a:rPr>
              <a:t>Học CNTT như thế nào để đạt hiệu quả?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EB5B07-6E6A-0F45-9444-14F7E3B9C2AF}"/>
              </a:ext>
            </a:extLst>
          </p:cNvPr>
          <p:cNvSpPr txBox="1"/>
          <p:nvPr/>
        </p:nvSpPr>
        <p:spPr>
          <a:xfrm>
            <a:off x="5638800" y="2967335"/>
            <a:ext cx="34547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Cần trang bị 2 kỹ năng chủ đạo:</a:t>
            </a:r>
          </a:p>
          <a:p>
            <a:pPr marL="285750" indent="-285750">
              <a:buFontTx/>
              <a:buChar char="-"/>
            </a:pPr>
            <a:r>
              <a:rPr lang="en-US">
                <a:solidFill>
                  <a:srgbClr val="008000"/>
                </a:solidFill>
              </a:rPr>
              <a:t>Kỹ năng cứng.</a:t>
            </a:r>
          </a:p>
          <a:p>
            <a:pPr marL="285750" indent="-285750">
              <a:buFontTx/>
              <a:buChar char="-"/>
            </a:pPr>
            <a:r>
              <a:rPr lang="en-US">
                <a:solidFill>
                  <a:srgbClr val="008000"/>
                </a:solidFill>
              </a:rPr>
              <a:t>Kỹ năng mềm.</a:t>
            </a:r>
          </a:p>
        </p:txBody>
      </p:sp>
    </p:spTree>
    <p:extLst>
      <p:ext uri="{BB962C8B-B14F-4D97-AF65-F5344CB8AC3E}">
        <p14:creationId xmlns:p14="http://schemas.microsoft.com/office/powerpoint/2010/main" val="230715314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53196-EBED-0640-9259-9629643E8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 chính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BD2D5-B107-0940-B069-229F6CDCE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/>
              <a:t>Kỹ năng cứng.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/>
              <a:t>Kỹ năng mềm.</a:t>
            </a:r>
          </a:p>
        </p:txBody>
      </p:sp>
    </p:spTree>
    <p:extLst>
      <p:ext uri="{BB962C8B-B14F-4D97-AF65-F5344CB8AC3E}">
        <p14:creationId xmlns:p14="http://schemas.microsoft.com/office/powerpoint/2010/main" val="397349154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FEA6-F5C7-C043-B76D-05CFE240F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398838"/>
            <a:ext cx="10972800" cy="1143000"/>
          </a:xfrm>
        </p:spPr>
        <p:txBody>
          <a:bodyPr/>
          <a:lstStyle/>
          <a:p>
            <a:pPr algn="l"/>
            <a:r>
              <a:rPr lang="en-US"/>
              <a:t>Kỹ năng cứng</a:t>
            </a:r>
          </a:p>
        </p:txBody>
      </p:sp>
    </p:spTree>
    <p:extLst>
      <p:ext uri="{BB962C8B-B14F-4D97-AF65-F5344CB8AC3E}">
        <p14:creationId xmlns:p14="http://schemas.microsoft.com/office/powerpoint/2010/main" val="357877301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82DF3-CD97-4446-8510-BFFB4FCE2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018"/>
            <a:ext cx="10972800" cy="1143000"/>
          </a:xfrm>
        </p:spPr>
        <p:txBody>
          <a:bodyPr/>
          <a:lstStyle/>
          <a:p>
            <a:r>
              <a:rPr lang="en-US"/>
              <a:t>Kỹ năng cứng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98C7A-C259-1F4B-9154-499446AFB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66018"/>
            <a:ext cx="10972800" cy="4525963"/>
          </a:xfrm>
        </p:spPr>
        <p:txBody>
          <a:bodyPr/>
          <a:lstStyle/>
          <a:p>
            <a:r>
              <a:rPr lang="en-US"/>
              <a:t>Kỹ năng cứng cơ bản nhất của một lập trình viên đó là: </a:t>
            </a:r>
            <a:r>
              <a:rPr lang="en-US" b="1"/>
              <a:t>lập trình!!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1026" name="Picture 2" descr="I made a programming meme : ProgrammerHumor">
            <a:extLst>
              <a:ext uri="{FF2B5EF4-FFF2-40B4-BE49-F238E27FC236}">
                <a16:creationId xmlns:a16="http://schemas.microsoft.com/office/drawing/2014/main" id="{A0BCBB0A-D932-CB49-9F80-B60A89968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676400"/>
            <a:ext cx="6324600" cy="436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817387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C73F2-0FC8-0E40-BF5D-6108F7C08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Kỹ năng cứng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2DA9C-C37A-0741-A805-37148E655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Lập trình: Theo định nghĩa của Oxford, </a:t>
            </a:r>
            <a:r>
              <a:rPr lang="en-US">
                <a:solidFill>
                  <a:srgbClr val="FF0000"/>
                </a:solidFill>
              </a:rPr>
              <a:t>lập trình là quá trình viết và kiểm tra các chương trình máy tính. </a:t>
            </a:r>
          </a:p>
          <a:p>
            <a:pPr marL="0" indent="0" algn="ctr">
              <a:buNone/>
            </a:pPr>
            <a:r>
              <a:rPr lang="en-US"/>
              <a:t>(</a:t>
            </a:r>
            <a:r>
              <a:rPr lang="en-US" i="1"/>
              <a:t>the process of writing and tsesting computer programs</a:t>
            </a:r>
            <a:r>
              <a:rPr lang="en-US"/>
              <a:t>)</a:t>
            </a:r>
          </a:p>
        </p:txBody>
      </p:sp>
      <p:pic>
        <p:nvPicPr>
          <p:cNvPr id="2050" name="Picture 2" descr="Learn Kotlin: Next universal programming language | Packt Hub">
            <a:extLst>
              <a:ext uri="{FF2B5EF4-FFF2-40B4-BE49-F238E27FC236}">
                <a16:creationId xmlns:a16="http://schemas.microsoft.com/office/drawing/2014/main" id="{AE31A280-EE04-F048-AA42-2675E1952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677" y="3124200"/>
            <a:ext cx="4388646" cy="2925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450721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4F312-026C-7C4E-A34F-EAE803B95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Kỹ năng cứng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3E94C-0EE5-4F41-AC28-2F1ABF5B2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>
                <a:solidFill>
                  <a:srgbClr val="FF0000"/>
                </a:solidFill>
              </a:rPr>
              <a:t>Ngôn ngữ lập trình </a:t>
            </a:r>
            <a:r>
              <a:rPr lang="en-US"/>
              <a:t>(computer programming language): là ngôn ngữ dùng để </a:t>
            </a:r>
            <a:r>
              <a:rPr lang="en-US">
                <a:solidFill>
                  <a:srgbClr val="FF0000"/>
                </a:solidFill>
              </a:rPr>
              <a:t>t</a:t>
            </a:r>
            <a:r>
              <a:rPr lang="vi-VN">
                <a:solidFill>
                  <a:srgbClr val="FF0000"/>
                </a:solidFill>
              </a:rPr>
              <a:t>ạo ra các chương trình máy </a:t>
            </a:r>
            <a:r>
              <a:rPr lang="vi-VN"/>
              <a:t>nhằm mục đích điều khiển máy tính hoặc </a:t>
            </a:r>
            <a:r>
              <a:rPr lang="vi-VN">
                <a:solidFill>
                  <a:srgbClr val="FF0000"/>
                </a:solidFill>
              </a:rPr>
              <a:t>mô tả các thuật toán </a:t>
            </a:r>
            <a:r>
              <a:rPr lang="vi-VN"/>
              <a:t>để người khác đọc hiểu</a:t>
            </a:r>
            <a:r>
              <a:rPr lang="en-US"/>
              <a:t>. </a:t>
            </a:r>
          </a:p>
          <a:p>
            <a:r>
              <a:rPr lang="en-US"/>
              <a:t>Dùng ngôn ngữ lập trình để viết thành một chương trình được gọi là: viết mã (tên thường gặp: </a:t>
            </a:r>
            <a:r>
              <a:rPr lang="en-US">
                <a:solidFill>
                  <a:srgbClr val="FF0000"/>
                </a:solidFill>
              </a:rPr>
              <a:t>coding</a:t>
            </a:r>
            <a:r>
              <a:rPr lang="en-US"/>
              <a:t>).</a:t>
            </a:r>
          </a:p>
        </p:txBody>
      </p:sp>
      <p:pic>
        <p:nvPicPr>
          <p:cNvPr id="3074" name="Picture 2" descr="Simple coding - OpenLearn - Open University - SCOD_1">
            <a:extLst>
              <a:ext uri="{FF2B5EF4-FFF2-40B4-BE49-F238E27FC236}">
                <a16:creationId xmlns:a16="http://schemas.microsoft.com/office/drawing/2014/main" id="{6FF6A9C0-6E61-E543-B130-CAA74BE00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4114800"/>
            <a:ext cx="3598273" cy="1831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838286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6416D-AD3D-5D4F-ABA0-F7DA09182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Câu hỏi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126FA-6D32-FD4C-941D-78613D054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Hãy thử so sánh ngôn ngữ lập trình với ngôn ngữ tự nhiên của con người trên các phương diện:</a:t>
            </a:r>
          </a:p>
          <a:p>
            <a:pPr lvl="1"/>
            <a:r>
              <a:rPr lang="en-US"/>
              <a:t>Từ khoá (từ vựng).</a:t>
            </a:r>
          </a:p>
          <a:p>
            <a:pPr lvl="1"/>
            <a:r>
              <a:rPr lang="en-US"/>
              <a:t>Cú pháp.</a:t>
            </a:r>
          </a:p>
          <a:p>
            <a:pPr lvl="1"/>
            <a:r>
              <a:rPr lang="en-US"/>
              <a:t>Các ràng buộc (nếu có).</a:t>
            </a:r>
          </a:p>
        </p:txBody>
      </p:sp>
    </p:spTree>
    <p:extLst>
      <p:ext uri="{BB962C8B-B14F-4D97-AF65-F5344CB8AC3E}">
        <p14:creationId xmlns:p14="http://schemas.microsoft.com/office/powerpoint/2010/main" val="48072233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4410</TotalTime>
  <Words>835</Words>
  <Application>Microsoft Macintosh PowerPoint</Application>
  <PresentationFormat>Widescreen</PresentationFormat>
  <Paragraphs>99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Arial</vt:lpstr>
      <vt:lpstr>Default Design</vt:lpstr>
      <vt:lpstr>BÀI 03:  KỸ NĂNG TRONG NGÀNH CÔNG NGHỆ THÔNG TIN</vt:lpstr>
      <vt:lpstr>Ngành Công nghệ thông tin</vt:lpstr>
      <vt:lpstr>Ngành Công nghệ thông tin</vt:lpstr>
      <vt:lpstr>Nội dung chính</vt:lpstr>
      <vt:lpstr>Kỹ năng cứng</vt:lpstr>
      <vt:lpstr>Kỹ năng cứng</vt:lpstr>
      <vt:lpstr>Kỹ năng cứng</vt:lpstr>
      <vt:lpstr>Kỹ năng cứng</vt:lpstr>
      <vt:lpstr>Câu hỏi</vt:lpstr>
      <vt:lpstr>Kỹ năng cứng</vt:lpstr>
      <vt:lpstr>Viết và đọc code</vt:lpstr>
      <vt:lpstr>Debug</vt:lpstr>
      <vt:lpstr>Testing</vt:lpstr>
      <vt:lpstr>Phân tích, thiết kế</vt:lpstr>
      <vt:lpstr>Kỹ năng mềm</vt:lpstr>
      <vt:lpstr>Kỹ năng mềm</vt:lpstr>
      <vt:lpstr>Kỹ năng teamwork</vt:lpstr>
      <vt:lpstr>Kỹ năng giao tiếp</vt:lpstr>
      <vt:lpstr>Kỹ năng tự học</vt:lpstr>
      <vt:lpstr>Kỹ năng tìm kiếm thông tin</vt:lpstr>
      <vt:lpstr>Kỹ năng quản lý</vt:lpstr>
      <vt:lpstr>Bài tập nhóm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 cc</dc:title>
  <dc:creator>Hong</dc:creator>
  <cp:lastModifiedBy>Lưu Thanh Sơn</cp:lastModifiedBy>
  <cp:revision>825</cp:revision>
  <cp:lastPrinted>2019-06-18T07:05:10Z</cp:lastPrinted>
  <dcterms:created xsi:type="dcterms:W3CDTF">2008-06-14T04:13:27Z</dcterms:created>
  <dcterms:modified xsi:type="dcterms:W3CDTF">2021-11-06T13:26:11Z</dcterms:modified>
</cp:coreProperties>
</file>