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28" r:id="rId2"/>
    <p:sldId id="368" r:id="rId3"/>
    <p:sldId id="369"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51" r:id="rId18"/>
    <p:sldId id="342" r:id="rId19"/>
    <p:sldId id="343" r:id="rId20"/>
    <p:sldId id="344" r:id="rId21"/>
    <p:sldId id="350" r:id="rId22"/>
    <p:sldId id="346" r:id="rId23"/>
    <p:sldId id="347" r:id="rId24"/>
    <p:sldId id="348" r:id="rId25"/>
    <p:sldId id="349" r:id="rId26"/>
    <p:sldId id="345" r:id="rId27"/>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000099"/>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65" autoAdjust="0"/>
  </p:normalViewPr>
  <p:slideViewPr>
    <p:cSldViewPr>
      <p:cViewPr varScale="1">
        <p:scale>
          <a:sx n="98" d="100"/>
          <a:sy n="98" d="100"/>
        </p:scale>
        <p:origin x="1112"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11/6/21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11/6/21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11/6/21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11/6/21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mpetitions.codalab.org/" TargetMode="External"/><Relationship Id="rId2" Type="http://schemas.openxmlformats.org/officeDocument/2006/relationships/hyperlink" Target="https://www.aivivn.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jl.clarivate.com/home" TargetMode="External"/><Relationship Id="rId2" Type="http://schemas.openxmlformats.org/officeDocument/2006/relationships/hyperlink" Target="http://portal.core.edu.au/conf-ran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BÀI 04: </a:t>
            </a:r>
            <a:br>
              <a:rPr lang="en-US" dirty="0"/>
            </a:br>
            <a:r>
              <a:rPr lang="en-US" dirty="0">
                <a:solidFill>
                  <a:srgbClr val="0066FF"/>
                </a:solidFill>
              </a:rPr>
              <a:t>HƯỚNG NGHIÊN CỨU NGÀNH CÔNG NGHỆ THÔNG TIN</a:t>
            </a:r>
            <a:endParaRPr lang="en-US" b="1" dirty="0"/>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5D6-1037-BE43-A77F-A2AF1574D13D}"/>
              </a:ext>
            </a:extLst>
          </p:cNvPr>
          <p:cNvSpPr>
            <a:spLocks noGrp="1"/>
          </p:cNvSpPr>
          <p:nvPr>
            <p:ph type="title"/>
          </p:nvPr>
        </p:nvSpPr>
        <p:spPr/>
        <p:txBody>
          <a:bodyPr/>
          <a:lstStyle/>
          <a:p>
            <a:r>
              <a:rPr lang="en-US"/>
              <a:t>Tại sao phải viết ra ?</a:t>
            </a:r>
          </a:p>
        </p:txBody>
      </p:sp>
      <p:sp>
        <p:nvSpPr>
          <p:cNvPr id="3" name="Content Placeholder 2">
            <a:extLst>
              <a:ext uri="{FF2B5EF4-FFF2-40B4-BE49-F238E27FC236}">
                <a16:creationId xmlns:a16="http://schemas.microsoft.com/office/drawing/2014/main" id="{95137F00-FBB7-F44E-8B33-71491031C795}"/>
              </a:ext>
            </a:extLst>
          </p:cNvPr>
          <p:cNvSpPr>
            <a:spLocks noGrp="1"/>
          </p:cNvSpPr>
          <p:nvPr>
            <p:ph idx="1"/>
          </p:nvPr>
        </p:nvSpPr>
        <p:spPr/>
        <p:txBody>
          <a:bodyPr/>
          <a:lstStyle/>
          <a:p>
            <a:pPr marL="514350" indent="-514350">
              <a:lnSpc>
                <a:spcPct val="150000"/>
              </a:lnSpc>
              <a:buFont typeface="+mj-lt"/>
              <a:buAutoNum type="arabicPeriod"/>
            </a:pPr>
            <a:r>
              <a:rPr lang="en-US">
                <a:solidFill>
                  <a:srgbClr val="FF0000"/>
                </a:solidFill>
              </a:rPr>
              <a:t>Viết ra để nhớ (Write to remember).</a:t>
            </a:r>
          </a:p>
          <a:p>
            <a:pPr marL="514350" indent="-514350">
              <a:lnSpc>
                <a:spcPct val="150000"/>
              </a:lnSpc>
              <a:buFont typeface="+mj-lt"/>
              <a:buAutoNum type="arabicPeriod"/>
            </a:pPr>
            <a:r>
              <a:rPr lang="en-US"/>
              <a:t>Viết ra để hiểu (Write to understand).</a:t>
            </a:r>
          </a:p>
          <a:p>
            <a:pPr marL="514350" indent="-514350">
              <a:lnSpc>
                <a:spcPct val="150000"/>
              </a:lnSpc>
              <a:buFont typeface="+mj-lt"/>
              <a:buAutoNum type="arabicPeriod"/>
            </a:pPr>
            <a:r>
              <a:rPr lang="en-US">
                <a:solidFill>
                  <a:srgbClr val="FF0000"/>
                </a:solidFill>
              </a:rPr>
              <a:t>Viết ra để kiểm tra suy nghĩ của bạn (Write to test your thinking).</a:t>
            </a:r>
          </a:p>
        </p:txBody>
      </p:sp>
      <p:sp>
        <p:nvSpPr>
          <p:cNvPr id="4" name="TextBox 3">
            <a:extLst>
              <a:ext uri="{FF2B5EF4-FFF2-40B4-BE49-F238E27FC236}">
                <a16:creationId xmlns:a16="http://schemas.microsoft.com/office/drawing/2014/main" id="{8C940F6C-875F-7B4B-A80F-964FE9593459}"/>
              </a:ext>
            </a:extLst>
          </p:cNvPr>
          <p:cNvSpPr txBox="1"/>
          <p:nvPr/>
        </p:nvSpPr>
        <p:spPr>
          <a:xfrm>
            <a:off x="609600" y="5715000"/>
            <a:ext cx="8391721" cy="369332"/>
          </a:xfrm>
          <a:prstGeom prst="rect">
            <a:avLst/>
          </a:prstGeom>
          <a:noFill/>
        </p:spPr>
        <p:txBody>
          <a:bodyPr wrap="none" rtlCol="0">
            <a:spAutoFit/>
          </a:bodyPr>
          <a:lstStyle/>
          <a:p>
            <a:r>
              <a:rPr lang="en-US" i="1">
                <a:solidFill>
                  <a:srgbClr val="008000"/>
                </a:solidFill>
              </a:rPr>
              <a:t>Booth et al., The Craft of Research (3</a:t>
            </a:r>
            <a:r>
              <a:rPr lang="en-US" i="1" baseline="30000">
                <a:solidFill>
                  <a:srgbClr val="008000"/>
                </a:solidFill>
              </a:rPr>
              <a:t>rd</a:t>
            </a:r>
            <a:r>
              <a:rPr lang="en-US" i="1">
                <a:solidFill>
                  <a:srgbClr val="008000"/>
                </a:solidFill>
              </a:rPr>
              <a:t> edition), The University of Chicago Press</a:t>
            </a:r>
          </a:p>
        </p:txBody>
      </p:sp>
      <p:pic>
        <p:nvPicPr>
          <p:cNvPr id="3074" name="Picture 2" descr="Writting - Community | Facebook">
            <a:extLst>
              <a:ext uri="{FF2B5EF4-FFF2-40B4-BE49-F238E27FC236}">
                <a16:creationId xmlns:a16="http://schemas.microsoft.com/office/drawing/2014/main" id="{EAE1602B-DB70-3342-8297-78E74D88E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3835400"/>
            <a:ext cx="42672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152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5D6-1037-BE43-A77F-A2AF1574D13D}"/>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95137F00-FBB7-F44E-8B33-71491031C795}"/>
              </a:ext>
            </a:extLst>
          </p:cNvPr>
          <p:cNvSpPr>
            <a:spLocks noGrp="1"/>
          </p:cNvSpPr>
          <p:nvPr>
            <p:ph idx="1"/>
          </p:nvPr>
        </p:nvSpPr>
        <p:spPr/>
        <p:txBody>
          <a:bodyPr/>
          <a:lstStyle/>
          <a:p>
            <a:pPr marL="514350" indent="-514350">
              <a:buFont typeface="+mj-lt"/>
              <a:buAutoNum type="arabicPeriod"/>
            </a:pPr>
            <a:r>
              <a:rPr lang="en-US">
                <a:solidFill>
                  <a:srgbClr val="FF0000"/>
                </a:solidFill>
              </a:rPr>
              <a:t>Viết ra để nhớ (Write to remember).</a:t>
            </a:r>
          </a:p>
          <a:p>
            <a:pPr marL="914400" lvl="1" indent="-514350"/>
            <a:r>
              <a:rPr lang="en-US"/>
              <a:t>Nhớ hết thực đơn 30 người là điều không xuể.</a:t>
            </a:r>
          </a:p>
          <a:p>
            <a:pPr marL="514350" indent="-514350">
              <a:buFont typeface="+mj-lt"/>
              <a:buAutoNum type="arabicPeriod"/>
            </a:pPr>
            <a:r>
              <a:rPr lang="en-US">
                <a:solidFill>
                  <a:srgbClr val="FF0000"/>
                </a:solidFill>
              </a:rPr>
              <a:t>Viết ra để hiểu (Write to understand).</a:t>
            </a:r>
          </a:p>
          <a:p>
            <a:pPr marL="914400" lvl="1" indent="-514350"/>
            <a:r>
              <a:rPr lang="en-US"/>
              <a:t>Từ thực đơn </a:t>
            </a:r>
            <a:r>
              <a:rPr lang="en-US">
                <a:sym typeface="Wingdings" pitchFamily="2" charset="2"/>
              </a:rPr>
              <a:t> hiểu được khẩu vị ăn uống của khách.</a:t>
            </a:r>
            <a:endParaRPr lang="en-US"/>
          </a:p>
          <a:p>
            <a:pPr marL="514350" indent="-514350">
              <a:buFont typeface="+mj-lt"/>
              <a:buAutoNum type="arabicPeriod"/>
            </a:pPr>
            <a:r>
              <a:rPr lang="en-US">
                <a:solidFill>
                  <a:srgbClr val="FF0000"/>
                </a:solidFill>
              </a:rPr>
              <a:t>Viết ra để kiểm tra suy nghĩ của bạn (Write to test your thinking).</a:t>
            </a:r>
          </a:p>
          <a:p>
            <a:pPr marL="914400" lvl="1" indent="-514350"/>
            <a:r>
              <a:rPr lang="en-US"/>
              <a:t>Kiểm tra lại xem khách đã gọi đúng chưa ?</a:t>
            </a:r>
          </a:p>
          <a:p>
            <a:pPr marL="514350" indent="-514350"/>
            <a:r>
              <a:rPr lang="en-US" i="1">
                <a:solidFill>
                  <a:srgbClr val="008000"/>
                </a:solidFill>
              </a:rPr>
              <a:t>Suy rộng ra, viết là hình thức dùng để thể hiện nghiên cứu ra bên ngoài, để không chỉ mình, mà mọi người đều cùng hiểu.</a:t>
            </a:r>
          </a:p>
        </p:txBody>
      </p:sp>
    </p:spTree>
    <p:extLst>
      <p:ext uri="{BB962C8B-B14F-4D97-AF65-F5344CB8AC3E}">
        <p14:creationId xmlns:p14="http://schemas.microsoft.com/office/powerpoint/2010/main" val="21468191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0DDF-A48E-3F4B-B916-4315A0808AB1}"/>
              </a:ext>
            </a:extLst>
          </p:cNvPr>
          <p:cNvSpPr>
            <a:spLocks noGrp="1"/>
          </p:cNvSpPr>
          <p:nvPr>
            <p:ph type="title"/>
          </p:nvPr>
        </p:nvSpPr>
        <p:spPr/>
        <p:txBody>
          <a:bodyPr/>
          <a:lstStyle/>
          <a:p>
            <a:r>
              <a:rPr lang="en-US"/>
              <a:t>Các dạng thể hiện của ”viết”</a:t>
            </a:r>
          </a:p>
        </p:txBody>
      </p:sp>
      <p:sp>
        <p:nvSpPr>
          <p:cNvPr id="3" name="Content Placeholder 2">
            <a:extLst>
              <a:ext uri="{FF2B5EF4-FFF2-40B4-BE49-F238E27FC236}">
                <a16:creationId xmlns:a16="http://schemas.microsoft.com/office/drawing/2014/main" id="{3136802B-0D56-BD40-93C2-FA73D9F14687}"/>
              </a:ext>
            </a:extLst>
          </p:cNvPr>
          <p:cNvSpPr>
            <a:spLocks noGrp="1"/>
          </p:cNvSpPr>
          <p:nvPr>
            <p:ph idx="1"/>
          </p:nvPr>
        </p:nvSpPr>
        <p:spPr/>
        <p:txBody>
          <a:bodyPr/>
          <a:lstStyle/>
          <a:p>
            <a:r>
              <a:rPr lang="en-US">
                <a:solidFill>
                  <a:srgbClr val="FF0000"/>
                </a:solidFill>
              </a:rPr>
              <a:t>Báo cáo (Report).</a:t>
            </a:r>
          </a:p>
          <a:p>
            <a:pPr lvl="1"/>
            <a:r>
              <a:rPr lang="en-US"/>
              <a:t>VD: Báo cáo đồ án, thuyết minh đề tài, báo cáo khoá luận.</a:t>
            </a:r>
          </a:p>
          <a:p>
            <a:r>
              <a:rPr lang="en-US">
                <a:solidFill>
                  <a:srgbClr val="FF0000"/>
                </a:solidFill>
              </a:rPr>
              <a:t>Bài báo khoa học (papers).</a:t>
            </a:r>
          </a:p>
          <a:p>
            <a:pPr lvl="1"/>
            <a:r>
              <a:rPr lang="en-US"/>
              <a:t>Bài báo hội nghị (conference paper).</a:t>
            </a:r>
          </a:p>
          <a:p>
            <a:pPr lvl="1"/>
            <a:r>
              <a:rPr lang="en-US"/>
              <a:t>Bài báo tạp chí (journal paper).</a:t>
            </a:r>
          </a:p>
          <a:p>
            <a:r>
              <a:rPr lang="en-US">
                <a:solidFill>
                  <a:srgbClr val="FF0000"/>
                </a:solidFill>
              </a:rPr>
              <a:t>Sách (Book).</a:t>
            </a:r>
          </a:p>
          <a:p>
            <a:pPr lvl="1"/>
            <a:r>
              <a:rPr lang="en-US"/>
              <a:t>Sách giáo trình, sách tham khảo, sách chuyên khảo.</a:t>
            </a:r>
          </a:p>
          <a:p>
            <a:r>
              <a:rPr lang="en-US">
                <a:solidFill>
                  <a:srgbClr val="FF0000"/>
                </a:solidFill>
              </a:rPr>
              <a:t>Poster.</a:t>
            </a:r>
          </a:p>
        </p:txBody>
      </p:sp>
    </p:spTree>
    <p:extLst>
      <p:ext uri="{BB962C8B-B14F-4D97-AF65-F5344CB8AC3E}">
        <p14:creationId xmlns:p14="http://schemas.microsoft.com/office/powerpoint/2010/main" val="15863261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4CCC-D8BB-8B41-A942-3A346FA0B597}"/>
              </a:ext>
            </a:extLst>
          </p:cNvPr>
          <p:cNvSpPr>
            <a:spLocks noGrp="1"/>
          </p:cNvSpPr>
          <p:nvPr>
            <p:ph type="title"/>
          </p:nvPr>
        </p:nvSpPr>
        <p:spPr>
          <a:xfrm>
            <a:off x="304800" y="3454400"/>
            <a:ext cx="10972800" cy="1143000"/>
          </a:xfrm>
        </p:spPr>
        <p:txBody>
          <a:bodyPr/>
          <a:lstStyle/>
          <a:p>
            <a:pPr algn="l"/>
            <a:r>
              <a:rPr lang="en-US"/>
              <a:t>Định hướng nghiên cứu ngành CNTT</a:t>
            </a:r>
          </a:p>
        </p:txBody>
      </p:sp>
    </p:spTree>
    <p:extLst>
      <p:ext uri="{BB962C8B-B14F-4D97-AF65-F5344CB8AC3E}">
        <p14:creationId xmlns:p14="http://schemas.microsoft.com/office/powerpoint/2010/main" val="29871059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1CE-6BA4-9844-9B12-4916199A3C18}"/>
              </a:ext>
            </a:extLst>
          </p:cNvPr>
          <p:cNvSpPr>
            <a:spLocks noGrp="1"/>
          </p:cNvSpPr>
          <p:nvPr>
            <p:ph type="title"/>
          </p:nvPr>
        </p:nvSpPr>
        <p:spPr/>
        <p:txBody>
          <a:bodyPr/>
          <a:lstStyle/>
          <a:p>
            <a:r>
              <a:rPr lang="en-US"/>
              <a:t>Các hướng của CNTT</a:t>
            </a:r>
          </a:p>
        </p:txBody>
      </p:sp>
      <p:sp>
        <p:nvSpPr>
          <p:cNvPr id="3" name="Content Placeholder 2">
            <a:extLst>
              <a:ext uri="{FF2B5EF4-FFF2-40B4-BE49-F238E27FC236}">
                <a16:creationId xmlns:a16="http://schemas.microsoft.com/office/drawing/2014/main" id="{38CCE6AD-C529-C841-86D7-06002E204B96}"/>
              </a:ext>
            </a:extLst>
          </p:cNvPr>
          <p:cNvSpPr>
            <a:spLocks noGrp="1"/>
          </p:cNvSpPr>
          <p:nvPr>
            <p:ph idx="1"/>
          </p:nvPr>
        </p:nvSpPr>
        <p:spPr/>
        <p:txBody>
          <a:bodyPr/>
          <a:lstStyle/>
          <a:p>
            <a:r>
              <a:rPr lang="en-US"/>
              <a:t>Thiết kế – xây dựng ứng dụng Web và Mobile.</a:t>
            </a:r>
          </a:p>
          <a:p>
            <a:r>
              <a:rPr lang="en-US">
                <a:solidFill>
                  <a:srgbClr val="FF0000"/>
                </a:solidFill>
              </a:rPr>
              <a:t>Phân tích dữ liệu định lượng trong doanh nghiệp.</a:t>
            </a:r>
          </a:p>
          <a:p>
            <a:r>
              <a:rPr lang="en-US"/>
              <a:t>Dữ liệu lớn (Big data).</a:t>
            </a:r>
          </a:p>
          <a:p>
            <a:r>
              <a:rPr lang="en-US">
                <a:solidFill>
                  <a:srgbClr val="FF0000"/>
                </a:solidFill>
              </a:rPr>
              <a:t>Cơ sở dữ liệu (database): CSDL NoSQL, NewSQL, CSDL không gian địa lý (GIS).</a:t>
            </a:r>
          </a:p>
          <a:p>
            <a:r>
              <a:rPr lang="en-US"/>
              <a:t>Khai phá dữ liệu.</a:t>
            </a:r>
          </a:p>
          <a:p>
            <a:r>
              <a:rPr lang="en-US"/>
              <a:t>....</a:t>
            </a:r>
          </a:p>
        </p:txBody>
      </p:sp>
    </p:spTree>
    <p:extLst>
      <p:ext uri="{BB962C8B-B14F-4D97-AF65-F5344CB8AC3E}">
        <p14:creationId xmlns:p14="http://schemas.microsoft.com/office/powerpoint/2010/main" val="19370415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4986-3187-914B-B8FE-86C9B9B72700}"/>
              </a:ext>
            </a:extLst>
          </p:cNvPr>
          <p:cNvSpPr>
            <a:spLocks noGrp="1"/>
          </p:cNvSpPr>
          <p:nvPr>
            <p:ph type="title"/>
          </p:nvPr>
        </p:nvSpPr>
        <p:spPr/>
        <p:txBody>
          <a:bodyPr/>
          <a:lstStyle/>
          <a:p>
            <a:r>
              <a:rPr lang="en-US"/>
              <a:t>Phân tích ví dụ</a:t>
            </a:r>
          </a:p>
        </p:txBody>
      </p:sp>
      <p:sp>
        <p:nvSpPr>
          <p:cNvPr id="3" name="Content Placeholder 2">
            <a:extLst>
              <a:ext uri="{FF2B5EF4-FFF2-40B4-BE49-F238E27FC236}">
                <a16:creationId xmlns:a16="http://schemas.microsoft.com/office/drawing/2014/main" id="{89A32C70-C70B-6E42-A030-F3F84454F6A2}"/>
              </a:ext>
            </a:extLst>
          </p:cNvPr>
          <p:cNvSpPr>
            <a:spLocks noGrp="1"/>
          </p:cNvSpPr>
          <p:nvPr>
            <p:ph idx="1"/>
          </p:nvPr>
        </p:nvSpPr>
        <p:spPr/>
        <p:txBody>
          <a:bodyPr/>
          <a:lstStyle/>
          <a:p>
            <a:r>
              <a:rPr lang="en-US"/>
              <a:t>Nghiên cứu trong lĩnh vực: Thiết kế – xây dựng ứng dụng Web và Mobile.</a:t>
            </a:r>
          </a:p>
          <a:p>
            <a:r>
              <a:rPr lang="en-US">
                <a:solidFill>
                  <a:srgbClr val="FF0000"/>
                </a:solidFill>
              </a:rPr>
              <a:t>Bài toán: </a:t>
            </a:r>
            <a:r>
              <a:rPr lang="en-US" i="1">
                <a:solidFill>
                  <a:srgbClr val="008000"/>
                </a:solidFill>
              </a:rPr>
              <a:t>Thiết kế hệ thống quản lý người bị cách ly trong KTX. </a:t>
            </a:r>
          </a:p>
          <a:p>
            <a:r>
              <a:rPr lang="en-US"/>
              <a:t>Sử dụng </a:t>
            </a:r>
            <a:r>
              <a:rPr lang="en-US">
                <a:solidFill>
                  <a:srgbClr val="FF0000"/>
                </a:solidFill>
              </a:rPr>
              <a:t>Five WS </a:t>
            </a:r>
            <a:r>
              <a:rPr lang="en-US"/>
              <a:t>để trả lời</a:t>
            </a:r>
            <a:r>
              <a:rPr lang="en-US">
                <a:solidFill>
                  <a:srgbClr val="FF0000"/>
                </a:solidFill>
              </a:rPr>
              <a:t>:</a:t>
            </a:r>
          </a:p>
          <a:p>
            <a:pPr lvl="1"/>
            <a:r>
              <a:rPr lang="en-US"/>
              <a:t>Five WS viết lại sẽ thành: 5W – 1H.</a:t>
            </a:r>
          </a:p>
          <a:p>
            <a:pPr lvl="2"/>
            <a:r>
              <a:rPr lang="en-US"/>
              <a:t>5W: </a:t>
            </a:r>
            <a:r>
              <a:rPr lang="en-US">
                <a:solidFill>
                  <a:srgbClr val="FF0000"/>
                </a:solidFill>
              </a:rPr>
              <a:t>What, When, Where, Why, Who.</a:t>
            </a:r>
          </a:p>
          <a:p>
            <a:pPr lvl="2"/>
            <a:r>
              <a:rPr lang="en-US"/>
              <a:t>1H: </a:t>
            </a:r>
            <a:r>
              <a:rPr lang="en-US">
                <a:solidFill>
                  <a:srgbClr val="FF0000"/>
                </a:solidFill>
              </a:rPr>
              <a:t>How.</a:t>
            </a:r>
          </a:p>
        </p:txBody>
      </p:sp>
      <p:pic>
        <p:nvPicPr>
          <p:cNvPr id="4098" name="Picture 2" descr="Mô Hình 5W1H Là Gì? Ứng Dụng Thực Tiễn 5W1H Trong Content Marketing">
            <a:extLst>
              <a:ext uri="{FF2B5EF4-FFF2-40B4-BE49-F238E27FC236}">
                <a16:creationId xmlns:a16="http://schemas.microsoft.com/office/drawing/2014/main" id="{7C85B432-0F01-D64F-AD64-C8DE01A10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3276600"/>
            <a:ext cx="3975225" cy="264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172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3446-5328-8544-9611-76F7EE033098}"/>
              </a:ext>
            </a:extLst>
          </p:cNvPr>
          <p:cNvSpPr>
            <a:spLocks noGrp="1"/>
          </p:cNvSpPr>
          <p:nvPr>
            <p:ph type="title"/>
          </p:nvPr>
        </p:nvSpPr>
        <p:spPr/>
        <p:txBody>
          <a:bodyPr/>
          <a:lstStyle/>
          <a:p>
            <a:r>
              <a:rPr lang="en-US"/>
              <a:t>Phân tích ví dụ</a:t>
            </a:r>
          </a:p>
        </p:txBody>
      </p:sp>
      <p:sp>
        <p:nvSpPr>
          <p:cNvPr id="3" name="Content Placeholder 2">
            <a:extLst>
              <a:ext uri="{FF2B5EF4-FFF2-40B4-BE49-F238E27FC236}">
                <a16:creationId xmlns:a16="http://schemas.microsoft.com/office/drawing/2014/main" id="{12AA5B6E-AA6E-F648-99BC-6C94ADCD61F8}"/>
              </a:ext>
            </a:extLst>
          </p:cNvPr>
          <p:cNvSpPr>
            <a:spLocks noGrp="1"/>
          </p:cNvSpPr>
          <p:nvPr>
            <p:ph idx="1"/>
          </p:nvPr>
        </p:nvSpPr>
        <p:spPr>
          <a:xfrm>
            <a:off x="457200" y="1219200"/>
            <a:ext cx="11506200" cy="4853782"/>
          </a:xfrm>
        </p:spPr>
        <p:txBody>
          <a:bodyPr/>
          <a:lstStyle/>
          <a:p>
            <a:pPr marL="514350" indent="-514350">
              <a:lnSpc>
                <a:spcPct val="150000"/>
              </a:lnSpc>
              <a:buFont typeface="+mj-lt"/>
              <a:buAutoNum type="arabicPeriod"/>
            </a:pPr>
            <a:r>
              <a:rPr lang="en-US"/>
              <a:t>What: What do we do? (Làm cái gì?)</a:t>
            </a:r>
          </a:p>
          <a:p>
            <a:pPr marL="514350" indent="-514350">
              <a:lnSpc>
                <a:spcPct val="150000"/>
              </a:lnSpc>
              <a:buFont typeface="+mj-lt"/>
              <a:buAutoNum type="arabicPeriod"/>
            </a:pPr>
            <a:r>
              <a:rPr lang="en-US">
                <a:solidFill>
                  <a:srgbClr val="FF0000"/>
                </a:solidFill>
              </a:rPr>
              <a:t>Who: Who is it about? (Đối tượng nào sử dụng?)</a:t>
            </a:r>
          </a:p>
          <a:p>
            <a:pPr marL="514350" indent="-514350">
              <a:lnSpc>
                <a:spcPct val="150000"/>
              </a:lnSpc>
              <a:buFont typeface="+mj-lt"/>
              <a:buAutoNum type="arabicPeriod"/>
            </a:pPr>
            <a:r>
              <a:rPr lang="en-US"/>
              <a:t>Why: Why it happen? (Tại sao lại làm – nghiên cứu?) </a:t>
            </a:r>
          </a:p>
          <a:p>
            <a:pPr marL="514350" indent="-514350">
              <a:lnSpc>
                <a:spcPct val="150000"/>
              </a:lnSpc>
              <a:buFont typeface="+mj-lt"/>
              <a:buAutoNum type="arabicPeriod"/>
            </a:pPr>
            <a:r>
              <a:rPr lang="en-US">
                <a:solidFill>
                  <a:srgbClr val="FF0000"/>
                </a:solidFill>
              </a:rPr>
              <a:t>When: When does it take place? (Khi nào diễn ra? / diễn ra trong bao lâu ?)</a:t>
            </a:r>
          </a:p>
          <a:p>
            <a:pPr marL="514350" indent="-514350">
              <a:lnSpc>
                <a:spcPct val="150000"/>
              </a:lnSpc>
              <a:buFont typeface="+mj-lt"/>
              <a:buAutoNum type="arabicPeriod"/>
            </a:pPr>
            <a:r>
              <a:rPr lang="en-US"/>
              <a:t>Where: Where does it take place? (Diễn ra ở đâu?).</a:t>
            </a:r>
          </a:p>
          <a:p>
            <a:pPr marL="514350" indent="-514350">
              <a:lnSpc>
                <a:spcPct val="150000"/>
              </a:lnSpc>
              <a:buFont typeface="+mj-lt"/>
              <a:buAutoNum type="arabicPeriod"/>
            </a:pPr>
            <a:r>
              <a:rPr lang="en-US">
                <a:solidFill>
                  <a:srgbClr val="FF0000"/>
                </a:solidFill>
              </a:rPr>
              <a:t>How it happen ? (Làm như thế nào?).</a:t>
            </a:r>
          </a:p>
        </p:txBody>
      </p:sp>
    </p:spTree>
    <p:extLst>
      <p:ext uri="{BB962C8B-B14F-4D97-AF65-F5344CB8AC3E}">
        <p14:creationId xmlns:p14="http://schemas.microsoft.com/office/powerpoint/2010/main" val="35185309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D9AA-8B2F-1741-AECF-94862759FC26}"/>
              </a:ext>
            </a:extLst>
          </p:cNvPr>
          <p:cNvSpPr>
            <a:spLocks noGrp="1"/>
          </p:cNvSpPr>
          <p:nvPr>
            <p:ph type="title"/>
          </p:nvPr>
        </p:nvSpPr>
        <p:spPr/>
        <p:txBody>
          <a:bodyPr/>
          <a:lstStyle/>
          <a:p>
            <a:r>
              <a:rPr lang="en-US"/>
              <a:t>Câu hỏi 1</a:t>
            </a:r>
          </a:p>
        </p:txBody>
      </p:sp>
      <p:sp>
        <p:nvSpPr>
          <p:cNvPr id="3" name="Content Placeholder 2">
            <a:extLst>
              <a:ext uri="{FF2B5EF4-FFF2-40B4-BE49-F238E27FC236}">
                <a16:creationId xmlns:a16="http://schemas.microsoft.com/office/drawing/2014/main" id="{0737F897-C303-9242-AA9B-234753341FCF}"/>
              </a:ext>
            </a:extLst>
          </p:cNvPr>
          <p:cNvSpPr>
            <a:spLocks noGrp="1"/>
          </p:cNvSpPr>
          <p:nvPr>
            <p:ph idx="1"/>
          </p:nvPr>
        </p:nvSpPr>
        <p:spPr/>
        <p:txBody>
          <a:bodyPr/>
          <a:lstStyle/>
          <a:p>
            <a:r>
              <a:rPr lang="en-US"/>
              <a:t>Hãy sử dụng 5W1H để tìm câu trả lời cho bài toán: </a:t>
            </a:r>
            <a:r>
              <a:rPr lang="en-US" i="1">
                <a:solidFill>
                  <a:srgbClr val="008000"/>
                </a:solidFill>
              </a:rPr>
              <a:t>Thiết kế hệ thống quản lý người bị cách ly trong KTX. </a:t>
            </a:r>
            <a:endParaRPr lang="en-US"/>
          </a:p>
        </p:txBody>
      </p:sp>
    </p:spTree>
    <p:extLst>
      <p:ext uri="{BB962C8B-B14F-4D97-AF65-F5344CB8AC3E}">
        <p14:creationId xmlns:p14="http://schemas.microsoft.com/office/powerpoint/2010/main" val="357967346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E17B-CD5D-4240-9F66-FC7D513461E8}"/>
              </a:ext>
            </a:extLst>
          </p:cNvPr>
          <p:cNvSpPr>
            <a:spLocks noGrp="1"/>
          </p:cNvSpPr>
          <p:nvPr>
            <p:ph type="title"/>
          </p:nvPr>
        </p:nvSpPr>
        <p:spPr>
          <a:xfrm>
            <a:off x="609600" y="3581400"/>
            <a:ext cx="10972800" cy="1143000"/>
          </a:xfrm>
        </p:spPr>
        <p:txBody>
          <a:bodyPr/>
          <a:lstStyle/>
          <a:p>
            <a:pPr algn="l"/>
            <a:r>
              <a:rPr lang="en-US"/>
              <a:t>Các chính sách hỗ trợ nghiên cứu</a:t>
            </a:r>
          </a:p>
        </p:txBody>
      </p:sp>
    </p:spTree>
    <p:extLst>
      <p:ext uri="{BB962C8B-B14F-4D97-AF65-F5344CB8AC3E}">
        <p14:creationId xmlns:p14="http://schemas.microsoft.com/office/powerpoint/2010/main" val="29299295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BF2-20F5-D749-9288-CDE6764D41BA}"/>
              </a:ext>
            </a:extLst>
          </p:cNvPr>
          <p:cNvSpPr>
            <a:spLocks noGrp="1"/>
          </p:cNvSpPr>
          <p:nvPr>
            <p:ph type="title"/>
          </p:nvPr>
        </p:nvSpPr>
        <p:spPr>
          <a:xfrm>
            <a:off x="228600" y="152400"/>
            <a:ext cx="10972800" cy="1143000"/>
          </a:xfrm>
        </p:spPr>
        <p:txBody>
          <a:bodyPr/>
          <a:lstStyle/>
          <a:p>
            <a:r>
              <a:rPr lang="en-US" sz="3200"/>
              <a:t>Chính sách của trường về hỗ trợ công bố khoa học</a:t>
            </a:r>
          </a:p>
        </p:txBody>
      </p:sp>
      <p:graphicFrame>
        <p:nvGraphicFramePr>
          <p:cNvPr id="4" name="Table 3">
            <a:extLst>
              <a:ext uri="{FF2B5EF4-FFF2-40B4-BE49-F238E27FC236}">
                <a16:creationId xmlns:a16="http://schemas.microsoft.com/office/drawing/2014/main" id="{E96E98A3-91FA-3448-A4A1-24D0E852F5BF}"/>
              </a:ext>
            </a:extLst>
          </p:cNvPr>
          <p:cNvGraphicFramePr>
            <a:graphicFrameLocks noGrp="1"/>
          </p:cNvGraphicFramePr>
          <p:nvPr>
            <p:extLst>
              <p:ext uri="{D42A27DB-BD31-4B8C-83A1-F6EECF244321}">
                <p14:modId xmlns:p14="http://schemas.microsoft.com/office/powerpoint/2010/main" val="929182076"/>
              </p:ext>
            </p:extLst>
          </p:nvPr>
        </p:nvGraphicFramePr>
        <p:xfrm>
          <a:off x="723900" y="1143000"/>
          <a:ext cx="10744200" cy="4865370"/>
        </p:xfrm>
        <a:graphic>
          <a:graphicData uri="http://schemas.openxmlformats.org/drawingml/2006/table">
            <a:tbl>
              <a:tblPr firstRow="1" bandRow="1">
                <a:tableStyleId>{93296810-A885-4BE3-A3E7-6D5BEEA58F35}</a:tableStyleId>
              </a:tblPr>
              <a:tblGrid>
                <a:gridCol w="3581400">
                  <a:extLst>
                    <a:ext uri="{9D8B030D-6E8A-4147-A177-3AD203B41FA5}">
                      <a16:colId xmlns:a16="http://schemas.microsoft.com/office/drawing/2014/main" val="1762738672"/>
                    </a:ext>
                  </a:extLst>
                </a:gridCol>
                <a:gridCol w="1752600">
                  <a:extLst>
                    <a:ext uri="{9D8B030D-6E8A-4147-A177-3AD203B41FA5}">
                      <a16:colId xmlns:a16="http://schemas.microsoft.com/office/drawing/2014/main" val="2631992409"/>
                    </a:ext>
                  </a:extLst>
                </a:gridCol>
                <a:gridCol w="5410200">
                  <a:extLst>
                    <a:ext uri="{9D8B030D-6E8A-4147-A177-3AD203B41FA5}">
                      <a16:colId xmlns:a16="http://schemas.microsoft.com/office/drawing/2014/main" val="3618268346"/>
                    </a:ext>
                  </a:extLst>
                </a:gridCol>
              </a:tblGrid>
              <a:tr h="476250">
                <a:tc>
                  <a:txBody>
                    <a:bodyPr/>
                    <a:lstStyle/>
                    <a:p>
                      <a:pPr algn="ctr"/>
                      <a:r>
                        <a:rPr lang="en-US"/>
                        <a:t>Nơi công bố </a:t>
                      </a:r>
                    </a:p>
                  </a:txBody>
                  <a:tcPr/>
                </a:tc>
                <a:tc>
                  <a:txBody>
                    <a:bodyPr/>
                    <a:lstStyle/>
                    <a:p>
                      <a:pPr algn="ctr"/>
                      <a:r>
                        <a:rPr lang="en-US"/>
                        <a:t>Số tiền hỗ trợ </a:t>
                      </a:r>
                    </a:p>
                  </a:txBody>
                  <a:tcPr/>
                </a:tc>
                <a:tc>
                  <a:txBody>
                    <a:bodyPr/>
                    <a:lstStyle/>
                    <a:p>
                      <a:pPr algn="ctr"/>
                      <a:r>
                        <a:rPr lang="en-US"/>
                        <a:t>Tính thành tích</a:t>
                      </a:r>
                    </a:p>
                  </a:txBody>
                  <a:tcPr/>
                </a:tc>
                <a:extLst>
                  <a:ext uri="{0D108BD9-81ED-4DB2-BD59-A6C34878D82A}">
                    <a16:rowId xmlns:a16="http://schemas.microsoft.com/office/drawing/2014/main" val="1981011265"/>
                  </a:ext>
                </a:extLst>
              </a:tr>
              <a:tr h="476250">
                <a:tc>
                  <a:txBody>
                    <a:bodyPr/>
                    <a:lstStyle/>
                    <a:p>
                      <a:pPr algn="l"/>
                      <a:r>
                        <a:rPr lang="en-US"/>
                        <a:t>Hội nghị quốc tế </a:t>
                      </a:r>
                      <a:r>
                        <a:rPr lang="en-US">
                          <a:solidFill>
                            <a:srgbClr val="FF0000"/>
                          </a:solidFill>
                        </a:rPr>
                        <a:t>hạng A*</a:t>
                      </a:r>
                      <a:r>
                        <a:rPr lang="en-US"/>
                        <a:t>, bài tạp chí ISI, Scopus</a:t>
                      </a:r>
                    </a:p>
                  </a:txBody>
                  <a:tcPr/>
                </a:tc>
                <a:tc>
                  <a:txBody>
                    <a:bodyPr/>
                    <a:lstStyle/>
                    <a:p>
                      <a:pPr algn="ctr"/>
                      <a:r>
                        <a:rPr lang="en-US"/>
                        <a:t>20tr</a:t>
                      </a:r>
                    </a:p>
                  </a:txBody>
                  <a:tcPr/>
                </a:tc>
                <a:tc>
                  <a:txBody>
                    <a:bodyPr/>
                    <a:lstStyle/>
                    <a:p>
                      <a:pPr marL="342900" indent="-342900" algn="l">
                        <a:buAutoNum type="arabicPeriod"/>
                      </a:pPr>
                      <a:r>
                        <a:rPr lang="en-US">
                          <a:solidFill>
                            <a:srgbClr val="FF0000"/>
                          </a:solidFill>
                        </a:rPr>
                        <a:t>Đạt điểm 10 cho môn học liên quan đến nội dung bài báo.</a:t>
                      </a:r>
                    </a:p>
                    <a:p>
                      <a:pPr marL="342900" indent="-342900" algn="l">
                        <a:buAutoNum type="arabicPeriod"/>
                      </a:pPr>
                      <a:r>
                        <a:rPr lang="en-US"/>
                        <a:t>Cộng tối đa </a:t>
                      </a:r>
                      <a:r>
                        <a:rPr lang="en-US">
                          <a:solidFill>
                            <a:srgbClr val="000099"/>
                          </a:solidFill>
                        </a:rPr>
                        <a:t>2đ cho tác giả chính</a:t>
                      </a:r>
                      <a:r>
                        <a:rPr lang="en-US"/>
                        <a:t>, </a:t>
                      </a:r>
                      <a:r>
                        <a:rPr lang="en-US">
                          <a:solidFill>
                            <a:srgbClr val="000099"/>
                          </a:solidFill>
                        </a:rPr>
                        <a:t>1đ cho đồng tác giả </a:t>
                      </a:r>
                      <a:r>
                        <a:rPr lang="en-US"/>
                        <a:t>trong KLTN.</a:t>
                      </a:r>
                    </a:p>
                    <a:p>
                      <a:pPr marL="342900" indent="-342900" algn="l">
                        <a:buAutoNum type="arabicPeriod"/>
                      </a:pPr>
                      <a:r>
                        <a:rPr lang="en-US"/>
                        <a:t>Giấy khen của hiệu trưởng.</a:t>
                      </a:r>
                    </a:p>
                  </a:txBody>
                  <a:tcPr/>
                </a:tc>
                <a:extLst>
                  <a:ext uri="{0D108BD9-81ED-4DB2-BD59-A6C34878D82A}">
                    <a16:rowId xmlns:a16="http://schemas.microsoft.com/office/drawing/2014/main" val="1776693648"/>
                  </a:ext>
                </a:extLst>
              </a:tr>
              <a:tr h="579120">
                <a:tc>
                  <a:txBody>
                    <a:bodyPr/>
                    <a:lstStyle/>
                    <a:p>
                      <a:pPr algn="l"/>
                      <a:r>
                        <a:rPr lang="en-US"/>
                        <a:t>Hội nghị quốc tế </a:t>
                      </a:r>
                      <a:r>
                        <a:rPr lang="en-US">
                          <a:solidFill>
                            <a:srgbClr val="FF0000"/>
                          </a:solidFill>
                        </a:rPr>
                        <a:t>hạng A,</a:t>
                      </a:r>
                      <a:r>
                        <a:rPr lang="en-US"/>
                        <a:t> hoặc bài tạp chí trong danh mục 1đ do nhà nước quy định </a:t>
                      </a:r>
                    </a:p>
                  </a:txBody>
                  <a:tcPr/>
                </a:tc>
                <a:tc>
                  <a:txBody>
                    <a:bodyPr/>
                    <a:lstStyle/>
                    <a:p>
                      <a:pPr algn="ctr"/>
                      <a:r>
                        <a:rPr lang="en-US"/>
                        <a:t>10tr</a:t>
                      </a:r>
                    </a:p>
                  </a:txBody>
                  <a:tcPr/>
                </a:tc>
                <a:tc>
                  <a:txBody>
                    <a:bodyPr/>
                    <a:lstStyle/>
                    <a:p>
                      <a:pPr marL="342900" indent="-342900" algn="l">
                        <a:buAutoNum type="arabicPeriod"/>
                      </a:pPr>
                      <a:r>
                        <a:rPr lang="en-US">
                          <a:solidFill>
                            <a:srgbClr val="FF0000"/>
                          </a:solidFill>
                        </a:rPr>
                        <a:t>Đạt điểm 10 cho môn học liên quan đến nội dung bài báo.</a:t>
                      </a:r>
                    </a:p>
                    <a:p>
                      <a:pPr marL="342900" indent="-342900" algn="l">
                        <a:buAutoNum type="arabicPeriod"/>
                      </a:pPr>
                      <a:r>
                        <a:rPr lang="en-US"/>
                        <a:t>Cộng tối đa </a:t>
                      </a:r>
                      <a:r>
                        <a:rPr lang="en-US">
                          <a:solidFill>
                            <a:srgbClr val="000099"/>
                          </a:solidFill>
                        </a:rPr>
                        <a:t>1.5đ cho tác giả chính</a:t>
                      </a:r>
                      <a:r>
                        <a:rPr lang="en-US"/>
                        <a:t>, </a:t>
                      </a:r>
                      <a:r>
                        <a:rPr lang="en-US">
                          <a:solidFill>
                            <a:srgbClr val="000099"/>
                          </a:solidFill>
                        </a:rPr>
                        <a:t>0.5đ cho đồng tác giả</a:t>
                      </a:r>
                      <a:r>
                        <a:rPr lang="en-US"/>
                        <a:t> trong KLTN.</a:t>
                      </a:r>
                    </a:p>
                    <a:p>
                      <a:pPr marL="342900" indent="-342900" algn="l">
                        <a:buAutoNum type="arabicPeriod"/>
                      </a:pPr>
                      <a:r>
                        <a:rPr lang="en-US"/>
                        <a:t>Giấy khen của hiệu trưởng.</a:t>
                      </a:r>
                    </a:p>
                  </a:txBody>
                  <a:tcPr/>
                </a:tc>
                <a:extLst>
                  <a:ext uri="{0D108BD9-81ED-4DB2-BD59-A6C34878D82A}">
                    <a16:rowId xmlns:a16="http://schemas.microsoft.com/office/drawing/2014/main" val="762890055"/>
                  </a:ext>
                </a:extLst>
              </a:tr>
              <a:tr h="47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Hội nghị quốc tế </a:t>
                      </a:r>
                      <a:r>
                        <a:rPr lang="en-US">
                          <a:solidFill>
                            <a:srgbClr val="FF0000"/>
                          </a:solidFill>
                        </a:rPr>
                        <a:t>hạng B</a:t>
                      </a:r>
                      <a:r>
                        <a:rPr lang="en-US"/>
                        <a:t>, hoặc bài tạp chí trong danh mục 0.75đ do nhà nước quy định </a:t>
                      </a:r>
                    </a:p>
                  </a:txBody>
                  <a:tcPr/>
                </a:tc>
                <a:tc>
                  <a:txBody>
                    <a:bodyPr/>
                    <a:lstStyle/>
                    <a:p>
                      <a:pPr algn="ctr"/>
                      <a:r>
                        <a:rPr lang="en-US"/>
                        <a:t>6tr</a:t>
                      </a:r>
                    </a:p>
                  </a:txBody>
                  <a:tcPr/>
                </a:tc>
                <a:tc>
                  <a:txBody>
                    <a:bodyPr/>
                    <a:lstStyle/>
                    <a:p>
                      <a:pPr marL="342900" indent="-342900" algn="l">
                        <a:buAutoNum type="arabicPeriod"/>
                      </a:pPr>
                      <a:r>
                        <a:rPr lang="en-US">
                          <a:solidFill>
                            <a:srgbClr val="FF0000"/>
                          </a:solidFill>
                        </a:rPr>
                        <a:t>Đạt điểm 10 cho môn học liên quan đến nội dung bài báo.</a:t>
                      </a:r>
                    </a:p>
                    <a:p>
                      <a:pPr marL="342900" indent="-342900" algn="l">
                        <a:buAutoNum type="arabicPeriod"/>
                      </a:pPr>
                      <a:r>
                        <a:rPr lang="en-US"/>
                        <a:t>Cộng tối đa </a:t>
                      </a:r>
                      <a:r>
                        <a:rPr lang="en-US">
                          <a:solidFill>
                            <a:srgbClr val="000099"/>
                          </a:solidFill>
                        </a:rPr>
                        <a:t>1đ cho tác giả chính</a:t>
                      </a:r>
                      <a:r>
                        <a:rPr lang="en-US"/>
                        <a:t>, </a:t>
                      </a:r>
                      <a:r>
                        <a:rPr lang="en-US">
                          <a:solidFill>
                            <a:srgbClr val="000099"/>
                          </a:solidFill>
                        </a:rPr>
                        <a:t>0.25đ cho đồng tác giả </a:t>
                      </a:r>
                      <a:r>
                        <a:rPr lang="en-US"/>
                        <a:t>trong KLTN.</a:t>
                      </a:r>
                    </a:p>
                    <a:p>
                      <a:pPr marL="342900" indent="-342900" algn="l">
                        <a:buAutoNum type="arabicPeriod"/>
                      </a:pPr>
                      <a:r>
                        <a:rPr lang="en-US"/>
                        <a:t>Giấy khen của hiệu trưởng.</a:t>
                      </a:r>
                    </a:p>
                  </a:txBody>
                  <a:tcPr/>
                </a:tc>
                <a:extLst>
                  <a:ext uri="{0D108BD9-81ED-4DB2-BD59-A6C34878D82A}">
                    <a16:rowId xmlns:a16="http://schemas.microsoft.com/office/drawing/2014/main" val="3318852673"/>
                  </a:ext>
                </a:extLst>
              </a:tr>
            </a:tbl>
          </a:graphicData>
        </a:graphic>
      </p:graphicFrame>
    </p:spTree>
    <p:extLst>
      <p:ext uri="{BB962C8B-B14F-4D97-AF65-F5344CB8AC3E}">
        <p14:creationId xmlns:p14="http://schemas.microsoft.com/office/powerpoint/2010/main" val="3286674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852-95CD-AA47-A9F5-344D3E3B6E60}"/>
              </a:ext>
            </a:extLst>
          </p:cNvPr>
          <p:cNvSpPr>
            <a:spLocks noGrp="1"/>
          </p:cNvSpPr>
          <p:nvPr>
            <p:ph type="title"/>
          </p:nvPr>
        </p:nvSpPr>
        <p:spPr/>
        <p:txBody>
          <a:bodyPr/>
          <a:lstStyle/>
          <a:p>
            <a:r>
              <a:rPr lang="en-US"/>
              <a:t>Ngành Công nghệ thông tin</a:t>
            </a:r>
          </a:p>
        </p:txBody>
      </p:sp>
      <p:pic>
        <p:nvPicPr>
          <p:cNvPr id="1026" name="Picture 2" descr="FrailSafe - Q&amp;A">
            <a:extLst>
              <a:ext uri="{FF2B5EF4-FFF2-40B4-BE49-F238E27FC236}">
                <a16:creationId xmlns:a16="http://schemas.microsoft.com/office/drawing/2014/main" id="{F58EEC37-B076-C04F-95E6-C8FD71E2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6406FB-87C7-424E-9195-44E757A46083}"/>
              </a:ext>
            </a:extLst>
          </p:cNvPr>
          <p:cNvSpPr txBox="1"/>
          <p:nvPr/>
        </p:nvSpPr>
        <p:spPr>
          <a:xfrm>
            <a:off x="4953000" y="1519535"/>
            <a:ext cx="4768485" cy="461665"/>
          </a:xfrm>
          <a:prstGeom prst="rect">
            <a:avLst/>
          </a:prstGeom>
          <a:noFill/>
        </p:spPr>
        <p:txBody>
          <a:bodyPr wrap="none" rtlCol="0">
            <a:spAutoFit/>
          </a:bodyPr>
          <a:lstStyle/>
          <a:p>
            <a:r>
              <a:rPr lang="en-US" sz="2400"/>
              <a:t>Thế nào là Công nghệ Thông tin?</a:t>
            </a:r>
          </a:p>
        </p:txBody>
      </p:sp>
      <p:sp>
        <p:nvSpPr>
          <p:cNvPr id="6" name="TextBox 5">
            <a:extLst>
              <a:ext uri="{FF2B5EF4-FFF2-40B4-BE49-F238E27FC236}">
                <a16:creationId xmlns:a16="http://schemas.microsoft.com/office/drawing/2014/main" id="{0A8E0749-A6B4-9A40-8C3D-2FFA9F57943C}"/>
              </a:ext>
            </a:extLst>
          </p:cNvPr>
          <p:cNvSpPr txBox="1"/>
          <p:nvPr/>
        </p:nvSpPr>
        <p:spPr>
          <a:xfrm>
            <a:off x="4953000" y="2882899"/>
            <a:ext cx="5760744" cy="461665"/>
          </a:xfrm>
          <a:prstGeom prst="rect">
            <a:avLst/>
          </a:prstGeom>
          <a:noFill/>
        </p:spPr>
        <p:txBody>
          <a:bodyPr wrap="none" rtlCol="0">
            <a:spAutoFit/>
          </a:bodyPr>
          <a:lstStyle/>
          <a:p>
            <a:r>
              <a:rPr lang="en-US" sz="2400"/>
              <a:t>Học CNTT như thế nào để đạt hiệu quả?</a:t>
            </a:r>
          </a:p>
        </p:txBody>
      </p:sp>
      <p:sp>
        <p:nvSpPr>
          <p:cNvPr id="8" name="TextBox 7">
            <a:extLst>
              <a:ext uri="{FF2B5EF4-FFF2-40B4-BE49-F238E27FC236}">
                <a16:creationId xmlns:a16="http://schemas.microsoft.com/office/drawing/2014/main" id="{D6DC91CA-DECE-314B-9921-07A5717B7157}"/>
              </a:ext>
            </a:extLst>
          </p:cNvPr>
          <p:cNvSpPr txBox="1"/>
          <p:nvPr/>
        </p:nvSpPr>
        <p:spPr>
          <a:xfrm>
            <a:off x="4953000" y="4388115"/>
            <a:ext cx="7131311" cy="461665"/>
          </a:xfrm>
          <a:prstGeom prst="rect">
            <a:avLst/>
          </a:prstGeom>
          <a:noFill/>
        </p:spPr>
        <p:txBody>
          <a:bodyPr wrap="none" rtlCol="0">
            <a:spAutoFit/>
          </a:bodyPr>
          <a:lstStyle/>
          <a:p>
            <a:r>
              <a:rPr lang="en-US" sz="2400">
                <a:solidFill>
                  <a:srgbClr val="FF0000"/>
                </a:solidFill>
              </a:rPr>
              <a:t>Ngành CNTT có nghiên cứu khoa học hay không ?</a:t>
            </a:r>
          </a:p>
        </p:txBody>
      </p:sp>
      <p:sp>
        <p:nvSpPr>
          <p:cNvPr id="9" name="TextBox 8">
            <a:extLst>
              <a:ext uri="{FF2B5EF4-FFF2-40B4-BE49-F238E27FC236}">
                <a16:creationId xmlns:a16="http://schemas.microsoft.com/office/drawing/2014/main" id="{7E17151A-E32D-0B4A-8763-E6F8CA69AEAE}"/>
              </a:ext>
            </a:extLst>
          </p:cNvPr>
          <p:cNvSpPr txBox="1"/>
          <p:nvPr/>
        </p:nvSpPr>
        <p:spPr>
          <a:xfrm>
            <a:off x="4953000" y="2194867"/>
            <a:ext cx="6871625" cy="461665"/>
          </a:xfrm>
          <a:prstGeom prst="rect">
            <a:avLst/>
          </a:prstGeom>
          <a:noFill/>
        </p:spPr>
        <p:txBody>
          <a:bodyPr wrap="square" rtlCol="0">
            <a:spAutoFit/>
          </a:bodyPr>
          <a:lstStyle/>
          <a:p>
            <a:r>
              <a:rPr lang="en-US" sz="2400"/>
              <a:t>Học CNTT có phải ra đi cày win dạo hay không ?</a:t>
            </a:r>
          </a:p>
        </p:txBody>
      </p:sp>
      <p:sp>
        <p:nvSpPr>
          <p:cNvPr id="10" name="TextBox 9">
            <a:extLst>
              <a:ext uri="{FF2B5EF4-FFF2-40B4-BE49-F238E27FC236}">
                <a16:creationId xmlns:a16="http://schemas.microsoft.com/office/drawing/2014/main" id="{B33920E5-6449-5C41-8A22-80812F81AF3C}"/>
              </a:ext>
            </a:extLst>
          </p:cNvPr>
          <p:cNvSpPr txBox="1"/>
          <p:nvPr/>
        </p:nvSpPr>
        <p:spPr>
          <a:xfrm>
            <a:off x="4953000" y="3628222"/>
            <a:ext cx="6981398" cy="461665"/>
          </a:xfrm>
          <a:prstGeom prst="rect">
            <a:avLst/>
          </a:prstGeom>
          <a:noFill/>
        </p:spPr>
        <p:txBody>
          <a:bodyPr wrap="none" rtlCol="0">
            <a:spAutoFit/>
          </a:bodyPr>
          <a:lstStyle/>
          <a:p>
            <a:r>
              <a:rPr lang="en-US" sz="2400"/>
              <a:t>Các công nghệ nào đang “hot” trong ngành CNTT</a:t>
            </a:r>
          </a:p>
        </p:txBody>
      </p:sp>
      <p:sp>
        <p:nvSpPr>
          <p:cNvPr id="11" name="TextBox 10">
            <a:extLst>
              <a:ext uri="{FF2B5EF4-FFF2-40B4-BE49-F238E27FC236}">
                <a16:creationId xmlns:a16="http://schemas.microsoft.com/office/drawing/2014/main" id="{92D6F56E-C80D-DC40-B861-FB3852B2B5F9}"/>
              </a:ext>
            </a:extLst>
          </p:cNvPr>
          <p:cNvSpPr txBox="1"/>
          <p:nvPr/>
        </p:nvSpPr>
        <p:spPr>
          <a:xfrm>
            <a:off x="4953000" y="5103545"/>
            <a:ext cx="6912470" cy="461665"/>
          </a:xfrm>
          <a:prstGeom prst="rect">
            <a:avLst/>
          </a:prstGeom>
          <a:noFill/>
        </p:spPr>
        <p:txBody>
          <a:bodyPr wrap="none" rtlCol="0">
            <a:spAutoFit/>
          </a:bodyPr>
          <a:lstStyle/>
          <a:p>
            <a:r>
              <a:rPr lang="en-US" sz="2400"/>
              <a:t>Các phẩm chất nào cần có của 1 cử nhân/kỹ sư?</a:t>
            </a:r>
          </a:p>
        </p:txBody>
      </p:sp>
    </p:spTree>
    <p:extLst>
      <p:ext uri="{BB962C8B-B14F-4D97-AF65-F5344CB8AC3E}">
        <p14:creationId xmlns:p14="http://schemas.microsoft.com/office/powerpoint/2010/main" val="25763975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BF2-20F5-D749-9288-CDE6764D41BA}"/>
              </a:ext>
            </a:extLst>
          </p:cNvPr>
          <p:cNvSpPr>
            <a:spLocks noGrp="1"/>
          </p:cNvSpPr>
          <p:nvPr>
            <p:ph type="title"/>
          </p:nvPr>
        </p:nvSpPr>
        <p:spPr>
          <a:xfrm>
            <a:off x="228600" y="152400"/>
            <a:ext cx="10972800" cy="1143000"/>
          </a:xfrm>
        </p:spPr>
        <p:txBody>
          <a:bodyPr/>
          <a:lstStyle/>
          <a:p>
            <a:r>
              <a:rPr lang="en-US" sz="3200"/>
              <a:t>Chính sách của trường về hỗ trợ công bố khoa học</a:t>
            </a:r>
          </a:p>
        </p:txBody>
      </p:sp>
      <p:graphicFrame>
        <p:nvGraphicFramePr>
          <p:cNvPr id="4" name="Table 3">
            <a:extLst>
              <a:ext uri="{FF2B5EF4-FFF2-40B4-BE49-F238E27FC236}">
                <a16:creationId xmlns:a16="http://schemas.microsoft.com/office/drawing/2014/main" id="{E96E98A3-91FA-3448-A4A1-24D0E852F5BF}"/>
              </a:ext>
            </a:extLst>
          </p:cNvPr>
          <p:cNvGraphicFramePr>
            <a:graphicFrameLocks noGrp="1"/>
          </p:cNvGraphicFramePr>
          <p:nvPr>
            <p:extLst>
              <p:ext uri="{D42A27DB-BD31-4B8C-83A1-F6EECF244321}">
                <p14:modId xmlns:p14="http://schemas.microsoft.com/office/powerpoint/2010/main" val="2211718770"/>
              </p:ext>
            </p:extLst>
          </p:nvPr>
        </p:nvGraphicFramePr>
        <p:xfrm>
          <a:off x="723900" y="1143000"/>
          <a:ext cx="10744200" cy="2853690"/>
        </p:xfrm>
        <a:graphic>
          <a:graphicData uri="http://schemas.openxmlformats.org/drawingml/2006/table">
            <a:tbl>
              <a:tblPr firstRow="1" bandRow="1">
                <a:tableStyleId>{93296810-A885-4BE3-A3E7-6D5BEEA58F35}</a:tableStyleId>
              </a:tblPr>
              <a:tblGrid>
                <a:gridCol w="3581400">
                  <a:extLst>
                    <a:ext uri="{9D8B030D-6E8A-4147-A177-3AD203B41FA5}">
                      <a16:colId xmlns:a16="http://schemas.microsoft.com/office/drawing/2014/main" val="1762738672"/>
                    </a:ext>
                  </a:extLst>
                </a:gridCol>
                <a:gridCol w="1752600">
                  <a:extLst>
                    <a:ext uri="{9D8B030D-6E8A-4147-A177-3AD203B41FA5}">
                      <a16:colId xmlns:a16="http://schemas.microsoft.com/office/drawing/2014/main" val="2631992409"/>
                    </a:ext>
                  </a:extLst>
                </a:gridCol>
                <a:gridCol w="5410200">
                  <a:extLst>
                    <a:ext uri="{9D8B030D-6E8A-4147-A177-3AD203B41FA5}">
                      <a16:colId xmlns:a16="http://schemas.microsoft.com/office/drawing/2014/main" val="3618268346"/>
                    </a:ext>
                  </a:extLst>
                </a:gridCol>
              </a:tblGrid>
              <a:tr h="476250">
                <a:tc>
                  <a:txBody>
                    <a:bodyPr/>
                    <a:lstStyle/>
                    <a:p>
                      <a:pPr algn="ctr"/>
                      <a:r>
                        <a:rPr lang="en-US"/>
                        <a:t>Nơi công bố </a:t>
                      </a:r>
                    </a:p>
                  </a:txBody>
                  <a:tcPr/>
                </a:tc>
                <a:tc>
                  <a:txBody>
                    <a:bodyPr/>
                    <a:lstStyle/>
                    <a:p>
                      <a:pPr algn="ctr"/>
                      <a:r>
                        <a:rPr lang="en-US"/>
                        <a:t>Số tiền hỗ trợ </a:t>
                      </a:r>
                    </a:p>
                  </a:txBody>
                  <a:tcPr/>
                </a:tc>
                <a:tc>
                  <a:txBody>
                    <a:bodyPr/>
                    <a:lstStyle/>
                    <a:p>
                      <a:pPr algn="ctr"/>
                      <a:r>
                        <a:rPr lang="en-US"/>
                        <a:t>Tính thành tích</a:t>
                      </a:r>
                    </a:p>
                  </a:txBody>
                  <a:tcPr/>
                </a:tc>
                <a:extLst>
                  <a:ext uri="{0D108BD9-81ED-4DB2-BD59-A6C34878D82A}">
                    <a16:rowId xmlns:a16="http://schemas.microsoft.com/office/drawing/2014/main" val="1981011265"/>
                  </a:ext>
                </a:extLst>
              </a:tr>
              <a:tr h="47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Hội nghị quốc tế </a:t>
                      </a:r>
                      <a:r>
                        <a:rPr lang="en-US">
                          <a:solidFill>
                            <a:srgbClr val="FF0000"/>
                          </a:solidFill>
                        </a:rPr>
                        <a:t>hạng C</a:t>
                      </a:r>
                      <a:r>
                        <a:rPr lang="en-US"/>
                        <a:t>, hoặc bài tạp chí trong danh mục 0. 5đ do nhà nước quy định </a:t>
                      </a:r>
                    </a:p>
                    <a:p>
                      <a:pPr algn="l"/>
                      <a:endParaRPr lang="en-US"/>
                    </a:p>
                  </a:txBody>
                  <a:tcPr/>
                </a:tc>
                <a:tc>
                  <a:txBody>
                    <a:bodyPr/>
                    <a:lstStyle/>
                    <a:p>
                      <a:pPr algn="ctr"/>
                      <a:r>
                        <a:rPr lang="en-US"/>
                        <a:t>4tr</a:t>
                      </a:r>
                    </a:p>
                  </a:txBody>
                  <a:tcPr/>
                </a:tc>
                <a:tc>
                  <a:txBody>
                    <a:bodyPr/>
                    <a:lstStyle/>
                    <a:p>
                      <a:pPr marL="342900" indent="-342900" algn="l">
                        <a:buAutoNum type="arabicPeriod"/>
                      </a:pPr>
                      <a:r>
                        <a:rPr lang="en-US">
                          <a:solidFill>
                            <a:srgbClr val="FF0000"/>
                          </a:solidFill>
                        </a:rPr>
                        <a:t>Đạt điểm 10 cho môn học liên quan đến nội dung bài báo.</a:t>
                      </a:r>
                    </a:p>
                    <a:p>
                      <a:pPr marL="342900" indent="-342900" algn="l">
                        <a:buAutoNum type="arabicPeriod"/>
                      </a:pPr>
                      <a:r>
                        <a:rPr lang="en-US"/>
                        <a:t>Cộng tối đa </a:t>
                      </a:r>
                      <a:r>
                        <a:rPr lang="en-US">
                          <a:solidFill>
                            <a:srgbClr val="000099"/>
                          </a:solidFill>
                        </a:rPr>
                        <a:t>1đ cho tác giả chính</a:t>
                      </a:r>
                      <a:r>
                        <a:rPr lang="en-US"/>
                        <a:t>, </a:t>
                      </a:r>
                      <a:r>
                        <a:rPr lang="en-US">
                          <a:solidFill>
                            <a:srgbClr val="000099"/>
                          </a:solidFill>
                        </a:rPr>
                        <a:t>0.25đ cho đồng tác giả</a:t>
                      </a:r>
                      <a:r>
                        <a:rPr lang="en-US"/>
                        <a:t> trong KLTN.</a:t>
                      </a:r>
                    </a:p>
                    <a:p>
                      <a:pPr marL="342900" indent="-342900" algn="l">
                        <a:buAutoNum type="arabicPeriod"/>
                      </a:pPr>
                      <a:r>
                        <a:rPr lang="en-US"/>
                        <a:t>Giấy khen của hiệu trưởng.</a:t>
                      </a:r>
                    </a:p>
                  </a:txBody>
                  <a:tcPr/>
                </a:tc>
                <a:extLst>
                  <a:ext uri="{0D108BD9-81ED-4DB2-BD59-A6C34878D82A}">
                    <a16:rowId xmlns:a16="http://schemas.microsoft.com/office/drawing/2014/main" val="1776693648"/>
                  </a:ext>
                </a:extLst>
              </a:tr>
              <a:tr h="579120">
                <a:tc>
                  <a:txBody>
                    <a:bodyPr/>
                    <a:lstStyle/>
                    <a:p>
                      <a:pPr algn="l"/>
                      <a:r>
                        <a:rPr lang="en-US"/>
                        <a:t>Bài báo đăng trong các tạp chí khác</a:t>
                      </a:r>
                    </a:p>
                  </a:txBody>
                  <a:tcPr/>
                </a:tc>
                <a:tc>
                  <a:txBody>
                    <a:bodyPr/>
                    <a:lstStyle/>
                    <a:p>
                      <a:pPr algn="ctr"/>
                      <a:endParaRPr lang="en-US"/>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solidFill>
                            <a:srgbClr val="FF0000"/>
                          </a:solidFill>
                        </a:rPr>
                        <a:t>Đạt điểm 10 cho môn học liên quan đến nội dung bài báo.</a:t>
                      </a:r>
                    </a:p>
                    <a:p>
                      <a:pPr marL="342900" indent="-342900" algn="l">
                        <a:buAutoNum type="arabicPeriod"/>
                      </a:pPr>
                      <a:r>
                        <a:rPr lang="en-US"/>
                        <a:t>Giấy khen của hiệu trưởng</a:t>
                      </a:r>
                    </a:p>
                  </a:txBody>
                  <a:tcPr/>
                </a:tc>
                <a:extLst>
                  <a:ext uri="{0D108BD9-81ED-4DB2-BD59-A6C34878D82A}">
                    <a16:rowId xmlns:a16="http://schemas.microsoft.com/office/drawing/2014/main" val="762890055"/>
                  </a:ext>
                </a:extLst>
              </a:tr>
            </a:tbl>
          </a:graphicData>
        </a:graphic>
      </p:graphicFrame>
      <p:sp>
        <p:nvSpPr>
          <p:cNvPr id="3" name="TextBox 2">
            <a:extLst>
              <a:ext uri="{FF2B5EF4-FFF2-40B4-BE49-F238E27FC236}">
                <a16:creationId xmlns:a16="http://schemas.microsoft.com/office/drawing/2014/main" id="{0156D05D-408E-B74F-AC27-A88B1D23E4ED}"/>
              </a:ext>
            </a:extLst>
          </p:cNvPr>
          <p:cNvSpPr txBox="1"/>
          <p:nvPr/>
        </p:nvSpPr>
        <p:spPr>
          <a:xfrm>
            <a:off x="514350" y="5391834"/>
            <a:ext cx="11163300" cy="646331"/>
          </a:xfrm>
          <a:prstGeom prst="rect">
            <a:avLst/>
          </a:prstGeom>
          <a:noFill/>
        </p:spPr>
        <p:txBody>
          <a:bodyPr wrap="square" rtlCol="0">
            <a:spAutoFit/>
          </a:bodyPr>
          <a:lstStyle/>
          <a:p>
            <a:r>
              <a:rPr lang="en-US" i="1">
                <a:solidFill>
                  <a:srgbClr val="008000"/>
                </a:solidFill>
              </a:rPr>
              <a:t>QĐ số: 561/QĐ-ĐHCNTT về Ban hành chính sách hỗ trợ công bố khoa học dành cho sinh viên, học viên và nghiên cứu sinh</a:t>
            </a:r>
          </a:p>
        </p:txBody>
      </p:sp>
    </p:spTree>
    <p:extLst>
      <p:ext uri="{BB962C8B-B14F-4D97-AF65-F5344CB8AC3E}">
        <p14:creationId xmlns:p14="http://schemas.microsoft.com/office/powerpoint/2010/main" val="134960174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E17B-CD5D-4240-9F66-FC7D513461E8}"/>
              </a:ext>
            </a:extLst>
          </p:cNvPr>
          <p:cNvSpPr>
            <a:spLocks noGrp="1"/>
          </p:cNvSpPr>
          <p:nvPr>
            <p:ph type="title"/>
          </p:nvPr>
        </p:nvSpPr>
        <p:spPr>
          <a:xfrm>
            <a:off x="609600" y="3581400"/>
            <a:ext cx="10972800" cy="1143000"/>
          </a:xfrm>
        </p:spPr>
        <p:txBody>
          <a:bodyPr/>
          <a:lstStyle/>
          <a:p>
            <a:pPr algn="l"/>
            <a:r>
              <a:rPr lang="en-US"/>
              <a:t>Các cuộc thi và hội nghị học thuật</a:t>
            </a:r>
          </a:p>
        </p:txBody>
      </p:sp>
    </p:spTree>
    <p:extLst>
      <p:ext uri="{BB962C8B-B14F-4D97-AF65-F5344CB8AC3E}">
        <p14:creationId xmlns:p14="http://schemas.microsoft.com/office/powerpoint/2010/main" val="207155798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491-D04A-BE40-96CB-4A3E8C2E0B60}"/>
              </a:ext>
            </a:extLst>
          </p:cNvPr>
          <p:cNvSpPr>
            <a:spLocks noGrp="1"/>
          </p:cNvSpPr>
          <p:nvPr>
            <p:ph type="title"/>
          </p:nvPr>
        </p:nvSpPr>
        <p:spPr/>
        <p:txBody>
          <a:bodyPr/>
          <a:lstStyle/>
          <a:p>
            <a:r>
              <a:rPr lang="en-US"/>
              <a:t>Các cuộc thi và hội nghị học thuật</a:t>
            </a:r>
          </a:p>
        </p:txBody>
      </p:sp>
      <p:sp>
        <p:nvSpPr>
          <p:cNvPr id="3" name="Content Placeholder 2">
            <a:extLst>
              <a:ext uri="{FF2B5EF4-FFF2-40B4-BE49-F238E27FC236}">
                <a16:creationId xmlns:a16="http://schemas.microsoft.com/office/drawing/2014/main" id="{3D53D99D-F11C-DE44-BA99-90C20C618EAD}"/>
              </a:ext>
            </a:extLst>
          </p:cNvPr>
          <p:cNvSpPr>
            <a:spLocks noGrp="1"/>
          </p:cNvSpPr>
          <p:nvPr>
            <p:ph idx="1"/>
          </p:nvPr>
        </p:nvSpPr>
        <p:spPr>
          <a:xfrm>
            <a:off x="609600" y="1455738"/>
            <a:ext cx="10972800" cy="4525963"/>
          </a:xfrm>
        </p:spPr>
        <p:txBody>
          <a:bodyPr/>
          <a:lstStyle/>
          <a:p>
            <a:r>
              <a:rPr lang="en-US"/>
              <a:t>Các cuộc thi tại trường:</a:t>
            </a:r>
          </a:p>
          <a:p>
            <a:pPr lvl="1"/>
            <a:r>
              <a:rPr lang="en-US"/>
              <a:t>Cuộc thi lập trình thuật toán ACM.</a:t>
            </a:r>
          </a:p>
          <a:p>
            <a:pPr lvl="1"/>
            <a:r>
              <a:rPr lang="en-US">
                <a:solidFill>
                  <a:srgbClr val="FF0000"/>
                </a:solidFill>
              </a:rPr>
              <a:t>Cuộc thi an ninh mạng CTF.</a:t>
            </a:r>
          </a:p>
          <a:p>
            <a:pPr lvl="1"/>
            <a:r>
              <a:rPr lang="en-US"/>
              <a:t>Cuộc thi xe tự hành. </a:t>
            </a:r>
          </a:p>
          <a:p>
            <a:r>
              <a:rPr lang="en-US"/>
              <a:t>Các cuộc thi quốc tế:</a:t>
            </a:r>
          </a:p>
          <a:p>
            <a:pPr lvl="1"/>
            <a:r>
              <a:rPr lang="en-US"/>
              <a:t>AIVN: </a:t>
            </a:r>
            <a:r>
              <a:rPr lang="en-US">
                <a:hlinkClick r:id="rId2"/>
              </a:rPr>
              <a:t>https://www.aivivn.com/</a:t>
            </a:r>
            <a:endParaRPr lang="en-US"/>
          </a:p>
          <a:p>
            <a:pPr lvl="1"/>
            <a:r>
              <a:rPr lang="en-US">
                <a:solidFill>
                  <a:srgbClr val="FF0000"/>
                </a:solidFill>
              </a:rPr>
              <a:t>Codalab: </a:t>
            </a:r>
            <a:r>
              <a:rPr lang="en-US">
                <a:solidFill>
                  <a:srgbClr val="FF0000"/>
                </a:solidFill>
                <a:hlinkClick r:id="rId3">
                  <a:extLst>
                    <a:ext uri="{A12FA001-AC4F-418D-AE19-62706E023703}">
                      <ahyp:hlinkClr xmlns:ahyp="http://schemas.microsoft.com/office/drawing/2018/hyperlinkcolor" val="tx"/>
                    </a:ext>
                  </a:extLst>
                </a:hlinkClick>
              </a:rPr>
              <a:t>https://competitions.codalab.org</a:t>
            </a:r>
            <a:endParaRPr lang="en-US">
              <a:solidFill>
                <a:srgbClr val="FF0000"/>
              </a:solidFill>
            </a:endParaRPr>
          </a:p>
          <a:p>
            <a:pPr lvl="1"/>
            <a:r>
              <a:rPr lang="en-US"/>
              <a:t>Kapala challenge.</a:t>
            </a:r>
          </a:p>
          <a:p>
            <a:pPr lvl="1"/>
            <a:r>
              <a:rPr lang="en-US">
                <a:solidFill>
                  <a:srgbClr val="FF0000"/>
                </a:solidFill>
              </a:rPr>
              <a:t>AI Challenge (HCMC).</a:t>
            </a:r>
          </a:p>
        </p:txBody>
      </p:sp>
    </p:spTree>
    <p:extLst>
      <p:ext uri="{BB962C8B-B14F-4D97-AF65-F5344CB8AC3E}">
        <p14:creationId xmlns:p14="http://schemas.microsoft.com/office/powerpoint/2010/main" val="15089460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2B1E-D664-1B40-BC79-3A323CF0BBE0}"/>
              </a:ext>
            </a:extLst>
          </p:cNvPr>
          <p:cNvSpPr>
            <a:spLocks noGrp="1"/>
          </p:cNvSpPr>
          <p:nvPr>
            <p:ph type="title"/>
          </p:nvPr>
        </p:nvSpPr>
        <p:spPr/>
        <p:txBody>
          <a:bodyPr/>
          <a:lstStyle/>
          <a:p>
            <a:r>
              <a:rPr lang="en-US"/>
              <a:t>Các cuộc thi và hội nghị học thuật</a:t>
            </a:r>
          </a:p>
        </p:txBody>
      </p:sp>
      <p:sp>
        <p:nvSpPr>
          <p:cNvPr id="3" name="Content Placeholder 2">
            <a:extLst>
              <a:ext uri="{FF2B5EF4-FFF2-40B4-BE49-F238E27FC236}">
                <a16:creationId xmlns:a16="http://schemas.microsoft.com/office/drawing/2014/main" id="{E29EDDA1-FF7A-A342-9F04-F60E70B62556}"/>
              </a:ext>
            </a:extLst>
          </p:cNvPr>
          <p:cNvSpPr>
            <a:spLocks noGrp="1"/>
          </p:cNvSpPr>
          <p:nvPr>
            <p:ph idx="1"/>
          </p:nvPr>
        </p:nvSpPr>
        <p:spPr/>
        <p:txBody>
          <a:bodyPr/>
          <a:lstStyle/>
          <a:p>
            <a:r>
              <a:rPr lang="en-US"/>
              <a:t>Hằng năm, các cuộc thi quốc tế và tại trường được tổ chức đều đặn, khuyến khích các bạn sinh viên tham gia để học hỏi kinh nghiệm, để vươn ra biển lớn.</a:t>
            </a:r>
          </a:p>
        </p:txBody>
      </p:sp>
    </p:spTree>
    <p:extLst>
      <p:ext uri="{BB962C8B-B14F-4D97-AF65-F5344CB8AC3E}">
        <p14:creationId xmlns:p14="http://schemas.microsoft.com/office/powerpoint/2010/main" val="3907712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4A51-640A-8C4A-866F-EAD312DFE25B}"/>
              </a:ext>
            </a:extLst>
          </p:cNvPr>
          <p:cNvSpPr>
            <a:spLocks noGrp="1"/>
          </p:cNvSpPr>
          <p:nvPr>
            <p:ph type="title"/>
          </p:nvPr>
        </p:nvSpPr>
        <p:spPr/>
        <p:txBody>
          <a:bodyPr/>
          <a:lstStyle/>
          <a:p>
            <a:r>
              <a:rPr lang="en-US"/>
              <a:t>Các hội nghị khoa học các bạn sinh viên có thể tham gia</a:t>
            </a:r>
          </a:p>
        </p:txBody>
      </p:sp>
      <p:sp>
        <p:nvSpPr>
          <p:cNvPr id="3" name="Content Placeholder 2">
            <a:extLst>
              <a:ext uri="{FF2B5EF4-FFF2-40B4-BE49-F238E27FC236}">
                <a16:creationId xmlns:a16="http://schemas.microsoft.com/office/drawing/2014/main" id="{CE22D99F-1B4F-964C-9493-49A73AC929C3}"/>
              </a:ext>
            </a:extLst>
          </p:cNvPr>
          <p:cNvSpPr>
            <a:spLocks noGrp="1"/>
          </p:cNvSpPr>
          <p:nvPr>
            <p:ph idx="1"/>
          </p:nvPr>
        </p:nvSpPr>
        <p:spPr/>
        <p:txBody>
          <a:bodyPr/>
          <a:lstStyle/>
          <a:p>
            <a:pPr>
              <a:lnSpc>
                <a:spcPct val="150000"/>
              </a:lnSpc>
            </a:pPr>
            <a:r>
              <a:rPr lang="en-US"/>
              <a:t>Hội nghị khoa học trẻ tại trường.</a:t>
            </a:r>
          </a:p>
          <a:p>
            <a:pPr>
              <a:lnSpc>
                <a:spcPct val="150000"/>
              </a:lnSpc>
            </a:pPr>
            <a:r>
              <a:rPr lang="en-US"/>
              <a:t>Hội nghị MAPR.</a:t>
            </a:r>
          </a:p>
          <a:p>
            <a:pPr>
              <a:lnSpc>
                <a:spcPct val="150000"/>
              </a:lnSpc>
            </a:pPr>
            <a:r>
              <a:rPr lang="en-US"/>
              <a:t>Hội nghị RIVF.</a:t>
            </a:r>
          </a:p>
          <a:p>
            <a:pPr>
              <a:lnSpc>
                <a:spcPct val="150000"/>
              </a:lnSpc>
            </a:pPr>
            <a:r>
              <a:rPr lang="en-US"/>
              <a:t>Hội nghị KSE.</a:t>
            </a:r>
          </a:p>
          <a:p>
            <a:pPr>
              <a:lnSpc>
                <a:spcPct val="150000"/>
              </a:lnSpc>
            </a:pPr>
            <a:r>
              <a:rPr lang="en-US"/>
              <a:t>Hội nghị NICS.</a:t>
            </a:r>
          </a:p>
          <a:p>
            <a:pPr>
              <a:lnSpc>
                <a:spcPct val="150000"/>
              </a:lnSpc>
            </a:pPr>
            <a:r>
              <a:rPr lang="en-US"/>
              <a:t>....</a:t>
            </a:r>
          </a:p>
        </p:txBody>
      </p:sp>
      <p:pic>
        <p:nvPicPr>
          <p:cNvPr id="5126" name="Picture 6" descr="International Scientific Conference 2019 | by The British Blockchain  Association (The BBA) | Medium">
            <a:extLst>
              <a:ext uri="{FF2B5EF4-FFF2-40B4-BE49-F238E27FC236}">
                <a16:creationId xmlns:a16="http://schemas.microsoft.com/office/drawing/2014/main" id="{1029FF12-207C-3B4E-8E68-06ADD4BB6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1958182"/>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5919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397C-CA9C-E54F-88EE-58A551149869}"/>
              </a:ext>
            </a:extLst>
          </p:cNvPr>
          <p:cNvSpPr>
            <a:spLocks noGrp="1"/>
          </p:cNvSpPr>
          <p:nvPr>
            <p:ph type="title"/>
          </p:nvPr>
        </p:nvSpPr>
        <p:spPr/>
        <p:txBody>
          <a:bodyPr/>
          <a:lstStyle/>
          <a:p>
            <a:r>
              <a:rPr lang="en-US" sz="4000"/>
              <a:t>Một số hội nghị đỉnh cao trong các lĩnh vực</a:t>
            </a:r>
          </a:p>
        </p:txBody>
      </p:sp>
      <p:sp>
        <p:nvSpPr>
          <p:cNvPr id="3" name="Content Placeholder 2">
            <a:extLst>
              <a:ext uri="{FF2B5EF4-FFF2-40B4-BE49-F238E27FC236}">
                <a16:creationId xmlns:a16="http://schemas.microsoft.com/office/drawing/2014/main" id="{1FAAC40B-06D6-7D4E-B3E2-880CBE408A01}"/>
              </a:ext>
            </a:extLst>
          </p:cNvPr>
          <p:cNvSpPr>
            <a:spLocks noGrp="1"/>
          </p:cNvSpPr>
          <p:nvPr>
            <p:ph idx="1"/>
          </p:nvPr>
        </p:nvSpPr>
        <p:spPr>
          <a:xfrm>
            <a:off x="228600" y="1524000"/>
            <a:ext cx="11811000" cy="4525963"/>
          </a:xfrm>
        </p:spPr>
        <p:txBody>
          <a:bodyPr/>
          <a:lstStyle/>
          <a:p>
            <a:r>
              <a:rPr lang="en-US">
                <a:solidFill>
                  <a:srgbClr val="FF0000"/>
                </a:solidFill>
              </a:rPr>
              <a:t>NLP</a:t>
            </a:r>
            <a:r>
              <a:rPr lang="en-US"/>
              <a:t>: </a:t>
            </a:r>
          </a:p>
          <a:p>
            <a:pPr lvl="1"/>
            <a:r>
              <a:rPr lang="en-US"/>
              <a:t>ACL (hạng A*), EMNLP (hạng A), PACLIC (hạng B), LREC (hạng C).</a:t>
            </a:r>
          </a:p>
          <a:p>
            <a:r>
              <a:rPr lang="en-US">
                <a:solidFill>
                  <a:srgbClr val="FF0000"/>
                </a:solidFill>
              </a:rPr>
              <a:t>Computer vision:</a:t>
            </a:r>
          </a:p>
          <a:p>
            <a:pPr lvl="1"/>
            <a:r>
              <a:rPr lang="en-US"/>
              <a:t>CVPR (hạng A*), ICCV (hạng A*), ICVS (hạng C).</a:t>
            </a:r>
          </a:p>
          <a:p>
            <a:r>
              <a:rPr lang="en-US">
                <a:solidFill>
                  <a:srgbClr val="FF0000"/>
                </a:solidFill>
              </a:rPr>
              <a:t>Machine learning / deep learning:</a:t>
            </a:r>
          </a:p>
          <a:p>
            <a:pPr lvl="1"/>
            <a:r>
              <a:rPr lang="en-US"/>
              <a:t>ICML (hạng A*), NIPS (hạng A*).</a:t>
            </a:r>
          </a:p>
          <a:p>
            <a:r>
              <a:rPr lang="en-US">
                <a:solidFill>
                  <a:srgbClr val="FF0000"/>
                </a:solidFill>
              </a:rPr>
              <a:t>Database / Data mining:</a:t>
            </a:r>
          </a:p>
          <a:p>
            <a:pPr lvl="1"/>
            <a:r>
              <a:rPr lang="en-US"/>
              <a:t>VLDB (hạng A*), ACM SIGMOD (hạng A*).</a:t>
            </a:r>
          </a:p>
        </p:txBody>
      </p:sp>
    </p:spTree>
    <p:extLst>
      <p:ext uri="{BB962C8B-B14F-4D97-AF65-F5344CB8AC3E}">
        <p14:creationId xmlns:p14="http://schemas.microsoft.com/office/powerpoint/2010/main" val="36117255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7C2A-C560-AA4D-98A3-907F8B4FFF69}"/>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BE34FBA6-5204-E342-B2CC-558263D6DED7}"/>
              </a:ext>
            </a:extLst>
          </p:cNvPr>
          <p:cNvSpPr>
            <a:spLocks noGrp="1"/>
          </p:cNvSpPr>
          <p:nvPr>
            <p:ph idx="1"/>
          </p:nvPr>
        </p:nvSpPr>
        <p:spPr/>
        <p:txBody>
          <a:bodyPr/>
          <a:lstStyle/>
          <a:p>
            <a:pPr marL="514350" indent="-514350">
              <a:lnSpc>
                <a:spcPct val="150000"/>
              </a:lnSpc>
              <a:buFont typeface="+mj-lt"/>
              <a:buAutoNum type="arabicPeriod"/>
            </a:pPr>
            <a:r>
              <a:rPr lang="en-US"/>
              <a:t>Tính điểm tạp chí: </a:t>
            </a:r>
            <a:r>
              <a:rPr lang="en-US">
                <a:solidFill>
                  <a:srgbClr val="008000"/>
                </a:solidFill>
              </a:rPr>
              <a:t>Xem danh mục tạp chí của hội đồng chức danh giáo sư nhà nước.</a:t>
            </a:r>
          </a:p>
          <a:p>
            <a:pPr marL="514350" indent="-514350">
              <a:lnSpc>
                <a:spcPct val="150000"/>
              </a:lnSpc>
              <a:buFont typeface="+mj-lt"/>
              <a:buAutoNum type="arabicPeriod"/>
            </a:pPr>
            <a:r>
              <a:rPr lang="en-US"/>
              <a:t>Xếp hạng hội nghị: </a:t>
            </a:r>
            <a:r>
              <a:rPr lang="en-US">
                <a:hlinkClick r:id="rId2"/>
              </a:rPr>
              <a:t>http://portal.core.edu.au/conf-ranks/</a:t>
            </a:r>
            <a:endParaRPr lang="en-US"/>
          </a:p>
          <a:p>
            <a:pPr marL="514350" indent="-514350">
              <a:lnSpc>
                <a:spcPct val="150000"/>
              </a:lnSpc>
              <a:buFont typeface="+mj-lt"/>
              <a:buAutoNum type="arabicPeriod"/>
            </a:pPr>
            <a:r>
              <a:rPr lang="en-US"/>
              <a:t>Xếp hạng tạp chí: </a:t>
            </a:r>
            <a:r>
              <a:rPr lang="en-US">
                <a:hlinkClick r:id="rId3"/>
              </a:rPr>
              <a:t>https://mjl.clarivate.com/home</a:t>
            </a:r>
            <a:endParaRPr lang="en-US"/>
          </a:p>
          <a:p>
            <a:pPr marL="514350" indent="-514350">
              <a:lnSpc>
                <a:spcPct val="150000"/>
              </a:lnSpc>
              <a:buFont typeface="+mj-lt"/>
              <a:buAutoNum type="arabicPeriod"/>
            </a:pPr>
            <a:r>
              <a:rPr lang="en-US"/>
              <a:t>W. Booth, G. Colomb, J. Williams, The Craft of Research (3rd), Chicago Press</a:t>
            </a:r>
          </a:p>
        </p:txBody>
      </p:sp>
    </p:spTree>
    <p:extLst>
      <p:ext uri="{BB962C8B-B14F-4D97-AF65-F5344CB8AC3E}">
        <p14:creationId xmlns:p14="http://schemas.microsoft.com/office/powerpoint/2010/main" val="32417355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852-95CD-AA47-A9F5-344D3E3B6E60}"/>
              </a:ext>
            </a:extLst>
          </p:cNvPr>
          <p:cNvSpPr>
            <a:spLocks noGrp="1"/>
          </p:cNvSpPr>
          <p:nvPr>
            <p:ph type="title"/>
          </p:nvPr>
        </p:nvSpPr>
        <p:spPr/>
        <p:txBody>
          <a:bodyPr/>
          <a:lstStyle/>
          <a:p>
            <a:r>
              <a:rPr lang="en-US"/>
              <a:t>Ngành Công nghệ thông tin</a:t>
            </a:r>
          </a:p>
        </p:txBody>
      </p:sp>
      <p:pic>
        <p:nvPicPr>
          <p:cNvPr id="1026" name="Picture 2" descr="FrailSafe - Q&amp;A">
            <a:extLst>
              <a:ext uri="{FF2B5EF4-FFF2-40B4-BE49-F238E27FC236}">
                <a16:creationId xmlns:a16="http://schemas.microsoft.com/office/drawing/2014/main" id="{F58EEC37-B076-C04F-95E6-C8FD71E2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6DC91CA-DECE-314B-9921-07A5717B7157}"/>
              </a:ext>
            </a:extLst>
          </p:cNvPr>
          <p:cNvSpPr txBox="1"/>
          <p:nvPr/>
        </p:nvSpPr>
        <p:spPr>
          <a:xfrm>
            <a:off x="4765546" y="1851471"/>
            <a:ext cx="7131311" cy="461665"/>
          </a:xfrm>
          <a:prstGeom prst="rect">
            <a:avLst/>
          </a:prstGeom>
          <a:noFill/>
        </p:spPr>
        <p:txBody>
          <a:bodyPr wrap="none" rtlCol="0">
            <a:spAutoFit/>
          </a:bodyPr>
          <a:lstStyle/>
          <a:p>
            <a:r>
              <a:rPr lang="en-US" sz="2400">
                <a:solidFill>
                  <a:srgbClr val="0066FF"/>
                </a:solidFill>
              </a:rPr>
              <a:t>Ngành CNTT có nghiên cứu khoa học hay không ?</a:t>
            </a:r>
          </a:p>
        </p:txBody>
      </p:sp>
      <p:sp>
        <p:nvSpPr>
          <p:cNvPr id="5" name="TextBox 4">
            <a:extLst>
              <a:ext uri="{FF2B5EF4-FFF2-40B4-BE49-F238E27FC236}">
                <a16:creationId xmlns:a16="http://schemas.microsoft.com/office/drawing/2014/main" id="{8DC8D5D2-49F3-2347-A81D-E6F2C9D6A6A8}"/>
              </a:ext>
            </a:extLst>
          </p:cNvPr>
          <p:cNvSpPr txBox="1"/>
          <p:nvPr/>
        </p:nvSpPr>
        <p:spPr>
          <a:xfrm>
            <a:off x="5029200" y="2505670"/>
            <a:ext cx="6215163" cy="1200329"/>
          </a:xfrm>
          <a:prstGeom prst="rect">
            <a:avLst/>
          </a:prstGeom>
          <a:noFill/>
        </p:spPr>
        <p:txBody>
          <a:bodyPr wrap="none" rtlCol="0">
            <a:spAutoFit/>
          </a:bodyPr>
          <a:lstStyle/>
          <a:p>
            <a:r>
              <a:rPr lang="en-US"/>
              <a:t>Qua chương này, các bạn sẽ biết được:</a:t>
            </a:r>
          </a:p>
          <a:p>
            <a:pPr marL="285750" indent="-285750">
              <a:buFontTx/>
              <a:buChar char="-"/>
            </a:pPr>
            <a:r>
              <a:rPr lang="en-US"/>
              <a:t>Nghiên cứu khoa học là gì?</a:t>
            </a:r>
          </a:p>
          <a:p>
            <a:pPr marL="285750" indent="-285750">
              <a:buFontTx/>
              <a:buChar char="-"/>
            </a:pPr>
            <a:r>
              <a:rPr lang="en-US"/>
              <a:t>Các hướng nghiên cứu nào hiện có trong ngành CNTT?</a:t>
            </a:r>
          </a:p>
          <a:p>
            <a:pPr marL="285750" indent="-285750">
              <a:buFontTx/>
              <a:buChar char="-"/>
            </a:pPr>
            <a:r>
              <a:rPr lang="en-US"/>
              <a:t>Sản phẩm cuối cùng của nghiên cứu là gì ?</a:t>
            </a:r>
          </a:p>
        </p:txBody>
      </p:sp>
    </p:spTree>
    <p:extLst>
      <p:ext uri="{BB962C8B-B14F-4D97-AF65-F5344CB8AC3E}">
        <p14:creationId xmlns:p14="http://schemas.microsoft.com/office/powerpoint/2010/main" val="22267596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138E-0433-8F4F-9DC6-F724720CDFB1}"/>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0641740-DD2B-1E4F-B265-E4466A732D2B}"/>
              </a:ext>
            </a:extLst>
          </p:cNvPr>
          <p:cNvSpPr>
            <a:spLocks noGrp="1"/>
          </p:cNvSpPr>
          <p:nvPr>
            <p:ph idx="1"/>
          </p:nvPr>
        </p:nvSpPr>
        <p:spPr/>
        <p:txBody>
          <a:bodyPr/>
          <a:lstStyle/>
          <a:p>
            <a:pPr marL="514350" indent="-514350">
              <a:lnSpc>
                <a:spcPct val="150000"/>
              </a:lnSpc>
              <a:buFont typeface="+mj-lt"/>
              <a:buAutoNum type="arabicPeriod"/>
            </a:pPr>
            <a:r>
              <a:rPr lang="en-US"/>
              <a:t>Một số khái niệm trong nghiên cứu.</a:t>
            </a:r>
          </a:p>
          <a:p>
            <a:pPr marL="514350" indent="-514350">
              <a:lnSpc>
                <a:spcPct val="150000"/>
              </a:lnSpc>
              <a:buFont typeface="+mj-lt"/>
              <a:buAutoNum type="arabicPeriod"/>
            </a:pPr>
            <a:r>
              <a:rPr lang="en-US">
                <a:solidFill>
                  <a:srgbClr val="FF0000"/>
                </a:solidFill>
              </a:rPr>
              <a:t>Định hướng nghiên cứu ngành Công nghệ thông tin.</a:t>
            </a:r>
          </a:p>
          <a:p>
            <a:pPr marL="514350" indent="-514350">
              <a:lnSpc>
                <a:spcPct val="150000"/>
              </a:lnSpc>
              <a:buFont typeface="+mj-lt"/>
              <a:buAutoNum type="arabicPeriod"/>
            </a:pPr>
            <a:r>
              <a:rPr lang="en-US"/>
              <a:t>Các chính sách hỗ trợ nghiên cứu.</a:t>
            </a:r>
          </a:p>
          <a:p>
            <a:pPr marL="514350" indent="-514350">
              <a:lnSpc>
                <a:spcPct val="150000"/>
              </a:lnSpc>
              <a:buFont typeface="+mj-lt"/>
              <a:buAutoNum type="arabicPeriod"/>
            </a:pPr>
            <a:r>
              <a:rPr lang="en-US">
                <a:solidFill>
                  <a:srgbClr val="FF0000"/>
                </a:solidFill>
              </a:rPr>
              <a:t>Các cuộc thi và hội nghị học thuật.</a:t>
            </a:r>
          </a:p>
        </p:txBody>
      </p:sp>
    </p:spTree>
    <p:extLst>
      <p:ext uri="{BB962C8B-B14F-4D97-AF65-F5344CB8AC3E}">
        <p14:creationId xmlns:p14="http://schemas.microsoft.com/office/powerpoint/2010/main" val="10118063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CBA0-2F17-734A-8331-93ED3EABABC6}"/>
              </a:ext>
            </a:extLst>
          </p:cNvPr>
          <p:cNvSpPr>
            <a:spLocks noGrp="1"/>
          </p:cNvSpPr>
          <p:nvPr>
            <p:ph type="title"/>
          </p:nvPr>
        </p:nvSpPr>
        <p:spPr>
          <a:xfrm>
            <a:off x="304800" y="3581400"/>
            <a:ext cx="10972800" cy="1143000"/>
          </a:xfrm>
        </p:spPr>
        <p:txBody>
          <a:bodyPr/>
          <a:lstStyle/>
          <a:p>
            <a:pPr algn="l"/>
            <a:r>
              <a:rPr lang="en-US"/>
              <a:t>Các khái niệm trong nghiên cứu</a:t>
            </a:r>
          </a:p>
        </p:txBody>
      </p:sp>
      <p:pic>
        <p:nvPicPr>
          <p:cNvPr id="1026" name="Picture 2" descr="Market Research là gì? Định nghĩa, phân loại, và con đường nghề nghiệp">
            <a:extLst>
              <a:ext uri="{FF2B5EF4-FFF2-40B4-BE49-F238E27FC236}">
                <a16:creationId xmlns:a16="http://schemas.microsoft.com/office/drawing/2014/main" id="{2ECD7AA0-A0B5-7C4D-AA9B-AAC69D5CD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195943"/>
            <a:ext cx="4267200" cy="223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9598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B159-F2E4-E148-A687-D346DAE8A939}"/>
              </a:ext>
            </a:extLst>
          </p:cNvPr>
          <p:cNvSpPr>
            <a:spLocks noGrp="1"/>
          </p:cNvSpPr>
          <p:nvPr>
            <p:ph type="title"/>
          </p:nvPr>
        </p:nvSpPr>
        <p:spPr/>
        <p:txBody>
          <a:bodyPr/>
          <a:lstStyle/>
          <a:p>
            <a:r>
              <a:rPr lang="en-US"/>
              <a:t>Nghiên cứu là gì ?</a:t>
            </a:r>
          </a:p>
        </p:txBody>
      </p:sp>
      <p:sp>
        <p:nvSpPr>
          <p:cNvPr id="3" name="Content Placeholder 2">
            <a:extLst>
              <a:ext uri="{FF2B5EF4-FFF2-40B4-BE49-F238E27FC236}">
                <a16:creationId xmlns:a16="http://schemas.microsoft.com/office/drawing/2014/main" id="{CE89B477-4F10-ED43-A9AB-7D3E2EB7E576}"/>
              </a:ext>
            </a:extLst>
          </p:cNvPr>
          <p:cNvSpPr>
            <a:spLocks noGrp="1"/>
          </p:cNvSpPr>
          <p:nvPr>
            <p:ph idx="1"/>
          </p:nvPr>
        </p:nvSpPr>
        <p:spPr>
          <a:xfrm>
            <a:off x="419100" y="1295400"/>
            <a:ext cx="11353800" cy="4525963"/>
          </a:xfrm>
        </p:spPr>
        <p:txBody>
          <a:bodyPr/>
          <a:lstStyle/>
          <a:p>
            <a:pPr marL="514350" indent="-514350">
              <a:buFont typeface="+mj-lt"/>
              <a:buAutoNum type="arabicPeriod"/>
            </a:pPr>
            <a:r>
              <a:rPr lang="en-US">
                <a:solidFill>
                  <a:srgbClr val="FF0000"/>
                </a:solidFill>
              </a:rPr>
              <a:t>Problem: Where do I find a new head gasket for my ’65 Mustang?</a:t>
            </a:r>
          </a:p>
          <a:p>
            <a:pPr marL="514350" indent="-514350">
              <a:buFont typeface="+mj-lt"/>
              <a:buAutoNum type="arabicPeriod"/>
            </a:pPr>
            <a:r>
              <a:rPr lang="en-US"/>
              <a:t>Research: Look in the yellow pages for an auto-parts store, then call to see if it has one in stock. </a:t>
            </a:r>
          </a:p>
          <a:p>
            <a:pPr marL="514350" indent="-514350">
              <a:buFont typeface="+mj-lt"/>
              <a:buAutoNum type="arabicPeriod"/>
            </a:pPr>
            <a:r>
              <a:rPr lang="en-US">
                <a:solidFill>
                  <a:srgbClr val="FF0000"/>
                </a:solidFill>
              </a:rPr>
              <a:t>Problem: To settle a bet, I need to know when Michael Jordan was born.</a:t>
            </a:r>
          </a:p>
          <a:p>
            <a:pPr marL="514350" indent="-514350">
              <a:buFont typeface="+mj-lt"/>
              <a:buAutoNum type="arabicPeriod"/>
            </a:pPr>
            <a:r>
              <a:rPr lang="en-US"/>
              <a:t>Research: You Google “Michael Jordan birthday.” </a:t>
            </a:r>
          </a:p>
          <a:p>
            <a:pPr marL="514350" indent="-514350">
              <a:buFont typeface="+mj-lt"/>
              <a:buAutoNum type="arabicPeriod"/>
            </a:pPr>
            <a:r>
              <a:rPr lang="en-US">
                <a:solidFill>
                  <a:srgbClr val="FF0000"/>
                </a:solidFill>
              </a:rPr>
              <a:t>Problem: I’m just curious about a new species of fish. </a:t>
            </a:r>
          </a:p>
          <a:p>
            <a:pPr marL="514350" indent="-514350">
              <a:buFont typeface="+mj-lt"/>
              <a:buAutoNum type="arabicPeriod"/>
            </a:pPr>
            <a:r>
              <a:rPr lang="en-US"/>
              <a:t>Research: You search the Internet for articles in newspapers and academic journals. </a:t>
            </a:r>
            <a:br>
              <a:rPr lang="en-US"/>
            </a:br>
            <a:endParaRPr lang="en-US"/>
          </a:p>
          <a:p>
            <a:pPr marL="514350" indent="-514350">
              <a:buFont typeface="+mj-lt"/>
              <a:buAutoNum type="arabicPeriod"/>
            </a:pPr>
            <a:endParaRPr lang="en-US"/>
          </a:p>
        </p:txBody>
      </p:sp>
      <p:sp>
        <p:nvSpPr>
          <p:cNvPr id="4" name="TextBox 3">
            <a:extLst>
              <a:ext uri="{FF2B5EF4-FFF2-40B4-BE49-F238E27FC236}">
                <a16:creationId xmlns:a16="http://schemas.microsoft.com/office/drawing/2014/main" id="{ED7F9A4B-7359-394D-8E7C-D8B32E89BA94}"/>
              </a:ext>
            </a:extLst>
          </p:cNvPr>
          <p:cNvSpPr txBox="1"/>
          <p:nvPr/>
        </p:nvSpPr>
        <p:spPr>
          <a:xfrm>
            <a:off x="609600" y="5715000"/>
            <a:ext cx="8391721" cy="369332"/>
          </a:xfrm>
          <a:prstGeom prst="rect">
            <a:avLst/>
          </a:prstGeom>
          <a:noFill/>
        </p:spPr>
        <p:txBody>
          <a:bodyPr wrap="none" rtlCol="0">
            <a:spAutoFit/>
          </a:bodyPr>
          <a:lstStyle/>
          <a:p>
            <a:r>
              <a:rPr lang="en-US" i="1">
                <a:solidFill>
                  <a:srgbClr val="008000"/>
                </a:solidFill>
              </a:rPr>
              <a:t>Booth et al., The Craft of Research (3</a:t>
            </a:r>
            <a:r>
              <a:rPr lang="en-US" i="1" baseline="30000">
                <a:solidFill>
                  <a:srgbClr val="008000"/>
                </a:solidFill>
              </a:rPr>
              <a:t>rd</a:t>
            </a:r>
            <a:r>
              <a:rPr lang="en-US" i="1">
                <a:solidFill>
                  <a:srgbClr val="008000"/>
                </a:solidFill>
              </a:rPr>
              <a:t> edition), The University of Chicago Press</a:t>
            </a:r>
          </a:p>
        </p:txBody>
      </p:sp>
    </p:spTree>
    <p:extLst>
      <p:ext uri="{BB962C8B-B14F-4D97-AF65-F5344CB8AC3E}">
        <p14:creationId xmlns:p14="http://schemas.microsoft.com/office/powerpoint/2010/main" val="37635851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1BF9-3F63-3B4D-9A30-A0A01611A285}"/>
              </a:ext>
            </a:extLst>
          </p:cNvPr>
          <p:cNvSpPr>
            <a:spLocks noGrp="1"/>
          </p:cNvSpPr>
          <p:nvPr>
            <p:ph type="title"/>
          </p:nvPr>
        </p:nvSpPr>
        <p:spPr/>
        <p:txBody>
          <a:bodyPr/>
          <a:lstStyle/>
          <a:p>
            <a:r>
              <a:rPr lang="en-US"/>
              <a:t>Nghiên cứu là gì ?</a:t>
            </a:r>
          </a:p>
        </p:txBody>
      </p:sp>
      <p:sp>
        <p:nvSpPr>
          <p:cNvPr id="3" name="Content Placeholder 2">
            <a:extLst>
              <a:ext uri="{FF2B5EF4-FFF2-40B4-BE49-F238E27FC236}">
                <a16:creationId xmlns:a16="http://schemas.microsoft.com/office/drawing/2014/main" id="{3282DDFA-932E-5944-B85E-51EC81DFB802}"/>
              </a:ext>
            </a:extLst>
          </p:cNvPr>
          <p:cNvSpPr>
            <a:spLocks noGrp="1"/>
          </p:cNvSpPr>
          <p:nvPr>
            <p:ph idx="1"/>
          </p:nvPr>
        </p:nvSpPr>
        <p:spPr/>
        <p:txBody>
          <a:bodyPr/>
          <a:lstStyle/>
          <a:p>
            <a:r>
              <a:rPr lang="en-US"/>
              <a:t>Một cách tổng quát, nghiên cứu là một hoạt động </a:t>
            </a:r>
            <a:r>
              <a:rPr lang="en-US" b="1">
                <a:solidFill>
                  <a:srgbClr val="FF0000"/>
                </a:solidFill>
              </a:rPr>
              <a:t>thu thập thông tin và các dữ kiện cần thiết để trả lời cho một hay một số câu hỏi nào đó. </a:t>
            </a:r>
          </a:p>
          <a:p>
            <a:pPr>
              <a:buFont typeface="Wingdings" pitchFamily="2" charset="2"/>
              <a:buChar char="è"/>
            </a:pPr>
            <a:r>
              <a:rPr lang="en-US">
                <a:sym typeface="Wingdings" pitchFamily="2" charset="2"/>
              </a:rPr>
              <a:t>Tập hợp nhiều câu hỏi sẽ là câu trả lời cho một bài toán (hay một vấn đề) – problem.</a:t>
            </a:r>
          </a:p>
          <a:p>
            <a:r>
              <a:rPr lang="en-US">
                <a:sym typeface="Wingdings" pitchFamily="2" charset="2"/>
              </a:rPr>
              <a:t>Chúng ta đi giải quyết các vấn đề hằng ngày  </a:t>
            </a:r>
          </a:p>
          <a:p>
            <a:pPr lvl="1"/>
            <a:r>
              <a:rPr lang="en-US">
                <a:sym typeface="Wingdings" pitchFamily="2" charset="2"/>
              </a:rPr>
              <a:t>Hay nói cách khác, ngày nào chúng ta cũng “nghiên cứu”.</a:t>
            </a:r>
            <a:endParaRPr lang="en-US"/>
          </a:p>
        </p:txBody>
      </p:sp>
      <p:sp>
        <p:nvSpPr>
          <p:cNvPr id="4" name="TextBox 3">
            <a:extLst>
              <a:ext uri="{FF2B5EF4-FFF2-40B4-BE49-F238E27FC236}">
                <a16:creationId xmlns:a16="http://schemas.microsoft.com/office/drawing/2014/main" id="{B2C6C5CD-72F9-9544-9430-6BB60C6AAE6F}"/>
              </a:ext>
            </a:extLst>
          </p:cNvPr>
          <p:cNvSpPr txBox="1"/>
          <p:nvPr/>
        </p:nvSpPr>
        <p:spPr>
          <a:xfrm>
            <a:off x="609600" y="5715000"/>
            <a:ext cx="8391721" cy="369332"/>
          </a:xfrm>
          <a:prstGeom prst="rect">
            <a:avLst/>
          </a:prstGeom>
          <a:noFill/>
        </p:spPr>
        <p:txBody>
          <a:bodyPr wrap="none" rtlCol="0">
            <a:spAutoFit/>
          </a:bodyPr>
          <a:lstStyle/>
          <a:p>
            <a:r>
              <a:rPr lang="en-US" i="1">
                <a:solidFill>
                  <a:srgbClr val="008000"/>
                </a:solidFill>
              </a:rPr>
              <a:t>Booth et al., The Craft of Research (3</a:t>
            </a:r>
            <a:r>
              <a:rPr lang="en-US" i="1" baseline="30000">
                <a:solidFill>
                  <a:srgbClr val="008000"/>
                </a:solidFill>
              </a:rPr>
              <a:t>rd</a:t>
            </a:r>
            <a:r>
              <a:rPr lang="en-US" i="1">
                <a:solidFill>
                  <a:srgbClr val="008000"/>
                </a:solidFill>
              </a:rPr>
              <a:t> edition), The University of Chicago Press</a:t>
            </a:r>
          </a:p>
        </p:txBody>
      </p:sp>
    </p:spTree>
    <p:extLst>
      <p:ext uri="{BB962C8B-B14F-4D97-AF65-F5344CB8AC3E}">
        <p14:creationId xmlns:p14="http://schemas.microsoft.com/office/powerpoint/2010/main" val="23580014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3375-DDE4-9443-BD74-E618E43A53D1}"/>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AEE09E74-9D87-6149-B9E5-1C7DF690027A}"/>
              </a:ext>
            </a:extLst>
          </p:cNvPr>
          <p:cNvSpPr>
            <a:spLocks noGrp="1"/>
          </p:cNvSpPr>
          <p:nvPr>
            <p:ph idx="1"/>
          </p:nvPr>
        </p:nvSpPr>
        <p:spPr/>
        <p:txBody>
          <a:bodyPr/>
          <a:lstStyle/>
          <a:p>
            <a:pPr>
              <a:lnSpc>
                <a:spcPct val="150000"/>
              </a:lnSpc>
            </a:pPr>
            <a:r>
              <a:rPr lang="en-US"/>
              <a:t>Vấn đề 1: Bữa sáng ăn gì ?</a:t>
            </a:r>
          </a:p>
          <a:p>
            <a:pPr>
              <a:lnSpc>
                <a:spcPct val="150000"/>
              </a:lnSpc>
            </a:pPr>
            <a:r>
              <a:rPr lang="en-US">
                <a:solidFill>
                  <a:srgbClr val="FF0000"/>
                </a:solidFill>
              </a:rPr>
              <a:t>Vấn đề 2: Trưa có nên đi ăn tiệc hay không ?</a:t>
            </a:r>
          </a:p>
          <a:p>
            <a:pPr>
              <a:lnSpc>
                <a:spcPct val="150000"/>
              </a:lnSpc>
            </a:pPr>
            <a:r>
              <a:rPr lang="en-US"/>
              <a:t>Vấn đề 3: Đi tới trường thì đi bộ hay đi xe buýt nhanh hơn ? </a:t>
            </a:r>
          </a:p>
          <a:p>
            <a:pPr>
              <a:lnSpc>
                <a:spcPct val="150000"/>
              </a:lnSpc>
            </a:pPr>
            <a:r>
              <a:rPr lang="en-US">
                <a:solidFill>
                  <a:srgbClr val="FF0000"/>
                </a:solidFill>
              </a:rPr>
              <a:t>Vấn đề 4: Hôm nay vào Youtube coi gì ?</a:t>
            </a:r>
          </a:p>
          <a:p>
            <a:pPr>
              <a:lnSpc>
                <a:spcPct val="150000"/>
              </a:lnSpc>
            </a:pPr>
            <a:r>
              <a:rPr lang="en-US"/>
              <a:t>...</a:t>
            </a:r>
          </a:p>
        </p:txBody>
      </p:sp>
      <p:pic>
        <p:nvPicPr>
          <p:cNvPr id="2050" name="Picture 2" descr="Qualitative research methods">
            <a:extLst>
              <a:ext uri="{FF2B5EF4-FFF2-40B4-BE49-F238E27FC236}">
                <a16:creationId xmlns:a16="http://schemas.microsoft.com/office/drawing/2014/main" id="{91A544D5-E834-8842-B2A1-406DFCBB5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3825082"/>
            <a:ext cx="35814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544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AE28-A4D7-7E4F-B84D-D6E213CD111A}"/>
              </a:ext>
            </a:extLst>
          </p:cNvPr>
          <p:cNvSpPr>
            <a:spLocks noGrp="1"/>
          </p:cNvSpPr>
          <p:nvPr>
            <p:ph type="title"/>
          </p:nvPr>
        </p:nvSpPr>
        <p:spPr/>
        <p:txBody>
          <a:bodyPr/>
          <a:lstStyle/>
          <a:p>
            <a:r>
              <a:rPr lang="en-US"/>
              <a:t>Lưu ý khi nghiên cứu</a:t>
            </a:r>
          </a:p>
        </p:txBody>
      </p:sp>
      <p:sp>
        <p:nvSpPr>
          <p:cNvPr id="3" name="Content Placeholder 2">
            <a:extLst>
              <a:ext uri="{FF2B5EF4-FFF2-40B4-BE49-F238E27FC236}">
                <a16:creationId xmlns:a16="http://schemas.microsoft.com/office/drawing/2014/main" id="{1FC474D9-D08F-774E-93E2-EC3D68F47BA1}"/>
              </a:ext>
            </a:extLst>
          </p:cNvPr>
          <p:cNvSpPr>
            <a:spLocks noGrp="1"/>
          </p:cNvSpPr>
          <p:nvPr>
            <p:ph idx="1"/>
          </p:nvPr>
        </p:nvSpPr>
        <p:spPr/>
        <p:txBody>
          <a:bodyPr/>
          <a:lstStyle/>
          <a:p>
            <a:r>
              <a:rPr lang="en-US"/>
              <a:t>Vấn đề: Bữa sáng ăn gì ?</a:t>
            </a:r>
          </a:p>
          <a:p>
            <a:pPr lvl="1"/>
            <a:r>
              <a:rPr lang="en-US"/>
              <a:t>Nếu chỉ xét 1 bữa sáng </a:t>
            </a:r>
            <a:r>
              <a:rPr lang="en-US">
                <a:sym typeface="Wingdings" pitchFamily="2" charset="2"/>
              </a:rPr>
              <a:t> chọn ngẫu nhiên (VD: bún, phở, hủ tiếu, cơm tấm, ...), mình nhớ của riêng mình thôi.</a:t>
            </a:r>
          </a:p>
          <a:p>
            <a:pPr lvl="1"/>
            <a:r>
              <a:rPr lang="en-US">
                <a:sym typeface="Wingdings" pitchFamily="2" charset="2"/>
              </a:rPr>
              <a:t>Tuy nhiên, nếu như, bạn là </a:t>
            </a:r>
            <a:r>
              <a:rPr lang="en-US">
                <a:solidFill>
                  <a:srgbClr val="FF0000"/>
                </a:solidFill>
                <a:sym typeface="Wingdings" pitchFamily="2" charset="2"/>
              </a:rPr>
              <a:t>dẫn đoàn của đoàn du lịch 30 người</a:t>
            </a:r>
            <a:r>
              <a:rPr lang="en-US">
                <a:sym typeface="Wingdings" pitchFamily="2" charset="2"/>
              </a:rPr>
              <a:t>, nếu như chọn bữa sáng cho từng người xong, thì phải làm thế nào ?</a:t>
            </a:r>
          </a:p>
          <a:p>
            <a:pPr lvl="2">
              <a:buFont typeface="Wingdings" pitchFamily="2" charset="2"/>
              <a:buChar char="è"/>
            </a:pPr>
            <a:r>
              <a:rPr lang="en-US" b="1">
                <a:solidFill>
                  <a:srgbClr val="FF0000"/>
                </a:solidFill>
                <a:sym typeface="Wingdings" pitchFamily="2" charset="2"/>
              </a:rPr>
              <a:t>Viết</a:t>
            </a:r>
            <a:r>
              <a:rPr lang="en-US">
                <a:sym typeface="Wingdings" pitchFamily="2" charset="2"/>
              </a:rPr>
              <a:t> ra giấy thành thực đơn.</a:t>
            </a:r>
          </a:p>
          <a:p>
            <a:r>
              <a:rPr lang="en-US">
                <a:sym typeface="Wingdings" pitchFamily="2" charset="2"/>
              </a:rPr>
              <a:t>Ở đây, </a:t>
            </a:r>
            <a:r>
              <a:rPr lang="en-US">
                <a:solidFill>
                  <a:srgbClr val="FF0000"/>
                </a:solidFill>
                <a:sym typeface="Wingdings" pitchFamily="2" charset="2"/>
              </a:rPr>
              <a:t>thực đơn </a:t>
            </a:r>
            <a:r>
              <a:rPr lang="en-US">
                <a:sym typeface="Wingdings" pitchFamily="2" charset="2"/>
              </a:rPr>
              <a:t>chính là lời giải cho bài toán “Bữa nay ăn gì cho đoàn 30 người ?” được trình bày ra dưới dạng </a:t>
            </a:r>
            <a:r>
              <a:rPr lang="en-US">
                <a:solidFill>
                  <a:srgbClr val="FF0000"/>
                </a:solidFill>
                <a:sym typeface="Wingdings" pitchFamily="2" charset="2"/>
              </a:rPr>
              <a:t>viết</a:t>
            </a:r>
            <a:r>
              <a:rPr lang="en-US">
                <a:sym typeface="Wingdings" pitchFamily="2" charset="2"/>
              </a:rPr>
              <a:t>. </a:t>
            </a:r>
            <a:endParaRPr lang="en-US"/>
          </a:p>
          <a:p>
            <a:endParaRPr lang="en-US"/>
          </a:p>
        </p:txBody>
      </p:sp>
    </p:spTree>
    <p:extLst>
      <p:ext uri="{BB962C8B-B14F-4D97-AF65-F5344CB8AC3E}">
        <p14:creationId xmlns:p14="http://schemas.microsoft.com/office/powerpoint/2010/main" val="3808992392"/>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4365</TotalTime>
  <Words>1712</Words>
  <Application>Microsoft Macintosh PowerPoint</Application>
  <PresentationFormat>Widescreen</PresentationFormat>
  <Paragraphs>162</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Wingdings</vt:lpstr>
      <vt:lpstr>Default Design</vt:lpstr>
      <vt:lpstr>BÀI 04:  HƯỚNG NGHIÊN CỨU NGÀNH CÔNG NGHỆ THÔNG TIN</vt:lpstr>
      <vt:lpstr>Ngành Công nghệ thông tin</vt:lpstr>
      <vt:lpstr>Ngành Công nghệ thông tin</vt:lpstr>
      <vt:lpstr>NỘI DUNG</vt:lpstr>
      <vt:lpstr>Các khái niệm trong nghiên cứu</vt:lpstr>
      <vt:lpstr>Nghiên cứu là gì ?</vt:lpstr>
      <vt:lpstr>Nghiên cứu là gì ?</vt:lpstr>
      <vt:lpstr>Ví dụ</vt:lpstr>
      <vt:lpstr>Lưu ý khi nghiên cứu</vt:lpstr>
      <vt:lpstr>Tại sao phải viết ra ?</vt:lpstr>
      <vt:lpstr>Ví dụ</vt:lpstr>
      <vt:lpstr>Các dạng thể hiện của ”viết”</vt:lpstr>
      <vt:lpstr>Định hướng nghiên cứu ngành CNTT</vt:lpstr>
      <vt:lpstr>Các hướng của CNTT</vt:lpstr>
      <vt:lpstr>Phân tích ví dụ</vt:lpstr>
      <vt:lpstr>Phân tích ví dụ</vt:lpstr>
      <vt:lpstr>Câu hỏi 1</vt:lpstr>
      <vt:lpstr>Các chính sách hỗ trợ nghiên cứu</vt:lpstr>
      <vt:lpstr>Chính sách của trường về hỗ trợ công bố khoa học</vt:lpstr>
      <vt:lpstr>Chính sách của trường về hỗ trợ công bố khoa học</vt:lpstr>
      <vt:lpstr>Các cuộc thi và hội nghị học thuật</vt:lpstr>
      <vt:lpstr>Các cuộc thi và hội nghị học thuật</vt:lpstr>
      <vt:lpstr>Các cuộc thi và hội nghị học thuật</vt:lpstr>
      <vt:lpstr>Các hội nghị khoa học các bạn sinh viên có thể tham gia</vt:lpstr>
      <vt:lpstr>Một số hội nghị đỉnh cao trong các lĩnh vực</vt:lpstr>
      <vt:lpstr>Tài liệu tham khảo</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803</cp:revision>
  <cp:lastPrinted>2019-06-18T07:05:10Z</cp:lastPrinted>
  <dcterms:created xsi:type="dcterms:W3CDTF">2008-06-14T04:13:27Z</dcterms:created>
  <dcterms:modified xsi:type="dcterms:W3CDTF">2021-11-06T13:42:39Z</dcterms:modified>
</cp:coreProperties>
</file>