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28" r:id="rId2"/>
    <p:sldId id="368" r:id="rId3"/>
    <p:sldId id="374" r:id="rId4"/>
    <p:sldId id="329" r:id="rId5"/>
    <p:sldId id="330" r:id="rId6"/>
    <p:sldId id="331" r:id="rId7"/>
    <p:sldId id="332" r:id="rId8"/>
    <p:sldId id="333" r:id="rId9"/>
    <p:sldId id="334" r:id="rId10"/>
    <p:sldId id="335" r:id="rId11"/>
    <p:sldId id="336" r:id="rId12"/>
    <p:sldId id="378" r:id="rId13"/>
    <p:sldId id="339" r:id="rId14"/>
    <p:sldId id="338" r:id="rId15"/>
    <p:sldId id="344" r:id="rId16"/>
    <p:sldId id="345" r:id="rId17"/>
    <p:sldId id="340" r:id="rId18"/>
    <p:sldId id="341" r:id="rId19"/>
    <p:sldId id="342" r:id="rId20"/>
    <p:sldId id="346" r:id="rId21"/>
    <p:sldId id="347" r:id="rId22"/>
    <p:sldId id="348" r:id="rId23"/>
    <p:sldId id="349" r:id="rId24"/>
    <p:sldId id="351" r:id="rId25"/>
    <p:sldId id="350" r:id="rId26"/>
    <p:sldId id="352" r:id="rId27"/>
    <p:sldId id="353" r:id="rId28"/>
    <p:sldId id="375" r:id="rId29"/>
    <p:sldId id="379" r:id="rId30"/>
    <p:sldId id="376" r:id="rId31"/>
    <p:sldId id="380" r:id="rId32"/>
    <p:sldId id="377" r:id="rId33"/>
    <p:sldId id="343" r:id="rId34"/>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4" autoAdjust="0"/>
    <p:restoredTop sz="90951" autoAdjust="0"/>
  </p:normalViewPr>
  <p:slideViewPr>
    <p:cSldViewPr>
      <p:cViewPr varScale="1">
        <p:scale>
          <a:sx n="97" d="100"/>
          <a:sy n="97" d="100"/>
        </p:scale>
        <p:origin x="1120" y="2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11/6/21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11/6/21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11/6/21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11/6/21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11/6/21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11/6/21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11/6/21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11/6/21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merriam-webster.com/dictionary/plagiarize"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www.greelane.com/vi/nh%C3%A2n-v%C4%83n/anh/plagiarism-definition-169163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ebsitehostingrating.com/vi/plagiaris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ebsitehostingrating.com/vi/plagiaris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ebsitehostingrating.com/vi/plagiaris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ebsitehostingrating.com/vi/plagiaris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pyscape.com/" TargetMode="External"/><Relationship Id="rId7" Type="http://schemas.openxmlformats.org/officeDocument/2006/relationships/hyperlink" Target="https://app.kiemtratailieu.vn/" TargetMode="External"/><Relationship Id="rId2" Type="http://schemas.openxmlformats.org/officeDocument/2006/relationships/hyperlink" Target="https://www.turnitin.com/" TargetMode="External"/><Relationship Id="rId1" Type="http://schemas.openxmlformats.org/officeDocument/2006/relationships/slideLayout" Target="../slideLayouts/slideLayout2.xml"/><Relationship Id="rId6" Type="http://schemas.openxmlformats.org/officeDocument/2006/relationships/hyperlink" Target="http://doit.uet.vnu.edu.vn/" TargetMode="External"/><Relationship Id="rId5" Type="http://schemas.openxmlformats.org/officeDocument/2006/relationships/hyperlink" Target="https://www.plagscan.com/en/" TargetMode="External"/><Relationship Id="rId4" Type="http://schemas.openxmlformats.org/officeDocument/2006/relationships/hyperlink" Target="https://www.scanmyessay.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BÀI 05: </a:t>
            </a:r>
            <a:br>
              <a:rPr lang="en-US"/>
            </a:br>
            <a:r>
              <a:rPr lang="en-US">
                <a:solidFill>
                  <a:srgbClr val="0066FF"/>
                </a:solidFill>
              </a:rPr>
              <a:t>ĐẠO ĐỨC NGHỀ NGHIỆP</a:t>
            </a:r>
            <a:endParaRPr lang="en-US" b="1"/>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a:p>
            <a:pPr defTabSz="-13871574">
              <a:spcBef>
                <a:spcPts val="0"/>
              </a:spcBef>
              <a:spcAft>
                <a:spcPts val="0"/>
              </a:spcAft>
              <a:defRPr/>
            </a:pPr>
            <a:endParaRPr lang="en-US" sz="2800"/>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19DF-0AA9-B949-AF1D-6A6C79D5109E}"/>
              </a:ext>
            </a:extLst>
          </p:cNvPr>
          <p:cNvSpPr>
            <a:spLocks noGrp="1"/>
          </p:cNvSpPr>
          <p:nvPr>
            <p:ph type="title"/>
          </p:nvPr>
        </p:nvSpPr>
        <p:spPr/>
        <p:txBody>
          <a:bodyPr/>
          <a:lstStyle/>
          <a:p>
            <a:r>
              <a:rPr lang="en-US"/>
              <a:t>Các nhiệm vụ đảm nhiệm</a:t>
            </a:r>
          </a:p>
        </p:txBody>
      </p:sp>
      <p:sp>
        <p:nvSpPr>
          <p:cNvPr id="3" name="Content Placeholder 2">
            <a:extLst>
              <a:ext uri="{FF2B5EF4-FFF2-40B4-BE49-F238E27FC236}">
                <a16:creationId xmlns:a16="http://schemas.microsoft.com/office/drawing/2014/main" id="{82597392-BDA6-174A-A6E1-4E8E4BA70EDF}"/>
              </a:ext>
            </a:extLst>
          </p:cNvPr>
          <p:cNvSpPr>
            <a:spLocks noGrp="1"/>
          </p:cNvSpPr>
          <p:nvPr>
            <p:ph idx="1"/>
          </p:nvPr>
        </p:nvSpPr>
        <p:spPr>
          <a:xfrm>
            <a:off x="304800" y="1417638"/>
            <a:ext cx="11582400" cy="4525963"/>
          </a:xfrm>
        </p:spPr>
        <p:txBody>
          <a:bodyPr/>
          <a:lstStyle/>
          <a:p>
            <a:r>
              <a:rPr lang="vi-VN"/>
              <a:t>Nhiệm vụ của người kỹ sư / cử nhân trong đơn vị sản xuất.</a:t>
            </a:r>
          </a:p>
          <a:p>
            <a:r>
              <a:rPr lang="vi-VN">
                <a:solidFill>
                  <a:srgbClr val="FF0000"/>
                </a:solidFill>
              </a:rPr>
              <a:t>Nhiệm vụ của người </a:t>
            </a:r>
            <a:r>
              <a:rPr lang="vi-VN"/>
              <a:t>kỹ sư / cử nhân </a:t>
            </a:r>
            <a:r>
              <a:rPr lang="vi-VN">
                <a:solidFill>
                  <a:srgbClr val="FF0000"/>
                </a:solidFill>
              </a:rPr>
              <a:t>với thiết kế và chỉ đạo thi công.</a:t>
            </a:r>
          </a:p>
          <a:p>
            <a:r>
              <a:rPr lang="vi-VN"/>
              <a:t>Nhiệm vụ của người kỹ sư / cử nhân với kinh doanh, dịch vụ kỹ thuật.</a:t>
            </a:r>
          </a:p>
          <a:p>
            <a:r>
              <a:rPr lang="vi-VN">
                <a:solidFill>
                  <a:srgbClr val="FF0000"/>
                </a:solidFill>
              </a:rPr>
              <a:t>Người </a:t>
            </a:r>
            <a:r>
              <a:rPr lang="vi-VN"/>
              <a:t>kỹ sư / cử nhân </a:t>
            </a:r>
            <a:r>
              <a:rPr lang="vi-VN">
                <a:solidFill>
                  <a:srgbClr val="FF0000"/>
                </a:solidFill>
              </a:rPr>
              <a:t>với công tác nghiên cứu khoa học.</a:t>
            </a:r>
          </a:p>
          <a:p>
            <a:r>
              <a:rPr lang="vi-VN"/>
              <a:t>Người kỹ sư / cử nhân với công tác bồi dưỡng đội ngũ cán bộ kỹ thuật trẻ.</a:t>
            </a:r>
          </a:p>
          <a:p>
            <a:r>
              <a:rPr lang="vi-VN">
                <a:solidFill>
                  <a:srgbClr val="FF0000"/>
                </a:solidFill>
              </a:rPr>
              <a:t>Ngoài ra người </a:t>
            </a:r>
            <a:r>
              <a:rPr lang="vi-VN"/>
              <a:t>kỹ sư / cử nhân </a:t>
            </a:r>
            <a:r>
              <a:rPr lang="vi-VN">
                <a:solidFill>
                  <a:srgbClr val="FF0000"/>
                </a:solidFill>
              </a:rPr>
              <a:t>còn tham gia nhiều công tác khác: quản lý vật tư, kiểm tra chất lượng sản phẩm, tham gia giảng dạy.</a:t>
            </a:r>
          </a:p>
          <a:p>
            <a:endParaRPr lang="en-US"/>
          </a:p>
        </p:txBody>
      </p:sp>
    </p:spTree>
    <p:extLst>
      <p:ext uri="{BB962C8B-B14F-4D97-AF65-F5344CB8AC3E}">
        <p14:creationId xmlns:p14="http://schemas.microsoft.com/office/powerpoint/2010/main" val="39842845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86EF-E631-1642-8849-0BDA13A7166C}"/>
              </a:ext>
            </a:extLst>
          </p:cNvPr>
          <p:cNvSpPr>
            <a:spLocks noGrp="1"/>
          </p:cNvSpPr>
          <p:nvPr>
            <p:ph type="title"/>
          </p:nvPr>
        </p:nvSpPr>
        <p:spPr/>
        <p:txBody>
          <a:bodyPr/>
          <a:lstStyle/>
          <a:p>
            <a:r>
              <a:rPr lang="en-US"/>
              <a:t>Năng lực cần trang bị</a:t>
            </a:r>
          </a:p>
        </p:txBody>
      </p:sp>
      <p:sp>
        <p:nvSpPr>
          <p:cNvPr id="3" name="Content Placeholder 2">
            <a:extLst>
              <a:ext uri="{FF2B5EF4-FFF2-40B4-BE49-F238E27FC236}">
                <a16:creationId xmlns:a16="http://schemas.microsoft.com/office/drawing/2014/main" id="{156A829A-829D-8748-8FCB-EAFE4F2DB6BE}"/>
              </a:ext>
            </a:extLst>
          </p:cNvPr>
          <p:cNvSpPr>
            <a:spLocks noGrp="1"/>
          </p:cNvSpPr>
          <p:nvPr>
            <p:ph idx="1"/>
          </p:nvPr>
        </p:nvSpPr>
        <p:spPr/>
        <p:txBody>
          <a:bodyPr/>
          <a:lstStyle/>
          <a:p>
            <a:pPr marL="609600" indent="-609600" algn="just" eaLnBrk="1" hangingPunct="1">
              <a:lnSpc>
                <a:spcPct val="150000"/>
              </a:lnSpc>
              <a:buFontTx/>
              <a:buAutoNum type="arabicPeriod"/>
              <a:defRPr/>
            </a:pPr>
            <a:r>
              <a:rPr lang="en-US" altLang="zh-CN" dirty="0" err="1">
                <a:ea typeface="宋体" pitchFamily="2" charset="-122"/>
              </a:rPr>
              <a:t>Kiến</a:t>
            </a:r>
            <a:r>
              <a:rPr lang="en-US" altLang="zh-CN" dirty="0">
                <a:ea typeface="宋体" pitchFamily="2" charset="-122"/>
              </a:rPr>
              <a:t> </a:t>
            </a:r>
            <a:r>
              <a:rPr lang="en-US" altLang="zh-CN" dirty="0" err="1">
                <a:ea typeface="宋体" pitchFamily="2" charset="-122"/>
              </a:rPr>
              <a:t>thức</a:t>
            </a:r>
            <a:r>
              <a:rPr lang="en-US" altLang="zh-CN" dirty="0">
                <a:ea typeface="宋体" pitchFamily="2" charset="-122"/>
              </a:rPr>
              <a:t> </a:t>
            </a:r>
            <a:r>
              <a:rPr lang="en-US" altLang="zh-CN" dirty="0" err="1">
                <a:ea typeface="宋体" pitchFamily="2" charset="-122"/>
              </a:rPr>
              <a:t>chuyên</a:t>
            </a:r>
            <a:r>
              <a:rPr lang="en-US" altLang="zh-CN" dirty="0">
                <a:ea typeface="宋体" pitchFamily="2" charset="-122"/>
              </a:rPr>
              <a:t> </a:t>
            </a:r>
            <a:r>
              <a:rPr lang="en-US" altLang="zh-CN" dirty="0" err="1">
                <a:ea typeface="宋体" pitchFamily="2" charset="-122"/>
              </a:rPr>
              <a:t>môn</a:t>
            </a:r>
            <a:r>
              <a:rPr lang="en-US" altLang="zh-CN" dirty="0">
                <a:ea typeface="宋体" pitchFamily="2" charset="-122"/>
              </a:rPr>
              <a:t>.</a:t>
            </a:r>
          </a:p>
          <a:p>
            <a:pPr marL="609600" indent="-609600" algn="just" eaLnBrk="1" hangingPunct="1">
              <a:lnSpc>
                <a:spcPct val="150000"/>
              </a:lnSpc>
              <a:buFontTx/>
              <a:buAutoNum type="arabicPeriod"/>
              <a:defRPr/>
            </a:pPr>
            <a:r>
              <a:rPr lang="en-US" altLang="zh-CN" dirty="0" err="1">
                <a:solidFill>
                  <a:srgbClr val="FF0000"/>
                </a:solidFill>
                <a:ea typeface="宋体" pitchFamily="2" charset="-122"/>
              </a:rPr>
              <a:t>Sự</a:t>
            </a:r>
            <a:r>
              <a:rPr lang="en-US" altLang="zh-CN" dirty="0">
                <a:solidFill>
                  <a:srgbClr val="FF0000"/>
                </a:solidFill>
                <a:ea typeface="宋体" pitchFamily="2" charset="-122"/>
              </a:rPr>
              <a:t> </a:t>
            </a:r>
            <a:r>
              <a:rPr lang="en-US" altLang="zh-CN" dirty="0" err="1">
                <a:solidFill>
                  <a:srgbClr val="FF0000"/>
                </a:solidFill>
                <a:ea typeface="宋体" pitchFamily="2" charset="-122"/>
              </a:rPr>
              <a:t>cần</a:t>
            </a:r>
            <a:r>
              <a:rPr lang="en-US" altLang="zh-CN" dirty="0">
                <a:solidFill>
                  <a:srgbClr val="FF0000"/>
                </a:solidFill>
                <a:ea typeface="宋体" pitchFamily="2" charset="-122"/>
              </a:rPr>
              <a:t> </a:t>
            </a:r>
            <a:r>
              <a:rPr lang="en-US" altLang="zh-CN" dirty="0" err="1">
                <a:solidFill>
                  <a:srgbClr val="FF0000"/>
                </a:solidFill>
                <a:ea typeface="宋体" pitchFamily="2" charset="-122"/>
              </a:rPr>
              <a:t>mẫn</a:t>
            </a:r>
            <a:r>
              <a:rPr lang="en-US" altLang="zh-CN" dirty="0">
                <a:solidFill>
                  <a:srgbClr val="FF0000"/>
                </a:solidFill>
                <a:ea typeface="宋体" pitchFamily="2" charset="-122"/>
              </a:rPr>
              <a:t> </a:t>
            </a:r>
            <a:r>
              <a:rPr lang="en-US" altLang="zh-CN" dirty="0" err="1">
                <a:solidFill>
                  <a:srgbClr val="FF0000"/>
                </a:solidFill>
                <a:ea typeface="宋体" pitchFamily="2" charset="-122"/>
              </a:rPr>
              <a:t>và</a:t>
            </a:r>
            <a:r>
              <a:rPr lang="en-US" altLang="zh-CN" dirty="0">
                <a:solidFill>
                  <a:srgbClr val="FF0000"/>
                </a:solidFill>
                <a:ea typeface="宋体" pitchFamily="2" charset="-122"/>
              </a:rPr>
              <a:t> </a:t>
            </a:r>
            <a:r>
              <a:rPr lang="en-US" altLang="zh-CN" dirty="0" err="1">
                <a:solidFill>
                  <a:srgbClr val="FF0000"/>
                </a:solidFill>
                <a:ea typeface="宋体" pitchFamily="2" charset="-122"/>
              </a:rPr>
              <a:t>tính</a:t>
            </a:r>
            <a:r>
              <a:rPr lang="en-US" altLang="zh-CN" dirty="0">
                <a:solidFill>
                  <a:srgbClr val="FF0000"/>
                </a:solidFill>
                <a:ea typeface="宋体" pitchFamily="2" charset="-122"/>
              </a:rPr>
              <a:t> </a:t>
            </a:r>
            <a:r>
              <a:rPr lang="en-US" altLang="zh-CN" dirty="0" err="1">
                <a:solidFill>
                  <a:srgbClr val="FF0000"/>
                </a:solidFill>
                <a:ea typeface="宋体" pitchFamily="2" charset="-122"/>
              </a:rPr>
              <a:t>kỷ</a:t>
            </a:r>
            <a:r>
              <a:rPr lang="en-US" altLang="zh-CN" dirty="0">
                <a:solidFill>
                  <a:srgbClr val="FF0000"/>
                </a:solidFill>
                <a:ea typeface="宋体" pitchFamily="2" charset="-122"/>
              </a:rPr>
              <a:t> </a:t>
            </a:r>
            <a:r>
              <a:rPr lang="en-US" altLang="zh-CN" dirty="0" err="1">
                <a:solidFill>
                  <a:srgbClr val="FF0000"/>
                </a:solidFill>
                <a:ea typeface="宋体" pitchFamily="2" charset="-122"/>
              </a:rPr>
              <a:t>luật</a:t>
            </a:r>
            <a:r>
              <a:rPr lang="en-US" altLang="zh-CN" dirty="0">
                <a:solidFill>
                  <a:srgbClr val="FF0000"/>
                </a:solidFill>
                <a:ea typeface="宋体" pitchFamily="2" charset="-122"/>
              </a:rPr>
              <a:t> </a:t>
            </a:r>
            <a:r>
              <a:rPr lang="en-US" altLang="zh-CN" dirty="0" err="1">
                <a:solidFill>
                  <a:srgbClr val="FF0000"/>
                </a:solidFill>
                <a:ea typeface="宋体" pitchFamily="2" charset="-122"/>
              </a:rPr>
              <a:t>trong</a:t>
            </a:r>
            <a:r>
              <a:rPr lang="en-US" altLang="zh-CN" dirty="0">
                <a:solidFill>
                  <a:srgbClr val="FF0000"/>
                </a:solidFill>
                <a:ea typeface="宋体" pitchFamily="2" charset="-122"/>
              </a:rPr>
              <a:t> </a:t>
            </a:r>
            <a:r>
              <a:rPr lang="en-US" altLang="zh-CN" dirty="0" err="1">
                <a:solidFill>
                  <a:srgbClr val="FF0000"/>
                </a:solidFill>
                <a:ea typeface="宋体" pitchFamily="2" charset="-122"/>
              </a:rPr>
              <a:t>công</a:t>
            </a:r>
            <a:r>
              <a:rPr lang="en-US" altLang="zh-CN" dirty="0">
                <a:solidFill>
                  <a:srgbClr val="FF0000"/>
                </a:solidFill>
                <a:ea typeface="宋体" pitchFamily="2" charset="-122"/>
              </a:rPr>
              <a:t> </a:t>
            </a:r>
            <a:r>
              <a:rPr lang="en-US" altLang="zh-CN" dirty="0" err="1">
                <a:solidFill>
                  <a:srgbClr val="FF0000"/>
                </a:solidFill>
                <a:ea typeface="宋体" pitchFamily="2" charset="-122"/>
              </a:rPr>
              <a:t>việc</a:t>
            </a:r>
            <a:r>
              <a:rPr lang="en-US" altLang="zh-CN" dirty="0">
                <a:solidFill>
                  <a:srgbClr val="FF0000"/>
                </a:solidFill>
                <a:ea typeface="宋体" pitchFamily="2" charset="-122"/>
              </a:rPr>
              <a:t>.</a:t>
            </a:r>
          </a:p>
          <a:p>
            <a:pPr marL="609600" indent="-609600" algn="just" eaLnBrk="1" hangingPunct="1">
              <a:lnSpc>
                <a:spcPct val="150000"/>
              </a:lnSpc>
              <a:buFontTx/>
              <a:buAutoNum type="arabicPeriod"/>
              <a:defRPr/>
            </a:pPr>
            <a:r>
              <a:rPr lang="en-US" altLang="zh-CN" dirty="0" err="1">
                <a:ea typeface="宋体" pitchFamily="2" charset="-122"/>
              </a:rPr>
              <a:t>Khả</a:t>
            </a:r>
            <a:r>
              <a:rPr lang="en-US" altLang="zh-CN" dirty="0">
                <a:ea typeface="宋体" pitchFamily="2" charset="-122"/>
              </a:rPr>
              <a:t> </a:t>
            </a:r>
            <a:r>
              <a:rPr lang="en-US" altLang="zh-CN" dirty="0" err="1">
                <a:ea typeface="宋体" pitchFamily="2" charset="-122"/>
              </a:rPr>
              <a:t>năng</a:t>
            </a:r>
            <a:r>
              <a:rPr lang="en-US" altLang="zh-CN" dirty="0">
                <a:ea typeface="宋体" pitchFamily="2" charset="-122"/>
              </a:rPr>
              <a:t> </a:t>
            </a:r>
            <a:r>
              <a:rPr lang="en-US" altLang="zh-CN" dirty="0" err="1">
                <a:ea typeface="宋体" pitchFamily="2" charset="-122"/>
              </a:rPr>
              <a:t>dự</a:t>
            </a:r>
            <a:r>
              <a:rPr lang="en-US" altLang="zh-CN" dirty="0">
                <a:ea typeface="宋体" pitchFamily="2" charset="-122"/>
              </a:rPr>
              <a:t> </a:t>
            </a:r>
            <a:r>
              <a:rPr lang="en-US" altLang="zh-CN" dirty="0" err="1">
                <a:ea typeface="宋体" pitchFamily="2" charset="-122"/>
              </a:rPr>
              <a:t>đoán</a:t>
            </a:r>
            <a:r>
              <a:rPr lang="en-US" altLang="zh-CN" dirty="0">
                <a:ea typeface="宋体" pitchFamily="2" charset="-122"/>
              </a:rPr>
              <a:t> </a:t>
            </a:r>
            <a:r>
              <a:rPr lang="en-US" altLang="zh-CN" dirty="0" err="1">
                <a:ea typeface="宋体" pitchFamily="2" charset="-122"/>
              </a:rPr>
              <a:t>và</a:t>
            </a:r>
            <a:r>
              <a:rPr lang="en-US" altLang="zh-CN" dirty="0">
                <a:ea typeface="宋体" pitchFamily="2" charset="-122"/>
              </a:rPr>
              <a:t> </a:t>
            </a:r>
            <a:r>
              <a:rPr lang="en-US" altLang="zh-CN" dirty="0" err="1">
                <a:ea typeface="宋体" pitchFamily="2" charset="-122"/>
              </a:rPr>
              <a:t>tính</a:t>
            </a:r>
            <a:r>
              <a:rPr lang="en-US" altLang="zh-CN" dirty="0">
                <a:ea typeface="宋体" pitchFamily="2" charset="-122"/>
              </a:rPr>
              <a:t> </a:t>
            </a:r>
            <a:r>
              <a:rPr lang="en-US" altLang="zh-CN" dirty="0" err="1">
                <a:ea typeface="宋体" pitchFamily="2" charset="-122"/>
              </a:rPr>
              <a:t>sáng</a:t>
            </a:r>
            <a:r>
              <a:rPr lang="en-US" altLang="zh-CN" dirty="0">
                <a:ea typeface="宋体" pitchFamily="2" charset="-122"/>
              </a:rPr>
              <a:t> </a:t>
            </a:r>
            <a:r>
              <a:rPr lang="en-US" altLang="zh-CN" dirty="0" err="1">
                <a:ea typeface="宋体" pitchFamily="2" charset="-122"/>
              </a:rPr>
              <a:t>tạo</a:t>
            </a:r>
            <a:r>
              <a:rPr lang="en-US" altLang="zh-CN" dirty="0">
                <a:ea typeface="宋体" pitchFamily="2" charset="-122"/>
              </a:rPr>
              <a:t> </a:t>
            </a:r>
            <a:r>
              <a:rPr lang="en-US" altLang="zh-CN" dirty="0" err="1">
                <a:ea typeface="宋体" pitchFamily="2" charset="-122"/>
              </a:rPr>
              <a:t>trong</a:t>
            </a:r>
            <a:r>
              <a:rPr lang="en-US" altLang="zh-CN" dirty="0">
                <a:ea typeface="宋体" pitchFamily="2" charset="-122"/>
              </a:rPr>
              <a:t> lao </a:t>
            </a:r>
            <a:r>
              <a:rPr lang="en-US" altLang="zh-CN" dirty="0" err="1">
                <a:ea typeface="宋体" pitchFamily="2" charset="-122"/>
              </a:rPr>
              <a:t>động</a:t>
            </a:r>
            <a:r>
              <a:rPr lang="en-US" altLang="zh-CN" dirty="0">
                <a:ea typeface="宋体" pitchFamily="2" charset="-122"/>
              </a:rPr>
              <a:t> </a:t>
            </a:r>
            <a:r>
              <a:rPr lang="en-US" altLang="zh-CN" dirty="0" err="1">
                <a:ea typeface="宋体" pitchFamily="2" charset="-122"/>
              </a:rPr>
              <a:t>kỹ</a:t>
            </a:r>
            <a:r>
              <a:rPr lang="en-US" altLang="zh-CN" dirty="0">
                <a:ea typeface="宋体" pitchFamily="2" charset="-122"/>
              </a:rPr>
              <a:t> </a:t>
            </a:r>
            <a:r>
              <a:rPr lang="en-US" altLang="zh-CN" dirty="0" err="1">
                <a:ea typeface="宋体" pitchFamily="2" charset="-122"/>
              </a:rPr>
              <a:t>thuật</a:t>
            </a:r>
            <a:r>
              <a:rPr lang="en-US" altLang="zh-CN" dirty="0">
                <a:ea typeface="宋体" pitchFamily="2" charset="-122"/>
              </a:rPr>
              <a:t>.</a:t>
            </a:r>
          </a:p>
          <a:p>
            <a:pPr marL="609600" indent="-609600" algn="just" eaLnBrk="1" hangingPunct="1">
              <a:lnSpc>
                <a:spcPct val="150000"/>
              </a:lnSpc>
              <a:buFontTx/>
              <a:buAutoNum type="arabicPeriod"/>
              <a:defRPr/>
            </a:pPr>
            <a:r>
              <a:rPr lang="en-US" altLang="zh-CN" dirty="0" err="1">
                <a:solidFill>
                  <a:srgbClr val="FF0000"/>
                </a:solidFill>
                <a:ea typeface="宋体" pitchFamily="2" charset="-122"/>
              </a:rPr>
              <a:t>Cần</a:t>
            </a:r>
            <a:r>
              <a:rPr lang="en-US" altLang="zh-CN" dirty="0">
                <a:solidFill>
                  <a:srgbClr val="FF0000"/>
                </a:solidFill>
                <a:ea typeface="宋体" pitchFamily="2" charset="-122"/>
              </a:rPr>
              <a:t> </a:t>
            </a:r>
            <a:r>
              <a:rPr lang="en-US" altLang="zh-CN" dirty="0" err="1">
                <a:solidFill>
                  <a:srgbClr val="FF0000"/>
                </a:solidFill>
                <a:ea typeface="宋体" pitchFamily="2" charset="-122"/>
              </a:rPr>
              <a:t>có</a:t>
            </a:r>
            <a:r>
              <a:rPr lang="en-US" altLang="zh-CN" dirty="0">
                <a:solidFill>
                  <a:srgbClr val="FF0000"/>
                </a:solidFill>
                <a:ea typeface="宋体" pitchFamily="2" charset="-122"/>
              </a:rPr>
              <a:t> </a:t>
            </a:r>
            <a:r>
              <a:rPr lang="en-US" altLang="zh-CN" dirty="0" err="1">
                <a:solidFill>
                  <a:srgbClr val="FF0000"/>
                </a:solidFill>
                <a:ea typeface="宋体" pitchFamily="2" charset="-122"/>
              </a:rPr>
              <a:t>thể</a:t>
            </a:r>
            <a:r>
              <a:rPr lang="en-US" altLang="zh-CN" dirty="0">
                <a:solidFill>
                  <a:srgbClr val="FF0000"/>
                </a:solidFill>
                <a:ea typeface="宋体" pitchFamily="2" charset="-122"/>
              </a:rPr>
              <a:t> </a:t>
            </a:r>
            <a:r>
              <a:rPr lang="en-US" altLang="zh-CN" dirty="0" err="1">
                <a:solidFill>
                  <a:srgbClr val="FF0000"/>
                </a:solidFill>
                <a:ea typeface="宋体" pitchFamily="2" charset="-122"/>
              </a:rPr>
              <a:t>lực</a:t>
            </a:r>
            <a:r>
              <a:rPr lang="en-US" altLang="zh-CN" dirty="0">
                <a:solidFill>
                  <a:srgbClr val="FF0000"/>
                </a:solidFill>
                <a:ea typeface="宋体" pitchFamily="2" charset="-122"/>
              </a:rPr>
              <a:t> </a:t>
            </a:r>
            <a:r>
              <a:rPr lang="en-US" altLang="zh-CN" dirty="0" err="1">
                <a:solidFill>
                  <a:srgbClr val="FF0000"/>
                </a:solidFill>
                <a:ea typeface="宋体" pitchFamily="2" charset="-122"/>
              </a:rPr>
              <a:t>và</a:t>
            </a:r>
            <a:r>
              <a:rPr lang="en-US" altLang="zh-CN" dirty="0">
                <a:solidFill>
                  <a:srgbClr val="FF0000"/>
                </a:solidFill>
                <a:ea typeface="宋体" pitchFamily="2" charset="-122"/>
              </a:rPr>
              <a:t> </a:t>
            </a:r>
            <a:r>
              <a:rPr lang="en-US" altLang="zh-CN" dirty="0" err="1">
                <a:solidFill>
                  <a:srgbClr val="FF0000"/>
                </a:solidFill>
                <a:ea typeface="宋体" pitchFamily="2" charset="-122"/>
              </a:rPr>
              <a:t>tinh</a:t>
            </a:r>
            <a:r>
              <a:rPr lang="en-US" altLang="zh-CN" dirty="0">
                <a:solidFill>
                  <a:srgbClr val="FF0000"/>
                </a:solidFill>
                <a:ea typeface="宋体" pitchFamily="2" charset="-122"/>
              </a:rPr>
              <a:t> </a:t>
            </a:r>
            <a:r>
              <a:rPr lang="en-US" altLang="zh-CN" dirty="0" err="1">
                <a:solidFill>
                  <a:srgbClr val="FF0000"/>
                </a:solidFill>
                <a:ea typeface="宋体" pitchFamily="2" charset="-122"/>
              </a:rPr>
              <a:t>thần</a:t>
            </a:r>
            <a:r>
              <a:rPr lang="en-US" altLang="zh-CN" dirty="0">
                <a:solidFill>
                  <a:srgbClr val="FF0000"/>
                </a:solidFill>
                <a:ea typeface="宋体" pitchFamily="2" charset="-122"/>
              </a:rPr>
              <a:t>.</a:t>
            </a:r>
          </a:p>
          <a:p>
            <a:pPr marL="609600" indent="-609600" eaLnBrk="1" hangingPunct="1">
              <a:lnSpc>
                <a:spcPct val="150000"/>
              </a:lnSpc>
              <a:buFontTx/>
              <a:buAutoNum type="arabicPeriod"/>
              <a:defRPr/>
            </a:pPr>
            <a:r>
              <a:rPr lang="en-US" altLang="zh-CN" dirty="0" err="1">
                <a:ea typeface="宋体" pitchFamily="2" charset="-122"/>
              </a:rPr>
              <a:t>Có</a:t>
            </a:r>
            <a:r>
              <a:rPr lang="en-US" altLang="zh-CN" dirty="0">
                <a:ea typeface="宋体" pitchFamily="2" charset="-122"/>
              </a:rPr>
              <a:t> </a:t>
            </a:r>
            <a:r>
              <a:rPr lang="en-US" altLang="zh-CN" dirty="0" err="1">
                <a:ea typeface="宋体" pitchFamily="2" charset="-122"/>
              </a:rPr>
              <a:t>khả</a:t>
            </a:r>
            <a:r>
              <a:rPr lang="en-US" altLang="zh-CN" dirty="0">
                <a:ea typeface="宋体" pitchFamily="2" charset="-122"/>
              </a:rPr>
              <a:t> </a:t>
            </a:r>
            <a:r>
              <a:rPr lang="en-US" altLang="zh-CN" dirty="0" err="1">
                <a:ea typeface="宋体" pitchFamily="2" charset="-122"/>
              </a:rPr>
              <a:t>năng</a:t>
            </a:r>
            <a:r>
              <a:rPr lang="en-US" altLang="zh-CN" dirty="0">
                <a:ea typeface="宋体" pitchFamily="2" charset="-122"/>
              </a:rPr>
              <a:t> </a:t>
            </a:r>
            <a:r>
              <a:rPr lang="en-US" altLang="zh-CN" dirty="0" err="1">
                <a:ea typeface="宋体" pitchFamily="2" charset="-122"/>
              </a:rPr>
              <a:t>giao</a:t>
            </a:r>
            <a:r>
              <a:rPr lang="en-US" altLang="zh-CN" dirty="0">
                <a:ea typeface="宋体" pitchFamily="2" charset="-122"/>
              </a:rPr>
              <a:t> </a:t>
            </a:r>
            <a:r>
              <a:rPr lang="en-US" altLang="zh-CN" dirty="0" err="1">
                <a:ea typeface="宋体" pitchFamily="2" charset="-122"/>
              </a:rPr>
              <a:t>tiếp</a:t>
            </a:r>
            <a:r>
              <a:rPr lang="en-US" altLang="zh-CN" dirty="0">
                <a:ea typeface="宋体" pitchFamily="2" charset="-122"/>
              </a:rPr>
              <a:t> </a:t>
            </a:r>
            <a:r>
              <a:rPr lang="en-US" altLang="zh-CN" dirty="0" err="1">
                <a:ea typeface="宋体" pitchFamily="2" charset="-122"/>
              </a:rPr>
              <a:t>tốt</a:t>
            </a:r>
            <a:r>
              <a:rPr lang="en-US" altLang="zh-CN" dirty="0">
                <a:ea typeface="宋体" pitchFamily="2" charset="-122"/>
              </a:rPr>
              <a:t>, </a:t>
            </a:r>
            <a:r>
              <a:rPr lang="en-US" altLang="zh-CN" dirty="0" err="1">
                <a:solidFill>
                  <a:srgbClr val="FF0000"/>
                </a:solidFill>
                <a:ea typeface="宋体" pitchFamily="2" charset="-122"/>
              </a:rPr>
              <a:t>đặc</a:t>
            </a:r>
            <a:r>
              <a:rPr lang="en-US" altLang="zh-CN" dirty="0">
                <a:solidFill>
                  <a:srgbClr val="FF0000"/>
                </a:solidFill>
                <a:ea typeface="宋体" pitchFamily="2" charset="-122"/>
              </a:rPr>
              <a:t> </a:t>
            </a:r>
            <a:r>
              <a:rPr lang="en-US" altLang="zh-CN" dirty="0" err="1">
                <a:solidFill>
                  <a:srgbClr val="FF0000"/>
                </a:solidFill>
                <a:ea typeface="宋体" pitchFamily="2" charset="-122"/>
              </a:rPr>
              <a:t>biệt</a:t>
            </a:r>
            <a:r>
              <a:rPr lang="en-US" altLang="zh-CN" dirty="0">
                <a:solidFill>
                  <a:srgbClr val="FF0000"/>
                </a:solidFill>
                <a:ea typeface="宋体" pitchFamily="2" charset="-122"/>
              </a:rPr>
              <a:t> </a:t>
            </a:r>
            <a:r>
              <a:rPr lang="en-US" altLang="zh-CN" dirty="0" err="1">
                <a:solidFill>
                  <a:srgbClr val="FF0000"/>
                </a:solidFill>
                <a:ea typeface="宋体" pitchFamily="2" charset="-122"/>
              </a:rPr>
              <a:t>là</a:t>
            </a:r>
            <a:r>
              <a:rPr lang="en-US" altLang="zh-CN" dirty="0">
                <a:solidFill>
                  <a:srgbClr val="FF0000"/>
                </a:solidFill>
                <a:ea typeface="宋体" pitchFamily="2" charset="-122"/>
              </a:rPr>
              <a:t> </a:t>
            </a:r>
            <a:r>
              <a:rPr lang="en-US" altLang="zh-CN" dirty="0" err="1">
                <a:solidFill>
                  <a:srgbClr val="FF0000"/>
                </a:solidFill>
                <a:ea typeface="宋体" pitchFamily="2" charset="-122"/>
              </a:rPr>
              <a:t>ngoại</a:t>
            </a:r>
            <a:r>
              <a:rPr lang="en-US" altLang="zh-CN" dirty="0">
                <a:solidFill>
                  <a:srgbClr val="FF0000"/>
                </a:solidFill>
                <a:ea typeface="宋体" pitchFamily="2" charset="-122"/>
              </a:rPr>
              <a:t> </a:t>
            </a:r>
            <a:r>
              <a:rPr lang="en-US" altLang="zh-CN" dirty="0" err="1">
                <a:solidFill>
                  <a:srgbClr val="FF0000"/>
                </a:solidFill>
                <a:ea typeface="宋体" pitchFamily="2" charset="-122"/>
              </a:rPr>
              <a:t>ngữ</a:t>
            </a:r>
            <a:r>
              <a:rPr lang="en-US" altLang="zh-CN" dirty="0">
                <a:solidFill>
                  <a:srgbClr val="FF0000"/>
                </a:solidFill>
                <a:ea typeface="宋体" pitchFamily="2" charset="-122"/>
              </a:rPr>
              <a:t> (</a:t>
            </a:r>
            <a:r>
              <a:rPr lang="en-US" altLang="zh-CN" dirty="0" err="1">
                <a:solidFill>
                  <a:srgbClr val="FF0000"/>
                </a:solidFill>
                <a:ea typeface="宋体" pitchFamily="2" charset="-122"/>
              </a:rPr>
              <a:t>nghe</a:t>
            </a:r>
            <a:r>
              <a:rPr lang="en-US" altLang="zh-CN" dirty="0">
                <a:solidFill>
                  <a:srgbClr val="FF0000"/>
                </a:solidFill>
                <a:ea typeface="宋体" pitchFamily="2" charset="-122"/>
              </a:rPr>
              <a:t> + </a:t>
            </a:r>
            <a:r>
              <a:rPr lang="en-US" altLang="zh-CN" dirty="0" err="1">
                <a:solidFill>
                  <a:srgbClr val="FF0000"/>
                </a:solidFill>
                <a:ea typeface="宋体" pitchFamily="2" charset="-122"/>
              </a:rPr>
              <a:t>nói</a:t>
            </a:r>
            <a:r>
              <a:rPr lang="en-US" altLang="zh-CN" dirty="0">
                <a:solidFill>
                  <a:srgbClr val="FF0000"/>
                </a:solidFill>
                <a:ea typeface="宋体" pitchFamily="2" charset="-122"/>
              </a:rPr>
              <a:t>).</a:t>
            </a:r>
            <a:br>
              <a:rPr lang="en-US" altLang="zh-CN" dirty="0">
                <a:ea typeface="宋体" pitchFamily="2" charset="-122"/>
              </a:rPr>
            </a:br>
            <a:endParaRPr lang="en-US" dirty="0"/>
          </a:p>
          <a:p>
            <a:pPr>
              <a:lnSpc>
                <a:spcPct val="150000"/>
              </a:lnSpc>
            </a:pPr>
            <a:endParaRPr lang="en-US" dirty="0"/>
          </a:p>
        </p:txBody>
      </p:sp>
    </p:spTree>
    <p:extLst>
      <p:ext uri="{BB962C8B-B14F-4D97-AF65-F5344CB8AC3E}">
        <p14:creationId xmlns:p14="http://schemas.microsoft.com/office/powerpoint/2010/main" val="38574002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E599-A7DC-2D4A-B34A-ECAEC0CF59E3}"/>
              </a:ext>
            </a:extLst>
          </p:cNvPr>
          <p:cNvSpPr>
            <a:spLocks noGrp="1"/>
          </p:cNvSpPr>
          <p:nvPr>
            <p:ph type="title"/>
          </p:nvPr>
        </p:nvSpPr>
        <p:spPr/>
        <p:txBody>
          <a:bodyPr/>
          <a:lstStyle/>
          <a:p>
            <a:r>
              <a:rPr lang="en-US" dirty="0" err="1"/>
              <a:t>Các</a:t>
            </a:r>
            <a:r>
              <a:rPr lang="en-US" dirty="0"/>
              <a:t> </a:t>
            </a:r>
            <a:r>
              <a:rPr lang="en-US" dirty="0" err="1"/>
              <a:t>phẩm</a:t>
            </a:r>
            <a:r>
              <a:rPr lang="en-US" dirty="0"/>
              <a:t> </a:t>
            </a:r>
            <a:r>
              <a:rPr lang="en-US" dirty="0" err="1"/>
              <a:t>chất</a:t>
            </a:r>
            <a:r>
              <a:rPr lang="en-US" dirty="0"/>
              <a:t> </a:t>
            </a:r>
            <a:r>
              <a:rPr lang="en-US" dirty="0" err="1"/>
              <a:t>cần</a:t>
            </a:r>
            <a:r>
              <a:rPr lang="en-US" dirty="0"/>
              <a:t> </a:t>
            </a:r>
            <a:r>
              <a:rPr lang="en-US" dirty="0" err="1"/>
              <a:t>có</a:t>
            </a:r>
            <a:endParaRPr lang="en-US" dirty="0"/>
          </a:p>
        </p:txBody>
      </p:sp>
      <p:sp>
        <p:nvSpPr>
          <p:cNvPr id="3" name="Content Placeholder 2">
            <a:extLst>
              <a:ext uri="{FF2B5EF4-FFF2-40B4-BE49-F238E27FC236}">
                <a16:creationId xmlns:a16="http://schemas.microsoft.com/office/drawing/2014/main" id="{28554244-6412-E64A-B99F-23F9414066EE}"/>
              </a:ext>
            </a:extLst>
          </p:cNvPr>
          <p:cNvSpPr>
            <a:spLocks noGrp="1"/>
          </p:cNvSpPr>
          <p:nvPr>
            <p:ph idx="1"/>
          </p:nvPr>
        </p:nvSpPr>
        <p:spPr/>
        <p:txBody>
          <a:bodyPr/>
          <a:lstStyle/>
          <a:p>
            <a:pPr>
              <a:lnSpc>
                <a:spcPct val="150000"/>
              </a:lnSpc>
            </a:pPr>
            <a:r>
              <a:rPr lang="en-US" dirty="0" err="1"/>
              <a:t>Lòng</a:t>
            </a:r>
            <a:r>
              <a:rPr lang="en-US" dirty="0"/>
              <a:t> </a:t>
            </a:r>
            <a:r>
              <a:rPr lang="en-US" dirty="0" err="1"/>
              <a:t>trung</a:t>
            </a:r>
            <a:r>
              <a:rPr lang="en-US" dirty="0"/>
              <a:t> </a:t>
            </a:r>
            <a:r>
              <a:rPr lang="en-US" dirty="0" err="1"/>
              <a:t>thành</a:t>
            </a:r>
            <a:r>
              <a:rPr lang="en-US" dirty="0"/>
              <a:t>.</a:t>
            </a:r>
          </a:p>
          <a:p>
            <a:pPr>
              <a:lnSpc>
                <a:spcPct val="150000"/>
              </a:lnSpc>
            </a:pPr>
            <a:r>
              <a:rPr lang="en-US" dirty="0" err="1">
                <a:solidFill>
                  <a:srgbClr val="FF0000"/>
                </a:solidFill>
              </a:rPr>
              <a:t>Tính</a:t>
            </a:r>
            <a:r>
              <a:rPr lang="en-US" dirty="0">
                <a:solidFill>
                  <a:srgbClr val="FF0000"/>
                </a:solidFill>
              </a:rPr>
              <a:t> </a:t>
            </a:r>
            <a:r>
              <a:rPr lang="en-US" dirty="0" err="1">
                <a:solidFill>
                  <a:srgbClr val="FF0000"/>
                </a:solidFill>
              </a:rPr>
              <a:t>kỷ</a:t>
            </a:r>
            <a:r>
              <a:rPr lang="en-US" dirty="0">
                <a:solidFill>
                  <a:srgbClr val="FF0000"/>
                </a:solidFill>
              </a:rPr>
              <a:t> </a:t>
            </a:r>
            <a:r>
              <a:rPr lang="en-US" dirty="0" err="1">
                <a:solidFill>
                  <a:srgbClr val="FF0000"/>
                </a:solidFill>
              </a:rPr>
              <a:t>luật</a:t>
            </a:r>
            <a:r>
              <a:rPr lang="en-US" dirty="0">
                <a:solidFill>
                  <a:srgbClr val="FF0000"/>
                </a:solidFill>
              </a:rPr>
              <a:t> / </a:t>
            </a:r>
            <a:r>
              <a:rPr lang="en-US" dirty="0" err="1">
                <a:solidFill>
                  <a:srgbClr val="FF0000"/>
                </a:solidFill>
              </a:rPr>
              <a:t>tự</a:t>
            </a:r>
            <a:r>
              <a:rPr lang="en-US" dirty="0">
                <a:solidFill>
                  <a:srgbClr val="FF0000"/>
                </a:solidFill>
              </a:rPr>
              <a:t> </a:t>
            </a:r>
            <a:r>
              <a:rPr lang="en-US" dirty="0" err="1">
                <a:solidFill>
                  <a:srgbClr val="FF0000"/>
                </a:solidFill>
              </a:rPr>
              <a:t>giác</a:t>
            </a:r>
            <a:r>
              <a:rPr lang="en-US" dirty="0">
                <a:solidFill>
                  <a:srgbClr val="FF0000"/>
                </a:solidFill>
              </a:rPr>
              <a:t>.</a:t>
            </a:r>
          </a:p>
          <a:p>
            <a:pPr>
              <a:lnSpc>
                <a:spcPct val="150000"/>
              </a:lnSpc>
            </a:pPr>
            <a:r>
              <a:rPr lang="en-US" dirty="0" err="1"/>
              <a:t>Tự</a:t>
            </a:r>
            <a:r>
              <a:rPr lang="en-US" dirty="0"/>
              <a:t> tin, </a:t>
            </a:r>
            <a:r>
              <a:rPr lang="en-US" dirty="0" err="1"/>
              <a:t>chủ</a:t>
            </a:r>
            <a:r>
              <a:rPr lang="en-US" dirty="0"/>
              <a:t> </a:t>
            </a:r>
            <a:r>
              <a:rPr lang="en-US" dirty="0" err="1"/>
              <a:t>động</a:t>
            </a:r>
            <a:r>
              <a:rPr lang="en-US" dirty="0"/>
              <a:t> </a:t>
            </a:r>
            <a:r>
              <a:rPr lang="en-US" dirty="0" err="1"/>
              <a:t>trong</a:t>
            </a:r>
            <a:r>
              <a:rPr lang="en-US" dirty="0"/>
              <a:t> </a:t>
            </a:r>
            <a:r>
              <a:rPr lang="en-US" dirty="0" err="1"/>
              <a:t>công</a:t>
            </a:r>
            <a:r>
              <a:rPr lang="en-US" dirty="0"/>
              <a:t> </a:t>
            </a:r>
            <a:r>
              <a:rPr lang="en-US" dirty="0" err="1"/>
              <a:t>việc</a:t>
            </a:r>
            <a:r>
              <a:rPr lang="en-US" dirty="0"/>
              <a:t>.</a:t>
            </a:r>
          </a:p>
          <a:p>
            <a:pPr>
              <a:lnSpc>
                <a:spcPct val="150000"/>
              </a:lnSpc>
            </a:pPr>
            <a:r>
              <a:rPr lang="en-US" dirty="0" err="1">
                <a:solidFill>
                  <a:srgbClr val="FF0000"/>
                </a:solidFill>
              </a:rPr>
              <a:t>Khiêm</a:t>
            </a:r>
            <a:r>
              <a:rPr lang="en-US" dirty="0">
                <a:solidFill>
                  <a:srgbClr val="FF0000"/>
                </a:solidFill>
              </a:rPr>
              <a:t> </a:t>
            </a:r>
            <a:r>
              <a:rPr lang="en-US" dirty="0" err="1">
                <a:solidFill>
                  <a:srgbClr val="FF0000"/>
                </a:solidFill>
              </a:rPr>
              <a:t>tốn</a:t>
            </a:r>
            <a:r>
              <a:rPr lang="en-US" dirty="0">
                <a:solidFill>
                  <a:srgbClr val="FF0000"/>
                </a:solidFill>
              </a:rPr>
              <a:t>.</a:t>
            </a:r>
          </a:p>
          <a:p>
            <a:pPr>
              <a:lnSpc>
                <a:spcPct val="150000"/>
              </a:lnSpc>
            </a:pPr>
            <a:r>
              <a:rPr lang="en-US" dirty="0" err="1"/>
              <a:t>Có</a:t>
            </a:r>
            <a:r>
              <a:rPr lang="en-US" dirty="0"/>
              <a:t> </a:t>
            </a:r>
            <a:r>
              <a:rPr lang="en-US" dirty="0" err="1"/>
              <a:t>trách</a:t>
            </a:r>
            <a:r>
              <a:rPr lang="en-US" dirty="0"/>
              <a:t> </a:t>
            </a:r>
            <a:r>
              <a:rPr lang="en-US" dirty="0" err="1"/>
              <a:t>nhiệm</a:t>
            </a:r>
            <a:r>
              <a:rPr lang="en-US" dirty="0"/>
              <a:t>.</a:t>
            </a:r>
          </a:p>
        </p:txBody>
      </p:sp>
    </p:spTree>
    <p:extLst>
      <p:ext uri="{BB962C8B-B14F-4D97-AF65-F5344CB8AC3E}">
        <p14:creationId xmlns:p14="http://schemas.microsoft.com/office/powerpoint/2010/main" val="38314484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1630-C909-A342-9FBC-E771FC5F72AA}"/>
              </a:ext>
            </a:extLst>
          </p:cNvPr>
          <p:cNvSpPr>
            <a:spLocks noGrp="1"/>
          </p:cNvSpPr>
          <p:nvPr>
            <p:ph type="title"/>
          </p:nvPr>
        </p:nvSpPr>
        <p:spPr>
          <a:xfrm>
            <a:off x="457200" y="3581400"/>
            <a:ext cx="10972800" cy="1143000"/>
          </a:xfrm>
        </p:spPr>
        <p:txBody>
          <a:bodyPr/>
          <a:lstStyle/>
          <a:p>
            <a:pPr algn="l"/>
            <a:r>
              <a:rPr lang="en-US"/>
              <a:t>Các hoạt động mang mục đích xấu</a:t>
            </a:r>
          </a:p>
        </p:txBody>
      </p:sp>
    </p:spTree>
    <p:extLst>
      <p:ext uri="{BB962C8B-B14F-4D97-AF65-F5344CB8AC3E}">
        <p14:creationId xmlns:p14="http://schemas.microsoft.com/office/powerpoint/2010/main" val="29302846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B317-E8F1-BA4C-90E3-0DD575F7F660}"/>
              </a:ext>
            </a:extLst>
          </p:cNvPr>
          <p:cNvSpPr>
            <a:spLocks noGrp="1"/>
          </p:cNvSpPr>
          <p:nvPr>
            <p:ph type="title"/>
          </p:nvPr>
        </p:nvSpPr>
        <p:spPr/>
        <p:txBody>
          <a:bodyPr/>
          <a:lstStyle/>
          <a:p>
            <a:r>
              <a:rPr lang="en-US"/>
              <a:t>Các hoạt động mang mục đích xấu trong CNTT</a:t>
            </a:r>
          </a:p>
        </p:txBody>
      </p:sp>
      <p:sp>
        <p:nvSpPr>
          <p:cNvPr id="3" name="Content Placeholder 2">
            <a:extLst>
              <a:ext uri="{FF2B5EF4-FFF2-40B4-BE49-F238E27FC236}">
                <a16:creationId xmlns:a16="http://schemas.microsoft.com/office/drawing/2014/main" id="{4E346187-EF21-0A4A-BC6E-E9239E9610A4}"/>
              </a:ext>
            </a:extLst>
          </p:cNvPr>
          <p:cNvSpPr>
            <a:spLocks noGrp="1"/>
          </p:cNvSpPr>
          <p:nvPr>
            <p:ph sz="half" idx="1"/>
          </p:nvPr>
        </p:nvSpPr>
        <p:spPr>
          <a:xfrm>
            <a:off x="457200" y="1600201"/>
            <a:ext cx="5537200" cy="4525963"/>
          </a:xfrm>
        </p:spPr>
        <p:txBody>
          <a:bodyPr/>
          <a:lstStyle/>
          <a:p>
            <a:r>
              <a:rPr lang="vi-VN"/>
              <a:t>Tấn công hoặc xâm phạm các hệ thống thông tin.</a:t>
            </a:r>
          </a:p>
          <a:p>
            <a:r>
              <a:rPr lang="vi-VN">
                <a:solidFill>
                  <a:srgbClr val="FF0000"/>
                </a:solidFill>
              </a:rPr>
              <a:t>Vi phạm bản quyền phần mềm</a:t>
            </a:r>
            <a:r>
              <a:rPr lang="vi-VN"/>
              <a:t>.</a:t>
            </a:r>
          </a:p>
          <a:p>
            <a:r>
              <a:rPr lang="vi-VN"/>
              <a:t>Lừa đảo qua mạng.</a:t>
            </a:r>
          </a:p>
          <a:p>
            <a:r>
              <a:rPr lang="vi-VN"/>
              <a:t>Sử dụng Internet </a:t>
            </a:r>
            <a:r>
              <a:rPr lang="vi-VN">
                <a:solidFill>
                  <a:srgbClr val="FF0000"/>
                </a:solidFill>
              </a:rPr>
              <a:t>xúc phạm danh dự, nhân phẩm của người khác</a:t>
            </a:r>
            <a:r>
              <a:rPr lang="vi-VN"/>
              <a:t>.</a:t>
            </a:r>
          </a:p>
          <a:p>
            <a:r>
              <a:rPr lang="en-US"/>
              <a:t>Mạo danh, xâm nhập trái phép.</a:t>
            </a:r>
          </a:p>
        </p:txBody>
      </p:sp>
      <p:pic>
        <p:nvPicPr>
          <p:cNvPr id="1028" name="Picture 4" descr="Hackerman | Know Your Meme">
            <a:extLst>
              <a:ext uri="{FF2B5EF4-FFF2-40B4-BE49-F238E27FC236}">
                <a16:creationId xmlns:a16="http://schemas.microsoft.com/office/drawing/2014/main" id="{DB426B5E-19FB-4D4D-8B98-19F1BD87C1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7018" y="1600200"/>
            <a:ext cx="452596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9937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C4EA30-02CA-EF4F-810F-8EA9ED011A84}"/>
              </a:ext>
            </a:extLst>
          </p:cNvPr>
          <p:cNvSpPr>
            <a:spLocks noGrp="1"/>
          </p:cNvSpPr>
          <p:nvPr>
            <p:ph type="title"/>
          </p:nvPr>
        </p:nvSpPr>
        <p:spPr>
          <a:xfrm>
            <a:off x="533400" y="3352800"/>
            <a:ext cx="10972800" cy="1143000"/>
          </a:xfrm>
        </p:spPr>
        <p:txBody>
          <a:bodyPr/>
          <a:lstStyle/>
          <a:p>
            <a:r>
              <a:rPr lang="en-US"/>
              <a:t>Bản quyền phần mềm</a:t>
            </a:r>
          </a:p>
        </p:txBody>
      </p:sp>
    </p:spTree>
    <p:extLst>
      <p:ext uri="{BB962C8B-B14F-4D97-AF65-F5344CB8AC3E}">
        <p14:creationId xmlns:p14="http://schemas.microsoft.com/office/powerpoint/2010/main" val="1299955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51BC-688D-B94D-9949-24B950A4C8D5}"/>
              </a:ext>
            </a:extLst>
          </p:cNvPr>
          <p:cNvSpPr>
            <a:spLocks noGrp="1"/>
          </p:cNvSpPr>
          <p:nvPr>
            <p:ph type="title"/>
          </p:nvPr>
        </p:nvSpPr>
        <p:spPr/>
        <p:txBody>
          <a:bodyPr/>
          <a:lstStyle/>
          <a:p>
            <a:r>
              <a:rPr lang="en-US"/>
              <a:t>Bạn có đang xài phần mềm không bản quyền?</a:t>
            </a:r>
          </a:p>
        </p:txBody>
      </p:sp>
      <p:pic>
        <p:nvPicPr>
          <p:cNvPr id="3074" name="Picture 2" descr="WinRAR : The Story Behind The Never-Ending 40-Day Trial... | Megaleecher.Net">
            <a:extLst>
              <a:ext uri="{FF2B5EF4-FFF2-40B4-BE49-F238E27FC236}">
                <a16:creationId xmlns:a16="http://schemas.microsoft.com/office/drawing/2014/main" id="{3627B8E8-52C8-9E41-9D37-83497F02708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8459" y="1600200"/>
            <a:ext cx="3907081" cy="4525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wnload KMSpico 10.2.0 – Phần mềm Crack Win 10 và Active Win 10 Miễn Phí -  Sách Công Nghệ | Blog chia sẻ của Trần Văn Phú">
            <a:extLst>
              <a:ext uri="{FF2B5EF4-FFF2-40B4-BE49-F238E27FC236}">
                <a16:creationId xmlns:a16="http://schemas.microsoft.com/office/drawing/2014/main" id="{24B9C553-8FBE-3E42-8A7A-8F6FB121D3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97600" y="2495947"/>
            <a:ext cx="5384800" cy="273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1816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74D6-C295-9E42-BD03-CA305611D4DE}"/>
              </a:ext>
            </a:extLst>
          </p:cNvPr>
          <p:cNvSpPr>
            <a:spLocks noGrp="1"/>
          </p:cNvSpPr>
          <p:nvPr>
            <p:ph type="title"/>
          </p:nvPr>
        </p:nvSpPr>
        <p:spPr/>
        <p:txBody>
          <a:bodyPr/>
          <a:lstStyle/>
          <a:p>
            <a:r>
              <a:rPr lang="en-US"/>
              <a:t>Bản quyền phần mềm</a:t>
            </a:r>
          </a:p>
        </p:txBody>
      </p:sp>
      <p:sp>
        <p:nvSpPr>
          <p:cNvPr id="3" name="Content Placeholder 2">
            <a:extLst>
              <a:ext uri="{FF2B5EF4-FFF2-40B4-BE49-F238E27FC236}">
                <a16:creationId xmlns:a16="http://schemas.microsoft.com/office/drawing/2014/main" id="{5C7CECBA-483E-8244-BBED-FBE4B3E58394}"/>
              </a:ext>
            </a:extLst>
          </p:cNvPr>
          <p:cNvSpPr>
            <a:spLocks noGrp="1"/>
          </p:cNvSpPr>
          <p:nvPr>
            <p:ph idx="1"/>
          </p:nvPr>
        </p:nvSpPr>
        <p:spPr/>
        <p:txBody>
          <a:bodyPr/>
          <a:lstStyle/>
          <a:p>
            <a:r>
              <a:rPr lang="vi-VN"/>
              <a:t>Bản quyền phần mềm là </a:t>
            </a:r>
            <a:r>
              <a:rPr lang="vi-VN">
                <a:solidFill>
                  <a:srgbClr val="FF0000"/>
                </a:solidFill>
              </a:rPr>
              <a:t>quyền được phép sử dụng phần mềm đó một cách hợp pháp</a:t>
            </a:r>
            <a:r>
              <a:rPr lang="vi-VN"/>
              <a:t>. Việc sử dụng phần mềm không có bản quyền hợp pháp nào cũng được xem như sao chép phần mềm trái phép vậy. </a:t>
            </a:r>
            <a:r>
              <a:rPr lang="vi-VN">
                <a:solidFill>
                  <a:srgbClr val="FF0000"/>
                </a:solidFill>
              </a:rPr>
              <a:t>Người vi phạm sẽ bị xử theo luật xâm phạm quyền tác giả.</a:t>
            </a:r>
          </a:p>
          <a:p>
            <a:pPr marL="457200" indent="-457200">
              <a:buFontTx/>
              <a:buChar char="•"/>
            </a:pPr>
            <a:r>
              <a:rPr lang="en-US" altLang="en-US"/>
              <a:t>Việt Nam đã tham gia </a:t>
            </a:r>
            <a:r>
              <a:rPr lang="en-US" altLang="en-US">
                <a:solidFill>
                  <a:srgbClr val="FF0000"/>
                </a:solidFill>
              </a:rPr>
              <a:t>công ước Bern </a:t>
            </a:r>
            <a:r>
              <a:rPr lang="en-US" altLang="en-US"/>
              <a:t>về sở hữu trí tuệ</a:t>
            </a:r>
          </a:p>
          <a:p>
            <a:pPr marL="457200" indent="-457200">
              <a:buFontTx/>
              <a:buChar char="•"/>
            </a:pPr>
            <a:r>
              <a:rPr lang="en-US" altLang="en-US"/>
              <a:t>Việc tôn trọng bản quyền phần mềm góp phần phát triển ngành công nghiệp phần mềm</a:t>
            </a:r>
          </a:p>
          <a:p>
            <a:endParaRPr lang="en-US"/>
          </a:p>
        </p:txBody>
      </p:sp>
    </p:spTree>
    <p:extLst>
      <p:ext uri="{BB962C8B-B14F-4D97-AF65-F5344CB8AC3E}">
        <p14:creationId xmlns:p14="http://schemas.microsoft.com/office/powerpoint/2010/main" val="8282079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E0A0-C747-214F-BB10-4131A2B427A1}"/>
              </a:ext>
            </a:extLst>
          </p:cNvPr>
          <p:cNvSpPr>
            <a:spLocks noGrp="1"/>
          </p:cNvSpPr>
          <p:nvPr>
            <p:ph type="title"/>
          </p:nvPr>
        </p:nvSpPr>
        <p:spPr/>
        <p:txBody>
          <a:bodyPr/>
          <a:lstStyle/>
          <a:p>
            <a:r>
              <a:rPr lang="en-US" sz="4000"/>
              <a:t>Các lý do nên dùng phần mềm có bản quyền</a:t>
            </a:r>
          </a:p>
        </p:txBody>
      </p:sp>
      <p:sp>
        <p:nvSpPr>
          <p:cNvPr id="3" name="Content Placeholder 2">
            <a:extLst>
              <a:ext uri="{FF2B5EF4-FFF2-40B4-BE49-F238E27FC236}">
                <a16:creationId xmlns:a16="http://schemas.microsoft.com/office/drawing/2014/main" id="{FDEF7983-F558-0946-8F9C-661D621A7D43}"/>
              </a:ext>
            </a:extLst>
          </p:cNvPr>
          <p:cNvSpPr>
            <a:spLocks noGrp="1"/>
          </p:cNvSpPr>
          <p:nvPr>
            <p:ph idx="1"/>
          </p:nvPr>
        </p:nvSpPr>
        <p:spPr/>
        <p:txBody>
          <a:bodyPr/>
          <a:lstStyle/>
          <a:p>
            <a:r>
              <a:rPr lang="vi-VN" sz="2400" b="1"/>
              <a:t>Thứ nhất</a:t>
            </a:r>
            <a:r>
              <a:rPr lang="vi-VN" sz="2400"/>
              <a:t>, việc sử dụng bản quyền “lậu” là </a:t>
            </a:r>
            <a:r>
              <a:rPr lang="vi-VN" sz="2400" b="1">
                <a:solidFill>
                  <a:srgbClr val="FF0000"/>
                </a:solidFill>
              </a:rPr>
              <a:t>vi phạm pháp luật</a:t>
            </a:r>
            <a:r>
              <a:rPr lang="vi-VN" sz="2400"/>
              <a:t>, có thể bị phạt hành chính tùy theo mức độ nặng nhẹ.</a:t>
            </a:r>
          </a:p>
          <a:p>
            <a:r>
              <a:rPr lang="vi-VN" sz="2400" b="1"/>
              <a:t>Thứ hai</a:t>
            </a:r>
            <a:r>
              <a:rPr lang="vi-VN" sz="2400"/>
              <a:t>, sử dụng phần mềm “không chính chủ” có nhiều nguy cơ </a:t>
            </a:r>
            <a:r>
              <a:rPr lang="vi-VN" sz="2400">
                <a:solidFill>
                  <a:srgbClr val="FF0000"/>
                </a:solidFill>
              </a:rPr>
              <a:t>bị Malware (một dạng phần mềm độc hại) tấn công</a:t>
            </a:r>
            <a:r>
              <a:rPr lang="vi-VN" sz="2400"/>
              <a:t>, lây nhiễm mã độc để lấy cắp thông tin cá nhân, gây hại cho máy tính của chính bạn cũng như có thể lan truyền sang máy tính của người khác và thực hiện những hành động tương tự.</a:t>
            </a:r>
          </a:p>
          <a:p>
            <a:r>
              <a:rPr lang="vi-VN" sz="2400" b="1"/>
              <a:t>Thứ ba</a:t>
            </a:r>
            <a:r>
              <a:rPr lang="vi-VN" sz="2400"/>
              <a:t>, loại phần mềm này </a:t>
            </a:r>
            <a:r>
              <a:rPr lang="vi-VN" sz="2400">
                <a:solidFill>
                  <a:srgbClr val="FF0000"/>
                </a:solidFill>
              </a:rPr>
              <a:t>không có đầy đủ chức năng và không vá lỗi kịp thời</a:t>
            </a:r>
            <a:r>
              <a:rPr lang="vi-VN" sz="2400"/>
              <a:t> do hầu hết các phần mềm bẻ khóa hiện nay đều không có chức năng cập nhật lên bản mới.</a:t>
            </a:r>
          </a:p>
          <a:p>
            <a:r>
              <a:rPr lang="vi-VN" sz="2400" b="1"/>
              <a:t>Thứ tư</a:t>
            </a:r>
            <a:r>
              <a:rPr lang="vi-VN" sz="2400"/>
              <a:t>, những người dùng phần mềm không có sự đồng ý của nhà sản xuất nếu gặp lỗi sẽ </a:t>
            </a:r>
            <a:r>
              <a:rPr lang="vi-VN" sz="2400" b="1">
                <a:solidFill>
                  <a:srgbClr val="FF0000"/>
                </a:solidFill>
              </a:rPr>
              <a:t>không được hỗ trợ cũng như không được đền bù.</a:t>
            </a:r>
          </a:p>
          <a:p>
            <a:endParaRPr lang="en-US" sz="2400"/>
          </a:p>
        </p:txBody>
      </p:sp>
    </p:spTree>
    <p:extLst>
      <p:ext uri="{BB962C8B-B14F-4D97-AF65-F5344CB8AC3E}">
        <p14:creationId xmlns:p14="http://schemas.microsoft.com/office/powerpoint/2010/main" val="28931608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33CC-78DB-4442-B46D-4530B88BDF9E}"/>
              </a:ext>
            </a:extLst>
          </p:cNvPr>
          <p:cNvSpPr>
            <a:spLocks noGrp="1"/>
          </p:cNvSpPr>
          <p:nvPr>
            <p:ph type="title"/>
          </p:nvPr>
        </p:nvSpPr>
        <p:spPr/>
        <p:txBody>
          <a:bodyPr/>
          <a:lstStyle/>
          <a:p>
            <a:r>
              <a:rPr lang="en-US"/>
              <a:t>Công ước Bern</a:t>
            </a:r>
          </a:p>
        </p:txBody>
      </p:sp>
      <p:sp>
        <p:nvSpPr>
          <p:cNvPr id="3" name="Content Placeholder 2">
            <a:extLst>
              <a:ext uri="{FF2B5EF4-FFF2-40B4-BE49-F238E27FC236}">
                <a16:creationId xmlns:a16="http://schemas.microsoft.com/office/drawing/2014/main" id="{0452BBB7-71C4-C242-9664-25D9E41C38CA}"/>
              </a:ext>
            </a:extLst>
          </p:cNvPr>
          <p:cNvSpPr>
            <a:spLocks noGrp="1"/>
          </p:cNvSpPr>
          <p:nvPr>
            <p:ph idx="1"/>
          </p:nvPr>
        </p:nvSpPr>
        <p:spPr/>
        <p:txBody>
          <a:bodyPr/>
          <a:lstStyle/>
          <a:p>
            <a:r>
              <a:rPr lang="vi-VN" sz="2400"/>
              <a:t>Công ước Bern được </a:t>
            </a:r>
            <a:r>
              <a:rPr lang="vi-VN" sz="2400">
                <a:solidFill>
                  <a:srgbClr val="FF0000"/>
                </a:solidFill>
              </a:rPr>
              <a:t>ký tại Thuỵ Sĩ năm 1886</a:t>
            </a:r>
            <a:r>
              <a:rPr lang="vi-VN" sz="2400"/>
              <a:t>, nhằm bảo vệ quyền tác giả giữa các quốc gia có chủ quyền. </a:t>
            </a:r>
          </a:p>
          <a:p>
            <a:r>
              <a:rPr lang="vi-VN" sz="2400"/>
              <a:t>Công ước Berne cho phép tác giả được </a:t>
            </a:r>
            <a:r>
              <a:rPr lang="vi-VN" sz="2400" b="1">
                <a:solidFill>
                  <a:srgbClr val="FF0000"/>
                </a:solidFill>
              </a:rPr>
              <a:t>hưởng tác quyền suốt đời cộng thêm tối thiểu 50 năm sau đó</a:t>
            </a:r>
            <a:r>
              <a:rPr lang="vi-VN" sz="2400"/>
              <a:t>. Một số quốc gia đã </a:t>
            </a:r>
            <a:r>
              <a:rPr lang="vi-VN" sz="2400" b="1">
                <a:solidFill>
                  <a:srgbClr val="FF0000"/>
                </a:solidFill>
              </a:rPr>
              <a:t>nâng thời gian hưởng quyền tác giả thêm lên 70 năm</a:t>
            </a:r>
            <a:r>
              <a:rPr lang="vi-VN" sz="2400"/>
              <a:t>.</a:t>
            </a:r>
          </a:p>
          <a:p>
            <a:r>
              <a:rPr lang="vi-VN" sz="2400"/>
              <a:t>Trước khi có công ước Bern, các quốc gia thường từ chối quyền tác giả của các tác phẩm ngoại quốc. Ví dụ, một tác phẩm xuất bản ở một quốc gia được bảo vệ quyền tác giả tại đó, nhưng lại có thể bị sao chép và xuất bản tự do không cần xin phép tại quốc gia khác.</a:t>
            </a:r>
          </a:p>
          <a:p>
            <a:r>
              <a:rPr lang="vi-VN" sz="2400"/>
              <a:t>Công ước này ra đời nhờ sự nỗ lực vận động của </a:t>
            </a:r>
            <a:r>
              <a:rPr lang="vi-VN" sz="2400">
                <a:solidFill>
                  <a:srgbClr val="FF0000"/>
                </a:solidFill>
              </a:rPr>
              <a:t>đại thi hào Pháp Victor Hugo</a:t>
            </a:r>
            <a:r>
              <a:rPr lang="vi-VN" sz="2400"/>
              <a:t>.</a:t>
            </a:r>
            <a:endParaRPr lang="en-US" sz="2400"/>
          </a:p>
        </p:txBody>
      </p:sp>
    </p:spTree>
    <p:extLst>
      <p:ext uri="{BB962C8B-B14F-4D97-AF65-F5344CB8AC3E}">
        <p14:creationId xmlns:p14="http://schemas.microsoft.com/office/powerpoint/2010/main" val="9024352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852-95CD-AA47-A9F5-344D3E3B6E60}"/>
              </a:ext>
            </a:extLst>
          </p:cNvPr>
          <p:cNvSpPr>
            <a:spLocks noGrp="1"/>
          </p:cNvSpPr>
          <p:nvPr>
            <p:ph type="title"/>
          </p:nvPr>
        </p:nvSpPr>
        <p:spPr/>
        <p:txBody>
          <a:bodyPr/>
          <a:lstStyle/>
          <a:p>
            <a:r>
              <a:rPr lang="en-US"/>
              <a:t>Ngành Công nghệ thông tin</a:t>
            </a:r>
          </a:p>
        </p:txBody>
      </p:sp>
      <p:pic>
        <p:nvPicPr>
          <p:cNvPr id="1026" name="Picture 2" descr="FrailSafe - Q&amp;A">
            <a:extLst>
              <a:ext uri="{FF2B5EF4-FFF2-40B4-BE49-F238E27FC236}">
                <a16:creationId xmlns:a16="http://schemas.microsoft.com/office/drawing/2014/main" id="{F58EEC37-B076-C04F-95E6-C8FD71E2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6406FB-87C7-424E-9195-44E757A46083}"/>
              </a:ext>
            </a:extLst>
          </p:cNvPr>
          <p:cNvSpPr txBox="1"/>
          <p:nvPr/>
        </p:nvSpPr>
        <p:spPr>
          <a:xfrm>
            <a:off x="4953000" y="1519535"/>
            <a:ext cx="4768485" cy="461665"/>
          </a:xfrm>
          <a:prstGeom prst="rect">
            <a:avLst/>
          </a:prstGeom>
          <a:noFill/>
        </p:spPr>
        <p:txBody>
          <a:bodyPr wrap="none" rtlCol="0">
            <a:spAutoFit/>
          </a:bodyPr>
          <a:lstStyle/>
          <a:p>
            <a:r>
              <a:rPr lang="en-US" sz="2400"/>
              <a:t>Thế nào là Công nghệ Thông tin?</a:t>
            </a:r>
          </a:p>
        </p:txBody>
      </p:sp>
      <p:sp>
        <p:nvSpPr>
          <p:cNvPr id="6" name="TextBox 5">
            <a:extLst>
              <a:ext uri="{FF2B5EF4-FFF2-40B4-BE49-F238E27FC236}">
                <a16:creationId xmlns:a16="http://schemas.microsoft.com/office/drawing/2014/main" id="{0A8E0749-A6B4-9A40-8C3D-2FFA9F57943C}"/>
              </a:ext>
            </a:extLst>
          </p:cNvPr>
          <p:cNvSpPr txBox="1"/>
          <p:nvPr/>
        </p:nvSpPr>
        <p:spPr>
          <a:xfrm>
            <a:off x="4953000" y="2882899"/>
            <a:ext cx="5760744" cy="461665"/>
          </a:xfrm>
          <a:prstGeom prst="rect">
            <a:avLst/>
          </a:prstGeom>
          <a:noFill/>
        </p:spPr>
        <p:txBody>
          <a:bodyPr wrap="none" rtlCol="0">
            <a:spAutoFit/>
          </a:bodyPr>
          <a:lstStyle/>
          <a:p>
            <a:r>
              <a:rPr lang="en-US" sz="2400"/>
              <a:t>Học CNTT như thế nào để đạt hiệu quả?</a:t>
            </a:r>
          </a:p>
        </p:txBody>
      </p:sp>
      <p:sp>
        <p:nvSpPr>
          <p:cNvPr id="8" name="TextBox 7">
            <a:extLst>
              <a:ext uri="{FF2B5EF4-FFF2-40B4-BE49-F238E27FC236}">
                <a16:creationId xmlns:a16="http://schemas.microsoft.com/office/drawing/2014/main" id="{D6DC91CA-DECE-314B-9921-07A5717B7157}"/>
              </a:ext>
            </a:extLst>
          </p:cNvPr>
          <p:cNvSpPr txBox="1"/>
          <p:nvPr/>
        </p:nvSpPr>
        <p:spPr>
          <a:xfrm>
            <a:off x="4953000" y="4388115"/>
            <a:ext cx="7131311" cy="461665"/>
          </a:xfrm>
          <a:prstGeom prst="rect">
            <a:avLst/>
          </a:prstGeom>
          <a:noFill/>
        </p:spPr>
        <p:txBody>
          <a:bodyPr wrap="none" rtlCol="0">
            <a:spAutoFit/>
          </a:bodyPr>
          <a:lstStyle/>
          <a:p>
            <a:r>
              <a:rPr lang="en-US" sz="2400"/>
              <a:t>Ngành CNTT có nghiên cứu khoa học hay không ?</a:t>
            </a:r>
          </a:p>
        </p:txBody>
      </p:sp>
      <p:sp>
        <p:nvSpPr>
          <p:cNvPr id="9" name="TextBox 8">
            <a:extLst>
              <a:ext uri="{FF2B5EF4-FFF2-40B4-BE49-F238E27FC236}">
                <a16:creationId xmlns:a16="http://schemas.microsoft.com/office/drawing/2014/main" id="{7E17151A-E32D-0B4A-8763-E6F8CA69AEAE}"/>
              </a:ext>
            </a:extLst>
          </p:cNvPr>
          <p:cNvSpPr txBox="1"/>
          <p:nvPr/>
        </p:nvSpPr>
        <p:spPr>
          <a:xfrm>
            <a:off x="4953000" y="2194867"/>
            <a:ext cx="6871625" cy="461665"/>
          </a:xfrm>
          <a:prstGeom prst="rect">
            <a:avLst/>
          </a:prstGeom>
          <a:noFill/>
        </p:spPr>
        <p:txBody>
          <a:bodyPr wrap="square" rtlCol="0">
            <a:spAutoFit/>
          </a:bodyPr>
          <a:lstStyle/>
          <a:p>
            <a:r>
              <a:rPr lang="en-US" sz="2400"/>
              <a:t>Học CNTT có phải ra đi cày win dạo hay không ?</a:t>
            </a:r>
          </a:p>
        </p:txBody>
      </p:sp>
      <p:sp>
        <p:nvSpPr>
          <p:cNvPr id="10" name="TextBox 9">
            <a:extLst>
              <a:ext uri="{FF2B5EF4-FFF2-40B4-BE49-F238E27FC236}">
                <a16:creationId xmlns:a16="http://schemas.microsoft.com/office/drawing/2014/main" id="{B33920E5-6449-5C41-8A22-80812F81AF3C}"/>
              </a:ext>
            </a:extLst>
          </p:cNvPr>
          <p:cNvSpPr txBox="1"/>
          <p:nvPr/>
        </p:nvSpPr>
        <p:spPr>
          <a:xfrm>
            <a:off x="4953000" y="3628222"/>
            <a:ext cx="6981398" cy="461665"/>
          </a:xfrm>
          <a:prstGeom prst="rect">
            <a:avLst/>
          </a:prstGeom>
          <a:noFill/>
        </p:spPr>
        <p:txBody>
          <a:bodyPr wrap="none" rtlCol="0">
            <a:spAutoFit/>
          </a:bodyPr>
          <a:lstStyle/>
          <a:p>
            <a:r>
              <a:rPr lang="en-US" sz="2400"/>
              <a:t>Các công nghệ nào đang “hot” trong ngành CNTT</a:t>
            </a:r>
          </a:p>
        </p:txBody>
      </p:sp>
      <p:sp>
        <p:nvSpPr>
          <p:cNvPr id="11" name="TextBox 10">
            <a:extLst>
              <a:ext uri="{FF2B5EF4-FFF2-40B4-BE49-F238E27FC236}">
                <a16:creationId xmlns:a16="http://schemas.microsoft.com/office/drawing/2014/main" id="{92D6F56E-C80D-DC40-B861-FB3852B2B5F9}"/>
              </a:ext>
            </a:extLst>
          </p:cNvPr>
          <p:cNvSpPr txBox="1"/>
          <p:nvPr/>
        </p:nvSpPr>
        <p:spPr>
          <a:xfrm>
            <a:off x="4953000" y="5103545"/>
            <a:ext cx="7330853" cy="461665"/>
          </a:xfrm>
          <a:prstGeom prst="rect">
            <a:avLst/>
          </a:prstGeom>
          <a:noFill/>
        </p:spPr>
        <p:txBody>
          <a:bodyPr wrap="none" rtlCol="0">
            <a:spAutoFit/>
          </a:bodyPr>
          <a:lstStyle/>
          <a:p>
            <a:r>
              <a:rPr lang="en-US" sz="2400" b="1"/>
              <a:t>Các phẩm chất nào cần có của 1 cử nhân/kỹ sư?</a:t>
            </a:r>
          </a:p>
        </p:txBody>
      </p:sp>
    </p:spTree>
    <p:extLst>
      <p:ext uri="{BB962C8B-B14F-4D97-AF65-F5344CB8AC3E}">
        <p14:creationId xmlns:p14="http://schemas.microsoft.com/office/powerpoint/2010/main" val="4658652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C4EA30-02CA-EF4F-810F-8EA9ED011A84}"/>
              </a:ext>
            </a:extLst>
          </p:cNvPr>
          <p:cNvSpPr>
            <a:spLocks noGrp="1"/>
          </p:cNvSpPr>
          <p:nvPr>
            <p:ph type="title"/>
          </p:nvPr>
        </p:nvSpPr>
        <p:spPr>
          <a:xfrm>
            <a:off x="533400" y="3352800"/>
            <a:ext cx="10972800" cy="1143000"/>
          </a:xfrm>
        </p:spPr>
        <p:txBody>
          <a:bodyPr/>
          <a:lstStyle/>
          <a:p>
            <a:r>
              <a:rPr lang="en-US"/>
              <a:t>Đạo văn</a:t>
            </a:r>
          </a:p>
        </p:txBody>
      </p:sp>
    </p:spTree>
    <p:extLst>
      <p:ext uri="{BB962C8B-B14F-4D97-AF65-F5344CB8AC3E}">
        <p14:creationId xmlns:p14="http://schemas.microsoft.com/office/powerpoint/2010/main" val="356997719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4A2D-5518-B944-8529-41AEE7C8506B}"/>
              </a:ext>
            </a:extLst>
          </p:cNvPr>
          <p:cNvSpPr>
            <a:spLocks noGrp="1"/>
          </p:cNvSpPr>
          <p:nvPr>
            <p:ph type="title"/>
          </p:nvPr>
        </p:nvSpPr>
        <p:spPr/>
        <p:txBody>
          <a:bodyPr/>
          <a:lstStyle/>
          <a:p>
            <a:r>
              <a:rPr lang="en-US"/>
              <a:t>Đạo văn là gì?</a:t>
            </a:r>
          </a:p>
        </p:txBody>
      </p:sp>
      <p:sp>
        <p:nvSpPr>
          <p:cNvPr id="3" name="Content Placeholder 2">
            <a:extLst>
              <a:ext uri="{FF2B5EF4-FFF2-40B4-BE49-F238E27FC236}">
                <a16:creationId xmlns:a16="http://schemas.microsoft.com/office/drawing/2014/main" id="{045D72FE-5057-FD44-979B-E726DA6EDDCE}"/>
              </a:ext>
            </a:extLst>
          </p:cNvPr>
          <p:cNvSpPr>
            <a:spLocks noGrp="1"/>
          </p:cNvSpPr>
          <p:nvPr>
            <p:ph sz="half" idx="1"/>
          </p:nvPr>
        </p:nvSpPr>
        <p:spPr>
          <a:xfrm>
            <a:off x="381000" y="1600201"/>
            <a:ext cx="5613400" cy="4525963"/>
          </a:xfrm>
        </p:spPr>
        <p:txBody>
          <a:bodyPr/>
          <a:lstStyle/>
          <a:p>
            <a:r>
              <a:rPr lang="vi-VN"/>
              <a:t>Ăn cắp và chuyển giao ý tưởng hoặc lời nói của người khác </a:t>
            </a:r>
            <a:r>
              <a:rPr lang="vi-VN">
                <a:solidFill>
                  <a:srgbClr val="FF0000"/>
                </a:solidFill>
              </a:rPr>
              <a:t>như của riêng mình</a:t>
            </a:r>
            <a:r>
              <a:rPr lang="vi-VN"/>
              <a:t>.</a:t>
            </a:r>
          </a:p>
          <a:p>
            <a:r>
              <a:rPr lang="vi-VN" b="1">
                <a:solidFill>
                  <a:srgbClr val="FF0000"/>
                </a:solidFill>
              </a:rPr>
              <a:t>Sử dụng (sản xuất của người khác) mà không ghi nguồn.</a:t>
            </a:r>
          </a:p>
          <a:p>
            <a:r>
              <a:rPr lang="vi-VN"/>
              <a:t>Trình bày dưới dạng mới và nguyên bản một ý tưởng hoặc sản phẩm </a:t>
            </a:r>
            <a:r>
              <a:rPr lang="vi-VN">
                <a:solidFill>
                  <a:srgbClr val="FF0000"/>
                </a:solidFill>
              </a:rPr>
              <a:t>có nguồn gốc từ một nguồn hiện có</a:t>
            </a:r>
            <a:r>
              <a:rPr lang="vi-VN"/>
              <a:t>.</a:t>
            </a:r>
          </a:p>
        </p:txBody>
      </p:sp>
      <p:sp>
        <p:nvSpPr>
          <p:cNvPr id="4" name="TextBox 3">
            <a:extLst>
              <a:ext uri="{FF2B5EF4-FFF2-40B4-BE49-F238E27FC236}">
                <a16:creationId xmlns:a16="http://schemas.microsoft.com/office/drawing/2014/main" id="{DC7E3B77-FADA-3445-AC72-FFA55A28E1AC}"/>
              </a:ext>
            </a:extLst>
          </p:cNvPr>
          <p:cNvSpPr txBox="1"/>
          <p:nvPr/>
        </p:nvSpPr>
        <p:spPr>
          <a:xfrm>
            <a:off x="243980" y="5769532"/>
            <a:ext cx="5750420" cy="369332"/>
          </a:xfrm>
          <a:prstGeom prst="rect">
            <a:avLst/>
          </a:prstGeom>
          <a:noFill/>
        </p:spPr>
        <p:txBody>
          <a:bodyPr wrap="none" rtlCol="0">
            <a:spAutoFit/>
          </a:bodyPr>
          <a:lstStyle/>
          <a:p>
            <a:r>
              <a:rPr lang="en-US">
                <a:hlinkClick r:id="rId2"/>
              </a:rPr>
              <a:t>https://www.merriam-webster.com/dictionary/plagiarize</a:t>
            </a:r>
            <a:endParaRPr lang="en-US"/>
          </a:p>
        </p:txBody>
      </p:sp>
      <p:pic>
        <p:nvPicPr>
          <p:cNvPr id="4098" name="Picture 2" descr="Chống đạo văn: Có ai nói cho các em đâu! | Sở GDĐT Vĩnh Phúc">
            <a:extLst>
              <a:ext uri="{FF2B5EF4-FFF2-40B4-BE49-F238E27FC236}">
                <a16:creationId xmlns:a16="http://schemas.microsoft.com/office/drawing/2014/main" id="{FAA367CB-1BCF-384B-AFB4-05032544EAD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00901" y="1600200"/>
            <a:ext cx="437819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56654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B04D-EA86-3B4B-8C0E-CA2A8D47C913}"/>
              </a:ext>
            </a:extLst>
          </p:cNvPr>
          <p:cNvSpPr>
            <a:spLocks noGrp="1"/>
          </p:cNvSpPr>
          <p:nvPr>
            <p:ph type="title"/>
          </p:nvPr>
        </p:nvSpPr>
        <p:spPr/>
        <p:txBody>
          <a:bodyPr/>
          <a:lstStyle/>
          <a:p>
            <a:r>
              <a:rPr lang="en-US"/>
              <a:t>Các loại đạo văn</a:t>
            </a:r>
          </a:p>
        </p:txBody>
      </p:sp>
      <p:sp>
        <p:nvSpPr>
          <p:cNvPr id="3" name="Content Placeholder 2">
            <a:extLst>
              <a:ext uri="{FF2B5EF4-FFF2-40B4-BE49-F238E27FC236}">
                <a16:creationId xmlns:a16="http://schemas.microsoft.com/office/drawing/2014/main" id="{61356312-0535-344B-BB40-F52B1563823D}"/>
              </a:ext>
            </a:extLst>
          </p:cNvPr>
          <p:cNvSpPr>
            <a:spLocks noGrp="1"/>
          </p:cNvSpPr>
          <p:nvPr>
            <p:ph idx="1"/>
          </p:nvPr>
        </p:nvSpPr>
        <p:spPr>
          <a:xfrm>
            <a:off x="609600" y="1295400"/>
            <a:ext cx="10972800" cy="4525963"/>
          </a:xfrm>
        </p:spPr>
        <p:txBody>
          <a:bodyPr/>
          <a:lstStyle/>
          <a:p>
            <a:pPr marL="514350" indent="-514350">
              <a:buFont typeface="+mj-lt"/>
              <a:buAutoNum type="arabicPeriod"/>
            </a:pPr>
            <a:r>
              <a:rPr lang="en-US">
                <a:solidFill>
                  <a:srgbClr val="FF0000"/>
                </a:solidFill>
              </a:rPr>
              <a:t>Đạo văn trực tiếp</a:t>
            </a:r>
            <a:r>
              <a:rPr lang="en-US"/>
              <a:t>: sao chép nguyên bản tác phẩm của người khác và cho thêm từ, hoặc dấu câu mà không có trích dẫn rõ ràng.</a:t>
            </a:r>
          </a:p>
          <a:p>
            <a:pPr marL="514350" indent="-514350">
              <a:buFont typeface="+mj-lt"/>
              <a:buAutoNum type="arabicPeriod"/>
            </a:pPr>
            <a:r>
              <a:rPr lang="en-US">
                <a:solidFill>
                  <a:srgbClr val="FF0000"/>
                </a:solidFill>
              </a:rPr>
              <a:t>Đạo văn diễn giải</a:t>
            </a:r>
            <a:r>
              <a:rPr lang="en-US"/>
              <a:t>: diễn giải một kết quả hoặc công trình của người khác bằng ngôn ngữ của bạn nhưng lại coi như của riêng mình, không hề trích dẫn tác phẩm gốc. </a:t>
            </a:r>
          </a:p>
          <a:p>
            <a:pPr marL="514350" indent="-514350">
              <a:buFont typeface="+mj-lt"/>
              <a:buAutoNum type="arabicPeriod"/>
            </a:pPr>
            <a:r>
              <a:rPr lang="en-US">
                <a:solidFill>
                  <a:srgbClr val="FF0000"/>
                </a:solidFill>
              </a:rPr>
              <a:t>Đạo văn mosaic</a:t>
            </a:r>
            <a:r>
              <a:rPr lang="en-US"/>
              <a:t>: Kết hợp giữa đạo văn trực tiếp và đạo văn diễn giải.</a:t>
            </a:r>
          </a:p>
          <a:p>
            <a:pPr marL="514350" indent="-514350">
              <a:buFont typeface="+mj-lt"/>
              <a:buAutoNum type="arabicPeriod"/>
            </a:pPr>
            <a:r>
              <a:rPr lang="en-US">
                <a:solidFill>
                  <a:srgbClr val="FF0000"/>
                </a:solidFill>
              </a:rPr>
              <a:t>Đạo văn tình cờ</a:t>
            </a:r>
            <a:r>
              <a:rPr lang="en-US"/>
              <a:t>: Xảy ra khi trích dẫn bị thiếu, hoặc quên ghi nguồn.  </a:t>
            </a:r>
          </a:p>
        </p:txBody>
      </p:sp>
      <p:sp>
        <p:nvSpPr>
          <p:cNvPr id="4" name="TextBox 3">
            <a:extLst>
              <a:ext uri="{FF2B5EF4-FFF2-40B4-BE49-F238E27FC236}">
                <a16:creationId xmlns:a16="http://schemas.microsoft.com/office/drawing/2014/main" id="{78C0A07D-5DE0-894B-BDF9-DF32C3C72705}"/>
              </a:ext>
            </a:extLst>
          </p:cNvPr>
          <p:cNvSpPr txBox="1"/>
          <p:nvPr/>
        </p:nvSpPr>
        <p:spPr>
          <a:xfrm>
            <a:off x="2812445" y="5821363"/>
            <a:ext cx="9379555" cy="369332"/>
          </a:xfrm>
          <a:prstGeom prst="rect">
            <a:avLst/>
          </a:prstGeom>
          <a:noFill/>
        </p:spPr>
        <p:txBody>
          <a:bodyPr wrap="none" rtlCol="0">
            <a:spAutoFit/>
          </a:bodyPr>
          <a:lstStyle/>
          <a:p>
            <a:r>
              <a:rPr lang="en-US">
                <a:hlinkClick r:id="rId2"/>
              </a:rPr>
              <a:t>https://www.greelane.com/vi/nh%C3%A2n-v%C4%83n/anh/plagiarism-definition-1691631/</a:t>
            </a:r>
            <a:endParaRPr lang="en-US"/>
          </a:p>
        </p:txBody>
      </p:sp>
    </p:spTree>
    <p:extLst>
      <p:ext uri="{BB962C8B-B14F-4D97-AF65-F5344CB8AC3E}">
        <p14:creationId xmlns:p14="http://schemas.microsoft.com/office/powerpoint/2010/main" val="7985064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25B8-7A07-824D-9564-DD0C255ED095}"/>
              </a:ext>
            </a:extLst>
          </p:cNvPr>
          <p:cNvSpPr>
            <a:spLocks noGrp="1"/>
          </p:cNvSpPr>
          <p:nvPr>
            <p:ph type="title"/>
          </p:nvPr>
        </p:nvSpPr>
        <p:spPr/>
        <p:txBody>
          <a:bodyPr/>
          <a:lstStyle/>
          <a:p>
            <a:r>
              <a:rPr lang="en-US"/>
              <a:t>Ví dụ: đạo văn trực tiếp</a:t>
            </a:r>
          </a:p>
        </p:txBody>
      </p:sp>
      <p:pic>
        <p:nvPicPr>
          <p:cNvPr id="5" name="Picture 4">
            <a:extLst>
              <a:ext uri="{FF2B5EF4-FFF2-40B4-BE49-F238E27FC236}">
                <a16:creationId xmlns:a16="http://schemas.microsoft.com/office/drawing/2014/main" id="{0EEA5B7E-5FF8-674D-A6FA-9FCDA2A1D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17638"/>
            <a:ext cx="8331200" cy="4297362"/>
          </a:xfrm>
          <a:prstGeom prst="rect">
            <a:avLst/>
          </a:prstGeom>
        </p:spPr>
      </p:pic>
      <p:sp>
        <p:nvSpPr>
          <p:cNvPr id="6" name="Rectangle 5">
            <a:extLst>
              <a:ext uri="{FF2B5EF4-FFF2-40B4-BE49-F238E27FC236}">
                <a16:creationId xmlns:a16="http://schemas.microsoft.com/office/drawing/2014/main" id="{804AF85A-0B3D-584A-BA95-CDD93BECAECD}"/>
              </a:ext>
            </a:extLst>
          </p:cNvPr>
          <p:cNvSpPr/>
          <p:nvPr/>
        </p:nvSpPr>
        <p:spPr>
          <a:xfrm>
            <a:off x="152400" y="5715000"/>
            <a:ext cx="5442580" cy="369332"/>
          </a:xfrm>
          <a:prstGeom prst="rect">
            <a:avLst/>
          </a:prstGeom>
        </p:spPr>
        <p:txBody>
          <a:bodyPr wrap="none">
            <a:spAutoFit/>
          </a:bodyPr>
          <a:lstStyle/>
          <a:p>
            <a:r>
              <a:rPr lang="en-US">
                <a:hlinkClick r:id="rId3"/>
              </a:rPr>
              <a:t>https://www.websitehostingrating.com/vi/plagiarism/</a:t>
            </a:r>
            <a:endParaRPr lang="en-US"/>
          </a:p>
        </p:txBody>
      </p:sp>
    </p:spTree>
    <p:extLst>
      <p:ext uri="{BB962C8B-B14F-4D97-AF65-F5344CB8AC3E}">
        <p14:creationId xmlns:p14="http://schemas.microsoft.com/office/powerpoint/2010/main" val="86305217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8449-5297-6F4C-8D7C-B92611E84A53}"/>
              </a:ext>
            </a:extLst>
          </p:cNvPr>
          <p:cNvSpPr>
            <a:spLocks noGrp="1"/>
          </p:cNvSpPr>
          <p:nvPr>
            <p:ph type="title"/>
          </p:nvPr>
        </p:nvSpPr>
        <p:spPr/>
        <p:txBody>
          <a:bodyPr/>
          <a:lstStyle/>
          <a:p>
            <a:r>
              <a:rPr lang="en-US"/>
              <a:t>Ví dụ: Đạo văn diễn giải</a:t>
            </a:r>
          </a:p>
        </p:txBody>
      </p:sp>
      <p:pic>
        <p:nvPicPr>
          <p:cNvPr id="5" name="Picture 4">
            <a:extLst>
              <a:ext uri="{FF2B5EF4-FFF2-40B4-BE49-F238E27FC236}">
                <a16:creationId xmlns:a16="http://schemas.microsoft.com/office/drawing/2014/main" id="{D41E8503-13C1-AE4E-92D0-34191525C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475" y="1404939"/>
            <a:ext cx="7639050" cy="4386262"/>
          </a:xfrm>
          <a:prstGeom prst="rect">
            <a:avLst/>
          </a:prstGeom>
        </p:spPr>
      </p:pic>
      <p:sp>
        <p:nvSpPr>
          <p:cNvPr id="6" name="Rectangle 5">
            <a:extLst>
              <a:ext uri="{FF2B5EF4-FFF2-40B4-BE49-F238E27FC236}">
                <a16:creationId xmlns:a16="http://schemas.microsoft.com/office/drawing/2014/main" id="{4BFC6269-D2A8-0044-8441-07E1D1883B77}"/>
              </a:ext>
            </a:extLst>
          </p:cNvPr>
          <p:cNvSpPr/>
          <p:nvPr/>
        </p:nvSpPr>
        <p:spPr>
          <a:xfrm>
            <a:off x="152400" y="5606535"/>
            <a:ext cx="5442580" cy="369332"/>
          </a:xfrm>
          <a:prstGeom prst="rect">
            <a:avLst/>
          </a:prstGeom>
        </p:spPr>
        <p:txBody>
          <a:bodyPr wrap="none">
            <a:spAutoFit/>
          </a:bodyPr>
          <a:lstStyle/>
          <a:p>
            <a:r>
              <a:rPr lang="en-US">
                <a:hlinkClick r:id="rId3"/>
              </a:rPr>
              <a:t>https://www.websitehostingrating.com/vi/plagiarism/</a:t>
            </a:r>
            <a:endParaRPr lang="en-US"/>
          </a:p>
        </p:txBody>
      </p:sp>
    </p:spTree>
    <p:extLst>
      <p:ext uri="{BB962C8B-B14F-4D97-AF65-F5344CB8AC3E}">
        <p14:creationId xmlns:p14="http://schemas.microsoft.com/office/powerpoint/2010/main" val="11825891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343C-0888-FC43-AED1-8B694853D74A}"/>
              </a:ext>
            </a:extLst>
          </p:cNvPr>
          <p:cNvSpPr>
            <a:spLocks noGrp="1"/>
          </p:cNvSpPr>
          <p:nvPr>
            <p:ph type="title"/>
          </p:nvPr>
        </p:nvSpPr>
        <p:spPr/>
        <p:txBody>
          <a:bodyPr/>
          <a:lstStyle/>
          <a:p>
            <a:r>
              <a:rPr lang="en-US"/>
              <a:t>Ví dụ: đạo văn mosaic</a:t>
            </a:r>
          </a:p>
        </p:txBody>
      </p:sp>
      <p:pic>
        <p:nvPicPr>
          <p:cNvPr id="5" name="Picture 4">
            <a:extLst>
              <a:ext uri="{FF2B5EF4-FFF2-40B4-BE49-F238E27FC236}">
                <a16:creationId xmlns:a16="http://schemas.microsoft.com/office/drawing/2014/main" id="{FF53F1B3-2130-0F42-BE55-4633FFF9A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980" y="1219200"/>
            <a:ext cx="5332040" cy="4876800"/>
          </a:xfrm>
          <a:prstGeom prst="rect">
            <a:avLst/>
          </a:prstGeom>
        </p:spPr>
      </p:pic>
      <p:sp>
        <p:nvSpPr>
          <p:cNvPr id="6" name="Rectangle 5">
            <a:extLst>
              <a:ext uri="{FF2B5EF4-FFF2-40B4-BE49-F238E27FC236}">
                <a16:creationId xmlns:a16="http://schemas.microsoft.com/office/drawing/2014/main" id="{588F22A3-6307-3E4F-9284-1FE7D5335EB8}"/>
              </a:ext>
            </a:extLst>
          </p:cNvPr>
          <p:cNvSpPr/>
          <p:nvPr/>
        </p:nvSpPr>
        <p:spPr>
          <a:xfrm>
            <a:off x="6774820" y="5726668"/>
            <a:ext cx="5442580" cy="369332"/>
          </a:xfrm>
          <a:prstGeom prst="rect">
            <a:avLst/>
          </a:prstGeom>
        </p:spPr>
        <p:txBody>
          <a:bodyPr wrap="none">
            <a:spAutoFit/>
          </a:bodyPr>
          <a:lstStyle/>
          <a:p>
            <a:r>
              <a:rPr lang="en-US">
                <a:hlinkClick r:id="rId3"/>
              </a:rPr>
              <a:t>https://www.websitehostingrating.com/vi/plagiarism/</a:t>
            </a:r>
            <a:endParaRPr lang="en-US"/>
          </a:p>
        </p:txBody>
      </p:sp>
    </p:spTree>
    <p:extLst>
      <p:ext uri="{BB962C8B-B14F-4D97-AF65-F5344CB8AC3E}">
        <p14:creationId xmlns:p14="http://schemas.microsoft.com/office/powerpoint/2010/main" val="7365323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0DBC-A869-204A-9109-493F2A21F496}"/>
              </a:ext>
            </a:extLst>
          </p:cNvPr>
          <p:cNvSpPr>
            <a:spLocks noGrp="1"/>
          </p:cNvSpPr>
          <p:nvPr>
            <p:ph type="title"/>
          </p:nvPr>
        </p:nvSpPr>
        <p:spPr/>
        <p:txBody>
          <a:bodyPr/>
          <a:lstStyle/>
          <a:p>
            <a:r>
              <a:rPr lang="en-US"/>
              <a:t>Ví dụ: Đạo văn tình cờ</a:t>
            </a:r>
          </a:p>
        </p:txBody>
      </p:sp>
      <p:pic>
        <p:nvPicPr>
          <p:cNvPr id="5" name="Picture 4">
            <a:extLst>
              <a:ext uri="{FF2B5EF4-FFF2-40B4-BE49-F238E27FC236}">
                <a16:creationId xmlns:a16="http://schemas.microsoft.com/office/drawing/2014/main" id="{2B8518DC-A27F-9640-AF86-AB75F7563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190" y="1143000"/>
            <a:ext cx="6355619" cy="4953000"/>
          </a:xfrm>
          <a:prstGeom prst="rect">
            <a:avLst/>
          </a:prstGeom>
        </p:spPr>
      </p:pic>
      <p:sp>
        <p:nvSpPr>
          <p:cNvPr id="6" name="Rectangle 5">
            <a:extLst>
              <a:ext uri="{FF2B5EF4-FFF2-40B4-BE49-F238E27FC236}">
                <a16:creationId xmlns:a16="http://schemas.microsoft.com/office/drawing/2014/main" id="{C64CD6AA-66AE-C543-976D-9C51D307D16D}"/>
              </a:ext>
            </a:extLst>
          </p:cNvPr>
          <p:cNvSpPr/>
          <p:nvPr/>
        </p:nvSpPr>
        <p:spPr>
          <a:xfrm>
            <a:off x="196900" y="5702300"/>
            <a:ext cx="5442580" cy="369332"/>
          </a:xfrm>
          <a:prstGeom prst="rect">
            <a:avLst/>
          </a:prstGeom>
        </p:spPr>
        <p:txBody>
          <a:bodyPr wrap="none">
            <a:spAutoFit/>
          </a:bodyPr>
          <a:lstStyle/>
          <a:p>
            <a:r>
              <a:rPr lang="en-US">
                <a:hlinkClick r:id="rId3"/>
              </a:rPr>
              <a:t>https://www.websitehostingrating.com/vi/plagiarism/</a:t>
            </a:r>
            <a:endParaRPr lang="en-US"/>
          </a:p>
        </p:txBody>
      </p:sp>
    </p:spTree>
    <p:extLst>
      <p:ext uri="{BB962C8B-B14F-4D97-AF65-F5344CB8AC3E}">
        <p14:creationId xmlns:p14="http://schemas.microsoft.com/office/powerpoint/2010/main" val="3002011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D969-7CAC-0641-9C65-2C97DB636AA9}"/>
              </a:ext>
            </a:extLst>
          </p:cNvPr>
          <p:cNvSpPr>
            <a:spLocks noGrp="1"/>
          </p:cNvSpPr>
          <p:nvPr>
            <p:ph type="title"/>
          </p:nvPr>
        </p:nvSpPr>
        <p:spPr/>
        <p:txBody>
          <a:bodyPr/>
          <a:lstStyle/>
          <a:p>
            <a:r>
              <a:rPr lang="en-US"/>
              <a:t>Các công cụ chống đạo văn</a:t>
            </a:r>
          </a:p>
        </p:txBody>
      </p:sp>
      <p:sp>
        <p:nvSpPr>
          <p:cNvPr id="3" name="Content Placeholder 2">
            <a:extLst>
              <a:ext uri="{FF2B5EF4-FFF2-40B4-BE49-F238E27FC236}">
                <a16:creationId xmlns:a16="http://schemas.microsoft.com/office/drawing/2014/main" id="{2B14249A-47E1-1943-B8A2-632364F7896E}"/>
              </a:ext>
            </a:extLst>
          </p:cNvPr>
          <p:cNvSpPr>
            <a:spLocks noGrp="1"/>
          </p:cNvSpPr>
          <p:nvPr>
            <p:ph idx="1"/>
          </p:nvPr>
        </p:nvSpPr>
        <p:spPr>
          <a:xfrm>
            <a:off x="533400" y="1454081"/>
            <a:ext cx="11430000" cy="4525963"/>
          </a:xfrm>
        </p:spPr>
        <p:txBody>
          <a:bodyPr/>
          <a:lstStyle/>
          <a:p>
            <a:pPr>
              <a:lnSpc>
                <a:spcPct val="150000"/>
              </a:lnSpc>
            </a:pPr>
            <a:r>
              <a:rPr lang="en-US" dirty="0"/>
              <a:t>Turnitin: </a:t>
            </a:r>
            <a:r>
              <a:rPr lang="en-US" dirty="0">
                <a:hlinkClick r:id="rId2"/>
              </a:rPr>
              <a:t>https://www.turnitin.com/</a:t>
            </a:r>
            <a:endParaRPr lang="en-US" dirty="0"/>
          </a:p>
          <a:p>
            <a:pPr>
              <a:lnSpc>
                <a:spcPct val="150000"/>
              </a:lnSpc>
            </a:pPr>
            <a:r>
              <a:rPr lang="en-US" dirty="0" err="1"/>
              <a:t>Copyscape</a:t>
            </a:r>
            <a:r>
              <a:rPr lang="en-US" dirty="0"/>
              <a:t>: </a:t>
            </a:r>
            <a:r>
              <a:rPr lang="en-US" dirty="0">
                <a:hlinkClick r:id="rId3"/>
              </a:rPr>
              <a:t>https://www.copyscape.com/</a:t>
            </a:r>
            <a:endParaRPr lang="en-US" dirty="0"/>
          </a:p>
          <a:p>
            <a:pPr>
              <a:lnSpc>
                <a:spcPct val="150000"/>
              </a:lnSpc>
            </a:pPr>
            <a:r>
              <a:rPr lang="en-US" dirty="0"/>
              <a:t>Viper: </a:t>
            </a:r>
            <a:r>
              <a:rPr lang="en-US" dirty="0">
                <a:hlinkClick r:id="rId4"/>
              </a:rPr>
              <a:t>https://www.scanmyessay.com/</a:t>
            </a:r>
            <a:endParaRPr lang="en-US" dirty="0"/>
          </a:p>
          <a:p>
            <a:pPr>
              <a:lnSpc>
                <a:spcPct val="150000"/>
              </a:lnSpc>
            </a:pPr>
            <a:r>
              <a:rPr lang="en-US" dirty="0" err="1"/>
              <a:t>PlagScan</a:t>
            </a:r>
            <a:r>
              <a:rPr lang="en-US" dirty="0"/>
              <a:t>: </a:t>
            </a:r>
            <a:r>
              <a:rPr lang="en-US" dirty="0">
                <a:hlinkClick r:id="rId5"/>
              </a:rPr>
              <a:t>https://www.plagscan.com/en/</a:t>
            </a:r>
            <a:endParaRPr lang="en-US" dirty="0"/>
          </a:p>
          <a:p>
            <a:pPr>
              <a:lnSpc>
                <a:spcPct val="150000"/>
              </a:lnSpc>
            </a:pPr>
            <a:r>
              <a:rPr lang="en-US" dirty="0">
                <a:solidFill>
                  <a:srgbClr val="FF0000"/>
                </a:solidFill>
              </a:rPr>
              <a:t>Doit</a:t>
            </a:r>
            <a:r>
              <a:rPr lang="en-US" dirty="0"/>
              <a:t>: </a:t>
            </a:r>
            <a:r>
              <a:rPr lang="en-US" dirty="0">
                <a:hlinkClick r:id="rId6"/>
              </a:rPr>
              <a:t>http://doit.uet.vnu.edu.vn</a:t>
            </a:r>
            <a:r>
              <a:rPr lang="en-US" dirty="0"/>
              <a:t>      </a:t>
            </a:r>
            <a:r>
              <a:rPr lang="en-US" dirty="0">
                <a:sym typeface="Wingdings" pitchFamily="2" charset="2"/>
              </a:rPr>
              <a:t> </a:t>
            </a:r>
            <a:r>
              <a:rPr lang="en-US" dirty="0" err="1">
                <a:sym typeface="Wingdings" pitchFamily="2" charset="2"/>
              </a:rPr>
              <a:t>sử</a:t>
            </a:r>
            <a:r>
              <a:rPr lang="en-US" dirty="0">
                <a:sym typeface="Wingdings" pitchFamily="2" charset="2"/>
              </a:rPr>
              <a:t> </a:t>
            </a:r>
            <a:r>
              <a:rPr lang="en-US" dirty="0" err="1">
                <a:sym typeface="Wingdings" pitchFamily="2" charset="2"/>
              </a:rPr>
              <a:t>dụng</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tiếng</a:t>
            </a:r>
            <a:r>
              <a:rPr lang="en-US" dirty="0">
                <a:sym typeface="Wingdings" pitchFamily="2" charset="2"/>
              </a:rPr>
              <a:t> </a:t>
            </a:r>
            <a:r>
              <a:rPr lang="en-US" dirty="0" err="1">
                <a:sym typeface="Wingdings" pitchFamily="2" charset="2"/>
              </a:rPr>
              <a:t>Việt</a:t>
            </a:r>
            <a:r>
              <a:rPr lang="en-US" dirty="0">
                <a:sym typeface="Wingdings" pitchFamily="2" charset="2"/>
              </a:rPr>
              <a:t>.</a:t>
            </a:r>
          </a:p>
          <a:p>
            <a:pPr>
              <a:lnSpc>
                <a:spcPct val="150000"/>
              </a:lnSpc>
            </a:pPr>
            <a:r>
              <a:rPr lang="en-US" dirty="0" err="1">
                <a:solidFill>
                  <a:srgbClr val="FF0000"/>
                </a:solidFill>
                <a:sym typeface="Wingdings" pitchFamily="2" charset="2"/>
              </a:rPr>
              <a:t>kiemtratailieu</a:t>
            </a:r>
            <a:r>
              <a:rPr lang="en-US" dirty="0">
                <a:sym typeface="Wingdings" pitchFamily="2" charset="2"/>
              </a:rPr>
              <a:t>: </a:t>
            </a:r>
            <a:r>
              <a:rPr lang="en-US" dirty="0">
                <a:sym typeface="Wingdings" pitchFamily="2" charset="2"/>
                <a:hlinkClick r:id="rId7"/>
              </a:rPr>
              <a:t>https://app.kiemtratailieu.vn</a:t>
            </a:r>
            <a:r>
              <a:rPr lang="en-US" dirty="0">
                <a:sym typeface="Wingdings" pitchFamily="2" charset="2"/>
              </a:rPr>
              <a:t>  </a:t>
            </a:r>
            <a:r>
              <a:rPr lang="en-US" dirty="0" err="1">
                <a:sym typeface="Wingdings" pitchFamily="2" charset="2"/>
              </a:rPr>
              <a:t>sử</a:t>
            </a:r>
            <a:r>
              <a:rPr lang="en-US" dirty="0">
                <a:sym typeface="Wingdings" pitchFamily="2" charset="2"/>
              </a:rPr>
              <a:t> </a:t>
            </a:r>
            <a:r>
              <a:rPr lang="en-US" dirty="0" err="1">
                <a:sym typeface="Wingdings" pitchFamily="2" charset="2"/>
              </a:rPr>
              <a:t>dụng</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tiếng</a:t>
            </a:r>
            <a:r>
              <a:rPr lang="en-US" dirty="0">
                <a:sym typeface="Wingdings" pitchFamily="2" charset="2"/>
              </a:rPr>
              <a:t> </a:t>
            </a:r>
            <a:r>
              <a:rPr lang="en-US" dirty="0" err="1">
                <a:sym typeface="Wingdings" pitchFamily="2" charset="2"/>
              </a:rPr>
              <a:t>Việt</a:t>
            </a:r>
            <a:r>
              <a:rPr lang="en-US" dirty="0">
                <a:sym typeface="Wingdings" pitchFamily="2" charset="2"/>
              </a:rPr>
              <a:t>.</a:t>
            </a:r>
          </a:p>
          <a:p>
            <a:pPr>
              <a:lnSpc>
                <a:spcPct val="150000"/>
              </a:lnSpc>
            </a:pPr>
            <a:endParaRPr lang="en-US" dirty="0"/>
          </a:p>
          <a:p>
            <a:pPr marL="0" indent="0">
              <a:lnSpc>
                <a:spcPct val="150000"/>
              </a:lnSpc>
              <a:buNone/>
            </a:pPr>
            <a:endParaRPr lang="en-US" dirty="0"/>
          </a:p>
          <a:p>
            <a:pPr marL="0" indent="0">
              <a:lnSpc>
                <a:spcPct val="150000"/>
              </a:lnSpc>
              <a:buNone/>
            </a:pPr>
            <a:endParaRPr lang="en-US" dirty="0"/>
          </a:p>
        </p:txBody>
      </p:sp>
    </p:spTree>
    <p:extLst>
      <p:ext uri="{BB962C8B-B14F-4D97-AF65-F5344CB8AC3E}">
        <p14:creationId xmlns:p14="http://schemas.microsoft.com/office/powerpoint/2010/main" val="28230110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4772-9100-C846-B46A-0BCF7E8C681D}"/>
              </a:ext>
            </a:extLst>
          </p:cNvPr>
          <p:cNvSpPr>
            <a:spLocks noGrp="1"/>
          </p:cNvSpPr>
          <p:nvPr>
            <p:ph type="title"/>
          </p:nvPr>
        </p:nvSpPr>
        <p:spPr/>
        <p:txBody>
          <a:bodyPr/>
          <a:lstStyle/>
          <a:p>
            <a:r>
              <a:rPr lang="en-US" dirty="0" err="1"/>
              <a:t>Công</a:t>
            </a:r>
            <a:r>
              <a:rPr lang="en-US" dirty="0"/>
              <a:t> </a:t>
            </a:r>
            <a:r>
              <a:rPr lang="en-US" dirty="0" err="1"/>
              <a:t>cụ</a:t>
            </a:r>
            <a:r>
              <a:rPr lang="en-US" dirty="0"/>
              <a:t> Doit</a:t>
            </a:r>
          </a:p>
        </p:txBody>
      </p:sp>
      <p:pic>
        <p:nvPicPr>
          <p:cNvPr id="5" name="Content Placeholder 4" descr="Chart, pie chart&#10;&#10;Description automatically generated">
            <a:extLst>
              <a:ext uri="{FF2B5EF4-FFF2-40B4-BE49-F238E27FC236}">
                <a16:creationId xmlns:a16="http://schemas.microsoft.com/office/drawing/2014/main" id="{5FCB3D9C-1BF9-DC4D-912F-07B60820E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904" y="1417638"/>
            <a:ext cx="4936191" cy="4525963"/>
          </a:xfrm>
        </p:spPr>
      </p:pic>
    </p:spTree>
    <p:extLst>
      <p:ext uri="{BB962C8B-B14F-4D97-AF65-F5344CB8AC3E}">
        <p14:creationId xmlns:p14="http://schemas.microsoft.com/office/powerpoint/2010/main" val="25992594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3387-3250-954C-98DA-F4EA3ADE2EDF}"/>
              </a:ext>
            </a:extLst>
          </p:cNvPr>
          <p:cNvSpPr>
            <a:spLocks noGrp="1"/>
          </p:cNvSpPr>
          <p:nvPr>
            <p:ph type="title"/>
          </p:nvPr>
        </p:nvSpPr>
        <p:spPr/>
        <p:txBody>
          <a:bodyPr/>
          <a:lstStyle/>
          <a:p>
            <a:r>
              <a:rPr lang="en-US" dirty="0" err="1"/>
              <a:t>Công</a:t>
            </a:r>
            <a:r>
              <a:rPr lang="en-US" dirty="0"/>
              <a:t> </a:t>
            </a:r>
            <a:r>
              <a:rPr lang="en-US" dirty="0" err="1"/>
              <a:t>cụ</a:t>
            </a:r>
            <a:r>
              <a:rPr lang="en-US" dirty="0"/>
              <a:t> </a:t>
            </a:r>
            <a:r>
              <a:rPr lang="en-US" dirty="0" err="1"/>
              <a:t>kiemtratailieu</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61AB13A0-AC3E-1143-A872-2378150755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9" y="1600200"/>
            <a:ext cx="9135502" cy="4525963"/>
          </a:xfrm>
        </p:spPr>
      </p:pic>
    </p:spTree>
    <p:extLst>
      <p:ext uri="{BB962C8B-B14F-4D97-AF65-F5344CB8AC3E}">
        <p14:creationId xmlns:p14="http://schemas.microsoft.com/office/powerpoint/2010/main" val="12043873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852-95CD-AA47-A9F5-344D3E3B6E60}"/>
              </a:ext>
            </a:extLst>
          </p:cNvPr>
          <p:cNvSpPr>
            <a:spLocks noGrp="1"/>
          </p:cNvSpPr>
          <p:nvPr>
            <p:ph type="title"/>
          </p:nvPr>
        </p:nvSpPr>
        <p:spPr/>
        <p:txBody>
          <a:bodyPr/>
          <a:lstStyle/>
          <a:p>
            <a:r>
              <a:rPr lang="en-US"/>
              <a:t>Ngành Công nghệ thông tin</a:t>
            </a:r>
          </a:p>
        </p:txBody>
      </p:sp>
      <p:pic>
        <p:nvPicPr>
          <p:cNvPr id="1026" name="Picture 2" descr="FrailSafe - Q&amp;A">
            <a:extLst>
              <a:ext uri="{FF2B5EF4-FFF2-40B4-BE49-F238E27FC236}">
                <a16:creationId xmlns:a16="http://schemas.microsoft.com/office/drawing/2014/main" id="{F58EEC37-B076-C04F-95E6-C8FD71E2A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8E0749-A6B4-9A40-8C3D-2FFA9F57943C}"/>
              </a:ext>
            </a:extLst>
          </p:cNvPr>
          <p:cNvSpPr txBox="1"/>
          <p:nvPr/>
        </p:nvSpPr>
        <p:spPr>
          <a:xfrm>
            <a:off x="4953000" y="1750367"/>
            <a:ext cx="6017994" cy="461665"/>
          </a:xfrm>
          <a:prstGeom prst="rect">
            <a:avLst/>
          </a:prstGeom>
          <a:noFill/>
        </p:spPr>
        <p:txBody>
          <a:bodyPr wrap="none" rtlCol="0">
            <a:spAutoFit/>
          </a:bodyPr>
          <a:lstStyle/>
          <a:p>
            <a:r>
              <a:rPr lang="en-US" sz="2400">
                <a:solidFill>
                  <a:srgbClr val="0066FF"/>
                </a:solidFill>
              </a:rPr>
              <a:t>Phẩm chất cần có của một cử nhân / kỹ sư</a:t>
            </a:r>
          </a:p>
        </p:txBody>
      </p:sp>
      <p:sp>
        <p:nvSpPr>
          <p:cNvPr id="3" name="TextBox 2">
            <a:extLst>
              <a:ext uri="{FF2B5EF4-FFF2-40B4-BE49-F238E27FC236}">
                <a16:creationId xmlns:a16="http://schemas.microsoft.com/office/drawing/2014/main" id="{A8EB5B07-6E6A-0F45-9444-14F7E3B9C2AF}"/>
              </a:ext>
            </a:extLst>
          </p:cNvPr>
          <p:cNvSpPr txBox="1"/>
          <p:nvPr/>
        </p:nvSpPr>
        <p:spPr>
          <a:xfrm>
            <a:off x="5638800" y="2967335"/>
            <a:ext cx="4650632" cy="923330"/>
          </a:xfrm>
          <a:prstGeom prst="rect">
            <a:avLst/>
          </a:prstGeom>
          <a:noFill/>
        </p:spPr>
        <p:txBody>
          <a:bodyPr wrap="none" rtlCol="0">
            <a:spAutoFit/>
          </a:bodyPr>
          <a:lstStyle/>
          <a:p>
            <a:pPr marL="285750" indent="-285750">
              <a:buFont typeface="Arial" panose="020B0604020202020204" pitchFamily="34" charset="0"/>
              <a:buChar char="•"/>
            </a:pPr>
            <a:r>
              <a:rPr lang="en-US">
                <a:solidFill>
                  <a:srgbClr val="008000"/>
                </a:solidFill>
              </a:rPr>
              <a:t>Đạo đức của một người cử nhân / kỹ sư.</a:t>
            </a:r>
          </a:p>
          <a:p>
            <a:pPr marL="285750" indent="-285750">
              <a:buFont typeface="Arial" panose="020B0604020202020204" pitchFamily="34" charset="0"/>
              <a:buChar char="•"/>
            </a:pPr>
            <a:r>
              <a:rPr lang="en-US">
                <a:solidFill>
                  <a:srgbClr val="008000"/>
                </a:solidFill>
              </a:rPr>
              <a:t>Nhiệm vụ của cử nhân / kỹ sư.</a:t>
            </a:r>
          </a:p>
          <a:p>
            <a:pPr marL="285750" indent="-285750">
              <a:buFont typeface="Arial" panose="020B0604020202020204" pitchFamily="34" charset="0"/>
              <a:buChar char="•"/>
            </a:pPr>
            <a:r>
              <a:rPr lang="en-US">
                <a:solidFill>
                  <a:srgbClr val="008000"/>
                </a:solidFill>
              </a:rPr>
              <a:t>Các hành vi xấu cần tránh</a:t>
            </a:r>
          </a:p>
        </p:txBody>
      </p:sp>
    </p:spTree>
    <p:extLst>
      <p:ext uri="{BB962C8B-B14F-4D97-AF65-F5344CB8AC3E}">
        <p14:creationId xmlns:p14="http://schemas.microsoft.com/office/powerpoint/2010/main" val="27684066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1919-2EA9-FD4E-A2EC-4EC7855E487F}"/>
              </a:ext>
            </a:extLst>
          </p:cNvPr>
          <p:cNvSpPr>
            <a:spLocks noGrp="1"/>
          </p:cNvSpPr>
          <p:nvPr>
            <p:ph type="title"/>
          </p:nvPr>
        </p:nvSpPr>
        <p:spPr/>
        <p:txBody>
          <a:bodyPr/>
          <a:lstStyle/>
          <a:p>
            <a:r>
              <a:rPr lang="en-US" dirty="0" err="1"/>
              <a:t>Công</a:t>
            </a:r>
            <a:r>
              <a:rPr lang="en-US" dirty="0"/>
              <a:t> </a:t>
            </a:r>
            <a:r>
              <a:rPr lang="en-US" dirty="0" err="1"/>
              <a:t>cụ</a:t>
            </a:r>
            <a:r>
              <a:rPr lang="en-US" dirty="0"/>
              <a:t> </a:t>
            </a:r>
            <a:r>
              <a:rPr lang="en-US" dirty="0" err="1"/>
              <a:t>kiểm</a:t>
            </a:r>
            <a:r>
              <a:rPr lang="en-US" dirty="0"/>
              <a:t> </a:t>
            </a:r>
            <a:r>
              <a:rPr lang="en-US" dirty="0" err="1"/>
              <a:t>tra</a:t>
            </a:r>
            <a:r>
              <a:rPr lang="en-US" dirty="0"/>
              <a:t> </a:t>
            </a:r>
            <a:r>
              <a:rPr lang="en-US" dirty="0" err="1"/>
              <a:t>đạo</a:t>
            </a:r>
            <a:r>
              <a:rPr lang="en-US" dirty="0"/>
              <a:t> </a:t>
            </a:r>
            <a:r>
              <a:rPr lang="en-US" dirty="0" err="1"/>
              <a:t>văn</a:t>
            </a:r>
            <a:r>
              <a:rPr lang="en-US" dirty="0"/>
              <a:t> </a:t>
            </a:r>
            <a:r>
              <a:rPr lang="en-US" dirty="0" err="1"/>
              <a:t>cho</a:t>
            </a:r>
            <a:r>
              <a:rPr lang="en-US" dirty="0"/>
              <a:t> </a:t>
            </a:r>
            <a:r>
              <a:rPr lang="en-US" dirty="0" err="1"/>
              <a:t>tiếng</a:t>
            </a:r>
            <a:r>
              <a:rPr lang="en-US" dirty="0"/>
              <a:t> </a:t>
            </a:r>
            <a:r>
              <a:rPr lang="en-US" dirty="0" err="1"/>
              <a:t>Việt</a:t>
            </a:r>
            <a:endParaRPr lang="en-US" dirty="0"/>
          </a:p>
        </p:txBody>
      </p:sp>
      <p:sp>
        <p:nvSpPr>
          <p:cNvPr id="3" name="Content Placeholder 2">
            <a:extLst>
              <a:ext uri="{FF2B5EF4-FFF2-40B4-BE49-F238E27FC236}">
                <a16:creationId xmlns:a16="http://schemas.microsoft.com/office/drawing/2014/main" id="{A2A4200D-8D4D-B64B-AC30-A005BBB23B93}"/>
              </a:ext>
            </a:extLst>
          </p:cNvPr>
          <p:cNvSpPr>
            <a:spLocks noGrp="1"/>
          </p:cNvSpPr>
          <p:nvPr>
            <p:ph idx="1"/>
          </p:nvPr>
        </p:nvSpPr>
        <p:spPr/>
        <p:txBody>
          <a:bodyPr/>
          <a:lstStyle/>
          <a:p>
            <a:r>
              <a:rPr lang="en-US" dirty="0" err="1">
                <a:solidFill>
                  <a:srgbClr val="FF0000"/>
                </a:solidFill>
              </a:rPr>
              <a:t>DoIT</a:t>
            </a:r>
            <a:r>
              <a:rPr lang="en-US" dirty="0"/>
              <a:t>: </a:t>
            </a:r>
          </a:p>
          <a:p>
            <a:pPr lvl="1"/>
            <a:r>
              <a:rPr lang="en-US" dirty="0" err="1"/>
              <a:t>Sử</a:t>
            </a:r>
            <a:r>
              <a:rPr lang="en-US" dirty="0"/>
              <a:t> </a:t>
            </a:r>
            <a:r>
              <a:rPr lang="en-US" dirty="0" err="1"/>
              <a:t>dụng</a:t>
            </a:r>
            <a:r>
              <a:rPr lang="en-US" dirty="0"/>
              <a:t> </a:t>
            </a:r>
            <a:r>
              <a:rPr lang="en-US" dirty="0" err="1"/>
              <a:t>miễn</a:t>
            </a:r>
            <a:r>
              <a:rPr lang="en-US" dirty="0"/>
              <a:t> </a:t>
            </a:r>
            <a:r>
              <a:rPr lang="en-US" dirty="0" err="1"/>
              <a:t>phí</a:t>
            </a:r>
            <a:r>
              <a:rPr lang="en-US" dirty="0"/>
              <a:t>, </a:t>
            </a:r>
            <a:r>
              <a:rPr lang="en-US" dirty="0" err="1"/>
              <a:t>tuy</a:t>
            </a:r>
            <a:r>
              <a:rPr lang="en-US" dirty="0"/>
              <a:t> </a:t>
            </a:r>
            <a:r>
              <a:rPr lang="en-US" dirty="0" err="1"/>
              <a:t>nhiên</a:t>
            </a:r>
            <a:r>
              <a:rPr lang="en-US" dirty="0"/>
              <a:t> </a:t>
            </a:r>
            <a:r>
              <a:rPr lang="en-US" dirty="0" err="1"/>
              <a:t>bị</a:t>
            </a:r>
            <a:r>
              <a:rPr lang="en-US" dirty="0"/>
              <a:t> </a:t>
            </a:r>
            <a:r>
              <a:rPr lang="en-US" dirty="0" err="1"/>
              <a:t>giới</a:t>
            </a:r>
            <a:r>
              <a:rPr lang="en-US" dirty="0"/>
              <a:t> </a:t>
            </a:r>
            <a:r>
              <a:rPr lang="en-US" dirty="0" err="1"/>
              <a:t>hạn</a:t>
            </a:r>
            <a:r>
              <a:rPr lang="en-US" dirty="0"/>
              <a:t> </a:t>
            </a:r>
            <a:r>
              <a:rPr lang="en-US" dirty="0">
                <a:solidFill>
                  <a:srgbClr val="FF0000"/>
                </a:solidFill>
              </a:rPr>
              <a:t>1 </a:t>
            </a:r>
            <a:r>
              <a:rPr lang="en-US" dirty="0" err="1">
                <a:solidFill>
                  <a:srgbClr val="FF0000"/>
                </a:solidFill>
              </a:rPr>
              <a:t>tài</a:t>
            </a:r>
            <a:r>
              <a:rPr lang="en-US" dirty="0">
                <a:solidFill>
                  <a:srgbClr val="FF0000"/>
                </a:solidFill>
              </a:rPr>
              <a:t> </a:t>
            </a:r>
            <a:r>
              <a:rPr lang="en-US" dirty="0" err="1">
                <a:solidFill>
                  <a:srgbClr val="FF0000"/>
                </a:solidFill>
              </a:rPr>
              <a:t>liệu</a:t>
            </a:r>
            <a:r>
              <a:rPr lang="en-US" dirty="0">
                <a:solidFill>
                  <a:srgbClr val="FF0000"/>
                </a:solidFill>
              </a:rPr>
              <a:t> / 1 </a:t>
            </a:r>
            <a:r>
              <a:rPr lang="en-US" dirty="0" err="1">
                <a:solidFill>
                  <a:srgbClr val="FF0000"/>
                </a:solidFill>
              </a:rPr>
              <a:t>tháng</a:t>
            </a:r>
            <a:r>
              <a:rPr lang="en-US" dirty="0"/>
              <a:t>.</a:t>
            </a:r>
          </a:p>
          <a:p>
            <a:pPr lvl="1"/>
            <a:r>
              <a:rPr lang="en-US" dirty="0" err="1"/>
              <a:t>Chỉ</a:t>
            </a:r>
            <a:r>
              <a:rPr lang="en-US" dirty="0"/>
              <a:t> </a:t>
            </a:r>
            <a:r>
              <a:rPr lang="en-US" dirty="0" err="1"/>
              <a:t>đăng</a:t>
            </a:r>
            <a:r>
              <a:rPr lang="en-US" dirty="0"/>
              <a:t> </a:t>
            </a:r>
            <a:r>
              <a:rPr lang="en-US" dirty="0" err="1"/>
              <a:t>ký</a:t>
            </a:r>
            <a:r>
              <a:rPr lang="en-US" dirty="0"/>
              <a:t> </a:t>
            </a:r>
            <a:r>
              <a:rPr lang="en-US" dirty="0" err="1"/>
              <a:t>được</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a:solidFill>
                  <a:srgbClr val="FF0000"/>
                </a:solidFill>
              </a:rPr>
              <a:t>email </a:t>
            </a:r>
            <a:r>
              <a:rPr lang="en-US" dirty="0" err="1">
                <a:solidFill>
                  <a:srgbClr val="FF0000"/>
                </a:solidFill>
              </a:rPr>
              <a:t>thuộc</a:t>
            </a:r>
            <a:r>
              <a:rPr lang="en-US" dirty="0">
                <a:solidFill>
                  <a:srgbClr val="FF0000"/>
                </a:solidFill>
              </a:rPr>
              <a:t> </a:t>
            </a:r>
            <a:r>
              <a:rPr lang="en-US" dirty="0" err="1">
                <a:solidFill>
                  <a:srgbClr val="FF0000"/>
                </a:solidFill>
              </a:rPr>
              <a:t>tổ</a:t>
            </a:r>
            <a:r>
              <a:rPr lang="en-US" dirty="0">
                <a:solidFill>
                  <a:srgbClr val="FF0000"/>
                </a:solidFill>
              </a:rPr>
              <a:t> </a:t>
            </a:r>
            <a:r>
              <a:rPr lang="en-US" dirty="0" err="1">
                <a:solidFill>
                  <a:srgbClr val="FF0000"/>
                </a:solidFill>
              </a:rPr>
              <a:t>chức</a:t>
            </a:r>
            <a:r>
              <a:rPr lang="en-US" dirty="0">
                <a:solidFill>
                  <a:srgbClr val="FF0000"/>
                </a:solidFill>
              </a:rPr>
              <a:t> </a:t>
            </a:r>
            <a:r>
              <a:rPr lang="en-US" dirty="0" err="1">
                <a:solidFill>
                  <a:srgbClr val="FF0000"/>
                </a:solidFill>
              </a:rPr>
              <a:t>giáo</a:t>
            </a:r>
            <a:r>
              <a:rPr lang="en-US" dirty="0">
                <a:solidFill>
                  <a:srgbClr val="FF0000"/>
                </a:solidFill>
              </a:rPr>
              <a:t> </a:t>
            </a:r>
            <a:r>
              <a:rPr lang="en-US" dirty="0" err="1">
                <a:solidFill>
                  <a:srgbClr val="FF0000"/>
                </a:solidFill>
              </a:rPr>
              <a:t>dục</a:t>
            </a:r>
            <a:r>
              <a:rPr lang="en-US" dirty="0"/>
              <a:t> (</a:t>
            </a:r>
            <a:r>
              <a:rPr lang="en-US" dirty="0" err="1"/>
              <a:t>có</a:t>
            </a:r>
            <a:r>
              <a:rPr lang="en-US" dirty="0"/>
              <a:t> </a:t>
            </a:r>
            <a:r>
              <a:rPr lang="en-US" dirty="0" err="1"/>
              <a:t>tên</a:t>
            </a:r>
            <a:r>
              <a:rPr lang="en-US" dirty="0"/>
              <a:t> </a:t>
            </a:r>
            <a:r>
              <a:rPr lang="en-US" dirty="0" err="1"/>
              <a:t>miền</a:t>
            </a:r>
            <a:r>
              <a:rPr lang="en-US" dirty="0"/>
              <a:t> </a:t>
            </a:r>
            <a:r>
              <a:rPr lang="en-US" dirty="0">
                <a:solidFill>
                  <a:srgbClr val="FF0000"/>
                </a:solidFill>
              </a:rPr>
              <a:t>@</a:t>
            </a:r>
            <a:r>
              <a:rPr lang="en-US" dirty="0" err="1">
                <a:solidFill>
                  <a:srgbClr val="FF0000"/>
                </a:solidFill>
              </a:rPr>
              <a:t>edu.vn</a:t>
            </a:r>
            <a:r>
              <a:rPr lang="en-US" dirty="0"/>
              <a:t>).</a:t>
            </a:r>
          </a:p>
          <a:p>
            <a:r>
              <a:rPr lang="en-US" dirty="0" err="1">
                <a:solidFill>
                  <a:srgbClr val="FF0000"/>
                </a:solidFill>
              </a:rPr>
              <a:t>Kiemtratailieu</a:t>
            </a:r>
            <a:r>
              <a:rPr lang="en-US" dirty="0"/>
              <a:t>:</a:t>
            </a:r>
          </a:p>
          <a:p>
            <a:pPr lvl="1"/>
            <a:r>
              <a:rPr lang="en-US" dirty="0" err="1"/>
              <a:t>Có</a:t>
            </a:r>
            <a:r>
              <a:rPr lang="en-US" dirty="0"/>
              <a:t> </a:t>
            </a:r>
            <a:r>
              <a:rPr lang="en-US" dirty="0" err="1"/>
              <a:t>trả</a:t>
            </a:r>
            <a:r>
              <a:rPr lang="en-US" dirty="0"/>
              <a:t> </a:t>
            </a:r>
            <a:r>
              <a:rPr lang="en-US" dirty="0" err="1"/>
              <a:t>phí</a:t>
            </a:r>
            <a:r>
              <a:rPr lang="en-US" dirty="0"/>
              <a:t>: </a:t>
            </a:r>
            <a:r>
              <a:rPr lang="en-US" dirty="0">
                <a:solidFill>
                  <a:srgbClr val="FF0000"/>
                </a:solidFill>
              </a:rPr>
              <a:t>49 </a:t>
            </a:r>
            <a:r>
              <a:rPr lang="en-US" dirty="0" err="1">
                <a:solidFill>
                  <a:srgbClr val="FF0000"/>
                </a:solidFill>
              </a:rPr>
              <a:t>nghìn</a:t>
            </a:r>
            <a:r>
              <a:rPr lang="en-US" dirty="0">
                <a:solidFill>
                  <a:srgbClr val="FF0000"/>
                </a:solidFill>
              </a:rPr>
              <a:t> </a:t>
            </a:r>
            <a:r>
              <a:rPr lang="en-US" dirty="0" err="1">
                <a:solidFill>
                  <a:srgbClr val="FF0000"/>
                </a:solidFill>
              </a:rPr>
              <a:t>đồng</a:t>
            </a:r>
            <a:r>
              <a:rPr lang="en-US" dirty="0">
                <a:solidFill>
                  <a:srgbClr val="FF0000"/>
                </a:solidFill>
              </a:rPr>
              <a:t> / 5 </a:t>
            </a:r>
            <a:r>
              <a:rPr lang="en-US" dirty="0" err="1">
                <a:solidFill>
                  <a:srgbClr val="FF0000"/>
                </a:solidFill>
              </a:rPr>
              <a:t>lượt</a:t>
            </a:r>
            <a:r>
              <a:rPr lang="en-US" dirty="0">
                <a:solidFill>
                  <a:srgbClr val="FF0000"/>
                </a:solidFill>
              </a:rPr>
              <a:t> </a:t>
            </a:r>
            <a:r>
              <a:rPr lang="en-US" dirty="0" err="1">
                <a:solidFill>
                  <a:srgbClr val="FF0000"/>
                </a:solidFill>
              </a:rPr>
              <a:t>kiểm</a:t>
            </a:r>
            <a:r>
              <a:rPr lang="en-US" dirty="0">
                <a:solidFill>
                  <a:srgbClr val="FF0000"/>
                </a:solidFill>
              </a:rPr>
              <a:t> </a:t>
            </a:r>
            <a:r>
              <a:rPr lang="en-US" dirty="0" err="1">
                <a:solidFill>
                  <a:srgbClr val="FF0000"/>
                </a:solidFill>
              </a:rPr>
              <a:t>tra</a:t>
            </a:r>
            <a:r>
              <a:rPr lang="en-US" dirty="0">
                <a:solidFill>
                  <a:srgbClr val="FF0000"/>
                </a:solidFill>
              </a:rPr>
              <a:t> </a:t>
            </a:r>
            <a:r>
              <a:rPr lang="en-US" dirty="0"/>
              <a:t>(</a:t>
            </a:r>
            <a:r>
              <a:rPr lang="en-US" dirty="0" err="1"/>
              <a:t>thanh</a:t>
            </a:r>
            <a:r>
              <a:rPr lang="en-US" dirty="0"/>
              <a:t> </a:t>
            </a:r>
            <a:r>
              <a:rPr lang="en-US" dirty="0" err="1"/>
              <a:t>toán</a:t>
            </a:r>
            <a:r>
              <a:rPr lang="en-US" dirty="0"/>
              <a:t> qua Momo, </a:t>
            </a:r>
            <a:r>
              <a:rPr lang="en-US" dirty="0" err="1"/>
              <a:t>chuyển</a:t>
            </a:r>
            <a:r>
              <a:rPr lang="en-US" dirty="0"/>
              <a:t> </a:t>
            </a:r>
            <a:r>
              <a:rPr lang="en-US" dirty="0" err="1"/>
              <a:t>khoản</a:t>
            </a:r>
            <a:r>
              <a:rPr lang="en-US" dirty="0"/>
              <a:t> </a:t>
            </a:r>
            <a:r>
              <a:rPr lang="en-US" dirty="0" err="1"/>
              <a:t>hoặc</a:t>
            </a:r>
            <a:r>
              <a:rPr lang="en-US" dirty="0"/>
              <a:t> internet banking).</a:t>
            </a:r>
          </a:p>
          <a:p>
            <a:pPr lvl="1"/>
            <a:r>
              <a:rPr lang="en-US" dirty="0" err="1"/>
              <a:t>Sử</a:t>
            </a:r>
            <a:r>
              <a:rPr lang="en-US" dirty="0"/>
              <a:t> </a:t>
            </a:r>
            <a:r>
              <a:rPr lang="en-US" dirty="0" err="1"/>
              <a:t>dụng</a:t>
            </a:r>
            <a:r>
              <a:rPr lang="en-US" dirty="0"/>
              <a:t> </a:t>
            </a:r>
            <a:r>
              <a:rPr lang="en-US" dirty="0">
                <a:solidFill>
                  <a:srgbClr val="FF0000"/>
                </a:solidFill>
              </a:rPr>
              <a:t>1 </a:t>
            </a:r>
            <a:r>
              <a:rPr lang="en-US" dirty="0" err="1">
                <a:solidFill>
                  <a:srgbClr val="FF0000"/>
                </a:solidFill>
              </a:rPr>
              <a:t>lần</a:t>
            </a:r>
            <a:r>
              <a:rPr lang="en-US" dirty="0">
                <a:solidFill>
                  <a:srgbClr val="FF0000"/>
                </a:solidFill>
              </a:rPr>
              <a:t> </a:t>
            </a:r>
            <a:r>
              <a:rPr lang="en-US" dirty="0" err="1">
                <a:solidFill>
                  <a:srgbClr val="FF0000"/>
                </a:solidFill>
              </a:rPr>
              <a:t>miễn</a:t>
            </a:r>
            <a:r>
              <a:rPr lang="en-US" dirty="0">
                <a:solidFill>
                  <a:srgbClr val="FF0000"/>
                </a:solidFill>
              </a:rPr>
              <a:t> </a:t>
            </a:r>
            <a:r>
              <a:rPr lang="en-US" dirty="0" err="1">
                <a:solidFill>
                  <a:srgbClr val="FF0000"/>
                </a:solidFill>
              </a:rPr>
              <a:t>phí</a:t>
            </a:r>
            <a:r>
              <a:rPr lang="en-US" dirty="0">
                <a:solidFill>
                  <a:srgbClr val="FF0000"/>
                </a:solidFill>
              </a:rPr>
              <a:t> </a:t>
            </a:r>
            <a:r>
              <a:rPr lang="en-US" dirty="0" err="1"/>
              <a:t>khi</a:t>
            </a:r>
            <a:r>
              <a:rPr lang="en-US" dirty="0"/>
              <a:t> </a:t>
            </a:r>
            <a:r>
              <a:rPr lang="en-US" dirty="0" err="1"/>
              <a:t>đăng</a:t>
            </a:r>
            <a:r>
              <a:rPr lang="en-US" dirty="0"/>
              <a:t> </a:t>
            </a:r>
            <a:r>
              <a:rPr lang="en-US" dirty="0" err="1"/>
              <a:t>ký</a:t>
            </a:r>
            <a:r>
              <a:rPr lang="en-US" dirty="0"/>
              <a:t> </a:t>
            </a:r>
            <a:r>
              <a:rPr lang="en-US" dirty="0" err="1"/>
              <a:t>tài</a:t>
            </a:r>
            <a:r>
              <a:rPr lang="en-US" dirty="0"/>
              <a:t> </a:t>
            </a:r>
            <a:r>
              <a:rPr lang="en-US" dirty="0" err="1"/>
              <a:t>khoản</a:t>
            </a:r>
            <a:r>
              <a:rPr lang="en-US" dirty="0"/>
              <a:t> </a:t>
            </a:r>
            <a:r>
              <a:rPr lang="en-US" dirty="0" err="1"/>
              <a:t>mới</a:t>
            </a:r>
            <a:r>
              <a:rPr lang="en-US" dirty="0"/>
              <a:t>.</a:t>
            </a:r>
          </a:p>
          <a:p>
            <a:pPr lvl="1"/>
            <a:r>
              <a:rPr lang="en-US" dirty="0" err="1"/>
              <a:t>Có</a:t>
            </a:r>
            <a:r>
              <a:rPr lang="en-US" dirty="0"/>
              <a:t> </a:t>
            </a:r>
            <a:r>
              <a:rPr lang="en-US" dirty="0" err="1"/>
              <a:t>hỗ</a:t>
            </a:r>
            <a:r>
              <a:rPr lang="en-US" dirty="0"/>
              <a:t> </a:t>
            </a:r>
            <a:r>
              <a:rPr lang="en-US" dirty="0" err="1"/>
              <a:t>trợ</a:t>
            </a:r>
            <a:r>
              <a:rPr lang="en-US" dirty="0"/>
              <a:t> API.</a:t>
            </a:r>
          </a:p>
          <a:p>
            <a:endParaRPr lang="en-US" dirty="0"/>
          </a:p>
        </p:txBody>
      </p:sp>
    </p:spTree>
    <p:extLst>
      <p:ext uri="{BB962C8B-B14F-4D97-AF65-F5344CB8AC3E}">
        <p14:creationId xmlns:p14="http://schemas.microsoft.com/office/powerpoint/2010/main" val="160036623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97F2-4174-144D-B4AA-A14EE9163ED3}"/>
              </a:ext>
            </a:extLst>
          </p:cNvPr>
          <p:cNvSpPr>
            <a:spLocks noGrp="1"/>
          </p:cNvSpPr>
          <p:nvPr>
            <p:ph type="title"/>
          </p:nvPr>
        </p:nvSpPr>
        <p:spPr/>
        <p:txBody>
          <a:bodyPr/>
          <a:lstStyle/>
          <a:p>
            <a:r>
              <a:rPr lang="en-US" dirty="0" err="1"/>
              <a:t>Một</a:t>
            </a:r>
            <a:r>
              <a:rPr lang="en-US" dirty="0"/>
              <a:t> </a:t>
            </a:r>
            <a:r>
              <a:rPr lang="en-US" dirty="0" err="1"/>
              <a:t>vài</a:t>
            </a:r>
            <a:r>
              <a:rPr lang="en-US" dirty="0"/>
              <a:t> </a:t>
            </a:r>
            <a:r>
              <a:rPr lang="en-US" dirty="0" err="1"/>
              <a:t>lời</a:t>
            </a:r>
            <a:r>
              <a:rPr lang="en-US" dirty="0"/>
              <a:t> </a:t>
            </a:r>
            <a:r>
              <a:rPr lang="en-US" dirty="0" err="1"/>
              <a:t>khuyên</a:t>
            </a:r>
            <a:r>
              <a:rPr lang="en-US" dirty="0"/>
              <a:t> </a:t>
            </a:r>
            <a:r>
              <a:rPr lang="en-US" dirty="0" err="1"/>
              <a:t>để</a:t>
            </a:r>
            <a:r>
              <a:rPr lang="en-US" dirty="0"/>
              <a:t> </a:t>
            </a:r>
            <a:r>
              <a:rPr lang="en-US" dirty="0" err="1"/>
              <a:t>tránh</a:t>
            </a:r>
            <a:r>
              <a:rPr lang="en-US" dirty="0"/>
              <a:t> </a:t>
            </a:r>
            <a:r>
              <a:rPr lang="en-US" dirty="0" err="1"/>
              <a:t>đạo</a:t>
            </a:r>
            <a:r>
              <a:rPr lang="en-US" dirty="0"/>
              <a:t> </a:t>
            </a:r>
            <a:r>
              <a:rPr lang="en-US" dirty="0" err="1"/>
              <a:t>văn</a:t>
            </a:r>
            <a:endParaRPr lang="en-US" dirty="0"/>
          </a:p>
        </p:txBody>
      </p:sp>
      <p:sp>
        <p:nvSpPr>
          <p:cNvPr id="3" name="Content Placeholder 2">
            <a:extLst>
              <a:ext uri="{FF2B5EF4-FFF2-40B4-BE49-F238E27FC236}">
                <a16:creationId xmlns:a16="http://schemas.microsoft.com/office/drawing/2014/main" id="{124DDA8E-D7D5-0F4A-B154-C62AD8602F24}"/>
              </a:ext>
            </a:extLst>
          </p:cNvPr>
          <p:cNvSpPr>
            <a:spLocks noGrp="1"/>
          </p:cNvSpPr>
          <p:nvPr>
            <p:ph idx="1"/>
          </p:nvPr>
        </p:nvSpPr>
        <p:spPr/>
        <p:txBody>
          <a:bodyPr/>
          <a:lstStyle/>
          <a:p>
            <a:pPr>
              <a:lnSpc>
                <a:spcPct val="150000"/>
              </a:lnSpc>
            </a:pPr>
            <a:r>
              <a:rPr lang="en-US" dirty="0" err="1"/>
              <a:t>Xác</a:t>
            </a:r>
            <a:r>
              <a:rPr lang="en-US" dirty="0"/>
              <a:t> </a:t>
            </a:r>
            <a:r>
              <a:rPr lang="en-US" dirty="0" err="1"/>
              <a:t>định</a:t>
            </a:r>
            <a:r>
              <a:rPr lang="en-US" dirty="0"/>
              <a:t> </a:t>
            </a:r>
            <a:r>
              <a:rPr lang="en-US" dirty="0" err="1"/>
              <a:t>rõ</a:t>
            </a:r>
            <a:r>
              <a:rPr lang="en-US" dirty="0"/>
              <a:t> </a:t>
            </a:r>
            <a:r>
              <a:rPr lang="en-US" dirty="0" err="1">
                <a:solidFill>
                  <a:srgbClr val="FF0000"/>
                </a:solidFill>
              </a:rPr>
              <a:t>yêu</a:t>
            </a:r>
            <a:r>
              <a:rPr lang="en-US" dirty="0">
                <a:solidFill>
                  <a:srgbClr val="FF0000"/>
                </a:solidFill>
              </a:rPr>
              <a:t> </a:t>
            </a:r>
            <a:r>
              <a:rPr lang="en-US" dirty="0" err="1">
                <a:solidFill>
                  <a:srgbClr val="FF0000"/>
                </a:solidFill>
              </a:rPr>
              <a:t>cầu</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mục</a:t>
            </a:r>
            <a:r>
              <a:rPr lang="en-US" dirty="0">
                <a:solidFill>
                  <a:srgbClr val="FF0000"/>
                </a:solidFill>
              </a:rPr>
              <a:t> </a:t>
            </a:r>
            <a:r>
              <a:rPr lang="en-US" dirty="0" err="1">
                <a:solidFill>
                  <a:srgbClr val="FF0000"/>
                </a:solidFill>
              </a:rPr>
              <a:t>tiêu</a:t>
            </a:r>
            <a:r>
              <a:rPr lang="en-US" dirty="0">
                <a:solidFill>
                  <a:srgbClr val="FF0000"/>
                </a:solidFill>
              </a:rPr>
              <a:t> </a:t>
            </a:r>
            <a:r>
              <a:rPr lang="en-US" dirty="0" err="1"/>
              <a:t>của</a:t>
            </a:r>
            <a:r>
              <a:rPr lang="en-US" dirty="0"/>
              <a:t> </a:t>
            </a:r>
            <a:r>
              <a:rPr lang="en-US" dirty="0" err="1"/>
              <a:t>báo</a:t>
            </a:r>
            <a:r>
              <a:rPr lang="en-US" dirty="0"/>
              <a:t> </a:t>
            </a:r>
            <a:r>
              <a:rPr lang="en-US" dirty="0" err="1"/>
              <a:t>cáo</a:t>
            </a:r>
            <a:r>
              <a:rPr lang="en-US" dirty="0"/>
              <a:t> / </a:t>
            </a:r>
            <a:r>
              <a:rPr lang="en-US" dirty="0" err="1"/>
              <a:t>đề</a:t>
            </a:r>
            <a:r>
              <a:rPr lang="en-US" dirty="0"/>
              <a:t> </a:t>
            </a:r>
            <a:r>
              <a:rPr lang="en-US" dirty="0" err="1"/>
              <a:t>tài</a:t>
            </a:r>
            <a:r>
              <a:rPr lang="en-US" dirty="0"/>
              <a:t>.</a:t>
            </a:r>
          </a:p>
          <a:p>
            <a:pPr>
              <a:lnSpc>
                <a:spcPct val="150000"/>
              </a:lnSpc>
            </a:pPr>
            <a:r>
              <a:rPr lang="en-US" dirty="0" err="1"/>
              <a:t>Hiểu</a:t>
            </a:r>
            <a:r>
              <a:rPr lang="en-US" dirty="0"/>
              <a:t> </a:t>
            </a:r>
            <a:r>
              <a:rPr lang="en-US" dirty="0" err="1"/>
              <a:t>và</a:t>
            </a:r>
            <a:r>
              <a:rPr lang="en-US" dirty="0"/>
              <a:t> </a:t>
            </a:r>
            <a:r>
              <a:rPr lang="en-US" dirty="0" err="1"/>
              <a:t>diễn</a:t>
            </a:r>
            <a:r>
              <a:rPr lang="en-US" dirty="0"/>
              <a:t> </a:t>
            </a:r>
            <a:r>
              <a:rPr lang="en-US" dirty="0" err="1"/>
              <a:t>đạt</a:t>
            </a:r>
            <a:r>
              <a:rPr lang="en-US" dirty="0"/>
              <a:t> </a:t>
            </a:r>
            <a:r>
              <a:rPr lang="en-US" dirty="0" err="1"/>
              <a:t>theo</a:t>
            </a:r>
            <a:r>
              <a:rPr lang="en-US" dirty="0"/>
              <a:t> </a:t>
            </a:r>
            <a:r>
              <a:rPr lang="en-US" i="1" dirty="0" err="1">
                <a:solidFill>
                  <a:srgbClr val="008000"/>
                </a:solidFill>
              </a:rPr>
              <a:t>cách</a:t>
            </a:r>
            <a:r>
              <a:rPr lang="en-US" i="1" dirty="0">
                <a:solidFill>
                  <a:srgbClr val="008000"/>
                </a:solidFill>
              </a:rPr>
              <a:t> </a:t>
            </a:r>
            <a:r>
              <a:rPr lang="en-US" i="1" dirty="0" err="1">
                <a:solidFill>
                  <a:srgbClr val="008000"/>
                </a:solidFill>
              </a:rPr>
              <a:t>nghĩ</a:t>
            </a:r>
            <a:r>
              <a:rPr lang="en-US" i="1" dirty="0">
                <a:solidFill>
                  <a:srgbClr val="008000"/>
                </a:solidFill>
              </a:rPr>
              <a:t> </a:t>
            </a:r>
            <a:r>
              <a:rPr lang="en-US" i="1" dirty="0" err="1">
                <a:solidFill>
                  <a:srgbClr val="008000"/>
                </a:solidFill>
              </a:rPr>
              <a:t>của</a:t>
            </a:r>
            <a:r>
              <a:rPr lang="en-US" i="1" dirty="0">
                <a:solidFill>
                  <a:srgbClr val="008000"/>
                </a:solidFill>
              </a:rPr>
              <a:t> </a:t>
            </a:r>
            <a:r>
              <a:rPr lang="en-US" i="1" dirty="0" err="1">
                <a:solidFill>
                  <a:srgbClr val="008000"/>
                </a:solidFill>
              </a:rPr>
              <a:t>chính</a:t>
            </a:r>
            <a:r>
              <a:rPr lang="en-US" i="1" dirty="0">
                <a:solidFill>
                  <a:srgbClr val="008000"/>
                </a:solidFill>
              </a:rPr>
              <a:t> </a:t>
            </a:r>
            <a:r>
              <a:rPr lang="en-US" i="1" dirty="0" err="1">
                <a:solidFill>
                  <a:srgbClr val="008000"/>
                </a:solidFill>
              </a:rPr>
              <a:t>mình</a:t>
            </a:r>
            <a:r>
              <a:rPr lang="en-US" dirty="0"/>
              <a:t>.</a:t>
            </a:r>
          </a:p>
          <a:p>
            <a:pPr>
              <a:lnSpc>
                <a:spcPct val="150000"/>
              </a:lnSpc>
            </a:pPr>
            <a:r>
              <a:rPr lang="en-US" dirty="0" err="1"/>
              <a:t>Đối</a:t>
            </a:r>
            <a:r>
              <a:rPr lang="en-US" dirty="0"/>
              <a:t> </a:t>
            </a:r>
            <a:r>
              <a:rPr lang="en-US" dirty="0" err="1"/>
              <a:t>với</a:t>
            </a:r>
            <a:r>
              <a:rPr lang="en-US" dirty="0"/>
              <a:t> </a:t>
            </a:r>
            <a:r>
              <a:rPr lang="en-US" dirty="0" err="1"/>
              <a:t>một</a:t>
            </a:r>
            <a:r>
              <a:rPr lang="en-US" dirty="0"/>
              <a:t> </a:t>
            </a:r>
            <a:r>
              <a:rPr lang="en-US" dirty="0" err="1"/>
              <a:t>câu</a:t>
            </a:r>
            <a:r>
              <a:rPr lang="en-US" dirty="0"/>
              <a:t> / </a:t>
            </a:r>
            <a:r>
              <a:rPr lang="en-US" dirty="0" err="1"/>
              <a:t>đoạn</a:t>
            </a:r>
            <a:r>
              <a:rPr lang="en-US" dirty="0"/>
              <a:t> </a:t>
            </a:r>
            <a:r>
              <a:rPr lang="en-US" dirty="0" err="1"/>
              <a:t>văn</a:t>
            </a:r>
            <a:r>
              <a:rPr lang="en-US" dirty="0"/>
              <a:t> </a:t>
            </a:r>
            <a:r>
              <a:rPr lang="en-US" dirty="0" err="1"/>
              <a:t>cần</a:t>
            </a:r>
            <a:r>
              <a:rPr lang="en-US" dirty="0"/>
              <a:t> </a:t>
            </a:r>
            <a:r>
              <a:rPr lang="en-US" dirty="0" err="1"/>
              <a:t>ghi</a:t>
            </a:r>
            <a:r>
              <a:rPr lang="en-US" dirty="0"/>
              <a:t> </a:t>
            </a:r>
            <a:r>
              <a:rPr lang="en-US" dirty="0" err="1"/>
              <a:t>lại</a:t>
            </a:r>
            <a:r>
              <a:rPr lang="en-US" dirty="0"/>
              <a:t> </a:t>
            </a:r>
            <a:r>
              <a:rPr lang="en-US" dirty="0" err="1"/>
              <a:t>giống</a:t>
            </a:r>
            <a:r>
              <a:rPr lang="en-US" dirty="0"/>
              <a:t> </a:t>
            </a:r>
            <a:r>
              <a:rPr lang="en-US" dirty="0" err="1"/>
              <a:t>như</a:t>
            </a:r>
            <a:r>
              <a:rPr lang="en-US" dirty="0"/>
              <a:t> </a:t>
            </a:r>
            <a:r>
              <a:rPr lang="en-US" dirty="0" err="1"/>
              <a:t>bản</a:t>
            </a:r>
            <a:r>
              <a:rPr lang="en-US" dirty="0"/>
              <a:t> </a:t>
            </a:r>
            <a:r>
              <a:rPr lang="en-US" dirty="0" err="1"/>
              <a:t>gốc</a:t>
            </a:r>
            <a:r>
              <a:rPr lang="en-US" dirty="0"/>
              <a:t> 100% (</a:t>
            </a:r>
            <a:r>
              <a:rPr lang="en-US" dirty="0" err="1"/>
              <a:t>khái</a:t>
            </a:r>
            <a:r>
              <a:rPr lang="en-US" dirty="0"/>
              <a:t> </a:t>
            </a:r>
            <a:r>
              <a:rPr lang="en-US" dirty="0" err="1"/>
              <a:t>niệm</a:t>
            </a:r>
            <a:r>
              <a:rPr lang="en-US" dirty="0"/>
              <a:t>, </a:t>
            </a:r>
            <a:r>
              <a:rPr lang="en-US" dirty="0" err="1"/>
              <a:t>phát</a:t>
            </a:r>
            <a:r>
              <a:rPr lang="en-US" dirty="0"/>
              <a:t> </a:t>
            </a:r>
            <a:r>
              <a:rPr lang="en-US" dirty="0" err="1"/>
              <a:t>biểu</a:t>
            </a:r>
            <a:r>
              <a:rPr lang="en-US" dirty="0"/>
              <a:t>, </a:t>
            </a:r>
            <a:r>
              <a:rPr lang="en-US" dirty="0" err="1"/>
              <a:t>công</a:t>
            </a:r>
            <a:r>
              <a:rPr lang="en-US" dirty="0"/>
              <a:t> </a:t>
            </a:r>
            <a:r>
              <a:rPr lang="en-US" dirty="0" err="1"/>
              <a:t>thức</a:t>
            </a:r>
            <a:r>
              <a:rPr lang="en-US" dirty="0"/>
              <a:t>, ...) </a:t>
            </a:r>
            <a:r>
              <a:rPr lang="en-US" dirty="0" err="1"/>
              <a:t>thì</a:t>
            </a:r>
            <a:r>
              <a:rPr lang="en-US" dirty="0"/>
              <a:t> </a:t>
            </a:r>
            <a:r>
              <a:rPr lang="en-US" dirty="0" err="1"/>
              <a:t>cần</a:t>
            </a:r>
            <a:r>
              <a:rPr lang="en-US" dirty="0"/>
              <a:t> </a:t>
            </a:r>
            <a:r>
              <a:rPr lang="en-US" b="1" dirty="0" err="1">
                <a:solidFill>
                  <a:srgbClr val="FF0000"/>
                </a:solidFill>
              </a:rPr>
              <a:t>trích</a:t>
            </a:r>
            <a:r>
              <a:rPr lang="en-US" b="1" dirty="0">
                <a:solidFill>
                  <a:srgbClr val="FF0000"/>
                </a:solidFill>
              </a:rPr>
              <a:t> </a:t>
            </a:r>
            <a:r>
              <a:rPr lang="en-US" b="1" dirty="0" err="1">
                <a:solidFill>
                  <a:srgbClr val="FF0000"/>
                </a:solidFill>
              </a:rPr>
              <a:t>dẫn</a:t>
            </a:r>
            <a:r>
              <a:rPr lang="en-US" b="1" dirty="0">
                <a:solidFill>
                  <a:srgbClr val="FF0000"/>
                </a:solidFill>
              </a:rPr>
              <a:t> </a:t>
            </a:r>
            <a:r>
              <a:rPr lang="en-US" b="1" dirty="0" err="1">
                <a:solidFill>
                  <a:srgbClr val="FF0000"/>
                </a:solidFill>
              </a:rPr>
              <a:t>nguồn</a:t>
            </a:r>
            <a:r>
              <a:rPr lang="en-US" dirty="0"/>
              <a:t>.</a:t>
            </a:r>
          </a:p>
          <a:p>
            <a:pPr>
              <a:lnSpc>
                <a:spcPct val="150000"/>
              </a:lnSpc>
            </a:pPr>
            <a:r>
              <a:rPr lang="en-US" dirty="0" err="1">
                <a:highlight>
                  <a:srgbClr val="FFFF00"/>
                </a:highlight>
              </a:rPr>
              <a:t>Không</a:t>
            </a:r>
            <a:r>
              <a:rPr lang="en-US" dirty="0">
                <a:highlight>
                  <a:srgbClr val="FFFF00"/>
                </a:highlight>
              </a:rPr>
              <a:t> </a:t>
            </a:r>
            <a:r>
              <a:rPr lang="en-US" dirty="0" err="1">
                <a:highlight>
                  <a:srgbClr val="FFFF00"/>
                </a:highlight>
              </a:rPr>
              <a:t>sao</a:t>
            </a:r>
            <a:r>
              <a:rPr lang="en-US" dirty="0">
                <a:highlight>
                  <a:srgbClr val="FFFF00"/>
                </a:highlight>
              </a:rPr>
              <a:t> </a:t>
            </a:r>
            <a:r>
              <a:rPr lang="en-US" dirty="0" err="1">
                <a:highlight>
                  <a:srgbClr val="FFFF00"/>
                </a:highlight>
              </a:rPr>
              <a:t>chép</a:t>
            </a:r>
            <a:r>
              <a:rPr lang="en-US" dirty="0">
                <a:highlight>
                  <a:srgbClr val="FFFF00"/>
                </a:highlight>
              </a:rPr>
              <a:t> hay copy paste. </a:t>
            </a:r>
          </a:p>
          <a:p>
            <a:pPr>
              <a:lnSpc>
                <a:spcPct val="150000"/>
              </a:lnSpc>
            </a:pPr>
            <a:r>
              <a:rPr lang="en-US" dirty="0" err="1"/>
              <a:t>Trình</a:t>
            </a:r>
            <a:r>
              <a:rPr lang="en-US" dirty="0"/>
              <a:t> </a:t>
            </a:r>
            <a:r>
              <a:rPr lang="en-US" dirty="0" err="1"/>
              <a:t>bày</a:t>
            </a:r>
            <a:r>
              <a:rPr lang="en-US" dirty="0"/>
              <a:t> </a:t>
            </a:r>
            <a:r>
              <a:rPr lang="en-US" dirty="0" err="1">
                <a:solidFill>
                  <a:srgbClr val="FF0000"/>
                </a:solidFill>
              </a:rPr>
              <a:t>đi</a:t>
            </a:r>
            <a:r>
              <a:rPr lang="en-US" dirty="0">
                <a:solidFill>
                  <a:srgbClr val="FF0000"/>
                </a:solidFill>
              </a:rPr>
              <a:t> </a:t>
            </a:r>
            <a:r>
              <a:rPr lang="en-US" dirty="0" err="1">
                <a:solidFill>
                  <a:srgbClr val="FF0000"/>
                </a:solidFill>
              </a:rPr>
              <a:t>thẳng</a:t>
            </a:r>
            <a:r>
              <a:rPr lang="en-US" dirty="0">
                <a:solidFill>
                  <a:srgbClr val="FF0000"/>
                </a:solidFill>
              </a:rPr>
              <a:t> </a:t>
            </a:r>
            <a:r>
              <a:rPr lang="en-US" dirty="0" err="1">
                <a:solidFill>
                  <a:srgbClr val="FF0000"/>
                </a:solidFill>
              </a:rPr>
              <a:t>vào</a:t>
            </a:r>
            <a:r>
              <a:rPr lang="en-US" dirty="0">
                <a:solidFill>
                  <a:srgbClr val="FF0000"/>
                </a:solidFill>
              </a:rPr>
              <a:t> </a:t>
            </a:r>
            <a:r>
              <a:rPr lang="en-US" dirty="0" err="1">
                <a:solidFill>
                  <a:srgbClr val="FF0000"/>
                </a:solidFill>
              </a:rPr>
              <a:t>trọng</a:t>
            </a:r>
            <a:r>
              <a:rPr lang="en-US" dirty="0">
                <a:solidFill>
                  <a:srgbClr val="FF0000"/>
                </a:solidFill>
              </a:rPr>
              <a:t> </a:t>
            </a:r>
            <a:r>
              <a:rPr lang="en-US" dirty="0" err="1">
                <a:solidFill>
                  <a:srgbClr val="FF0000"/>
                </a:solidFill>
              </a:rPr>
              <a:t>tâm</a:t>
            </a:r>
            <a:r>
              <a:rPr lang="en-US" dirty="0"/>
              <a:t> </a:t>
            </a:r>
            <a:r>
              <a:rPr lang="en-US" dirty="0" err="1"/>
              <a:t>của</a:t>
            </a:r>
            <a:r>
              <a:rPr lang="en-US" dirty="0"/>
              <a:t> </a:t>
            </a:r>
            <a:r>
              <a:rPr lang="en-US" dirty="0" err="1"/>
              <a:t>vấn</a:t>
            </a:r>
            <a:r>
              <a:rPr lang="en-US" dirty="0"/>
              <a:t> </a:t>
            </a:r>
            <a:r>
              <a:rPr lang="en-US" dirty="0" err="1"/>
              <a:t>đề</a:t>
            </a:r>
            <a:r>
              <a:rPr lang="en-US" dirty="0"/>
              <a:t> / </a:t>
            </a:r>
            <a:r>
              <a:rPr lang="en-US" dirty="0" err="1"/>
              <a:t>mục</a:t>
            </a:r>
            <a:r>
              <a:rPr lang="en-US" dirty="0"/>
              <a:t> </a:t>
            </a:r>
            <a:r>
              <a:rPr lang="en-US" dirty="0" err="1"/>
              <a:t>tiêu</a:t>
            </a:r>
            <a:r>
              <a:rPr lang="en-US" dirty="0"/>
              <a:t>.</a:t>
            </a:r>
          </a:p>
          <a:p>
            <a:pPr>
              <a:lnSpc>
                <a:spcPct val="150000"/>
              </a:lnSpc>
            </a:pPr>
            <a:endParaRPr lang="en-US" dirty="0"/>
          </a:p>
        </p:txBody>
      </p:sp>
    </p:spTree>
    <p:extLst>
      <p:ext uri="{BB962C8B-B14F-4D97-AF65-F5344CB8AC3E}">
        <p14:creationId xmlns:p14="http://schemas.microsoft.com/office/powerpoint/2010/main" val="9901536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57E6-AFAD-694C-B109-1803A64D63A3}"/>
              </a:ext>
            </a:extLst>
          </p:cNvPr>
          <p:cNvSpPr>
            <a:spLocks noGrp="1"/>
          </p:cNvSpPr>
          <p:nvPr>
            <p:ph type="title"/>
          </p:nvPr>
        </p:nvSpPr>
        <p:spPr/>
        <p:txBody>
          <a:bodyPr/>
          <a:lstStyle/>
          <a:p>
            <a:r>
              <a:rPr lang="en-US" dirty="0"/>
              <a:t>BÀI TẬP</a:t>
            </a:r>
          </a:p>
        </p:txBody>
      </p:sp>
      <p:sp>
        <p:nvSpPr>
          <p:cNvPr id="3" name="Content Placeholder 2">
            <a:extLst>
              <a:ext uri="{FF2B5EF4-FFF2-40B4-BE49-F238E27FC236}">
                <a16:creationId xmlns:a16="http://schemas.microsoft.com/office/drawing/2014/main" id="{3D9065EA-7593-6441-9413-974C82752B69}"/>
              </a:ext>
            </a:extLst>
          </p:cNvPr>
          <p:cNvSpPr>
            <a:spLocks noGrp="1"/>
          </p:cNvSpPr>
          <p:nvPr>
            <p:ph idx="1"/>
          </p:nvPr>
        </p:nvSpPr>
        <p:spPr/>
        <p:txBody>
          <a:bodyPr/>
          <a:lstStyle/>
          <a:p>
            <a:r>
              <a:rPr lang="en-US" dirty="0" err="1"/>
              <a:t>Thử</a:t>
            </a:r>
            <a:r>
              <a:rPr lang="en-US" dirty="0"/>
              <a:t> </a:t>
            </a:r>
            <a:r>
              <a:rPr lang="en-US" dirty="0" err="1"/>
              <a:t>dùng</a:t>
            </a:r>
            <a:r>
              <a:rPr lang="en-US" dirty="0"/>
              <a:t> 2 </a:t>
            </a:r>
            <a:r>
              <a:rPr lang="en-US" dirty="0" err="1"/>
              <a:t>công</a:t>
            </a:r>
            <a:r>
              <a:rPr lang="en-US" dirty="0"/>
              <a:t> </a:t>
            </a:r>
            <a:r>
              <a:rPr lang="en-US" dirty="0" err="1"/>
              <a:t>cụ</a:t>
            </a:r>
            <a:r>
              <a:rPr lang="en-US" dirty="0"/>
              <a:t> </a:t>
            </a:r>
            <a:r>
              <a:rPr lang="en-US" dirty="0" err="1"/>
              <a:t>đạo</a:t>
            </a:r>
            <a:r>
              <a:rPr lang="en-US" dirty="0"/>
              <a:t> </a:t>
            </a:r>
            <a:r>
              <a:rPr lang="en-US" dirty="0" err="1"/>
              <a:t>văn</a:t>
            </a:r>
            <a:r>
              <a:rPr lang="en-US" dirty="0"/>
              <a:t> </a:t>
            </a:r>
            <a:r>
              <a:rPr lang="en-US" dirty="0" err="1"/>
              <a:t>bằng</a:t>
            </a:r>
            <a:r>
              <a:rPr lang="en-US" dirty="0"/>
              <a:t> </a:t>
            </a:r>
            <a:r>
              <a:rPr lang="en-US" dirty="0" err="1"/>
              <a:t>tiếng</a:t>
            </a:r>
            <a:r>
              <a:rPr lang="en-US" dirty="0"/>
              <a:t> </a:t>
            </a:r>
            <a:r>
              <a:rPr lang="en-US" dirty="0" err="1"/>
              <a:t>Việt</a:t>
            </a:r>
            <a:r>
              <a:rPr lang="en-US" dirty="0"/>
              <a:t>, </a:t>
            </a:r>
            <a:r>
              <a:rPr lang="en-US" dirty="0" err="1"/>
              <a:t>kiểm</a:t>
            </a:r>
            <a:r>
              <a:rPr lang="en-US" dirty="0"/>
              <a:t> </a:t>
            </a:r>
            <a:r>
              <a:rPr lang="en-US" dirty="0" err="1"/>
              <a:t>tra</a:t>
            </a:r>
            <a:r>
              <a:rPr lang="en-US" dirty="0"/>
              <a:t> </a:t>
            </a:r>
            <a:r>
              <a:rPr lang="en-US" dirty="0" err="1"/>
              <a:t>báo</a:t>
            </a:r>
            <a:r>
              <a:rPr lang="en-US" dirty="0"/>
              <a:t> </a:t>
            </a:r>
            <a:r>
              <a:rPr lang="en-US" dirty="0" err="1"/>
              <a:t>cáo</a:t>
            </a:r>
            <a:r>
              <a:rPr lang="en-US" dirty="0"/>
              <a:t> </a:t>
            </a:r>
            <a:r>
              <a:rPr lang="en-US" dirty="0" err="1"/>
              <a:t>cuối</a:t>
            </a:r>
            <a:r>
              <a:rPr lang="en-US" dirty="0"/>
              <a:t> </a:t>
            </a:r>
            <a:r>
              <a:rPr lang="en-US" dirty="0" err="1"/>
              <a:t>kỳ</a:t>
            </a:r>
            <a:r>
              <a:rPr lang="en-US" dirty="0"/>
              <a:t> </a:t>
            </a:r>
            <a:r>
              <a:rPr lang="en-US" dirty="0" err="1"/>
              <a:t>của</a:t>
            </a:r>
            <a:r>
              <a:rPr lang="en-US" dirty="0"/>
              <a:t> </a:t>
            </a:r>
            <a:r>
              <a:rPr lang="en-US" dirty="0" err="1"/>
              <a:t>các</a:t>
            </a:r>
            <a:r>
              <a:rPr lang="en-US" dirty="0"/>
              <a:t> </a:t>
            </a:r>
            <a:r>
              <a:rPr lang="en-US" dirty="0" err="1"/>
              <a:t>bạn</a:t>
            </a:r>
            <a:r>
              <a:rPr lang="en-US" dirty="0"/>
              <a:t>. </a:t>
            </a:r>
          </a:p>
          <a:p>
            <a:r>
              <a:rPr lang="en-US" dirty="0"/>
              <a:t>Khi </a:t>
            </a:r>
            <a:r>
              <a:rPr lang="en-US" dirty="0" err="1"/>
              <a:t>nộp</a:t>
            </a:r>
            <a:r>
              <a:rPr lang="en-US" dirty="0"/>
              <a:t>, </a:t>
            </a:r>
            <a:r>
              <a:rPr lang="en-US" dirty="0" err="1"/>
              <a:t>thì</a:t>
            </a:r>
            <a:r>
              <a:rPr lang="en-US" dirty="0"/>
              <a:t> </a:t>
            </a:r>
            <a:r>
              <a:rPr lang="en-US" dirty="0" err="1"/>
              <a:t>nộp</a:t>
            </a:r>
            <a:r>
              <a:rPr lang="en-US" dirty="0"/>
              <a:t> </a:t>
            </a:r>
            <a:r>
              <a:rPr lang="en-US" dirty="0" err="1"/>
              <a:t>chung</a:t>
            </a:r>
            <a:r>
              <a:rPr lang="en-US" dirty="0"/>
              <a:t> </a:t>
            </a:r>
            <a:r>
              <a:rPr lang="en-US" dirty="0" err="1"/>
              <a:t>với</a:t>
            </a:r>
            <a:r>
              <a:rPr lang="en-US" dirty="0"/>
              <a:t> </a:t>
            </a:r>
            <a:r>
              <a:rPr lang="en-US" dirty="0" err="1"/>
              <a:t>báo</a:t>
            </a:r>
            <a:r>
              <a:rPr lang="en-US" dirty="0"/>
              <a:t> </a:t>
            </a:r>
            <a:r>
              <a:rPr lang="en-US" dirty="0" err="1"/>
              <a:t>cáo</a:t>
            </a:r>
            <a:r>
              <a:rPr lang="en-US" dirty="0"/>
              <a:t> </a:t>
            </a:r>
            <a:r>
              <a:rPr lang="en-US" dirty="0" err="1"/>
              <a:t>cuối</a:t>
            </a:r>
            <a:r>
              <a:rPr lang="en-US" dirty="0"/>
              <a:t> </a:t>
            </a:r>
            <a:r>
              <a:rPr lang="en-US" dirty="0" err="1"/>
              <a:t>kỳ</a:t>
            </a:r>
            <a:r>
              <a:rPr lang="en-US" dirty="0"/>
              <a:t> file report </a:t>
            </a:r>
            <a:r>
              <a:rPr lang="en-US" dirty="0" err="1"/>
              <a:t>trả</a:t>
            </a:r>
            <a:r>
              <a:rPr lang="en-US" dirty="0"/>
              <a:t> </a:t>
            </a:r>
            <a:r>
              <a:rPr lang="en-US" dirty="0" err="1"/>
              <a:t>về</a:t>
            </a:r>
            <a:r>
              <a:rPr lang="en-US" dirty="0"/>
              <a:t> </a:t>
            </a:r>
            <a:r>
              <a:rPr lang="en-US" dirty="0" err="1"/>
              <a:t>từ</a:t>
            </a:r>
            <a:r>
              <a:rPr lang="en-US" dirty="0"/>
              <a:t> </a:t>
            </a:r>
            <a:r>
              <a:rPr lang="en-US" dirty="0" err="1"/>
              <a:t>hệ</a:t>
            </a:r>
            <a:r>
              <a:rPr lang="en-US" dirty="0"/>
              <a:t> </a:t>
            </a:r>
            <a:r>
              <a:rPr lang="en-US" dirty="0" err="1"/>
              <a:t>thống</a:t>
            </a:r>
            <a:r>
              <a:rPr lang="en-US" dirty="0"/>
              <a:t>. </a:t>
            </a:r>
          </a:p>
          <a:p>
            <a:r>
              <a:rPr lang="en-US" dirty="0" err="1"/>
              <a:t>Lưu</a:t>
            </a:r>
            <a:r>
              <a:rPr lang="en-US" dirty="0"/>
              <a:t> </a:t>
            </a:r>
            <a:r>
              <a:rPr lang="en-US" dirty="0" err="1"/>
              <a:t>ý</a:t>
            </a:r>
            <a:r>
              <a:rPr lang="en-US" dirty="0"/>
              <a:t>: </a:t>
            </a:r>
            <a:r>
              <a:rPr lang="en-US" dirty="0" err="1"/>
              <a:t>Sử</a:t>
            </a:r>
            <a:r>
              <a:rPr lang="en-US" dirty="0"/>
              <a:t> </a:t>
            </a:r>
            <a:r>
              <a:rPr lang="en-US" dirty="0" err="1"/>
              <a:t>dụng</a:t>
            </a:r>
            <a:r>
              <a:rPr lang="en-US" dirty="0"/>
              <a:t> </a:t>
            </a:r>
            <a:r>
              <a:rPr lang="en-US" dirty="0" err="1"/>
              <a:t>miễn</a:t>
            </a:r>
            <a:r>
              <a:rPr lang="en-US" dirty="0"/>
              <a:t> </a:t>
            </a:r>
            <a:r>
              <a:rPr lang="en-US" dirty="0" err="1"/>
              <a:t>phí</a:t>
            </a:r>
            <a:r>
              <a:rPr lang="en-US" dirty="0"/>
              <a:t> </a:t>
            </a:r>
            <a:r>
              <a:rPr lang="en-US" dirty="0" err="1"/>
              <a:t>chỉ</a:t>
            </a:r>
            <a:r>
              <a:rPr lang="en-US" dirty="0"/>
              <a:t> </a:t>
            </a:r>
            <a:r>
              <a:rPr lang="en-US" dirty="0" err="1"/>
              <a:t>được</a:t>
            </a:r>
            <a:r>
              <a:rPr lang="en-US" dirty="0"/>
              <a:t> 1 </a:t>
            </a:r>
            <a:r>
              <a:rPr lang="en-US" dirty="0" err="1"/>
              <a:t>lần</a:t>
            </a:r>
            <a:r>
              <a:rPr lang="en-US" dirty="0"/>
              <a:t>, </a:t>
            </a:r>
            <a:r>
              <a:rPr lang="en-US" dirty="0" err="1"/>
              <a:t>nên</a:t>
            </a:r>
            <a:r>
              <a:rPr lang="en-US" dirty="0"/>
              <a:t> </a:t>
            </a:r>
            <a:r>
              <a:rPr lang="en-US" dirty="0" err="1"/>
              <a:t>các</a:t>
            </a:r>
            <a:r>
              <a:rPr lang="en-US" dirty="0"/>
              <a:t> </a:t>
            </a:r>
            <a:r>
              <a:rPr lang="en-US" dirty="0" err="1"/>
              <a:t>bạn</a:t>
            </a:r>
            <a:r>
              <a:rPr lang="en-US" dirty="0"/>
              <a:t> </a:t>
            </a:r>
            <a:r>
              <a:rPr lang="en-US" dirty="0" err="1"/>
              <a:t>hoàn</a:t>
            </a:r>
            <a:r>
              <a:rPr lang="en-US" dirty="0"/>
              <a:t> </a:t>
            </a:r>
            <a:r>
              <a:rPr lang="en-US" dirty="0" err="1"/>
              <a:t>thành</a:t>
            </a:r>
            <a:r>
              <a:rPr lang="en-US" dirty="0"/>
              <a:t> </a:t>
            </a:r>
            <a:r>
              <a:rPr lang="en-US" dirty="0" err="1"/>
              <a:t>chỉnh</a:t>
            </a:r>
            <a:r>
              <a:rPr lang="en-US" dirty="0"/>
              <a:t> chu </a:t>
            </a:r>
            <a:r>
              <a:rPr lang="en-US" dirty="0" err="1"/>
              <a:t>báo</a:t>
            </a:r>
            <a:r>
              <a:rPr lang="en-US" dirty="0"/>
              <a:t> </a:t>
            </a:r>
            <a:r>
              <a:rPr lang="en-US" dirty="0" err="1"/>
              <a:t>cáo</a:t>
            </a:r>
            <a:r>
              <a:rPr lang="en-US" dirty="0"/>
              <a:t> </a:t>
            </a:r>
            <a:r>
              <a:rPr lang="en-US" dirty="0" err="1"/>
              <a:t>rồi</a:t>
            </a:r>
            <a:r>
              <a:rPr lang="en-US" dirty="0"/>
              <a:t> </a:t>
            </a:r>
            <a:r>
              <a:rPr lang="en-US" dirty="0" err="1"/>
              <a:t>hãy</a:t>
            </a:r>
            <a:r>
              <a:rPr lang="en-US" dirty="0"/>
              <a:t> check </a:t>
            </a:r>
            <a:r>
              <a:rPr lang="en-US" dirty="0" err="1"/>
              <a:t>đạo</a:t>
            </a:r>
            <a:r>
              <a:rPr lang="en-US" dirty="0"/>
              <a:t> </a:t>
            </a:r>
            <a:r>
              <a:rPr lang="en-US" dirty="0" err="1"/>
              <a:t>văn</a:t>
            </a:r>
            <a:r>
              <a:rPr lang="en-US" dirty="0"/>
              <a:t>.</a:t>
            </a:r>
          </a:p>
        </p:txBody>
      </p:sp>
    </p:spTree>
    <p:extLst>
      <p:ext uri="{BB962C8B-B14F-4D97-AF65-F5344CB8AC3E}">
        <p14:creationId xmlns:p14="http://schemas.microsoft.com/office/powerpoint/2010/main" val="20478476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6284-8B02-084A-87F5-631B798FBDF0}"/>
              </a:ext>
            </a:extLst>
          </p:cNvPr>
          <p:cNvSpPr>
            <a:spLocks noGrp="1"/>
          </p:cNvSpPr>
          <p:nvPr>
            <p:ph type="title"/>
          </p:nvPr>
        </p:nvSpPr>
        <p:spPr>
          <a:xfrm>
            <a:off x="609600" y="2514600"/>
            <a:ext cx="10972800" cy="1143000"/>
          </a:xfrm>
        </p:spPr>
        <p:txBody>
          <a:bodyPr/>
          <a:lstStyle/>
          <a:p>
            <a:r>
              <a:rPr lang="en-US"/>
              <a:t>Thảo luận</a:t>
            </a:r>
          </a:p>
        </p:txBody>
      </p:sp>
    </p:spTree>
    <p:extLst>
      <p:ext uri="{BB962C8B-B14F-4D97-AF65-F5344CB8AC3E}">
        <p14:creationId xmlns:p14="http://schemas.microsoft.com/office/powerpoint/2010/main" val="8684876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022-685E-4146-9408-521787894DEA}"/>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553984E-66F6-364E-9E33-910FE4E84C3A}"/>
              </a:ext>
            </a:extLst>
          </p:cNvPr>
          <p:cNvSpPr>
            <a:spLocks noGrp="1"/>
          </p:cNvSpPr>
          <p:nvPr>
            <p:ph idx="1"/>
          </p:nvPr>
        </p:nvSpPr>
        <p:spPr/>
        <p:txBody>
          <a:bodyPr/>
          <a:lstStyle/>
          <a:p>
            <a:pPr marL="514350" indent="-514350">
              <a:lnSpc>
                <a:spcPct val="150000"/>
              </a:lnSpc>
              <a:buFont typeface="+mj-lt"/>
              <a:buAutoNum type="arabicPeriod"/>
            </a:pPr>
            <a:r>
              <a:rPr lang="en-US" dirty="0" err="1"/>
              <a:t>Chức</a:t>
            </a:r>
            <a:r>
              <a:rPr lang="en-US" dirty="0"/>
              <a:t> </a:t>
            </a:r>
            <a:r>
              <a:rPr lang="en-US" dirty="0" err="1"/>
              <a:t>năng</a:t>
            </a:r>
            <a:r>
              <a:rPr lang="en-US" dirty="0"/>
              <a:t> </a:t>
            </a:r>
            <a:r>
              <a:rPr lang="en-US" dirty="0" err="1"/>
              <a:t>của</a:t>
            </a:r>
            <a:r>
              <a:rPr lang="en-US" dirty="0"/>
              <a:t> </a:t>
            </a:r>
            <a:r>
              <a:rPr lang="en-US" dirty="0" err="1"/>
              <a:t>kỹ</a:t>
            </a:r>
            <a:r>
              <a:rPr lang="en-US" dirty="0"/>
              <a:t> </a:t>
            </a:r>
            <a:r>
              <a:rPr lang="en-US" dirty="0" err="1"/>
              <a:t>sư</a:t>
            </a:r>
            <a:r>
              <a:rPr lang="en-US" dirty="0"/>
              <a:t>.</a:t>
            </a:r>
          </a:p>
          <a:p>
            <a:pPr marL="514350" indent="-514350">
              <a:lnSpc>
                <a:spcPct val="150000"/>
              </a:lnSpc>
              <a:buFont typeface="+mj-lt"/>
              <a:buAutoNum type="arabicPeriod"/>
            </a:pPr>
            <a:r>
              <a:rPr lang="en-US" dirty="0" err="1">
                <a:solidFill>
                  <a:srgbClr val="FF0000"/>
                </a:solidFill>
              </a:rPr>
              <a:t>Đạo</a:t>
            </a:r>
            <a:r>
              <a:rPr lang="en-US" dirty="0">
                <a:solidFill>
                  <a:srgbClr val="FF0000"/>
                </a:solidFill>
              </a:rPr>
              <a:t> </a:t>
            </a:r>
            <a:r>
              <a:rPr lang="en-US" dirty="0" err="1">
                <a:solidFill>
                  <a:srgbClr val="FF0000"/>
                </a:solidFill>
              </a:rPr>
              <a:t>đức</a:t>
            </a:r>
            <a:r>
              <a:rPr lang="en-US" dirty="0">
                <a:solidFill>
                  <a:srgbClr val="FF0000"/>
                </a:solidFill>
              </a:rPr>
              <a:t> </a:t>
            </a:r>
            <a:r>
              <a:rPr lang="en-US" dirty="0" err="1">
                <a:solidFill>
                  <a:srgbClr val="FF0000"/>
                </a:solidFill>
              </a:rPr>
              <a:t>nghề</a:t>
            </a:r>
            <a:r>
              <a:rPr lang="en-US" dirty="0">
                <a:solidFill>
                  <a:srgbClr val="FF0000"/>
                </a:solidFill>
              </a:rPr>
              <a:t> </a:t>
            </a:r>
            <a:r>
              <a:rPr lang="en-US" dirty="0" err="1">
                <a:solidFill>
                  <a:srgbClr val="FF0000"/>
                </a:solidFill>
              </a:rPr>
              <a:t>nghiệp</a:t>
            </a:r>
            <a:r>
              <a:rPr lang="en-US" dirty="0">
                <a:solidFill>
                  <a:srgbClr val="FF0000"/>
                </a:solidFill>
              </a:rPr>
              <a:t>.</a:t>
            </a:r>
          </a:p>
          <a:p>
            <a:pPr marL="514350" indent="-514350">
              <a:lnSpc>
                <a:spcPct val="150000"/>
              </a:lnSpc>
              <a:buFont typeface="+mj-lt"/>
              <a:buAutoNum type="arabicPeriod"/>
            </a:pPr>
            <a:r>
              <a:rPr lang="en-US" dirty="0" err="1"/>
              <a:t>Các</a:t>
            </a:r>
            <a:r>
              <a:rPr lang="en-US" dirty="0"/>
              <a:t> </a:t>
            </a:r>
            <a:r>
              <a:rPr lang="en-US" dirty="0" err="1"/>
              <a:t>hành</a:t>
            </a:r>
            <a:r>
              <a:rPr lang="en-US" dirty="0"/>
              <a:t> vi </a:t>
            </a:r>
            <a:r>
              <a:rPr lang="en-US" dirty="0" err="1"/>
              <a:t>lợi</a:t>
            </a:r>
            <a:r>
              <a:rPr lang="en-US" dirty="0"/>
              <a:t> </a:t>
            </a:r>
            <a:r>
              <a:rPr lang="en-US" dirty="0" err="1"/>
              <a:t>dụng</a:t>
            </a:r>
            <a:r>
              <a:rPr lang="en-US" dirty="0"/>
              <a:t> CNTT </a:t>
            </a:r>
            <a:r>
              <a:rPr lang="en-US" dirty="0" err="1"/>
              <a:t>với</a:t>
            </a:r>
            <a:r>
              <a:rPr lang="en-US" dirty="0"/>
              <a:t> </a:t>
            </a:r>
            <a:r>
              <a:rPr lang="en-US" dirty="0" err="1"/>
              <a:t>mục</a:t>
            </a:r>
            <a:r>
              <a:rPr lang="en-US" dirty="0"/>
              <a:t> </a:t>
            </a:r>
            <a:r>
              <a:rPr lang="en-US" dirty="0" err="1"/>
              <a:t>đích</a:t>
            </a:r>
            <a:r>
              <a:rPr lang="en-US" dirty="0"/>
              <a:t> </a:t>
            </a:r>
            <a:r>
              <a:rPr lang="en-US" dirty="0" err="1"/>
              <a:t>xấu</a:t>
            </a:r>
            <a:r>
              <a:rPr lang="en-US" dirty="0"/>
              <a:t>.</a:t>
            </a:r>
          </a:p>
          <a:p>
            <a:pPr marL="514350" indent="-514350">
              <a:lnSpc>
                <a:spcPct val="150000"/>
              </a:lnSpc>
              <a:buFont typeface="+mj-lt"/>
              <a:buAutoNum type="arabicPeriod"/>
            </a:pPr>
            <a:r>
              <a:rPr lang="en-US" dirty="0" err="1">
                <a:solidFill>
                  <a:srgbClr val="FF0000"/>
                </a:solidFill>
              </a:rPr>
              <a:t>Đạo</a:t>
            </a:r>
            <a:r>
              <a:rPr lang="en-US" dirty="0">
                <a:solidFill>
                  <a:srgbClr val="FF0000"/>
                </a:solidFill>
              </a:rPr>
              <a:t> </a:t>
            </a:r>
            <a:r>
              <a:rPr lang="en-US" dirty="0" err="1">
                <a:solidFill>
                  <a:srgbClr val="FF0000"/>
                </a:solidFill>
              </a:rPr>
              <a:t>văn</a:t>
            </a:r>
            <a:r>
              <a:rPr lang="en-US" dirty="0">
                <a:solidFill>
                  <a:srgbClr val="FF0000"/>
                </a:solidFill>
              </a:rPr>
              <a:t>.</a:t>
            </a:r>
          </a:p>
        </p:txBody>
      </p:sp>
    </p:spTree>
    <p:extLst>
      <p:ext uri="{BB962C8B-B14F-4D97-AF65-F5344CB8AC3E}">
        <p14:creationId xmlns:p14="http://schemas.microsoft.com/office/powerpoint/2010/main" val="9331570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CC8C-F34C-ED48-8648-C95AD6C9CBA7}"/>
              </a:ext>
            </a:extLst>
          </p:cNvPr>
          <p:cNvSpPr>
            <a:spLocks noGrp="1"/>
          </p:cNvSpPr>
          <p:nvPr>
            <p:ph type="title"/>
          </p:nvPr>
        </p:nvSpPr>
        <p:spPr/>
        <p:txBody>
          <a:bodyPr/>
          <a:lstStyle/>
          <a:p>
            <a:r>
              <a:rPr lang="en-US"/>
              <a:t>Vai trò của kỹ sư / cử nhân</a:t>
            </a:r>
          </a:p>
        </p:txBody>
      </p:sp>
      <p:sp>
        <p:nvSpPr>
          <p:cNvPr id="3" name="Content Placeholder 2">
            <a:extLst>
              <a:ext uri="{FF2B5EF4-FFF2-40B4-BE49-F238E27FC236}">
                <a16:creationId xmlns:a16="http://schemas.microsoft.com/office/drawing/2014/main" id="{16D10C3E-3CFA-184A-99FD-3E8ADF022637}"/>
              </a:ext>
            </a:extLst>
          </p:cNvPr>
          <p:cNvSpPr>
            <a:spLocks noGrp="1"/>
          </p:cNvSpPr>
          <p:nvPr>
            <p:ph idx="1"/>
          </p:nvPr>
        </p:nvSpPr>
        <p:spPr/>
        <p:txBody>
          <a:bodyPr/>
          <a:lstStyle/>
          <a:p>
            <a:pPr eaLnBrk="1" hangingPunct="1">
              <a:lnSpc>
                <a:spcPct val="110000"/>
              </a:lnSpc>
              <a:buFontTx/>
              <a:buChar char="-"/>
            </a:pPr>
            <a:r>
              <a:rPr lang="en-US" altLang="zh-CN">
                <a:ea typeface="宋体" pitchFamily="2" charset="-122"/>
              </a:rPr>
              <a:t>Kỹ sư / cử nhân là </a:t>
            </a:r>
            <a:r>
              <a:rPr lang="en-US" altLang="zh-CN">
                <a:solidFill>
                  <a:srgbClr val="FF0000"/>
                </a:solidFill>
                <a:ea typeface="宋体" pitchFamily="2" charset="-122"/>
              </a:rPr>
              <a:t>tầng lớp trí thức </a:t>
            </a:r>
            <a:r>
              <a:rPr lang="en-US" altLang="zh-CN">
                <a:ea typeface="宋体" pitchFamily="2" charset="-122"/>
              </a:rPr>
              <a:t>trong xã hội, có học vị và địa vị cao trong xã hội</a:t>
            </a:r>
          </a:p>
          <a:p>
            <a:pPr eaLnBrk="1" hangingPunct="1">
              <a:lnSpc>
                <a:spcPct val="110000"/>
              </a:lnSpc>
              <a:buFontTx/>
              <a:buChar char="-"/>
            </a:pPr>
            <a:r>
              <a:rPr lang="en-US" altLang="zh-CN">
                <a:ea typeface="宋体" pitchFamily="2" charset="-122"/>
              </a:rPr>
              <a:t>Người kỹ sư / cử nhân </a:t>
            </a:r>
            <a:r>
              <a:rPr lang="en-US" altLang="zh-CN">
                <a:solidFill>
                  <a:srgbClr val="FF0000"/>
                </a:solidFill>
                <a:ea typeface="宋体" pitchFamily="2" charset="-122"/>
              </a:rPr>
              <a:t>có sự đóng góp lớn về trí tuệ và tài năng của mình cho cộng đồng xã hội,</a:t>
            </a:r>
            <a:r>
              <a:rPr lang="en-US" altLang="zh-CN">
                <a:ea typeface="宋体" pitchFamily="2" charset="-122"/>
              </a:rPr>
              <a:t> làm cho xã hội phát triển liên tục, mang lại nhiều của cải cho xã hộị </a:t>
            </a:r>
          </a:p>
          <a:p>
            <a:pPr eaLnBrk="1" hangingPunct="1">
              <a:lnSpc>
                <a:spcPct val="110000"/>
              </a:lnSpc>
              <a:buFontTx/>
              <a:buChar char="-"/>
            </a:pPr>
            <a:r>
              <a:rPr lang="en-US" altLang="zh-CN">
                <a:ea typeface="宋体" pitchFamily="2" charset="-122"/>
              </a:rPr>
              <a:t>Được trọng vọng và kính trọng như thành phần trí thức khác (như bác sĩ, giáo viên, ...).</a:t>
            </a:r>
            <a:endParaRPr lang="en-US"/>
          </a:p>
        </p:txBody>
      </p:sp>
    </p:spTree>
    <p:extLst>
      <p:ext uri="{BB962C8B-B14F-4D97-AF65-F5344CB8AC3E}">
        <p14:creationId xmlns:p14="http://schemas.microsoft.com/office/powerpoint/2010/main" val="9236533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761B-C658-2147-8A12-172B6C39F6C9}"/>
              </a:ext>
            </a:extLst>
          </p:cNvPr>
          <p:cNvSpPr>
            <a:spLocks noGrp="1"/>
          </p:cNvSpPr>
          <p:nvPr>
            <p:ph type="title"/>
          </p:nvPr>
        </p:nvSpPr>
        <p:spPr/>
        <p:txBody>
          <a:bodyPr/>
          <a:lstStyle/>
          <a:p>
            <a:r>
              <a:rPr lang="en-US"/>
              <a:t>Chức năng của kỹ sư / cử nhân</a:t>
            </a:r>
          </a:p>
        </p:txBody>
      </p:sp>
      <p:sp>
        <p:nvSpPr>
          <p:cNvPr id="3" name="Content Placeholder 2">
            <a:extLst>
              <a:ext uri="{FF2B5EF4-FFF2-40B4-BE49-F238E27FC236}">
                <a16:creationId xmlns:a16="http://schemas.microsoft.com/office/drawing/2014/main" id="{9EF80BFF-070D-6441-A882-2FA2E5CD312A}"/>
              </a:ext>
            </a:extLst>
          </p:cNvPr>
          <p:cNvSpPr>
            <a:spLocks noGrp="1"/>
          </p:cNvSpPr>
          <p:nvPr>
            <p:ph idx="1"/>
          </p:nvPr>
        </p:nvSpPr>
        <p:spPr/>
        <p:txBody>
          <a:bodyPr/>
          <a:lstStyle/>
          <a:p>
            <a:pPr marL="514350" indent="-514350">
              <a:lnSpc>
                <a:spcPct val="150000"/>
              </a:lnSpc>
              <a:buFont typeface="+mj-lt"/>
              <a:buAutoNum type="arabicPeriod"/>
            </a:pPr>
            <a:r>
              <a:rPr lang="en-US" altLang="zh-CN">
                <a:ea typeface="宋体" pitchFamily="2" charset="-122"/>
              </a:rPr>
              <a:t>Là người đóng góp trí tuệ, sự sáng tạo cho xã hội.</a:t>
            </a:r>
          </a:p>
          <a:p>
            <a:pPr marL="514350" indent="-514350">
              <a:lnSpc>
                <a:spcPct val="150000"/>
              </a:lnSpc>
              <a:buFont typeface="+mj-lt"/>
              <a:buAutoNum type="arabicPeriod"/>
            </a:pPr>
            <a:r>
              <a:rPr lang="en-US" altLang="zh-CN">
                <a:solidFill>
                  <a:srgbClr val="FF0000"/>
                </a:solidFill>
                <a:ea typeface="宋体" pitchFamily="2" charset="-122"/>
              </a:rPr>
              <a:t>Là người chủ chốt quyết định mọi thành công trong các ngành nghề của mọi lĩnh vực trong nền kinh tế của đất nước.</a:t>
            </a:r>
          </a:p>
          <a:p>
            <a:pPr marL="514350" indent="-514350">
              <a:lnSpc>
                <a:spcPct val="150000"/>
              </a:lnSpc>
              <a:buFont typeface="+mj-lt"/>
              <a:buAutoNum type="arabicPeriod"/>
            </a:pPr>
            <a:r>
              <a:rPr lang="en-US" altLang="zh-CN">
                <a:ea typeface="宋体" pitchFamily="2" charset="-122"/>
              </a:rPr>
              <a:t>Đảm nhiệm thực hiện công tác theo chuyên ngành được đào tạo.</a:t>
            </a:r>
          </a:p>
          <a:p>
            <a:pPr marL="514350" indent="-514350">
              <a:lnSpc>
                <a:spcPct val="150000"/>
              </a:lnSpc>
              <a:buFont typeface="+mj-lt"/>
              <a:buAutoNum type="arabicPeriod"/>
            </a:pPr>
            <a:endParaRPr lang="en-US"/>
          </a:p>
        </p:txBody>
      </p:sp>
    </p:spTree>
    <p:extLst>
      <p:ext uri="{BB962C8B-B14F-4D97-AF65-F5344CB8AC3E}">
        <p14:creationId xmlns:p14="http://schemas.microsoft.com/office/powerpoint/2010/main" val="7290115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1FC4-912E-FB48-BF0B-07EE94765625}"/>
              </a:ext>
            </a:extLst>
          </p:cNvPr>
          <p:cNvSpPr>
            <a:spLocks noGrp="1"/>
          </p:cNvSpPr>
          <p:nvPr>
            <p:ph type="title"/>
          </p:nvPr>
        </p:nvSpPr>
        <p:spPr/>
        <p:txBody>
          <a:bodyPr/>
          <a:lstStyle/>
          <a:p>
            <a:r>
              <a:rPr lang="en-US"/>
              <a:t>Vai trò của người kỹ sư / cử nhân trong sản xuất</a:t>
            </a:r>
          </a:p>
        </p:txBody>
      </p:sp>
      <p:sp>
        <p:nvSpPr>
          <p:cNvPr id="3" name="Content Placeholder 2">
            <a:extLst>
              <a:ext uri="{FF2B5EF4-FFF2-40B4-BE49-F238E27FC236}">
                <a16:creationId xmlns:a16="http://schemas.microsoft.com/office/drawing/2014/main" id="{9C815BCC-9138-1848-9871-3FCA7953B6AB}"/>
              </a:ext>
            </a:extLst>
          </p:cNvPr>
          <p:cNvSpPr>
            <a:spLocks noGrp="1"/>
          </p:cNvSpPr>
          <p:nvPr>
            <p:ph idx="1"/>
          </p:nvPr>
        </p:nvSpPr>
        <p:spPr>
          <a:xfrm>
            <a:off x="457200" y="1600200"/>
            <a:ext cx="11277600" cy="4525963"/>
          </a:xfrm>
        </p:spPr>
        <p:txBody>
          <a:bodyPr/>
          <a:lstStyle/>
          <a:p>
            <a:pPr>
              <a:lnSpc>
                <a:spcPct val="150000"/>
              </a:lnSpc>
            </a:pPr>
            <a:r>
              <a:rPr lang="vi-VN"/>
              <a:t>Tổ chức quản lý xây dựng đơn vị.</a:t>
            </a:r>
          </a:p>
          <a:p>
            <a:pPr>
              <a:lnSpc>
                <a:spcPct val="150000"/>
              </a:lnSpc>
            </a:pPr>
            <a:r>
              <a:rPr lang="vi-VN">
                <a:solidFill>
                  <a:srgbClr val="FF0000"/>
                </a:solidFill>
              </a:rPr>
              <a:t>Tổ chức và phân công lao động kỹ thuật trong các đơn vị.</a:t>
            </a:r>
          </a:p>
          <a:p>
            <a:pPr>
              <a:lnSpc>
                <a:spcPct val="150000"/>
              </a:lnSpc>
            </a:pPr>
            <a:r>
              <a:rPr lang="vi-VN"/>
              <a:t>Thực hiện chức năng giám sát, kiểm tra đánh giá các hoạt động của hệ thống lao động kỹ thuật.</a:t>
            </a:r>
          </a:p>
          <a:p>
            <a:pPr>
              <a:lnSpc>
                <a:spcPct val="150000"/>
              </a:lnSpc>
            </a:pPr>
            <a:r>
              <a:rPr lang="vi-VN">
                <a:solidFill>
                  <a:srgbClr val="FF0000"/>
                </a:solidFill>
              </a:rPr>
              <a:t>Thực hiện chức năng phân phối thành quả lao động, tham gia các hoạt động kỹ thuật quảng bá giới thiệu sản phẩm của ngành mình. </a:t>
            </a:r>
          </a:p>
          <a:p>
            <a:pPr>
              <a:lnSpc>
                <a:spcPct val="150000"/>
              </a:lnSpc>
            </a:pPr>
            <a:endParaRPr lang="en-US"/>
          </a:p>
        </p:txBody>
      </p:sp>
    </p:spTree>
    <p:extLst>
      <p:ext uri="{BB962C8B-B14F-4D97-AF65-F5344CB8AC3E}">
        <p14:creationId xmlns:p14="http://schemas.microsoft.com/office/powerpoint/2010/main" val="9669928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1630-C909-A342-9FBC-E771FC5F72AA}"/>
              </a:ext>
            </a:extLst>
          </p:cNvPr>
          <p:cNvSpPr>
            <a:spLocks noGrp="1"/>
          </p:cNvSpPr>
          <p:nvPr>
            <p:ph type="title"/>
          </p:nvPr>
        </p:nvSpPr>
        <p:spPr>
          <a:xfrm>
            <a:off x="457200" y="3581400"/>
            <a:ext cx="10972800" cy="1143000"/>
          </a:xfrm>
        </p:spPr>
        <p:txBody>
          <a:bodyPr/>
          <a:lstStyle/>
          <a:p>
            <a:pPr algn="l"/>
            <a:r>
              <a:rPr lang="en-US"/>
              <a:t>Đạo đức nghề nghiệp</a:t>
            </a:r>
          </a:p>
        </p:txBody>
      </p:sp>
    </p:spTree>
    <p:extLst>
      <p:ext uri="{BB962C8B-B14F-4D97-AF65-F5344CB8AC3E}">
        <p14:creationId xmlns:p14="http://schemas.microsoft.com/office/powerpoint/2010/main" val="24999514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0745-9E9F-394B-93B5-8F9F393E7C3C}"/>
              </a:ext>
            </a:extLst>
          </p:cNvPr>
          <p:cNvSpPr>
            <a:spLocks noGrp="1"/>
          </p:cNvSpPr>
          <p:nvPr>
            <p:ph type="title"/>
          </p:nvPr>
        </p:nvSpPr>
        <p:spPr/>
        <p:txBody>
          <a:bodyPr/>
          <a:lstStyle/>
          <a:p>
            <a:r>
              <a:rPr lang="en-US"/>
              <a:t>Phẩm chất cần có</a:t>
            </a:r>
          </a:p>
        </p:txBody>
      </p:sp>
      <p:sp>
        <p:nvSpPr>
          <p:cNvPr id="3" name="Content Placeholder 2">
            <a:extLst>
              <a:ext uri="{FF2B5EF4-FFF2-40B4-BE49-F238E27FC236}">
                <a16:creationId xmlns:a16="http://schemas.microsoft.com/office/drawing/2014/main" id="{5DA28C70-B409-0748-9F22-ED2B1EB33EA9}"/>
              </a:ext>
            </a:extLst>
          </p:cNvPr>
          <p:cNvSpPr>
            <a:spLocks noGrp="1"/>
          </p:cNvSpPr>
          <p:nvPr>
            <p:ph idx="1"/>
          </p:nvPr>
        </p:nvSpPr>
        <p:spPr/>
        <p:txBody>
          <a:bodyPr/>
          <a:lstStyle/>
          <a:p>
            <a:r>
              <a:rPr lang="vi-VN"/>
              <a:t>Kỹ sư / cử nhân là thành viên của </a:t>
            </a:r>
            <a:r>
              <a:rPr lang="vi-VN">
                <a:solidFill>
                  <a:srgbClr val="FF0000"/>
                </a:solidFill>
              </a:rPr>
              <a:t>tập thể lao động</a:t>
            </a:r>
            <a:r>
              <a:rPr lang="vi-VN"/>
              <a:t>.</a:t>
            </a:r>
          </a:p>
          <a:p>
            <a:r>
              <a:rPr lang="vi-VN"/>
              <a:t>Tự lực, tự giác nhưng luôn trong tinh thần hợp tác “ </a:t>
            </a:r>
            <a:r>
              <a:rPr lang="vi-VN" i="1">
                <a:solidFill>
                  <a:srgbClr val="FF0000"/>
                </a:solidFill>
              </a:rPr>
              <a:t>Một cây làm chẳng lên non</a:t>
            </a:r>
            <a:r>
              <a:rPr lang="vi-VN"/>
              <a:t>”.</a:t>
            </a:r>
          </a:p>
          <a:p>
            <a:r>
              <a:rPr lang="vi-VN"/>
              <a:t>Ý thức trách nhiệm trước nhiệm vụ đựơc giao, đó là phẩm chất cao quí của người kỹ sư.</a:t>
            </a:r>
          </a:p>
          <a:p>
            <a:r>
              <a:rPr lang="vi-VN">
                <a:solidFill>
                  <a:srgbClr val="FF0000"/>
                </a:solidFill>
              </a:rPr>
              <a:t>Trung thực và có tinh thần trách nhiệm </a:t>
            </a:r>
            <a:r>
              <a:rPr lang="vi-VN"/>
              <a:t>trước tập thể và xã hội.</a:t>
            </a:r>
          </a:p>
          <a:p>
            <a:endParaRPr lang="en-US"/>
          </a:p>
        </p:txBody>
      </p:sp>
    </p:spTree>
    <p:extLst>
      <p:ext uri="{BB962C8B-B14F-4D97-AF65-F5344CB8AC3E}">
        <p14:creationId xmlns:p14="http://schemas.microsoft.com/office/powerpoint/2010/main" val="4021682800"/>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4354</TotalTime>
  <Words>1815</Words>
  <Application>Microsoft Macintosh PowerPoint</Application>
  <PresentationFormat>Widescreen</PresentationFormat>
  <Paragraphs>132</Paragraphs>
  <Slides>33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Default Design</vt:lpstr>
      <vt:lpstr>BÀI 05:  ĐẠO ĐỨC NGHỀ NGHIỆP</vt:lpstr>
      <vt:lpstr>Ngành Công nghệ thông tin</vt:lpstr>
      <vt:lpstr>Ngành Công nghệ thông tin</vt:lpstr>
      <vt:lpstr>Nội dung</vt:lpstr>
      <vt:lpstr>Vai trò của kỹ sư / cử nhân</vt:lpstr>
      <vt:lpstr>Chức năng của kỹ sư / cử nhân</vt:lpstr>
      <vt:lpstr>Vai trò của người kỹ sư / cử nhân trong sản xuất</vt:lpstr>
      <vt:lpstr>Đạo đức nghề nghiệp</vt:lpstr>
      <vt:lpstr>Phẩm chất cần có</vt:lpstr>
      <vt:lpstr>Các nhiệm vụ đảm nhiệm</vt:lpstr>
      <vt:lpstr>Năng lực cần trang bị</vt:lpstr>
      <vt:lpstr>Các phẩm chất cần có</vt:lpstr>
      <vt:lpstr>Các hoạt động mang mục đích xấu</vt:lpstr>
      <vt:lpstr>Các hoạt động mang mục đích xấu trong CNTT</vt:lpstr>
      <vt:lpstr>Bản quyền phần mềm</vt:lpstr>
      <vt:lpstr>Bạn có đang xài phần mềm không bản quyền?</vt:lpstr>
      <vt:lpstr>Bản quyền phần mềm</vt:lpstr>
      <vt:lpstr>Các lý do nên dùng phần mềm có bản quyền</vt:lpstr>
      <vt:lpstr>Công ước Bern</vt:lpstr>
      <vt:lpstr>Đạo văn</vt:lpstr>
      <vt:lpstr>Đạo văn là gì?</vt:lpstr>
      <vt:lpstr>Các loại đạo văn</vt:lpstr>
      <vt:lpstr>Ví dụ: đạo văn trực tiếp</vt:lpstr>
      <vt:lpstr>Ví dụ: Đạo văn diễn giải</vt:lpstr>
      <vt:lpstr>Ví dụ: đạo văn mosaic</vt:lpstr>
      <vt:lpstr>Ví dụ: Đạo văn tình cờ</vt:lpstr>
      <vt:lpstr>Các công cụ chống đạo văn</vt:lpstr>
      <vt:lpstr>Công cụ Doit</vt:lpstr>
      <vt:lpstr>Công cụ kiemtratailieu</vt:lpstr>
      <vt:lpstr>Công cụ kiểm tra đạo văn cho tiếng Việt</vt:lpstr>
      <vt:lpstr>Một vài lời khuyên để tránh đạo văn</vt:lpstr>
      <vt:lpstr>BÀI TẬP</vt:lpstr>
      <vt:lpstr>Thảo luận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835</cp:revision>
  <cp:lastPrinted>2019-06-18T07:05:10Z</cp:lastPrinted>
  <dcterms:created xsi:type="dcterms:W3CDTF">2008-06-14T04:13:27Z</dcterms:created>
  <dcterms:modified xsi:type="dcterms:W3CDTF">2021-11-06T13:40:23Z</dcterms:modified>
</cp:coreProperties>
</file>