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707" r:id="rId2"/>
    <p:sldMasterId id="2147483704" r:id="rId3"/>
  </p:sldMasterIdLst>
  <p:notesMasterIdLst>
    <p:notesMasterId r:id="rId11"/>
  </p:notesMasterIdLst>
  <p:handoutMasterIdLst>
    <p:handoutMasterId r:id="rId12"/>
  </p:handoutMasterIdLst>
  <p:sldIdLst>
    <p:sldId id="304" r:id="rId4"/>
    <p:sldId id="305" r:id="rId5"/>
    <p:sldId id="312" r:id="rId6"/>
    <p:sldId id="306" r:id="rId7"/>
    <p:sldId id="307" r:id="rId8"/>
    <p:sldId id="314" r:id="rId9"/>
    <p:sldId id="310" r:id="rId10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6B1"/>
    <a:srgbClr val="8A25B1"/>
    <a:srgbClr val="FF0000"/>
    <a:srgbClr val="7B003F"/>
    <a:srgbClr val="A5A5A5"/>
    <a:srgbClr val="999AB9"/>
    <a:srgbClr val="C0C0C0"/>
    <a:srgbClr val="FF6600"/>
    <a:srgbClr val="FFB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26" autoAdjust="0"/>
  </p:normalViewPr>
  <p:slideViewPr>
    <p:cSldViewPr snapToObjects="1" showGuides="1">
      <p:cViewPr varScale="1">
        <p:scale>
          <a:sx n="64" d="100"/>
          <a:sy n="64" d="100"/>
        </p:scale>
        <p:origin x="1364" y="36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16.04.2018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556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DB and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honor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Team 4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SIMTECH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Hope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too</a:t>
            </a:r>
            <a:r>
              <a:rPr lang="de-DE" dirty="0"/>
              <a:t> violent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eyes</a:t>
            </a:r>
            <a:r>
              <a:rPr lang="de-DE" dirty="0"/>
              <a:t>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1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, SIMTECH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Sharath</a:t>
            </a:r>
            <a:r>
              <a:rPr lang="de-DE" dirty="0"/>
              <a:t>, Aleksei, </a:t>
            </a:r>
            <a:r>
              <a:rPr lang="de-DE" dirty="0" err="1"/>
              <a:t>Quang</a:t>
            </a:r>
            <a:r>
              <a:rPr lang="de-DE" dirty="0"/>
              <a:t>, Sai, ZE and me.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66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Here‘s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birds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ahead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large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17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 </a:t>
            </a:r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neighbourhood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live </a:t>
            </a:r>
            <a:r>
              <a:rPr lang="de-DE" dirty="0" err="1"/>
              <a:t>there</a:t>
            </a:r>
            <a:r>
              <a:rPr lang="de-DE" dirty="0"/>
              <a:t> – at least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I </a:t>
            </a:r>
            <a:r>
              <a:rPr lang="de-DE" dirty="0" err="1"/>
              <a:t>said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and </a:t>
            </a:r>
            <a:r>
              <a:rPr lang="de-DE" dirty="0" err="1"/>
              <a:t>reiterate</a:t>
            </a:r>
            <a:r>
              <a:rPr lang="de-DE" dirty="0"/>
              <a:t>,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nice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growtch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/>
              <a:t>Elegant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. </a:t>
            </a:r>
            <a:r>
              <a:rPr lang="de-DE" dirty="0" err="1"/>
              <a:t>Effectiveness</a:t>
            </a:r>
            <a:r>
              <a:rPr lang="de-DE" dirty="0"/>
              <a:t> and Efficiency,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in and </a:t>
            </a:r>
            <a:r>
              <a:rPr lang="de-DE" dirty="0" err="1"/>
              <a:t>day</a:t>
            </a:r>
            <a:r>
              <a:rPr lang="de-DE" dirty="0"/>
              <a:t> out in an </a:t>
            </a:r>
            <a:r>
              <a:rPr lang="de-DE" dirty="0" err="1"/>
              <a:t>office</a:t>
            </a:r>
            <a:r>
              <a:rPr lang="de-DE" dirty="0"/>
              <a:t>.</a:t>
            </a:r>
          </a:p>
          <a:p>
            <a:r>
              <a:rPr lang="de-DE" dirty="0"/>
              <a:t>But </a:t>
            </a:r>
            <a:r>
              <a:rPr lang="de-DE" dirty="0" err="1"/>
              <a:t>elegance</a:t>
            </a:r>
            <a:r>
              <a:rPr lang="de-DE" dirty="0"/>
              <a:t>, not so </a:t>
            </a:r>
            <a:r>
              <a:rPr lang="de-DE" dirty="0" err="1"/>
              <a:t>much</a:t>
            </a:r>
            <a:r>
              <a:rPr lang="de-DE" dirty="0"/>
              <a:t>. As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–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cleverness</a:t>
            </a:r>
            <a:r>
              <a:rPr lang="de-DE" dirty="0"/>
              <a:t>,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7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</a:t>
            </a:r>
            <a:r>
              <a:rPr lang="de-DE" dirty="0"/>
              <a:t> –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professionalism</a:t>
            </a:r>
            <a:r>
              <a:rPr lang="de-DE" dirty="0"/>
              <a:t> –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but </a:t>
            </a:r>
            <a:r>
              <a:rPr lang="de-DE" dirty="0" err="1"/>
              <a:t>we‘re</a:t>
            </a:r>
            <a:r>
              <a:rPr lang="de-DE" dirty="0"/>
              <a:t> all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and </a:t>
            </a:r>
            <a:r>
              <a:rPr lang="de-DE" dirty="0" err="1"/>
              <a:t>might</a:t>
            </a:r>
            <a:r>
              <a:rPr lang="de-DE" dirty="0"/>
              <a:t> do </a:t>
            </a:r>
            <a:r>
              <a:rPr lang="de-DE" dirty="0" err="1"/>
              <a:t>paid</a:t>
            </a:r>
            <a:r>
              <a:rPr lang="de-DE" dirty="0"/>
              <a:t> and </a:t>
            </a:r>
            <a:r>
              <a:rPr lang="de-DE" dirty="0" err="1"/>
              <a:t>qualified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16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Budgets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And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formation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so I am not </a:t>
            </a:r>
            <a:r>
              <a:rPr lang="de-DE" dirty="0" err="1"/>
              <a:t>worried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still </a:t>
            </a:r>
            <a:r>
              <a:rPr lang="de-DE" dirty="0" err="1"/>
              <a:t>about</a:t>
            </a:r>
            <a:r>
              <a:rPr lang="de-DE" dirty="0"/>
              <a:t> 80h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milestone</a:t>
            </a:r>
            <a:r>
              <a:rPr lang="de-DE" dirty="0"/>
              <a:t>. But </a:t>
            </a:r>
            <a:r>
              <a:rPr lang="de-DE" dirty="0" err="1"/>
              <a:t>to</a:t>
            </a:r>
            <a:r>
              <a:rPr lang="de-DE" dirty="0"/>
              <a:t> hold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together</a:t>
            </a:r>
            <a:r>
              <a:rPr lang="de-DE" dirty="0"/>
              <a:t>,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meetings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proper </a:t>
            </a:r>
            <a:r>
              <a:rPr lang="de-DE" dirty="0" err="1"/>
              <a:t>protocols</a:t>
            </a:r>
            <a:r>
              <a:rPr lang="de-DE" dirty="0"/>
              <a:t>. </a:t>
            </a:r>
          </a:p>
          <a:p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,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meetings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possible. </a:t>
            </a:r>
          </a:p>
          <a:p>
            <a:r>
              <a:rPr lang="de-DE" dirty="0"/>
              <a:t>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strikes</a:t>
            </a:r>
            <a:r>
              <a:rPr lang="de-DE" dirty="0"/>
              <a:t>,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ist due –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. 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plans</a:t>
            </a:r>
            <a:r>
              <a:rPr lang="de-DE" dirty="0"/>
              <a:t>,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in a </a:t>
            </a:r>
            <a:r>
              <a:rPr lang="de-DE" dirty="0" err="1"/>
              <a:t>rolling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 –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I‘d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.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26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82350C-6334-4916-9733-80EACE7D78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5660" y="3573016"/>
            <a:ext cx="4913312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de-DE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735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4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FE632BED-56AD-477F-8460-D3566A199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644804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A25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16004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73204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BC94524-CEF7-4FEE-A69C-0A235A9DE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8002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2242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79622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0A4E1171-B745-439D-A585-E7EE30AA20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6769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1009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67292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C84DDA1-14DF-4AD5-AEC9-27DE46C2AE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4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3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877770-2D32-4A45-AB6B-02815B100AE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96398" y="10647"/>
            <a:ext cx="1937984" cy="673423"/>
          </a:xfrm>
          <a:prstGeom prst="rect">
            <a:avLst/>
          </a:prstGeom>
        </p:spPr>
      </p:pic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70" r:id="rId4"/>
    <p:sldLayoutId id="2147483660" r:id="rId5"/>
    <p:sldLayoutId id="2147483661" r:id="rId6"/>
    <p:sldLayoutId id="2147483671" r:id="rId7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A2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005_INF_002.jpg">
            <a:extLst>
              <a:ext uri="{FF2B5EF4-FFF2-40B4-BE49-F238E27FC236}">
                <a16:creationId xmlns:a16="http://schemas.microsoft.com/office/drawing/2014/main" id="{CBE90EA9-1754-47A9-8994-65F5A42302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F0F9F93-240E-4C7D-B4DE-8353D0C0175D}"/>
              </a:ext>
            </a:extLst>
          </p:cNvPr>
          <p:cNvSpPr/>
          <p:nvPr userDrawn="1"/>
        </p:nvSpPr>
        <p:spPr>
          <a:xfrm>
            <a:off x="0" y="4772191"/>
            <a:ext cx="9144000" cy="20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F6C4CB-4E17-49F8-A6B8-A9C8B92814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4088" y="5445224"/>
            <a:ext cx="3419189" cy="118812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F8F06FE-B3A8-457F-94F0-73969BE22740}"/>
              </a:ext>
            </a:extLst>
          </p:cNvPr>
          <p:cNvSpPr txBox="1">
            <a:spLocks/>
          </p:cNvSpPr>
          <p:nvPr userDrawn="1"/>
        </p:nvSpPr>
        <p:spPr>
          <a:xfrm>
            <a:off x="1240892" y="3016736"/>
            <a:ext cx="7466074" cy="493150"/>
          </a:xfrm>
          <a:prstGeom prst="rect">
            <a:avLst/>
          </a:prstGeom>
        </p:spPr>
        <p:txBody>
          <a:bodyPr vert="horz" lIns="254000"/>
          <a:lstStyle>
            <a:lvl1pPr marL="35052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kumimoji="0" lang="de-DE" sz="3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+mj-cs"/>
              </a:defRPr>
            </a:lvl1pPr>
            <a:lvl2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2pPr>
            <a:lvl3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3pPr>
            <a:lvl4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4pPr>
            <a:lvl5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38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Simulation Project 2018</a:t>
            </a:r>
          </a:p>
        </p:txBody>
      </p:sp>
    </p:spTree>
    <p:extLst>
      <p:ext uri="{BB962C8B-B14F-4D97-AF65-F5344CB8AC3E}">
        <p14:creationId xmlns:p14="http://schemas.microsoft.com/office/powerpoint/2010/main" val="34933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137687-3753-4300-9A67-903D4158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Milestone 1 – Team Formation</a:t>
            </a:r>
          </a:p>
        </p:txBody>
      </p:sp>
    </p:spTree>
    <p:extLst>
      <p:ext uri="{BB962C8B-B14F-4D97-AF65-F5344CB8AC3E}">
        <p14:creationId xmlns:p14="http://schemas.microsoft.com/office/powerpoint/2010/main" val="26571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3148184"/>
            <a:ext cx="8537574" cy="2538036"/>
          </a:xfrm>
        </p:spPr>
        <p:txBody>
          <a:bodyPr numCol="2"/>
          <a:lstStyle/>
          <a:p>
            <a:r>
              <a:rPr lang="de-DE" dirty="0" err="1"/>
              <a:t>Sharath</a:t>
            </a:r>
            <a:r>
              <a:rPr lang="de-DE" dirty="0"/>
              <a:t> </a:t>
            </a:r>
            <a:r>
              <a:rPr lang="de-DE"/>
              <a:t>Siluveru</a:t>
            </a:r>
            <a:endParaRPr lang="de-DE" dirty="0"/>
          </a:p>
          <a:p>
            <a:pPr lvl="1"/>
            <a:r>
              <a:rPr lang="de-DE" dirty="0" err="1"/>
              <a:t>Conceptual</a:t>
            </a:r>
            <a:r>
              <a:rPr lang="de-DE" dirty="0"/>
              <a:t> Model</a:t>
            </a:r>
          </a:p>
          <a:p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endParaRPr lang="de-DE" dirty="0"/>
          </a:p>
          <a:p>
            <a:pPr lvl="1"/>
            <a:r>
              <a:rPr lang="de-DE" dirty="0"/>
              <a:t>Data Collection &amp; Analysis</a:t>
            </a:r>
          </a:p>
          <a:p>
            <a:endParaRPr lang="de-DE" dirty="0"/>
          </a:p>
          <a:p>
            <a:r>
              <a:rPr lang="de-DE" dirty="0"/>
              <a:t>Pham </a:t>
            </a:r>
            <a:r>
              <a:rPr lang="de-DE" dirty="0" err="1"/>
              <a:t>Huu</a:t>
            </a:r>
            <a:r>
              <a:rPr lang="de-DE" dirty="0"/>
              <a:t> </a:t>
            </a:r>
            <a:r>
              <a:rPr lang="de-DE" dirty="0" err="1"/>
              <a:t>Quang</a:t>
            </a:r>
            <a:endParaRPr lang="de-DE" dirty="0"/>
          </a:p>
          <a:p>
            <a:pPr lvl="1"/>
            <a:r>
              <a:rPr lang="de-DE" dirty="0"/>
              <a:t>Chief Software </a:t>
            </a:r>
            <a:r>
              <a:rPr lang="de-DE" dirty="0" err="1"/>
              <a:t>Architect</a:t>
            </a:r>
            <a:endParaRPr lang="de-DE" dirty="0"/>
          </a:p>
          <a:p>
            <a:endParaRPr lang="de-DE" dirty="0"/>
          </a:p>
          <a:p>
            <a:r>
              <a:rPr lang="de-DE" dirty="0"/>
              <a:t>Sai </a:t>
            </a:r>
            <a:r>
              <a:rPr lang="de-DE" dirty="0" err="1"/>
              <a:t>Vivek</a:t>
            </a:r>
            <a:endParaRPr lang="de-DE" dirty="0"/>
          </a:p>
          <a:p>
            <a:pPr lvl="1"/>
            <a:r>
              <a:rPr lang="de-DE" dirty="0"/>
              <a:t>Experimental Design</a:t>
            </a:r>
          </a:p>
          <a:p>
            <a:endParaRPr lang="de-DE" dirty="0"/>
          </a:p>
          <a:p>
            <a:r>
              <a:rPr lang="de-DE" dirty="0"/>
              <a:t>Zeynep </a:t>
            </a:r>
            <a:r>
              <a:rPr lang="de-DE" dirty="0" err="1"/>
              <a:t>Ece</a:t>
            </a:r>
            <a:r>
              <a:rPr lang="de-DE" dirty="0"/>
              <a:t> Ergin</a:t>
            </a:r>
          </a:p>
          <a:p>
            <a:pPr lvl="1"/>
            <a:r>
              <a:rPr lang="de-DE" dirty="0"/>
              <a:t>Validation &amp; Quality Control</a:t>
            </a:r>
          </a:p>
          <a:p>
            <a:endParaRPr lang="de-DE" dirty="0"/>
          </a:p>
          <a:p>
            <a:r>
              <a:rPr lang="de-DE" dirty="0"/>
              <a:t>Daniel Bokelmann</a:t>
            </a:r>
          </a:p>
          <a:p>
            <a:pPr lvl="1"/>
            <a:r>
              <a:rPr lang="de-DE" dirty="0"/>
              <a:t>Project Manager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Who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Milestone 1 – Team Formation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01217F-E60F-41F2-9904-F2885192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76" y="1340768"/>
            <a:ext cx="4248473" cy="14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2" y="4701328"/>
            <a:ext cx="8537574" cy="1822105"/>
          </a:xfrm>
        </p:spPr>
        <p:txBody>
          <a:bodyPr numCol="1"/>
          <a:lstStyle/>
          <a:p>
            <a:r>
              <a:rPr lang="de-DE" dirty="0"/>
              <a:t>Questions </a:t>
            </a:r>
            <a:r>
              <a:rPr lang="de-DE" dirty="0" err="1"/>
              <a:t>regarding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tram-line: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tram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choke</a:t>
            </a:r>
            <a:r>
              <a:rPr lang="de-DE" dirty="0"/>
              <a:t>-points?</a:t>
            </a:r>
          </a:p>
          <a:p>
            <a:pPr lvl="1"/>
            <a:r>
              <a:rPr lang="de-DE" dirty="0"/>
              <a:t>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</a:t>
            </a: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9DDB7D50-8F82-40B8-A7AB-1AF0DC439C4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20025" b="17333"/>
          <a:stretch/>
        </p:blipFill>
        <p:spPr>
          <a:xfrm>
            <a:off x="0" y="1412776"/>
            <a:ext cx="9144000" cy="324036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Milestone 1 – Team 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48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r>
              <a:rPr lang="de-DE" dirty="0"/>
              <a:t>Create 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r>
              <a:rPr lang="de-DE" dirty="0" err="1"/>
              <a:t>Apply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pPr lvl="1"/>
            <a:r>
              <a:rPr lang="de-DE" dirty="0"/>
              <a:t>…soft </a:t>
            </a:r>
            <a:r>
              <a:rPr lang="de-DE" dirty="0" err="1"/>
              <a:t>skills</a:t>
            </a:r>
            <a:endParaRPr lang="de-DE" dirty="0"/>
          </a:p>
          <a:p>
            <a:r>
              <a:rPr lang="de-DE" dirty="0"/>
              <a:t>Experience</a:t>
            </a:r>
          </a:p>
          <a:p>
            <a:pPr lvl="2"/>
            <a:r>
              <a:rPr lang="de-DE" dirty="0"/>
              <a:t>…</a:t>
            </a:r>
            <a:r>
              <a:rPr lang="de-DE" dirty="0" err="1"/>
              <a:t>teamwork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“</a:t>
            </a:r>
            <a:r>
              <a:rPr lang="de-DE" dirty="0" err="1"/>
              <a:t>strangers</a:t>
            </a:r>
            <a:r>
              <a:rPr lang="de-DE" dirty="0"/>
              <a:t>“</a:t>
            </a:r>
          </a:p>
          <a:p>
            <a:pPr lvl="2"/>
            <a:r>
              <a:rPr lang="de-DE" dirty="0"/>
              <a:t>…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pPr lvl="2"/>
            <a:r>
              <a:rPr lang="de-DE" dirty="0"/>
              <a:t>…</a:t>
            </a:r>
            <a:r>
              <a:rPr lang="de-DE" dirty="0" err="1"/>
              <a:t>consulting</a:t>
            </a:r>
            <a:r>
              <a:rPr lang="de-DE" dirty="0"/>
              <a:t> in a </a:t>
            </a:r>
            <a:r>
              <a:rPr lang="de-DE" dirty="0" err="1"/>
              <a:t>sandbox</a:t>
            </a:r>
            <a:endParaRPr lang="de-DE" dirty="0"/>
          </a:p>
          <a:p>
            <a:pPr marL="350520" lvl="2" indent="0">
              <a:buNone/>
            </a:pPr>
            <a:endParaRPr lang="de-DE" dirty="0"/>
          </a:p>
          <a:p>
            <a:pPr marL="350520" lvl="2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Milestone 1 – Team Formation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EEE5FD-CF19-4F25-9E38-69CAA2C3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56" y="1925535"/>
            <a:ext cx="4500897" cy="33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350520" indent="0">
              <a:buNone/>
            </a:pPr>
            <a:r>
              <a:rPr lang="de-DE" dirty="0" err="1"/>
              <a:t>Effective</a:t>
            </a:r>
            <a:endParaRPr lang="de-DE" dirty="0"/>
          </a:p>
          <a:p>
            <a:pPr lvl="2"/>
            <a:r>
              <a:rPr lang="de-DE" dirty="0"/>
              <a:t>…in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customer‘s</a:t>
            </a:r>
            <a:r>
              <a:rPr lang="de-DE" dirty="0"/>
              <a:t> </a:t>
            </a:r>
            <a:r>
              <a:rPr lang="de-DE" dirty="0" err="1"/>
              <a:t>decision-making</a:t>
            </a:r>
            <a:endParaRPr lang="de-DE" dirty="0"/>
          </a:p>
          <a:p>
            <a:pPr lvl="2"/>
            <a:r>
              <a:rPr lang="de-DE" dirty="0"/>
              <a:t>…in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project‘s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…in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budget</a:t>
            </a:r>
            <a:endParaRPr lang="de-DE" dirty="0"/>
          </a:p>
          <a:p>
            <a:pPr lvl="1"/>
            <a:r>
              <a:rPr lang="de-DE" dirty="0"/>
              <a:t>…in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Elegant</a:t>
            </a:r>
          </a:p>
          <a:p>
            <a:pPr lvl="1"/>
            <a:r>
              <a:rPr lang="de-DE" dirty="0"/>
              <a:t>…in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pPr lvl="1"/>
            <a:r>
              <a:rPr lang="de-DE" dirty="0"/>
              <a:t>…in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infrastructure</a:t>
            </a:r>
            <a:endParaRPr lang="de-DE" dirty="0"/>
          </a:p>
          <a:p>
            <a:pPr lvl="1"/>
            <a:r>
              <a:rPr lang="de-DE" dirty="0"/>
              <a:t>…in </a:t>
            </a:r>
            <a:r>
              <a:rPr lang="de-DE" dirty="0" err="1"/>
              <a:t>architecting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1 – Team Formation</a:t>
            </a:r>
          </a:p>
        </p:txBody>
      </p:sp>
    </p:spTree>
    <p:extLst>
      <p:ext uri="{BB962C8B-B14F-4D97-AF65-F5344CB8AC3E}">
        <p14:creationId xmlns:p14="http://schemas.microsoft.com/office/powerpoint/2010/main" val="38690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566312"/>
          </a:xfrm>
        </p:spPr>
        <p:txBody>
          <a:bodyPr/>
          <a:lstStyle/>
          <a:p>
            <a:r>
              <a:rPr lang="de-DE" dirty="0"/>
              <a:t>General Individual Performance </a:t>
            </a:r>
            <a:r>
              <a:rPr lang="de-DE" dirty="0" err="1"/>
              <a:t>Criteria</a:t>
            </a:r>
            <a:r>
              <a:rPr lang="de-DE" dirty="0"/>
              <a:t>: </a:t>
            </a:r>
          </a:p>
          <a:p>
            <a:pPr lvl="2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</a:t>
            </a: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Milestone 1 – Team Formation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9551FDB-E157-4B7A-834C-0377430895C1}"/>
              </a:ext>
            </a:extLst>
          </p:cNvPr>
          <p:cNvCxnSpPr/>
          <p:nvPr/>
        </p:nvCxnSpPr>
        <p:spPr bwMode="auto">
          <a:xfrm>
            <a:off x="611560" y="5301208"/>
            <a:ext cx="360040" cy="144016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F52FCC5C-F809-4D67-A894-B0D9328ECD59}"/>
              </a:ext>
            </a:extLst>
          </p:cNvPr>
          <p:cNvSpPr txBox="1">
            <a:spLocks/>
          </p:cNvSpPr>
          <p:nvPr/>
        </p:nvSpPr>
        <p:spPr>
          <a:xfrm>
            <a:off x="2" y="1749031"/>
            <a:ext cx="8537574" cy="2236168"/>
          </a:xfrm>
          <a:prstGeom prst="rect">
            <a:avLst/>
          </a:prstGeom>
        </p:spPr>
        <p:txBody>
          <a:bodyPr vert="horz" lIns="254000" numCol="2"/>
          <a:lstStyle>
            <a:lvl1pPr marL="350520" indent="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636270" indent="-28575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636270" indent="-28575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lvl="2"/>
            <a:r>
              <a:rPr lang="de-DE" kern="0" dirty="0" err="1"/>
              <a:t>Punctuality</a:t>
            </a:r>
            <a:endParaRPr lang="de-DE" kern="0" dirty="0"/>
          </a:p>
          <a:p>
            <a:pPr lvl="2"/>
            <a:r>
              <a:rPr lang="de-DE" kern="0" dirty="0" err="1"/>
              <a:t>Preparedness</a:t>
            </a:r>
            <a:endParaRPr lang="de-DE" kern="0" dirty="0"/>
          </a:p>
          <a:p>
            <a:pPr lvl="2"/>
            <a:r>
              <a:rPr lang="de-DE" kern="0" dirty="0" err="1"/>
              <a:t>Cooperativeness</a:t>
            </a:r>
            <a:endParaRPr lang="de-DE" kern="0" dirty="0"/>
          </a:p>
          <a:p>
            <a:pPr lvl="2"/>
            <a:r>
              <a:rPr lang="de-DE" kern="0" dirty="0" err="1"/>
              <a:t>Supportiveness</a:t>
            </a:r>
            <a:endParaRPr lang="de-DE" kern="0" dirty="0"/>
          </a:p>
          <a:p>
            <a:pPr lvl="2"/>
            <a:r>
              <a:rPr lang="de-DE" kern="0" dirty="0" err="1"/>
              <a:t>Dependability</a:t>
            </a:r>
            <a:endParaRPr lang="de-DE" kern="0" dirty="0"/>
          </a:p>
          <a:p>
            <a:pPr lvl="2"/>
            <a:endParaRPr lang="de-DE" kern="0" dirty="0"/>
          </a:p>
          <a:p>
            <a:pPr lvl="2"/>
            <a:endParaRPr lang="de-DE" kern="0" dirty="0"/>
          </a:p>
          <a:p>
            <a:pPr lvl="2"/>
            <a:endParaRPr lang="de-DE" kern="0" dirty="0"/>
          </a:p>
          <a:p>
            <a:pPr lvl="2"/>
            <a:endParaRPr lang="de-DE" kern="0" dirty="0"/>
          </a:p>
          <a:p>
            <a:pPr lvl="2"/>
            <a:endParaRPr lang="de-DE" kern="0" dirty="0"/>
          </a:p>
          <a:p>
            <a:pPr lvl="2"/>
            <a:endParaRPr lang="de-DE" kern="0" dirty="0"/>
          </a:p>
          <a:p>
            <a:pPr marL="350520" lvl="2" indent="0">
              <a:buNone/>
            </a:pPr>
            <a:endParaRPr lang="de-DE" kern="0" dirty="0"/>
          </a:p>
          <a:p>
            <a:pPr lvl="2"/>
            <a:r>
              <a:rPr lang="de-DE" kern="0" dirty="0" err="1"/>
              <a:t>Openess</a:t>
            </a:r>
            <a:endParaRPr lang="de-DE" kern="0" dirty="0"/>
          </a:p>
          <a:p>
            <a:pPr lvl="2"/>
            <a:r>
              <a:rPr lang="de-DE" kern="0" dirty="0" err="1"/>
              <a:t>Reliability</a:t>
            </a:r>
            <a:endParaRPr lang="de-DE" kern="0" dirty="0"/>
          </a:p>
          <a:p>
            <a:pPr lvl="2"/>
            <a:r>
              <a:rPr lang="de-DE" kern="0" dirty="0" err="1"/>
              <a:t>Proactiveness</a:t>
            </a:r>
            <a:r>
              <a:rPr lang="de-DE" kern="0" dirty="0"/>
              <a:t> </a:t>
            </a:r>
          </a:p>
          <a:p>
            <a:pPr lvl="2"/>
            <a:r>
              <a:rPr lang="de-DE" kern="0" dirty="0" err="1"/>
              <a:t>Commitment</a:t>
            </a:r>
            <a:endParaRPr lang="de-DE" kern="0" dirty="0"/>
          </a:p>
          <a:p>
            <a:pPr lvl="2"/>
            <a:r>
              <a:rPr lang="de-DE" kern="0" dirty="0"/>
              <a:t>…</a:t>
            </a:r>
          </a:p>
          <a:p>
            <a:pPr lvl="2"/>
            <a:endParaRPr lang="de-DE" kern="0" dirty="0"/>
          </a:p>
          <a:p>
            <a:pPr marL="350520" lvl="3" indent="0">
              <a:buFont typeface="Arial"/>
              <a:buNone/>
            </a:pPr>
            <a:r>
              <a:rPr lang="de-DE" b="1" kern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	</a:t>
            </a:r>
            <a:endParaRPr lang="de-DE" kern="0" dirty="0"/>
          </a:p>
          <a:p>
            <a:pPr marL="350520" lvl="2" indent="0">
              <a:buFont typeface="Arial" panose="020B0604020202020204" pitchFamily="34" charset="0"/>
              <a:buNone/>
            </a:pPr>
            <a:endParaRPr lang="de-DE" kern="0" dirty="0"/>
          </a:p>
          <a:p>
            <a:pPr marL="350520" lvl="2" indent="0">
              <a:buFont typeface="Arial" panose="020B0604020202020204" pitchFamily="34" charset="0"/>
              <a:buNone/>
            </a:pPr>
            <a:endParaRPr lang="de-DE" kern="0" dirty="0"/>
          </a:p>
          <a:p>
            <a:pPr lvl="2"/>
            <a:endParaRPr lang="de-DE" kern="0" dirty="0"/>
          </a:p>
          <a:p>
            <a:pPr lvl="2"/>
            <a:endParaRPr lang="de-DE" kern="0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B34C34-3A99-407E-9EC5-1E2BE3976293}"/>
              </a:ext>
            </a:extLst>
          </p:cNvPr>
          <p:cNvGrpSpPr/>
          <p:nvPr/>
        </p:nvGrpSpPr>
        <p:grpSpPr>
          <a:xfrm>
            <a:off x="1585764" y="4191471"/>
            <a:ext cx="5084139" cy="461665"/>
            <a:chOff x="1633886" y="3871628"/>
            <a:chExt cx="5084139" cy="461665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C296386-7DFF-4C18-97EF-320E92653A96}"/>
                </a:ext>
              </a:extLst>
            </p:cNvPr>
            <p:cNvSpPr txBox="1"/>
            <p:nvPr/>
          </p:nvSpPr>
          <p:spPr>
            <a:xfrm>
              <a:off x="1633886" y="3871628"/>
              <a:ext cx="508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  </a:t>
              </a:r>
              <a:r>
                <a:rPr lang="de-DE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 </a:t>
              </a:r>
              <a:r>
                <a:rPr lang="de-DE" sz="2000" dirty="0" err="1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certain</a:t>
              </a:r>
              <a:r>
                <a:rPr lang="de-DE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de-DE" sz="2000" dirty="0" err="1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degree</a:t>
              </a:r>
              <a:r>
                <a:rPr lang="de-DE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de-DE" sz="2000" dirty="0" err="1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of</a:t>
              </a:r>
              <a:r>
                <a:rPr lang="de-DE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lang="de-DE" sz="2000" dirty="0" err="1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professionalism</a:t>
              </a:r>
              <a:endParaRPr lang="de-DE" sz="20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7B446D0E-6AB7-4C51-984A-EF489611340C}"/>
                </a:ext>
              </a:extLst>
            </p:cNvPr>
            <p:cNvSpPr/>
            <p:nvPr/>
          </p:nvSpPr>
          <p:spPr bwMode="auto">
            <a:xfrm flipV="1">
              <a:off x="1754063" y="4033939"/>
              <a:ext cx="225649" cy="172031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6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pPr marL="350520" indent="0">
              <a:buNone/>
            </a:pPr>
            <a:r>
              <a:rPr lang="de-DE" dirty="0"/>
              <a:t>Problem: </a:t>
            </a:r>
            <a:r>
              <a:rPr lang="de-DE" dirty="0" err="1"/>
              <a:t>Slack</a:t>
            </a:r>
            <a:r>
              <a:rPr lang="de-DE" dirty="0"/>
              <a:t> (Budget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date: &gt;4.000€)</a:t>
            </a:r>
          </a:p>
          <a:p>
            <a:pPr marL="350520" indent="0">
              <a:buNone/>
            </a:pPr>
            <a:r>
              <a:rPr lang="de-DE" dirty="0">
                <a:solidFill>
                  <a:schemeClr val="tx1"/>
                </a:solidFill>
              </a:rPr>
              <a:t>Solution: </a:t>
            </a:r>
            <a:r>
              <a:rPr lang="de-DE" dirty="0" err="1">
                <a:solidFill>
                  <a:schemeClr val="tx1"/>
                </a:solidFill>
              </a:rPr>
              <a:t>Protocols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meetings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definitions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…</a:t>
            </a:r>
          </a:p>
          <a:p>
            <a:pPr marL="864870" lvl="2"/>
            <a:r>
              <a:rPr lang="de-DE" dirty="0"/>
              <a:t>Clear </a:t>
            </a:r>
            <a:r>
              <a:rPr lang="de-DE" dirty="0" err="1"/>
              <a:t>tasks</a:t>
            </a:r>
            <a:r>
              <a:rPr lang="de-DE" dirty="0"/>
              <a:t> </a:t>
            </a:r>
          </a:p>
          <a:p>
            <a:pPr marL="864870" lvl="2" indent="-285750">
              <a:buFont typeface="Arial" panose="020B0604020202020204" pitchFamily="34" charset="0"/>
              <a:buChar char="•"/>
            </a:pPr>
            <a:r>
              <a:rPr lang="de-DE" dirty="0"/>
              <a:t>Clear </a:t>
            </a:r>
            <a:r>
              <a:rPr lang="de-DE" dirty="0" err="1"/>
              <a:t>deadlines&amp;timeboxes</a:t>
            </a:r>
            <a:endParaRPr lang="de-DE" dirty="0"/>
          </a:p>
          <a:p>
            <a:pPr marL="864870" lvl="2" indent="-285750">
              <a:buFont typeface="Arial" panose="020B0604020202020204" pitchFamily="34" charset="0"/>
              <a:buChar char="•"/>
            </a:pPr>
            <a:r>
              <a:rPr lang="de-DE" dirty="0"/>
              <a:t>Clear </a:t>
            </a:r>
            <a:r>
              <a:rPr lang="de-DE" dirty="0" err="1"/>
              <a:t>responsibilities</a:t>
            </a:r>
            <a:endParaRPr lang="de-DE" dirty="0"/>
          </a:p>
          <a:p>
            <a:pPr marL="350520" indent="0">
              <a:buNone/>
            </a:pPr>
            <a:r>
              <a:rPr lang="de-DE" dirty="0"/>
              <a:t>Problem: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meetings</a:t>
            </a:r>
            <a:endParaRPr lang="de-DE" dirty="0"/>
          </a:p>
          <a:p>
            <a:pPr marL="350520" indent="0">
              <a:buNone/>
            </a:pPr>
            <a:r>
              <a:rPr lang="de-DE" dirty="0">
                <a:solidFill>
                  <a:schemeClr val="tx1"/>
                </a:solidFill>
              </a:rPr>
              <a:t>Solution: Agenda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communicate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beforehand</a:t>
            </a:r>
            <a:endParaRPr lang="de-DE" dirty="0"/>
          </a:p>
          <a:p>
            <a:pPr marL="350520" indent="0">
              <a:buNone/>
            </a:pPr>
            <a:r>
              <a:rPr lang="de-DE" dirty="0"/>
              <a:t>Problem: </a:t>
            </a:r>
            <a:r>
              <a:rPr lang="de-DE" dirty="0" err="1"/>
              <a:t>Responsibilities</a:t>
            </a:r>
            <a:r>
              <a:rPr lang="de-DE" dirty="0"/>
              <a:t> outside </a:t>
            </a:r>
            <a:r>
              <a:rPr lang="de-DE" dirty="0" err="1"/>
              <a:t>project</a:t>
            </a:r>
            <a:endParaRPr lang="de-DE" dirty="0"/>
          </a:p>
          <a:p>
            <a:pPr marL="350520" lvl="1" indent="0">
              <a:buNone/>
            </a:pPr>
            <a:r>
              <a:rPr lang="de-DE" sz="2000" dirty="0"/>
              <a:t>Solution: Rolling Wave </a:t>
            </a:r>
            <a:r>
              <a:rPr lang="de-DE" sz="2000" dirty="0" err="1"/>
              <a:t>Planning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end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SIMTECH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1 – Team Formation</a:t>
            </a:r>
          </a:p>
        </p:txBody>
      </p:sp>
    </p:spTree>
    <p:extLst>
      <p:ext uri="{BB962C8B-B14F-4D97-AF65-F5344CB8AC3E}">
        <p14:creationId xmlns:p14="http://schemas.microsoft.com/office/powerpoint/2010/main" val="3484340556"/>
      </p:ext>
    </p:extLst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FF4F84B4-E8BE-478A-B838-F50FF3C59E52}" vid="{6C8B1F28-19C6-4757-B473-94C58D7880E2}"/>
    </a:ext>
  </a:extLst>
</a:theme>
</file>

<file path=ppt/theme/theme2.xml><?xml version="1.0" encoding="utf-8"?>
<a:theme xmlns:a="http://schemas.openxmlformats.org/drawingml/2006/main" name="1_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FF4F84B4-E8BE-478A-B838-F50FF3C59E52}" vid="{6C8B1F28-19C6-4757-B473-94C58D7880E2}"/>
    </a:ext>
  </a:extLst>
</a:theme>
</file>

<file path=ppt/theme/theme3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FF4F84B4-E8BE-478A-B838-F50FF3C59E52}" vid="{14D41FEB-5BBB-4835-9E33-85F359269C5B}"/>
    </a:ext>
  </a:ext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Template_Presentation_3</Template>
  <TotalTime>0</TotalTime>
  <Words>824</Words>
  <Application>Microsoft Office PowerPoint</Application>
  <PresentationFormat>Bildschirmpräsentation (4:3)</PresentationFormat>
  <Paragraphs>117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Lucida Grande</vt:lpstr>
      <vt:lpstr>Lucida Grande CY</vt:lpstr>
      <vt:lpstr>Lucida Sans Unicode</vt:lpstr>
      <vt:lpstr>ヒラギノ角ゴ Pro W3</vt:lpstr>
      <vt:lpstr>Ovgu_INF</vt:lpstr>
      <vt:lpstr>1_Ovgu_INF</vt:lpstr>
      <vt:lpstr>2_Benutzerdefiniertes Design</vt:lpstr>
      <vt:lpstr>PowerPoint-Präsentation</vt:lpstr>
      <vt:lpstr>SIMTECH – Who we are</vt:lpstr>
      <vt:lpstr>SIMTECH – What‘s the actual situation</vt:lpstr>
      <vt:lpstr>SIMTECH – What we want to do as a team</vt:lpstr>
      <vt:lpstr>SIMTECH – What we want the project to be</vt:lpstr>
      <vt:lpstr>SIMTECH – What‘s expected of a team member</vt:lpstr>
      <vt:lpstr>SIMTECH – What we have learned so far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Bokelmann</dc:creator>
  <cp:lastModifiedBy>Adam</cp:lastModifiedBy>
  <cp:revision>144</cp:revision>
  <cp:lastPrinted>2009-04-03T10:08:54Z</cp:lastPrinted>
  <dcterms:created xsi:type="dcterms:W3CDTF">2018-04-15T11:50:47Z</dcterms:created>
  <dcterms:modified xsi:type="dcterms:W3CDTF">2018-04-16T16:09:50Z</dcterms:modified>
</cp:coreProperties>
</file>