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707" r:id="rId2"/>
    <p:sldMasterId id="2147483704" r:id="rId3"/>
  </p:sldMasterIdLst>
  <p:notesMasterIdLst>
    <p:notesMasterId r:id="rId14"/>
  </p:notesMasterIdLst>
  <p:handoutMasterIdLst>
    <p:handoutMasterId r:id="rId15"/>
  </p:handoutMasterIdLst>
  <p:sldIdLst>
    <p:sldId id="304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10" r:id="rId12"/>
    <p:sldId id="314" r:id="rId13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926B1"/>
    <a:srgbClr val="8A25B1"/>
    <a:srgbClr val="FF0000"/>
    <a:srgbClr val="7B003F"/>
    <a:srgbClr val="A5A5A5"/>
    <a:srgbClr val="999AB9"/>
    <a:srgbClr val="C0C0C0"/>
    <a:srgbClr val="FF6600"/>
    <a:srgbClr val="FFB60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6" autoAdjust="0"/>
    <p:restoredTop sz="94626" autoAdjust="0"/>
  </p:normalViewPr>
  <p:slideViewPr>
    <p:cSldViewPr snapToObjects="1" showGuides="1">
      <p:cViewPr varScale="1">
        <p:scale>
          <a:sx n="65" d="100"/>
          <a:sy n="65" d="100"/>
        </p:scale>
        <p:origin x="-1320" y="-60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!Download\Costs-Actual&amp;Planned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!Download\Costs-Actual&amp;Planne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P r o j e c t   P r o g r e s s</a:t>
            </a:r>
          </a:p>
        </c:rich>
      </c:tx>
      <c:layout>
        <c:manualLayout>
          <c:xMode val="edge"/>
          <c:yMode val="edge"/>
          <c:x val="0.2712501176396776"/>
          <c:y val="2.935424394264766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7930050519285397E-2"/>
          <c:y val="0.14556061448185964"/>
          <c:w val="0.83439587759521239"/>
          <c:h val="0.69042645495759314"/>
        </c:manualLayout>
      </c:layout>
      <c:lineChart>
        <c:grouping val="standard"/>
        <c:ser>
          <c:idx val="2"/>
          <c:order val="0"/>
          <c:tx>
            <c:strRef>
              <c:f>'!Progress'!$I$39</c:f>
              <c:strCache>
                <c:ptCount val="1"/>
                <c:pt idx="0">
                  <c:v>Planned Progress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Pt>
            <c:idx val="6"/>
            <c:marker>
              <c:symbol val="none"/>
            </c:marker>
          </c:dPt>
          <c:dPt>
            <c:idx val="7"/>
            <c:marker>
              <c:symbol val="none"/>
            </c:marker>
          </c:dPt>
          <c:dPt>
            <c:idx val="9"/>
            <c:marker>
              <c:symbol val="none"/>
            </c:marker>
          </c:dPt>
          <c:cat>
            <c:strRef>
              <c:f>'!Progress'!$B$39:$B$50</c:f>
              <c:strCache>
                <c:ptCount val="11"/>
                <c:pt idx="0">
                  <c:v>1</c:v>
                </c:pt>
                <c:pt idx="1">
                  <c:v>Today 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'!Progress'!$C$39:$C$49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</c:numCache>
            </c:numRef>
          </c:val>
        </c:ser>
        <c:ser>
          <c:idx val="3"/>
          <c:order val="1"/>
          <c:tx>
            <c:strRef>
              <c:f>'!Progress'!$I$40</c:f>
              <c:strCache>
                <c:ptCount val="1"/>
                <c:pt idx="0">
                  <c:v>Actual Progress</c:v>
                </c:pt>
              </c:strCache>
            </c:strRef>
          </c:tx>
          <c:spPr>
            <a:ln w="38100">
              <a:solidFill>
                <a:srgbClr val="008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8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'!Progress'!$B$39:$B$50</c:f>
              <c:strCache>
                <c:ptCount val="11"/>
                <c:pt idx="0">
                  <c:v>1</c:v>
                </c:pt>
                <c:pt idx="1">
                  <c:v>Today 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'!Progress'!$D$39:$D$49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</c:numCache>
            </c:numRef>
          </c:val>
        </c:ser>
        <c:marker val="1"/>
        <c:axId val="167423360"/>
        <c:axId val="167442304"/>
      </c:lineChart>
      <c:catAx>
        <c:axId val="1674233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W e e k s</a:t>
                </a:r>
              </a:p>
            </c:rich>
          </c:tx>
          <c:layout>
            <c:manualLayout>
              <c:xMode val="edge"/>
              <c:yMode val="edge"/>
              <c:x val="0.44125005489851604"/>
              <c:y val="0.9313526821544001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cross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7442304"/>
        <c:crosses val="autoZero"/>
        <c:lblAlgn val="ctr"/>
        <c:lblOffset val="100"/>
        <c:tickLblSkip val="1"/>
        <c:tickMarkSkip val="1"/>
      </c:catAx>
      <c:valAx>
        <c:axId val="167442304"/>
        <c:scaling>
          <c:orientation val="minMax"/>
          <c:max val="100"/>
        </c:scaling>
        <c:axPos val="l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Progress in Percent</a:t>
                </a:r>
              </a:p>
            </c:rich>
          </c:tx>
          <c:layout>
            <c:manualLayout>
              <c:xMode val="edge"/>
              <c:yMode val="edge"/>
              <c:x val="1.4657715594315649E-2"/>
              <c:y val="0.2544517472506020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cross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7423360"/>
        <c:crosses val="autoZero"/>
        <c:crossBetween val="between"/>
        <c:majorUnit val="1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4649760015057922"/>
          <c:y val="0.58078696774473415"/>
          <c:w val="0.28025510556200395"/>
          <c:h val="0.15866098349276603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P r o j e c t</a:t>
            </a:r>
            <a:r>
              <a:rPr lang="en-US" baseline="0"/>
              <a:t>  C o s t  D i a g r a m</a:t>
            </a:r>
            <a:endParaRPr lang="en-US"/>
          </a:p>
        </c:rich>
      </c:tx>
      <c:layout>
        <c:manualLayout>
          <c:xMode val="edge"/>
          <c:yMode val="edge"/>
          <c:x val="0.24611460176718325"/>
          <c:y val="5.032671916010499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5536413469068174E-2"/>
          <c:y val="0.18400023958364534"/>
          <c:w val="0.70634299138606083"/>
          <c:h val="0.67733421527892634"/>
        </c:manualLayout>
      </c:layout>
      <c:barChart>
        <c:barDir val="col"/>
        <c:grouping val="clustered"/>
        <c:ser>
          <c:idx val="1"/>
          <c:order val="0"/>
          <c:tx>
            <c:strRef>
              <c:f>'!CostPlan'!$I$37</c:f>
              <c:strCache>
                <c:ptCount val="1"/>
                <c:pt idx="0">
                  <c:v>Planned Costs</c:v>
                </c:pt>
              </c:strCache>
            </c:strRef>
          </c:tx>
          <c:spPr>
            <a:solidFill>
              <a:srgbClr val="FF9900"/>
            </a:solidFill>
            <a:ln w="25400">
              <a:noFill/>
            </a:ln>
          </c:spPr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'!CostPlan'!$C$38:$C$45</c:f>
              <c:numCache>
                <c:formatCode>General</c:formatCode>
                <c:ptCount val="8"/>
                <c:pt idx="0">
                  <c:v>42</c:v>
                </c:pt>
                <c:pt idx="1">
                  <c:v>30</c:v>
                </c:pt>
                <c:pt idx="2">
                  <c:v>54</c:v>
                </c:pt>
                <c:pt idx="3">
                  <c:v>66</c:v>
                </c:pt>
                <c:pt idx="4">
                  <c:v>78</c:v>
                </c:pt>
                <c:pt idx="5">
                  <c:v>54</c:v>
                </c:pt>
                <c:pt idx="6">
                  <c:v>48</c:v>
                </c:pt>
                <c:pt idx="7">
                  <c:v>48</c:v>
                </c:pt>
              </c:numCache>
            </c:numRef>
          </c:val>
        </c:ser>
        <c:ser>
          <c:idx val="0"/>
          <c:order val="1"/>
          <c:tx>
            <c:strRef>
              <c:f>'!CostPlan'!$I$38</c:f>
              <c:strCache>
                <c:ptCount val="1"/>
                <c:pt idx="0">
                  <c:v>Actual Costs</c:v>
                </c:pt>
              </c:strCache>
            </c:strRef>
          </c:tx>
          <c:spPr>
            <a:solidFill>
              <a:srgbClr val="99CC00"/>
            </a:solidFill>
            <a:ln w="25400">
              <a:noFill/>
            </a:ln>
          </c:spPr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'!CostPlan'!$D$38:$D$45</c:f>
              <c:numCache>
                <c:formatCode>General</c:formatCode>
                <c:ptCount val="8"/>
                <c:pt idx="0">
                  <c:v>46</c:v>
                </c:pt>
                <c:pt idx="1">
                  <c:v>28.5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172376064"/>
        <c:axId val="172392832"/>
      </c:barChart>
      <c:lineChart>
        <c:grouping val="standard"/>
        <c:ser>
          <c:idx val="2"/>
          <c:order val="2"/>
          <c:tx>
            <c:strRef>
              <c:f>'!CostPlan'!$I$39</c:f>
              <c:strCache>
                <c:ptCount val="1"/>
                <c:pt idx="0">
                  <c:v>Planned Cumulative Costs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'!CostPlan'!$E$38:$E$45</c:f>
              <c:numCache>
                <c:formatCode>General</c:formatCode>
                <c:ptCount val="8"/>
                <c:pt idx="0">
                  <c:v>42</c:v>
                </c:pt>
                <c:pt idx="1">
                  <c:v>72</c:v>
                </c:pt>
                <c:pt idx="2">
                  <c:v>126</c:v>
                </c:pt>
                <c:pt idx="3">
                  <c:v>192</c:v>
                </c:pt>
                <c:pt idx="4">
                  <c:v>270</c:v>
                </c:pt>
                <c:pt idx="5">
                  <c:v>324</c:v>
                </c:pt>
                <c:pt idx="6">
                  <c:v>372</c:v>
                </c:pt>
                <c:pt idx="7">
                  <c:v>420</c:v>
                </c:pt>
              </c:numCache>
            </c:numRef>
          </c:val>
        </c:ser>
        <c:ser>
          <c:idx val="3"/>
          <c:order val="3"/>
          <c:tx>
            <c:strRef>
              <c:f>'!CostPlan'!$I$40</c:f>
              <c:strCache>
                <c:ptCount val="1"/>
                <c:pt idx="0">
                  <c:v>Actual Cumulative Costs</c:v>
                </c:pt>
              </c:strCache>
            </c:strRef>
          </c:tx>
          <c:spPr>
            <a:ln w="38100">
              <a:solidFill>
                <a:srgbClr val="008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8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'!CostPlan'!$F$38:$F$45</c:f>
              <c:numCache>
                <c:formatCode>General</c:formatCode>
                <c:ptCount val="8"/>
                <c:pt idx="0">
                  <c:v>46</c:v>
                </c:pt>
                <c:pt idx="1">
                  <c:v>74.5</c:v>
                </c:pt>
                <c:pt idx="2">
                  <c:v>74.5</c:v>
                </c:pt>
                <c:pt idx="3">
                  <c:v>74.5</c:v>
                </c:pt>
                <c:pt idx="4">
                  <c:v>74.5</c:v>
                </c:pt>
                <c:pt idx="5">
                  <c:v>74.5</c:v>
                </c:pt>
                <c:pt idx="6">
                  <c:v>74.5</c:v>
                </c:pt>
                <c:pt idx="7">
                  <c:v>74.5</c:v>
                </c:pt>
              </c:numCache>
            </c:numRef>
          </c:val>
        </c:ser>
        <c:marker val="1"/>
        <c:axId val="172630016"/>
        <c:axId val="172633088"/>
      </c:lineChart>
      <c:catAx>
        <c:axId val="172376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 i l e s t o n e s</a:t>
                </a:r>
              </a:p>
            </c:rich>
          </c:tx>
          <c:layout>
            <c:manualLayout>
              <c:xMode val="edge"/>
              <c:yMode val="edge"/>
              <c:x val="0.3729664136540492"/>
              <c:y val="0.91960965879265089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cross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2392832"/>
        <c:crosses val="autoZero"/>
        <c:lblAlgn val="ctr"/>
        <c:lblOffset val="100"/>
        <c:tickLblSkip val="1"/>
        <c:tickMarkSkip val="1"/>
      </c:catAx>
      <c:valAx>
        <c:axId val="17239283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Costs</a:t>
                </a:r>
                <a:r>
                  <a:rPr lang="en-US" baseline="0"/>
                  <a:t> per </a:t>
                </a:r>
                <a:r>
                  <a:rPr lang="en-US"/>
                  <a:t>MS in 100€</a:t>
                </a:r>
              </a:p>
            </c:rich>
          </c:tx>
          <c:layout>
            <c:manualLayout>
              <c:xMode val="edge"/>
              <c:yMode val="edge"/>
              <c:x val="1.627041725500836E-2"/>
              <c:y val="0.2901967454068241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cross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2376064"/>
        <c:crosses val="autoZero"/>
        <c:crossBetween val="between"/>
        <c:majorUnit val="15"/>
      </c:valAx>
      <c:catAx>
        <c:axId val="172630016"/>
        <c:scaling>
          <c:orientation val="minMax"/>
        </c:scaling>
        <c:delete val="1"/>
        <c:axPos val="b"/>
        <c:tickLblPos val="nextTo"/>
        <c:crossAx val="172633088"/>
        <c:crosses val="autoZero"/>
        <c:lblAlgn val="ctr"/>
        <c:lblOffset val="100"/>
      </c:catAx>
      <c:valAx>
        <c:axId val="172633088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Cumulative Costs in 100€</a:t>
                </a:r>
              </a:p>
            </c:rich>
          </c:tx>
          <c:layout>
            <c:manualLayout>
              <c:xMode val="edge"/>
              <c:yMode val="edge"/>
              <c:x val="0.93992539108022621"/>
              <c:y val="0.2901967454068241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cross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2630016"/>
        <c:crosses val="max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9.3970242756460542E-2"/>
          <c:y val="0.15866687664041995"/>
          <c:w val="0.27251370399373531"/>
          <c:h val="0.254667086614173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0.21138</cdr:x>
      <cdr:y>0.14354</cdr:y>
    </cdr:from>
    <cdr:to>
      <cdr:x>0.21138</cdr:x>
      <cdr:y>0.83937</cdr:y>
    </cdr:to>
    <cdr:sp macro="" textlink="">
      <cdr:nvSpPr>
        <cdr:cNvPr id="4100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684565" y="661723"/>
          <a:ext cx="0" cy="320784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22.04.2018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56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22.04.2018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890157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9271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22.04.2018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0726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111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882350C-6334-4916-9733-80EACE7D78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5660" y="3573016"/>
            <a:ext cx="4913312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de-DE" dirty="0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xmlns="" val="37359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FE632BED-56AD-477F-8460-D3566A199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644804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A25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16004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273204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xmlns="" id="{BBC94524-CEF7-4FEE-A69C-0A235A9DE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8002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2242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279622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xmlns="" id="{0A4E1171-B745-439D-A585-E7EE30AA20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6769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1009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267292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xmlns="" id="{6C84DDA1-14DF-4AD5-AEC9-27DE46C2AE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4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2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213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D2877770-2D32-4A45-AB6B-02815B100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6398" y="10647"/>
            <a:ext cx="1937984" cy="673423"/>
          </a:xfrm>
          <a:prstGeom prst="rect">
            <a:avLst/>
          </a:prstGeom>
        </p:spPr>
      </p:pic>
      <p:sp>
        <p:nvSpPr>
          <p:cNvPr id="19" name="Textplatzhalter 2">
            <a:extLst>
              <a:ext uri="{FF2B5EF4-FFF2-40B4-BE49-F238E27FC236}">
                <a16:creationId xmlns:a16="http://schemas.microsoft.com/office/drawing/2014/main" xmlns="" id="{CD672D66-954A-47FE-BC6E-45B2FCA3899E}"/>
              </a:ext>
            </a:extLst>
          </p:cNvPr>
          <p:cNvSpPr txBox="1">
            <a:spLocks/>
          </p:cNvSpPr>
          <p:nvPr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70" r:id="rId4"/>
    <p:sldLayoutId id="2147483660" r:id="rId5"/>
    <p:sldLayoutId id="2147483661" r:id="rId6"/>
    <p:sldLayoutId id="2147483671" r:id="rId7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xmlns="" id="{CD672D66-954A-47FE-BC6E-45B2FCA3899E}"/>
              </a:ext>
            </a:extLst>
          </p:cNvPr>
          <p:cNvSpPr txBox="1">
            <a:spLocks/>
          </p:cNvSpPr>
          <p:nvPr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A2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005_INF_002.jpg">
            <a:extLst>
              <a:ext uri="{FF2B5EF4-FFF2-40B4-BE49-F238E27FC236}">
                <a16:creationId xmlns:a16="http://schemas.microsoft.com/office/drawing/2014/main" xmlns="" id="{CBE90EA9-1754-47A9-8994-65F5A42302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EF0F9F93-240E-4C7D-B4DE-8353D0C0175D}"/>
              </a:ext>
            </a:extLst>
          </p:cNvPr>
          <p:cNvSpPr/>
          <p:nvPr/>
        </p:nvSpPr>
        <p:spPr>
          <a:xfrm>
            <a:off x="0" y="4772191"/>
            <a:ext cx="9144000" cy="20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2EF6C4CB-4E17-49F8-A6B8-A9C8B928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5445224"/>
            <a:ext cx="3419189" cy="118812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xmlns="" id="{FF8F06FE-B3A8-457F-94F0-73969BE22740}"/>
              </a:ext>
            </a:extLst>
          </p:cNvPr>
          <p:cNvSpPr txBox="1">
            <a:spLocks/>
          </p:cNvSpPr>
          <p:nvPr/>
        </p:nvSpPr>
        <p:spPr>
          <a:xfrm>
            <a:off x="1240892" y="3016736"/>
            <a:ext cx="7466074" cy="493150"/>
          </a:xfrm>
          <a:prstGeom prst="rect">
            <a:avLst/>
          </a:prstGeom>
        </p:spPr>
        <p:txBody>
          <a:bodyPr vert="horz" lIns="254000"/>
          <a:lstStyle>
            <a:lvl1pPr marL="35052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kumimoji="0" lang="de-DE" sz="3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+mj-cs"/>
              </a:defRPr>
            </a:lvl1pPr>
            <a:lvl2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2pPr>
            <a:lvl3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3pPr>
            <a:lvl4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4pPr>
            <a:lvl5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38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Simulation Project 2018</a:t>
            </a:r>
          </a:p>
        </p:txBody>
      </p:sp>
    </p:spTree>
    <p:extLst>
      <p:ext uri="{BB962C8B-B14F-4D97-AF65-F5344CB8AC3E}">
        <p14:creationId xmlns:p14="http://schemas.microsoft.com/office/powerpoint/2010/main" xmlns="" val="34933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36137687-3753-4300-9A67-903D4158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smtClean="0"/>
              <a:t>2 </a:t>
            </a:r>
            <a:r>
              <a:rPr lang="de-DE" dirty="0"/>
              <a:t>– </a:t>
            </a:r>
            <a:r>
              <a:rPr lang="de-DE" dirty="0" smtClean="0"/>
              <a:t>Project 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571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 smtClean="0"/>
              <a:t>“Plan on the go. Go with the flow.” </a:t>
            </a:r>
          </a:p>
          <a:p>
            <a:r>
              <a:rPr lang="en-US" dirty="0" smtClean="0"/>
              <a:t>					</a:t>
            </a:r>
            <a:r>
              <a:rPr lang="en-US" sz="1800" dirty="0" smtClean="0">
                <a:solidFill>
                  <a:schemeClr val="tx1"/>
                </a:solidFill>
              </a:rPr>
              <a:t>- </a:t>
            </a:r>
            <a:r>
              <a:rPr lang="en-US" sz="1800" dirty="0" err="1" smtClean="0">
                <a:solidFill>
                  <a:schemeClr val="tx1"/>
                </a:solidFill>
              </a:rPr>
              <a:t>Haresh</a:t>
            </a:r>
            <a:r>
              <a:rPr lang="en-US" sz="1800" dirty="0" smtClean="0">
                <a:solidFill>
                  <a:schemeClr val="tx1"/>
                </a:solidFill>
              </a:rPr>
              <a:t> Sippy </a:t>
            </a:r>
          </a:p>
          <a:p>
            <a:endParaRPr lang="en-US" dirty="0" smtClean="0"/>
          </a:p>
          <a:p>
            <a:r>
              <a:rPr lang="en-US" sz="3000" b="1" dirty="0" smtClean="0">
                <a:latin typeface="MV Boli" pitchFamily="2" charset="0"/>
                <a:cs typeface="MV Boli" pitchFamily="2" charset="0"/>
              </a:rPr>
              <a:t>	   </a:t>
            </a:r>
          </a:p>
          <a:p>
            <a:endParaRPr lang="en-US" sz="3000" b="1" dirty="0" smtClean="0">
              <a:latin typeface="MV Boli" pitchFamily="2" charset="0"/>
              <a:cs typeface="MV Boli" pitchFamily="2" charset="0"/>
            </a:endParaRPr>
          </a:p>
          <a:p>
            <a:endParaRPr lang="en-US" sz="3000" b="1" dirty="0" smtClean="0">
              <a:latin typeface="MV Boli" pitchFamily="2" charset="0"/>
              <a:cs typeface="MV Boli" pitchFamily="2" charset="0"/>
            </a:endParaRPr>
          </a:p>
          <a:p>
            <a:pPr algn="ctr"/>
            <a:r>
              <a:rPr lang="en-US" sz="3000" b="1" dirty="0" smtClean="0">
                <a:latin typeface="MV Boli" pitchFamily="2" charset="0"/>
                <a:cs typeface="MV Boli" pitchFamily="2" charset="0"/>
              </a:rPr>
              <a:t>THANK </a:t>
            </a:r>
            <a:r>
              <a:rPr lang="en-US" sz="3000" b="1" dirty="0" smtClean="0">
                <a:latin typeface="MV Boli" pitchFamily="2" charset="0"/>
                <a:cs typeface="MV Boli" pitchFamily="2" charset="0"/>
              </a:rPr>
              <a:t>YOU FOR YOUR </a:t>
            </a:r>
            <a:r>
              <a:rPr lang="en-US" sz="3000" b="1" dirty="0" smtClean="0">
                <a:latin typeface="MV Boli" pitchFamily="2" charset="0"/>
                <a:cs typeface="MV Boli" pitchFamily="2" charset="0"/>
              </a:rPr>
              <a:t>ATTENTION</a:t>
            </a:r>
            <a:endParaRPr lang="en-US" sz="3000" b="1" dirty="0" smtClean="0">
              <a:latin typeface="MV Boli" pitchFamily="2" charset="0"/>
              <a:cs typeface="MV Boli" pitchFamily="2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 smtClean="0"/>
              <a:t>“If you fail to plan, you are planning to fail!”</a:t>
            </a:r>
          </a:p>
          <a:p>
            <a:pPr lvl="1"/>
            <a:r>
              <a:rPr lang="en-US" dirty="0" smtClean="0"/>
              <a:t>					- Benjamin Franklin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“Planning is like a roadmap that leads you to your destination”</a:t>
            </a:r>
          </a:p>
          <a:p>
            <a:pPr lvl="4">
              <a:buNone/>
            </a:pPr>
            <a:r>
              <a:rPr lang="en-US" dirty="0" smtClean="0"/>
              <a:t>						- </a:t>
            </a:r>
            <a:r>
              <a:rPr lang="en-US" dirty="0" err="1" smtClean="0"/>
              <a:t>Topsy</a:t>
            </a:r>
            <a:r>
              <a:rPr lang="en-US" dirty="0" smtClean="0"/>
              <a:t> Gift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Gives an </a:t>
            </a:r>
            <a:r>
              <a:rPr lang="en-US" b="1" dirty="0" smtClean="0"/>
              <a:t>Overview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of the project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Focus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at activity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Easier to </a:t>
            </a:r>
            <a:r>
              <a:rPr lang="en-US" b="1" dirty="0" smtClean="0"/>
              <a:t>Track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progress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Helps preparing </a:t>
            </a:r>
            <a:r>
              <a:rPr lang="en-US" b="1" dirty="0" smtClean="0"/>
              <a:t>Report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590550" y="1447800"/>
          <a:ext cx="796925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17525" y="1447800"/>
          <a:ext cx="810895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Gantt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</a:p>
        </p:txBody>
      </p:sp>
      <p:pic>
        <p:nvPicPr>
          <p:cNvPr id="6" name="Picture 5" descr="Gant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2" y="1352291"/>
            <a:ext cx="7512436" cy="5048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Gantt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</a:p>
        </p:txBody>
      </p:sp>
      <p:pic>
        <p:nvPicPr>
          <p:cNvPr id="5" name="Picture 4" descr="Gant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6" y="1441242"/>
            <a:ext cx="7531486" cy="4045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Gantt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</a:p>
        </p:txBody>
      </p:sp>
      <p:pic>
        <p:nvPicPr>
          <p:cNvPr id="6" name="Picture 5" descr="Gant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4" y="1278512"/>
            <a:ext cx="7893456" cy="512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pPr marL="350520" indent="0">
              <a:buNone/>
            </a:pPr>
            <a:r>
              <a:rPr lang="de-DE" dirty="0" smtClean="0"/>
              <a:t>Budget: </a:t>
            </a:r>
            <a:r>
              <a:rPr lang="de-DE" dirty="0" smtClean="0"/>
              <a:t>7.</a:t>
            </a:r>
            <a:r>
              <a:rPr lang="de-DE" dirty="0" smtClean="0"/>
              <a:t>450 € spent</a:t>
            </a:r>
            <a:endParaRPr lang="de-DE" dirty="0" smtClean="0"/>
          </a:p>
          <a:p>
            <a:pPr marL="350520" indent="0">
              <a:buNone/>
            </a:pPr>
            <a:endParaRPr lang="de-DE" dirty="0" smtClean="0"/>
          </a:p>
          <a:p>
            <a:pPr marL="350520" indent="0">
              <a:buNone/>
            </a:pPr>
            <a:r>
              <a:rPr lang="de-DE" dirty="0" smtClean="0"/>
              <a:t>Lesson learned: Delegation</a:t>
            </a:r>
          </a:p>
          <a:p>
            <a:pPr lvl="1" indent="0"/>
            <a:r>
              <a:rPr lang="de-DE" dirty="0" smtClean="0"/>
              <a:t>  One person in charge</a:t>
            </a:r>
          </a:p>
          <a:p>
            <a:pPr lvl="1" indent="0"/>
            <a:r>
              <a:rPr lang="de-DE" dirty="0" smtClean="0"/>
              <a:t>  Delegate the task when no volunteers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SIMTECH – </a:t>
            </a:r>
            <a:r>
              <a:rPr lang="de-DE" dirty="0" smtClean="0"/>
              <a:t>So Far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Milestone 2 – Project Plan</a:t>
            </a:r>
          </a:p>
        </p:txBody>
      </p:sp>
    </p:spTree>
    <p:extLst>
      <p:ext uri="{BB962C8B-B14F-4D97-AF65-F5344CB8AC3E}">
        <p14:creationId xmlns:p14="http://schemas.microsoft.com/office/powerpoint/2010/main" xmlns="" val="34843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resentation_4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roduction2" id="{EBE3B529-C23B-4897-B78D-4402005AD28A}" vid="{71A30BF8-EAF1-4B61-B05F-A23FC506A33E}"/>
    </a:ext>
  </a:extLst>
</a:theme>
</file>

<file path=ppt/theme/theme2.xml><?xml version="1.0" encoding="utf-8"?>
<a:theme xmlns:a="http://schemas.openxmlformats.org/drawingml/2006/main" name="1_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roduction2" id="{EBE3B529-C23B-4897-B78D-4402005AD28A}" vid="{E32347D8-D91E-4558-8620-3288ACF1E9D1}"/>
    </a:ext>
  </a:extLst>
</a:theme>
</file>

<file path=ppt/theme/theme3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roduction2" id="{EBE3B529-C23B-4897-B78D-4402005AD28A}" vid="{9C624A7B-5732-48EF-B00A-5F0A9D8BFD53}"/>
    </a:ext>
  </a:ext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Template_Presentation_4</Template>
  <TotalTime>160</TotalTime>
  <Words>202</Words>
  <Application>Microsoft Office PowerPoint</Application>
  <PresentationFormat>On-screen Show (4:3)</PresentationFormat>
  <Paragraphs>64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Template_Presentation_4</vt:lpstr>
      <vt:lpstr>1_Ovgu_INF</vt:lpstr>
      <vt:lpstr>2_Benutzerdefiniertes Design</vt:lpstr>
      <vt:lpstr>Slide 1</vt:lpstr>
      <vt:lpstr>Motivation</vt:lpstr>
      <vt:lpstr>Benefit</vt:lpstr>
      <vt:lpstr>Project Schedule</vt:lpstr>
      <vt:lpstr>Cost Plan</vt:lpstr>
      <vt:lpstr>Project Gantt Chart</vt:lpstr>
      <vt:lpstr>Project Gantt Chart</vt:lpstr>
      <vt:lpstr>Project Gantt Chart</vt:lpstr>
      <vt:lpstr>SIMTECH – So Far</vt:lpstr>
      <vt:lpstr>Slide 10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Quang Phạm Hữu</dc:creator>
  <cp:lastModifiedBy>Quang Phạm Hữu</cp:lastModifiedBy>
  <cp:revision>20</cp:revision>
  <cp:lastPrinted>2009-04-03T10:08:54Z</cp:lastPrinted>
  <dcterms:created xsi:type="dcterms:W3CDTF">2018-04-22T12:59:54Z</dcterms:created>
  <dcterms:modified xsi:type="dcterms:W3CDTF">2018-04-22T21:27:25Z</dcterms:modified>
</cp:coreProperties>
</file>