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  <p:sldMasterId id="2147483707" r:id="rId2"/>
    <p:sldMasterId id="2147483704" r:id="rId3"/>
  </p:sldMasterIdLst>
  <p:notesMasterIdLst>
    <p:notesMasterId r:id="rId16"/>
  </p:notesMasterIdLst>
  <p:handoutMasterIdLst>
    <p:handoutMasterId r:id="rId17"/>
  </p:handoutMasterIdLst>
  <p:sldIdLst>
    <p:sldId id="304" r:id="rId4"/>
    <p:sldId id="307" r:id="rId5"/>
    <p:sldId id="318" r:id="rId6"/>
    <p:sldId id="306" r:id="rId7"/>
    <p:sldId id="311" r:id="rId8"/>
    <p:sldId id="316" r:id="rId9"/>
    <p:sldId id="312" r:id="rId10"/>
    <p:sldId id="313" r:id="rId11"/>
    <p:sldId id="314" r:id="rId12"/>
    <p:sldId id="315" r:id="rId13"/>
    <p:sldId id="310" r:id="rId14"/>
    <p:sldId id="317" r:id="rId15"/>
  </p:sldIdLst>
  <p:sldSz cx="9144000" cy="6858000" type="screen4x3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4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720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24">
          <p15:clr>
            <a:srgbClr val="A4A3A4"/>
          </p15:clr>
        </p15:guide>
        <p15:guide id="6" pos="5378">
          <p15:clr>
            <a:srgbClr val="A4A3A4"/>
          </p15:clr>
        </p15:guide>
        <p15:guide id="7" pos="3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okelmann" initials="DB" lastIdx="6" clrIdx="0">
    <p:extLst>
      <p:ext uri="{19B8F6BF-5375-455C-9EA6-DF929625EA0E}">
        <p15:presenceInfo xmlns:p15="http://schemas.microsoft.com/office/powerpoint/2012/main" xmlns="" userId="935605f9cf176e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26B1"/>
    <a:srgbClr val="8A25B1"/>
    <a:srgbClr val="FF0000"/>
    <a:srgbClr val="7B003F"/>
    <a:srgbClr val="A5A5A5"/>
    <a:srgbClr val="999AB9"/>
    <a:srgbClr val="C0C0C0"/>
    <a:srgbClr val="FF6600"/>
    <a:srgbClr val="FFB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26" autoAdjust="0"/>
  </p:normalViewPr>
  <p:slideViewPr>
    <p:cSldViewPr snapToObjects="1" showGuides="1">
      <p:cViewPr>
        <p:scale>
          <a:sx n="81" d="100"/>
          <a:sy n="81" d="100"/>
        </p:scale>
        <p:origin x="-996" y="84"/>
      </p:cViewPr>
      <p:guideLst>
        <p:guide orient="horz" pos="2440"/>
        <p:guide orient="horz" pos="1008"/>
        <p:guide orient="horz" pos="720"/>
        <p:guide orient="horz" pos="2160"/>
        <p:guide orient="horz" pos="3024"/>
        <p:guide pos="5378"/>
        <p:guide pos="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1" d="100"/>
          <a:sy n="101" d="100"/>
        </p:scale>
        <p:origin x="-230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D7B9B1D2-2261-4941-939E-194145098AC9}" type="datetime1">
              <a:rPr lang="de-DE">
                <a:latin typeface="Lucida Sans Unicode"/>
              </a:rPr>
              <a:pPr>
                <a:defRPr/>
              </a:pPr>
              <a:t>29.04.2018</a:t>
            </a:fld>
            <a:endParaRPr lang="de-DE" dirty="0">
              <a:latin typeface="Lucida Sans Unicode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EDE8FCEE-038B-0640-96CC-B32152B56CCE}" type="slidenum">
              <a:rPr lang="de-DE">
                <a:latin typeface="Lucida Sans Unicode"/>
              </a:rPr>
              <a:pPr>
                <a:defRPr/>
              </a:pPr>
              <a:t>‹#›</a:t>
            </a:fld>
            <a:endParaRPr lang="de-DE" dirty="0"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395562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29.04.2018</a:t>
            </a:fld>
            <a:endParaRPr lang="de-D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901577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 </a:t>
            </a:r>
            <a:r>
              <a:rPr lang="de-DE" dirty="0" err="1"/>
              <a:t>there</a:t>
            </a:r>
            <a:r>
              <a:rPr lang="de-DE" dirty="0"/>
              <a:t>,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DB and 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honor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introducing</a:t>
            </a:r>
            <a:r>
              <a:rPr lang="de-DE" dirty="0"/>
              <a:t> SIMTECH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. *</a:t>
            </a:r>
            <a:r>
              <a:rPr lang="de-DE" dirty="0" err="1"/>
              <a:t>click</a:t>
            </a:r>
            <a:r>
              <a:rPr lang="de-DE" dirty="0"/>
              <a:t>*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29.04.2018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2718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–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real </a:t>
            </a:r>
            <a:r>
              <a:rPr lang="de-DE" dirty="0" err="1"/>
              <a:t>consultants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priority</a:t>
            </a:r>
            <a:r>
              <a:rPr lang="de-DE" dirty="0"/>
              <a:t>.</a:t>
            </a:r>
          </a:p>
          <a:p>
            <a:r>
              <a:rPr lang="de-DE" dirty="0"/>
              <a:t>First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paid</a:t>
            </a:r>
            <a:r>
              <a:rPr lang="de-DE" dirty="0"/>
              <a:t>. But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paid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still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–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at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strangers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and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own </a:t>
            </a:r>
            <a:r>
              <a:rPr lang="de-DE" dirty="0" err="1"/>
              <a:t>frameworks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perform in.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scratch</a:t>
            </a:r>
            <a:r>
              <a:rPr lang="de-DE" dirty="0"/>
              <a:t>.</a:t>
            </a:r>
          </a:p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sandbox</a:t>
            </a:r>
            <a:r>
              <a:rPr lang="de-DE" dirty="0"/>
              <a:t>, but an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an </a:t>
            </a:r>
            <a:r>
              <a:rPr lang="de-DE" dirty="0" err="1"/>
              <a:t>internship</a:t>
            </a:r>
            <a:r>
              <a:rPr lang="de-DE" dirty="0"/>
              <a:t> (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do </a:t>
            </a:r>
            <a:r>
              <a:rPr lang="de-DE" dirty="0" err="1"/>
              <a:t>alone</a:t>
            </a:r>
            <a:r>
              <a:rPr lang="de-DE" dirty="0"/>
              <a:t>) And </a:t>
            </a:r>
            <a:r>
              <a:rPr lang="de-DE" dirty="0" err="1"/>
              <a:t>get</a:t>
            </a:r>
            <a:r>
              <a:rPr lang="de-DE" dirty="0"/>
              <a:t> grades.</a:t>
            </a:r>
          </a:p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achieve</a:t>
            </a:r>
            <a:r>
              <a:rPr lang="de-DE" dirty="0"/>
              <a:t> in </a:t>
            </a:r>
            <a:r>
              <a:rPr lang="de-DE" dirty="0" err="1"/>
              <a:t>theory</a:t>
            </a:r>
            <a:r>
              <a:rPr lang="de-DE" dirty="0"/>
              <a:t>. *</a:t>
            </a:r>
            <a:r>
              <a:rPr lang="de-DE" dirty="0" err="1"/>
              <a:t>click</a:t>
            </a:r>
            <a:r>
              <a:rPr lang="de-DE" dirty="0"/>
              <a:t>*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29.04.2018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3732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SIMTECH? After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deliberation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, :</a:t>
            </a:r>
          </a:p>
          <a:p>
            <a:r>
              <a:rPr lang="de-DE" dirty="0"/>
              <a:t>*</a:t>
            </a:r>
            <a:r>
              <a:rPr lang="de-DE" dirty="0" err="1"/>
              <a:t>fingerpointing</a:t>
            </a:r>
            <a:r>
              <a:rPr lang="de-DE" dirty="0"/>
              <a:t>* </a:t>
            </a:r>
            <a:r>
              <a:rPr lang="de-DE" dirty="0" err="1"/>
              <a:t>Sharath</a:t>
            </a:r>
            <a:r>
              <a:rPr lang="de-DE" dirty="0"/>
              <a:t>,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modeler</a:t>
            </a:r>
            <a:r>
              <a:rPr lang="de-DE" dirty="0"/>
              <a:t>; Aleksei </a:t>
            </a:r>
            <a:r>
              <a:rPr lang="de-DE" dirty="0" err="1"/>
              <a:t>Baidarov</a:t>
            </a:r>
            <a:r>
              <a:rPr lang="de-DE" dirty="0"/>
              <a:t>, Pham </a:t>
            </a:r>
            <a:r>
              <a:rPr lang="de-DE" dirty="0" err="1"/>
              <a:t>Huu</a:t>
            </a:r>
            <a:endParaRPr lang="de-DE" dirty="0"/>
          </a:p>
          <a:p>
            <a:r>
              <a:rPr lang="de-DE" dirty="0"/>
              <a:t>Aleksei </a:t>
            </a:r>
            <a:r>
              <a:rPr lang="de-DE" dirty="0" err="1"/>
              <a:t>Baidarov</a:t>
            </a:r>
            <a:r>
              <a:rPr lang="de-DE" dirty="0"/>
              <a:t>,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29.04.2018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269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SIMTECH? After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deliberation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, :</a:t>
            </a:r>
          </a:p>
          <a:p>
            <a:r>
              <a:rPr lang="de-DE" dirty="0"/>
              <a:t>*</a:t>
            </a:r>
            <a:r>
              <a:rPr lang="de-DE" dirty="0" err="1"/>
              <a:t>fingerpointing</a:t>
            </a:r>
            <a:r>
              <a:rPr lang="de-DE" dirty="0"/>
              <a:t>* </a:t>
            </a:r>
            <a:r>
              <a:rPr lang="de-DE" dirty="0" err="1"/>
              <a:t>Sharath</a:t>
            </a:r>
            <a:r>
              <a:rPr lang="de-DE" dirty="0"/>
              <a:t>,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modeler</a:t>
            </a:r>
            <a:r>
              <a:rPr lang="de-DE" dirty="0"/>
              <a:t>; Aleksei </a:t>
            </a:r>
            <a:r>
              <a:rPr lang="de-DE" dirty="0" err="1"/>
              <a:t>Baidarov</a:t>
            </a:r>
            <a:r>
              <a:rPr lang="de-DE" dirty="0"/>
              <a:t>, Pham </a:t>
            </a:r>
            <a:r>
              <a:rPr lang="de-DE" dirty="0" err="1"/>
              <a:t>Huu</a:t>
            </a:r>
            <a:endParaRPr lang="de-DE" dirty="0"/>
          </a:p>
          <a:p>
            <a:r>
              <a:rPr lang="de-DE" dirty="0"/>
              <a:t>Aleksei </a:t>
            </a:r>
            <a:r>
              <a:rPr lang="de-DE" dirty="0" err="1"/>
              <a:t>Baidarov</a:t>
            </a:r>
            <a:r>
              <a:rPr lang="de-DE" dirty="0"/>
              <a:t>,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29.04.2018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269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SIMTECH? After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deliberation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, :</a:t>
            </a:r>
          </a:p>
          <a:p>
            <a:r>
              <a:rPr lang="de-DE" dirty="0"/>
              <a:t>*</a:t>
            </a:r>
            <a:r>
              <a:rPr lang="de-DE" dirty="0" err="1"/>
              <a:t>fingerpointing</a:t>
            </a:r>
            <a:r>
              <a:rPr lang="de-DE" dirty="0"/>
              <a:t>* </a:t>
            </a:r>
            <a:r>
              <a:rPr lang="de-DE" dirty="0" err="1"/>
              <a:t>Sharath</a:t>
            </a:r>
            <a:r>
              <a:rPr lang="de-DE" dirty="0"/>
              <a:t>,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modeler</a:t>
            </a:r>
            <a:r>
              <a:rPr lang="de-DE" dirty="0"/>
              <a:t>; Aleksei </a:t>
            </a:r>
            <a:r>
              <a:rPr lang="de-DE" dirty="0" err="1"/>
              <a:t>Baidarov</a:t>
            </a:r>
            <a:r>
              <a:rPr lang="de-DE" dirty="0"/>
              <a:t>, Pham </a:t>
            </a:r>
            <a:r>
              <a:rPr lang="de-DE" dirty="0" err="1"/>
              <a:t>Huu</a:t>
            </a:r>
            <a:endParaRPr lang="de-DE" dirty="0"/>
          </a:p>
          <a:p>
            <a:r>
              <a:rPr lang="de-DE" dirty="0"/>
              <a:t>Aleksei </a:t>
            </a:r>
            <a:r>
              <a:rPr lang="de-DE" dirty="0" err="1"/>
              <a:t>Baidarov</a:t>
            </a:r>
            <a:r>
              <a:rPr lang="de-DE" dirty="0"/>
              <a:t>,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29.04.2018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4795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SIMTECH? After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deliberation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, :</a:t>
            </a:r>
          </a:p>
          <a:p>
            <a:r>
              <a:rPr lang="de-DE" dirty="0"/>
              <a:t>*</a:t>
            </a:r>
            <a:r>
              <a:rPr lang="de-DE" dirty="0" err="1"/>
              <a:t>fingerpointing</a:t>
            </a:r>
            <a:r>
              <a:rPr lang="de-DE" dirty="0"/>
              <a:t>* </a:t>
            </a:r>
            <a:r>
              <a:rPr lang="de-DE" dirty="0" err="1"/>
              <a:t>Sharath</a:t>
            </a:r>
            <a:r>
              <a:rPr lang="de-DE" dirty="0"/>
              <a:t>,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modeler</a:t>
            </a:r>
            <a:r>
              <a:rPr lang="de-DE" dirty="0"/>
              <a:t>; Aleksei </a:t>
            </a:r>
            <a:r>
              <a:rPr lang="de-DE" dirty="0" err="1"/>
              <a:t>Baidarov</a:t>
            </a:r>
            <a:r>
              <a:rPr lang="de-DE" dirty="0"/>
              <a:t>, Pham </a:t>
            </a:r>
            <a:r>
              <a:rPr lang="de-DE" dirty="0" err="1"/>
              <a:t>Huu</a:t>
            </a:r>
            <a:endParaRPr lang="de-DE" dirty="0"/>
          </a:p>
          <a:p>
            <a:r>
              <a:rPr lang="de-DE" dirty="0"/>
              <a:t>Aleksei </a:t>
            </a:r>
            <a:r>
              <a:rPr lang="de-DE" dirty="0" err="1"/>
              <a:t>Baidarov</a:t>
            </a:r>
            <a:r>
              <a:rPr lang="de-DE" dirty="0"/>
              <a:t>,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29.04.2018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4795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–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real </a:t>
            </a:r>
            <a:r>
              <a:rPr lang="de-DE" dirty="0" err="1"/>
              <a:t>consultants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priority</a:t>
            </a:r>
            <a:r>
              <a:rPr lang="de-DE" dirty="0"/>
              <a:t>.</a:t>
            </a:r>
          </a:p>
          <a:p>
            <a:r>
              <a:rPr lang="de-DE" dirty="0"/>
              <a:t>First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paid</a:t>
            </a:r>
            <a:r>
              <a:rPr lang="de-DE" dirty="0"/>
              <a:t>. But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paid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still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–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at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strangers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and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own </a:t>
            </a:r>
            <a:r>
              <a:rPr lang="de-DE" dirty="0" err="1"/>
              <a:t>frameworks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perform in.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scratch</a:t>
            </a:r>
            <a:r>
              <a:rPr lang="de-DE" dirty="0"/>
              <a:t>.</a:t>
            </a:r>
          </a:p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sandbox</a:t>
            </a:r>
            <a:r>
              <a:rPr lang="de-DE" dirty="0"/>
              <a:t>, but an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an </a:t>
            </a:r>
            <a:r>
              <a:rPr lang="de-DE" dirty="0" err="1"/>
              <a:t>internship</a:t>
            </a:r>
            <a:r>
              <a:rPr lang="de-DE" dirty="0"/>
              <a:t> (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do </a:t>
            </a:r>
            <a:r>
              <a:rPr lang="de-DE" dirty="0" err="1"/>
              <a:t>alone</a:t>
            </a:r>
            <a:r>
              <a:rPr lang="de-DE" dirty="0"/>
              <a:t>) And </a:t>
            </a:r>
            <a:r>
              <a:rPr lang="de-DE" dirty="0" err="1"/>
              <a:t>get</a:t>
            </a:r>
            <a:r>
              <a:rPr lang="de-DE" dirty="0"/>
              <a:t> grades.</a:t>
            </a:r>
          </a:p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achieve</a:t>
            </a:r>
            <a:r>
              <a:rPr lang="de-DE" dirty="0"/>
              <a:t> in </a:t>
            </a:r>
            <a:r>
              <a:rPr lang="de-DE" dirty="0" err="1"/>
              <a:t>theory</a:t>
            </a:r>
            <a:r>
              <a:rPr lang="de-DE" dirty="0"/>
              <a:t>. *</a:t>
            </a:r>
            <a:r>
              <a:rPr lang="de-DE" dirty="0" err="1"/>
              <a:t>click</a:t>
            </a:r>
            <a:r>
              <a:rPr lang="de-DE" dirty="0"/>
              <a:t>*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29.04.2018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3732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–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real </a:t>
            </a:r>
            <a:r>
              <a:rPr lang="de-DE" dirty="0" err="1"/>
              <a:t>consultants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priority</a:t>
            </a:r>
            <a:r>
              <a:rPr lang="de-DE" dirty="0"/>
              <a:t>.</a:t>
            </a:r>
          </a:p>
          <a:p>
            <a:r>
              <a:rPr lang="de-DE" dirty="0"/>
              <a:t>First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paid</a:t>
            </a:r>
            <a:r>
              <a:rPr lang="de-DE" dirty="0"/>
              <a:t>. But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paid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still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–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at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strangers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and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own </a:t>
            </a:r>
            <a:r>
              <a:rPr lang="de-DE" dirty="0" err="1"/>
              <a:t>frameworks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perform in.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scratch</a:t>
            </a:r>
            <a:r>
              <a:rPr lang="de-DE" dirty="0"/>
              <a:t>.</a:t>
            </a:r>
          </a:p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sandbox</a:t>
            </a:r>
            <a:r>
              <a:rPr lang="de-DE" dirty="0"/>
              <a:t>, but an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an </a:t>
            </a:r>
            <a:r>
              <a:rPr lang="de-DE" dirty="0" err="1"/>
              <a:t>internship</a:t>
            </a:r>
            <a:r>
              <a:rPr lang="de-DE" dirty="0"/>
              <a:t> (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do </a:t>
            </a:r>
            <a:r>
              <a:rPr lang="de-DE" dirty="0" err="1"/>
              <a:t>alone</a:t>
            </a:r>
            <a:r>
              <a:rPr lang="de-DE" dirty="0"/>
              <a:t>) And </a:t>
            </a:r>
            <a:r>
              <a:rPr lang="de-DE" dirty="0" err="1"/>
              <a:t>get</a:t>
            </a:r>
            <a:r>
              <a:rPr lang="de-DE" dirty="0"/>
              <a:t> grades.</a:t>
            </a:r>
          </a:p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achieve</a:t>
            </a:r>
            <a:r>
              <a:rPr lang="de-DE" dirty="0"/>
              <a:t> in </a:t>
            </a:r>
            <a:r>
              <a:rPr lang="de-DE" dirty="0" err="1"/>
              <a:t>theory</a:t>
            </a:r>
            <a:r>
              <a:rPr lang="de-DE" dirty="0"/>
              <a:t>. *</a:t>
            </a:r>
            <a:r>
              <a:rPr lang="de-DE" dirty="0" err="1"/>
              <a:t>click</a:t>
            </a:r>
            <a:r>
              <a:rPr lang="de-DE" dirty="0"/>
              <a:t>*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29.04.2018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3732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–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real </a:t>
            </a:r>
            <a:r>
              <a:rPr lang="de-DE" dirty="0" err="1"/>
              <a:t>consultants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priority</a:t>
            </a:r>
            <a:r>
              <a:rPr lang="de-DE" dirty="0"/>
              <a:t>.</a:t>
            </a:r>
          </a:p>
          <a:p>
            <a:r>
              <a:rPr lang="de-DE" dirty="0"/>
              <a:t>First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paid</a:t>
            </a:r>
            <a:r>
              <a:rPr lang="de-DE" dirty="0"/>
              <a:t>. But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paid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still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–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at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strangers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and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own </a:t>
            </a:r>
            <a:r>
              <a:rPr lang="de-DE" dirty="0" err="1"/>
              <a:t>frameworks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perform in.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scratch</a:t>
            </a:r>
            <a:r>
              <a:rPr lang="de-DE" dirty="0"/>
              <a:t>.</a:t>
            </a:r>
          </a:p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sandbox</a:t>
            </a:r>
            <a:r>
              <a:rPr lang="de-DE" dirty="0"/>
              <a:t>, but an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an </a:t>
            </a:r>
            <a:r>
              <a:rPr lang="de-DE" dirty="0" err="1"/>
              <a:t>internship</a:t>
            </a:r>
            <a:r>
              <a:rPr lang="de-DE" dirty="0"/>
              <a:t> (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do </a:t>
            </a:r>
            <a:r>
              <a:rPr lang="de-DE" dirty="0" err="1"/>
              <a:t>alone</a:t>
            </a:r>
            <a:r>
              <a:rPr lang="de-DE" dirty="0"/>
              <a:t>) And </a:t>
            </a:r>
            <a:r>
              <a:rPr lang="de-DE" dirty="0" err="1"/>
              <a:t>get</a:t>
            </a:r>
            <a:r>
              <a:rPr lang="de-DE" dirty="0"/>
              <a:t> grades.</a:t>
            </a:r>
          </a:p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achieve</a:t>
            </a:r>
            <a:r>
              <a:rPr lang="de-DE" dirty="0"/>
              <a:t> in </a:t>
            </a:r>
            <a:r>
              <a:rPr lang="de-DE" dirty="0" err="1"/>
              <a:t>theory</a:t>
            </a:r>
            <a:r>
              <a:rPr lang="de-DE" dirty="0"/>
              <a:t>. *</a:t>
            </a:r>
            <a:r>
              <a:rPr lang="de-DE" dirty="0" err="1"/>
              <a:t>click</a:t>
            </a:r>
            <a:r>
              <a:rPr lang="de-DE" dirty="0"/>
              <a:t>*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29.04.2018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3732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–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real </a:t>
            </a:r>
            <a:r>
              <a:rPr lang="de-DE" dirty="0" err="1"/>
              <a:t>consultants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priority</a:t>
            </a:r>
            <a:r>
              <a:rPr lang="de-DE" dirty="0"/>
              <a:t>.</a:t>
            </a:r>
          </a:p>
          <a:p>
            <a:r>
              <a:rPr lang="de-DE" dirty="0"/>
              <a:t>First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paid</a:t>
            </a:r>
            <a:r>
              <a:rPr lang="de-DE" dirty="0"/>
              <a:t>. But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paid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still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–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at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strangers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and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own </a:t>
            </a:r>
            <a:r>
              <a:rPr lang="de-DE" dirty="0" err="1"/>
              <a:t>frameworks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perform in.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scratch</a:t>
            </a:r>
            <a:r>
              <a:rPr lang="de-DE" dirty="0"/>
              <a:t>.</a:t>
            </a:r>
          </a:p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sandbox</a:t>
            </a:r>
            <a:r>
              <a:rPr lang="de-DE" dirty="0"/>
              <a:t>, but an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an </a:t>
            </a:r>
            <a:r>
              <a:rPr lang="de-DE" dirty="0" err="1"/>
              <a:t>internship</a:t>
            </a:r>
            <a:r>
              <a:rPr lang="de-DE" dirty="0"/>
              <a:t> (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do </a:t>
            </a:r>
            <a:r>
              <a:rPr lang="de-DE" dirty="0" err="1"/>
              <a:t>alone</a:t>
            </a:r>
            <a:r>
              <a:rPr lang="de-DE" dirty="0"/>
              <a:t>) And </a:t>
            </a:r>
            <a:r>
              <a:rPr lang="de-DE" dirty="0" err="1"/>
              <a:t>get</a:t>
            </a:r>
            <a:r>
              <a:rPr lang="de-DE" dirty="0"/>
              <a:t> grades.</a:t>
            </a:r>
          </a:p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achieve</a:t>
            </a:r>
            <a:r>
              <a:rPr lang="de-DE" dirty="0"/>
              <a:t> in </a:t>
            </a:r>
            <a:r>
              <a:rPr lang="de-DE" dirty="0" err="1"/>
              <a:t>theory</a:t>
            </a:r>
            <a:r>
              <a:rPr lang="de-DE" dirty="0"/>
              <a:t>. *</a:t>
            </a:r>
            <a:r>
              <a:rPr lang="de-DE" dirty="0" err="1"/>
              <a:t>click</a:t>
            </a:r>
            <a:r>
              <a:rPr lang="de-DE" dirty="0"/>
              <a:t>*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29.04.2018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3732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–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real </a:t>
            </a:r>
            <a:r>
              <a:rPr lang="de-DE" dirty="0" err="1"/>
              <a:t>consultants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priority</a:t>
            </a:r>
            <a:r>
              <a:rPr lang="de-DE" dirty="0"/>
              <a:t>.</a:t>
            </a:r>
          </a:p>
          <a:p>
            <a:r>
              <a:rPr lang="de-DE" dirty="0"/>
              <a:t>First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paid</a:t>
            </a:r>
            <a:r>
              <a:rPr lang="de-DE" dirty="0"/>
              <a:t>. But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paid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still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–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at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strangers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and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own </a:t>
            </a:r>
            <a:r>
              <a:rPr lang="de-DE" dirty="0" err="1"/>
              <a:t>frameworks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perform in.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scratch</a:t>
            </a:r>
            <a:r>
              <a:rPr lang="de-DE" dirty="0"/>
              <a:t>.</a:t>
            </a:r>
          </a:p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sandbox</a:t>
            </a:r>
            <a:r>
              <a:rPr lang="de-DE" dirty="0"/>
              <a:t>, but an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an </a:t>
            </a:r>
            <a:r>
              <a:rPr lang="de-DE" dirty="0" err="1"/>
              <a:t>internship</a:t>
            </a:r>
            <a:r>
              <a:rPr lang="de-DE" dirty="0"/>
              <a:t> (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do </a:t>
            </a:r>
            <a:r>
              <a:rPr lang="de-DE" dirty="0" err="1"/>
              <a:t>alone</a:t>
            </a:r>
            <a:r>
              <a:rPr lang="de-DE" dirty="0"/>
              <a:t>) And </a:t>
            </a:r>
            <a:r>
              <a:rPr lang="de-DE" dirty="0" err="1"/>
              <a:t>get</a:t>
            </a:r>
            <a:r>
              <a:rPr lang="de-DE" dirty="0"/>
              <a:t> grades.</a:t>
            </a:r>
          </a:p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achieve</a:t>
            </a:r>
            <a:r>
              <a:rPr lang="de-DE" dirty="0"/>
              <a:t> in </a:t>
            </a:r>
            <a:r>
              <a:rPr lang="de-DE" dirty="0" err="1"/>
              <a:t>theory</a:t>
            </a:r>
            <a:r>
              <a:rPr lang="de-DE" dirty="0"/>
              <a:t>. *</a:t>
            </a:r>
            <a:r>
              <a:rPr lang="de-DE" dirty="0" err="1"/>
              <a:t>click</a:t>
            </a:r>
            <a:r>
              <a:rPr lang="de-DE" dirty="0"/>
              <a:t>*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29.04.2018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3732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–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real </a:t>
            </a:r>
            <a:r>
              <a:rPr lang="de-DE" dirty="0" err="1"/>
              <a:t>consultants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priority</a:t>
            </a:r>
            <a:r>
              <a:rPr lang="de-DE" dirty="0"/>
              <a:t>.</a:t>
            </a:r>
          </a:p>
          <a:p>
            <a:r>
              <a:rPr lang="de-DE" dirty="0"/>
              <a:t>First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paid</a:t>
            </a:r>
            <a:r>
              <a:rPr lang="de-DE" dirty="0"/>
              <a:t>. But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paid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still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–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at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strangers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and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own </a:t>
            </a:r>
            <a:r>
              <a:rPr lang="de-DE" dirty="0" err="1"/>
              <a:t>frameworks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perform in.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scratch</a:t>
            </a:r>
            <a:r>
              <a:rPr lang="de-DE" dirty="0"/>
              <a:t>.</a:t>
            </a:r>
          </a:p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sandbox</a:t>
            </a:r>
            <a:r>
              <a:rPr lang="de-DE" dirty="0"/>
              <a:t>, but an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an </a:t>
            </a:r>
            <a:r>
              <a:rPr lang="de-DE" dirty="0" err="1"/>
              <a:t>internship</a:t>
            </a:r>
            <a:r>
              <a:rPr lang="de-DE" dirty="0"/>
              <a:t> (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do </a:t>
            </a:r>
            <a:r>
              <a:rPr lang="de-DE" dirty="0" err="1"/>
              <a:t>alone</a:t>
            </a:r>
            <a:r>
              <a:rPr lang="de-DE" dirty="0"/>
              <a:t>) And </a:t>
            </a:r>
            <a:r>
              <a:rPr lang="de-DE" dirty="0" err="1"/>
              <a:t>get</a:t>
            </a:r>
            <a:r>
              <a:rPr lang="de-DE" dirty="0"/>
              <a:t> grades.</a:t>
            </a:r>
          </a:p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achieve</a:t>
            </a:r>
            <a:r>
              <a:rPr lang="de-DE" dirty="0"/>
              <a:t> in </a:t>
            </a:r>
            <a:r>
              <a:rPr lang="de-DE" dirty="0" err="1"/>
              <a:t>theory</a:t>
            </a:r>
            <a:r>
              <a:rPr lang="de-DE" dirty="0"/>
              <a:t>. *</a:t>
            </a:r>
            <a:r>
              <a:rPr lang="de-DE" dirty="0" err="1"/>
              <a:t>click</a:t>
            </a:r>
            <a:r>
              <a:rPr lang="de-DE" dirty="0"/>
              <a:t>*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29.04.2018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373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5-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63627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63627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3"/>
            <a:r>
              <a:rPr lang="de-DE" dirty="0"/>
              <a:t>Zweite Ebene</a:t>
            </a:r>
          </a:p>
          <a:p>
            <a:pPr lvl="3"/>
            <a:r>
              <a:rPr lang="de-DE" dirty="0" err="1"/>
              <a:t>Dasf</a:t>
            </a:r>
            <a:endParaRPr lang="de-DE" dirty="0"/>
          </a:p>
          <a:p>
            <a:pPr lvl="3"/>
            <a:endParaRPr lang="de-DE" dirty="0"/>
          </a:p>
          <a:p>
            <a:pPr lvl="0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821312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xmlns="" id="{514A62B7-E4C2-4AE0-9709-9D4E46CD41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16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4882350C-6334-4916-9733-80EACE7D78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5660" y="3573016"/>
            <a:ext cx="4913312" cy="358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 lvl="0"/>
            <a:r>
              <a:rPr lang="de-DE" dirty="0"/>
              <a:t>Second Line</a:t>
            </a:r>
          </a:p>
        </p:txBody>
      </p:sp>
    </p:spTree>
    <p:extLst>
      <p:ext uri="{BB962C8B-B14F-4D97-AF65-F5344CB8AC3E}">
        <p14:creationId xmlns:p14="http://schemas.microsoft.com/office/powerpoint/2010/main" val="373593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39502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35052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821312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xmlns="" id="{0ACFDE8C-EE58-476C-824F-D63F9A1932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-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63627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63627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821312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xmlns="" id="{514A62B7-E4C2-4AE0-9709-9D4E46CD41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Tabellenplatzhalter 4"/>
          <p:cNvSpPr>
            <a:spLocks noGrp="1"/>
          </p:cNvSpPr>
          <p:nvPr>
            <p:ph type="tbl" sz="quarter" idx="10" hasCustomPrompt="1"/>
          </p:nvPr>
        </p:nvSpPr>
        <p:spPr>
          <a:xfrm>
            <a:off x="604839" y="1143000"/>
            <a:ext cx="7932737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1200">
                <a:solidFill>
                  <a:schemeClr val="accent3"/>
                </a:solidFill>
                <a:latin typeface="Lucida Sans Unicode"/>
              </a:defRPr>
            </a:lvl1pPr>
          </a:lstStyle>
          <a:p>
            <a:r>
              <a:rPr lang="de-DE" dirty="0"/>
              <a:t>Tabellentext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xmlns="" id="{FE632BED-56AD-477F-8460-D3566A1999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2644804"/>
            <a:ext cx="8537574" cy="32004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A25B1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816004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2"/>
          </p:nvPr>
        </p:nvSpPr>
        <p:spPr>
          <a:xfrm>
            <a:off x="2" y="1273204"/>
            <a:ext cx="9143998" cy="13716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xmlns="" id="{BBC94524-CEF7-4FEE-A69C-0A235A9DE2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480022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822422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0" y="1279622"/>
            <a:ext cx="91440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xmlns="" id="{0A4E1171-B745-439D-A585-E7EE30AA20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467692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810092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04838" y="1267292"/>
            <a:ext cx="48006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xmlns="" id="{6C84DDA1-14DF-4AD5-AEC9-27DE46C2AE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39502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35052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endParaRPr lang="de-DE" dirty="0"/>
          </a:p>
          <a:p>
            <a:pPr lvl="4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821312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xmlns="" id="{0ACFDE8C-EE58-476C-824F-D63F9A1932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74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-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63627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63627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3"/>
            <a:r>
              <a:rPr lang="de-DE" dirty="0"/>
              <a:t>Zweite Ebene</a:t>
            </a:r>
          </a:p>
          <a:p>
            <a:pPr lvl="3"/>
            <a:r>
              <a:rPr lang="de-DE" dirty="0" err="1"/>
              <a:t>Dasf</a:t>
            </a:r>
            <a:endParaRPr lang="de-DE" dirty="0"/>
          </a:p>
          <a:p>
            <a:pPr lvl="3"/>
            <a:endParaRPr lang="de-DE" dirty="0"/>
          </a:p>
          <a:p>
            <a:pPr lvl="0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821312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xmlns="" id="{514A62B7-E4C2-4AE0-9709-9D4E46CD41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130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005_INF_001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0168B5"/>
              </a:clrFrom>
              <a:clrTo>
                <a:srgbClr val="0168B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46" y="1588"/>
            <a:ext cx="9144000" cy="6858000"/>
          </a:xfrm>
          <a:prstGeom prst="rect">
            <a:avLst/>
          </a:prstGeom>
          <a:solidFill>
            <a:srgbClr val="8A25B1"/>
          </a:solidFill>
        </p:spPr>
      </p:pic>
      <p:cxnSp>
        <p:nvCxnSpPr>
          <p:cNvPr id="29" name="Gerade Verbindung 28"/>
          <p:cNvCxnSpPr/>
          <p:nvPr/>
        </p:nvCxnSpPr>
        <p:spPr bwMode="auto">
          <a:xfrm>
            <a:off x="-990600" y="43449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6017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90600" y="3429000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4799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2513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auto">
          <a:xfrm>
            <a:off x="-990600" y="11445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1019908" y="105483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ine 46"/>
          <p:cNvSpPr>
            <a:spLocks noChangeShapeType="1"/>
          </p:cNvSpPr>
          <p:nvPr/>
        </p:nvSpPr>
        <p:spPr bwMode="auto">
          <a:xfrm>
            <a:off x="8537575" y="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D2877770-2D32-4A45-AB6B-02815B100AE6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196398" y="10647"/>
            <a:ext cx="1937984" cy="673423"/>
          </a:xfrm>
          <a:prstGeom prst="rect">
            <a:avLst/>
          </a:prstGeom>
        </p:spPr>
      </p:pic>
      <p:sp>
        <p:nvSpPr>
          <p:cNvPr id="19" name="Textplatzhalter 2">
            <a:extLst>
              <a:ext uri="{FF2B5EF4-FFF2-40B4-BE49-F238E27FC236}">
                <a16:creationId xmlns:a16="http://schemas.microsoft.com/office/drawing/2014/main" xmlns="" id="{CD672D66-954A-47FE-BC6E-45B2FCA3899E}"/>
              </a:ext>
            </a:extLst>
          </p:cNvPr>
          <p:cNvSpPr txBox="1">
            <a:spLocks/>
          </p:cNvSpPr>
          <p:nvPr userDrawn="1"/>
        </p:nvSpPr>
        <p:spPr>
          <a:xfrm>
            <a:off x="-2339" y="6491436"/>
            <a:ext cx="9144000" cy="360000"/>
          </a:xfrm>
          <a:prstGeom prst="rect">
            <a:avLst/>
          </a:prstGeom>
          <a:solidFill>
            <a:srgbClr val="7030A0"/>
          </a:solidFill>
        </p:spPr>
        <p:txBody>
          <a:bodyPr vert="horz" wrap="none" lIns="144000" anchor="ctr"/>
          <a:lstStyle>
            <a:lvl1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1pPr>
            <a:lvl2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2pPr>
            <a:lvl3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3pPr>
            <a:lvl4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4pPr>
            <a:lvl5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5pPr>
            <a:lvl6pPr marL="28305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6pPr>
            <a:lvl7pPr marL="32877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7pPr>
            <a:lvl8pPr marL="37449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8pPr>
            <a:lvl9pPr marL="42021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9pPr>
          </a:lstStyle>
          <a:p>
            <a:pPr marL="350520" indent="0" algn="l">
              <a:buNone/>
            </a:pPr>
            <a:endParaRPr lang="de-DE" sz="1200" b="1" kern="0" dirty="0">
              <a:solidFill>
                <a:schemeClr val="bg1"/>
              </a:solidFill>
            </a:endParaRPr>
          </a:p>
        </p:txBody>
      </p:sp>
      <p:sp>
        <p:nvSpPr>
          <p:cNvPr id="16" name="Text Box 4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299727" y="6549729"/>
            <a:ext cx="681980" cy="23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5080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4250F2A-FD75-C648-9881-23847D42C43D}" type="slidenum">
              <a:rPr lang="de-DE" sz="1200" b="1">
                <a:solidFill>
                  <a:schemeClr val="bg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de-DE" sz="1200" dirty="0">
              <a:solidFill>
                <a:schemeClr val="bg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66" r:id="rId3"/>
    <p:sldLayoutId id="2147483670" r:id="rId4"/>
    <p:sldLayoutId id="2147483660" r:id="rId5"/>
    <p:sldLayoutId id="2147483661" r:id="rId6"/>
    <p:sldLayoutId id="2147483671" r:id="rId7"/>
  </p:sldLayoutIdLst>
  <p:txStyles>
    <p:titleStyle>
      <a:lvl1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4572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9144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3716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8288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742950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1150938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5589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9653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23733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8305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32877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37449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42021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005_INF_001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0168B5"/>
              </a:clrFrom>
              <a:clrTo>
                <a:srgbClr val="0168B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46" y="1588"/>
            <a:ext cx="9144000" cy="6858000"/>
          </a:xfrm>
          <a:prstGeom prst="rect">
            <a:avLst/>
          </a:prstGeom>
          <a:solidFill>
            <a:srgbClr val="8A25B1"/>
          </a:solidFill>
        </p:spPr>
      </p:pic>
      <p:cxnSp>
        <p:nvCxnSpPr>
          <p:cNvPr id="29" name="Gerade Verbindung 28"/>
          <p:cNvCxnSpPr/>
          <p:nvPr/>
        </p:nvCxnSpPr>
        <p:spPr bwMode="auto">
          <a:xfrm>
            <a:off x="-990600" y="43449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6017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90600" y="3429000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4799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2513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auto">
          <a:xfrm>
            <a:off x="-990600" y="11445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1019908" y="105483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ine 46"/>
          <p:cNvSpPr>
            <a:spLocks noChangeShapeType="1"/>
          </p:cNvSpPr>
          <p:nvPr/>
        </p:nvSpPr>
        <p:spPr bwMode="auto">
          <a:xfrm>
            <a:off x="8537575" y="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xmlns="" id="{CD672D66-954A-47FE-BC6E-45B2FCA3899E}"/>
              </a:ext>
            </a:extLst>
          </p:cNvPr>
          <p:cNvSpPr txBox="1">
            <a:spLocks/>
          </p:cNvSpPr>
          <p:nvPr userDrawn="1"/>
        </p:nvSpPr>
        <p:spPr>
          <a:xfrm>
            <a:off x="-2339" y="6491436"/>
            <a:ext cx="9144000" cy="360000"/>
          </a:xfrm>
          <a:prstGeom prst="rect">
            <a:avLst/>
          </a:prstGeom>
          <a:solidFill>
            <a:srgbClr val="7030A0"/>
          </a:solidFill>
        </p:spPr>
        <p:txBody>
          <a:bodyPr vert="horz" wrap="none" lIns="144000" anchor="ctr"/>
          <a:lstStyle>
            <a:lvl1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1pPr>
            <a:lvl2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2pPr>
            <a:lvl3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3pPr>
            <a:lvl4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4pPr>
            <a:lvl5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5pPr>
            <a:lvl6pPr marL="28305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6pPr>
            <a:lvl7pPr marL="32877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7pPr>
            <a:lvl8pPr marL="37449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8pPr>
            <a:lvl9pPr marL="42021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9pPr>
          </a:lstStyle>
          <a:p>
            <a:pPr marL="350520" indent="0" algn="l">
              <a:buNone/>
            </a:pPr>
            <a:endParaRPr lang="de-DE" sz="1200" b="1" kern="0" dirty="0">
              <a:solidFill>
                <a:schemeClr val="bg1"/>
              </a:solidFill>
            </a:endParaRPr>
          </a:p>
        </p:txBody>
      </p:sp>
      <p:sp>
        <p:nvSpPr>
          <p:cNvPr id="16" name="Text Box 4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299727" y="6549729"/>
            <a:ext cx="681980" cy="23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5080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4250F2A-FD75-C648-9881-23847D42C43D}" type="slidenum">
              <a:rPr lang="de-DE" sz="1200" b="1">
                <a:solidFill>
                  <a:schemeClr val="bg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de-DE" sz="1200" dirty="0">
              <a:solidFill>
                <a:schemeClr val="bg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81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txStyles>
    <p:titleStyle>
      <a:lvl1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4572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9144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3716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8288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742950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1150938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5589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9653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23733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8305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32877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37449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42021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A2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3" descr="005_INF_002.jpg">
            <a:extLst>
              <a:ext uri="{FF2B5EF4-FFF2-40B4-BE49-F238E27FC236}">
                <a16:creationId xmlns:a16="http://schemas.microsoft.com/office/drawing/2014/main" xmlns="" id="{CBE90EA9-1754-47A9-8994-65F5A42302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168B5"/>
              </a:clrFrom>
              <a:clrTo>
                <a:srgbClr val="0168B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xmlns="" id="{EF0F9F93-240E-4C7D-B4DE-8353D0C0175D}"/>
              </a:ext>
            </a:extLst>
          </p:cNvPr>
          <p:cNvSpPr/>
          <p:nvPr userDrawn="1"/>
        </p:nvSpPr>
        <p:spPr>
          <a:xfrm>
            <a:off x="0" y="4772191"/>
            <a:ext cx="9144000" cy="20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2EF6C4CB-4E17-49F8-A6B8-A9C8B92814E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64088" y="5445224"/>
            <a:ext cx="3419189" cy="1188120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xmlns="" id="{FF8F06FE-B3A8-457F-94F0-73969BE22740}"/>
              </a:ext>
            </a:extLst>
          </p:cNvPr>
          <p:cNvSpPr txBox="1">
            <a:spLocks/>
          </p:cNvSpPr>
          <p:nvPr userDrawn="1"/>
        </p:nvSpPr>
        <p:spPr>
          <a:xfrm>
            <a:off x="1240892" y="3016736"/>
            <a:ext cx="7466074" cy="493150"/>
          </a:xfrm>
          <a:prstGeom prst="rect">
            <a:avLst/>
          </a:prstGeom>
        </p:spPr>
        <p:txBody>
          <a:bodyPr vert="horz" lIns="254000"/>
          <a:lstStyle>
            <a:lvl1pPr marL="35052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None/>
              <a:defRPr kumimoji="0" lang="de-DE" sz="32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ea typeface="+mj-ea"/>
                <a:cs typeface="+mj-cs"/>
              </a:defRPr>
            </a:lvl1pPr>
            <a:lvl2pPr marL="35052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1800" kern="1200">
                <a:solidFill>
                  <a:srgbClr val="000000"/>
                </a:solidFill>
                <a:latin typeface="Lucida Sans Unicode"/>
                <a:ea typeface="+mn-ea"/>
                <a:cs typeface="+mn-cs"/>
              </a:defRPr>
            </a:lvl2pPr>
            <a:lvl3pPr marL="57912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 kern="1200">
                <a:solidFill>
                  <a:srgbClr val="000000"/>
                </a:solidFill>
                <a:latin typeface="Lucida Sans Unicode"/>
                <a:ea typeface="+mn-ea"/>
                <a:cs typeface="+mn-cs"/>
              </a:defRPr>
            </a:lvl3pPr>
            <a:lvl4pPr marL="35052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1800" kern="1200">
                <a:solidFill>
                  <a:srgbClr val="000000"/>
                </a:solidFill>
                <a:latin typeface="Lucida Sans Unicode"/>
                <a:ea typeface="+mn-ea"/>
                <a:cs typeface="+mn-cs"/>
              </a:defRPr>
            </a:lvl4pPr>
            <a:lvl5pPr marL="57912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 kern="1200">
                <a:solidFill>
                  <a:srgbClr val="000000"/>
                </a:solidFill>
                <a:latin typeface="Lucida Sans Unicod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38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Simulation Project 2018</a:t>
            </a:r>
          </a:p>
        </p:txBody>
      </p:sp>
    </p:spTree>
    <p:extLst>
      <p:ext uri="{BB962C8B-B14F-4D97-AF65-F5344CB8AC3E}">
        <p14:creationId xmlns:p14="http://schemas.microsoft.com/office/powerpoint/2010/main" val="349333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36137687-3753-4300-9A67-903D415855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Milestone 3 – </a:t>
            </a:r>
            <a:r>
              <a:rPr lang="de-DE" dirty="0" err="1"/>
              <a:t>Conceptual</a:t>
            </a:r>
            <a:r>
              <a:rPr lang="de-DE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65719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Budget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3 – </a:t>
            </a:r>
            <a:r>
              <a:rPr lang="de-DE" dirty="0" err="1"/>
              <a:t>Conceptual</a:t>
            </a:r>
            <a:r>
              <a:rPr lang="de-DE" dirty="0"/>
              <a:t> Model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00" y="1312756"/>
            <a:ext cx="8280920" cy="510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94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4886792"/>
          </a:xfrm>
        </p:spPr>
        <p:txBody>
          <a:bodyPr/>
          <a:lstStyle/>
          <a:p>
            <a:r>
              <a:rPr lang="de-DE" dirty="0"/>
              <a:t>Problem: Meetings still u</a:t>
            </a:r>
            <a:r>
              <a:rPr lang="de-DE" dirty="0" smtClean="0"/>
              <a:t>nstructured</a:t>
            </a:r>
            <a:endParaRPr lang="de-DE" dirty="0"/>
          </a:p>
          <a:p>
            <a:r>
              <a:rPr lang="de-DE" dirty="0">
                <a:solidFill>
                  <a:schemeClr val="tx1"/>
                </a:solidFill>
              </a:rPr>
              <a:t>Solution: Agenda </a:t>
            </a:r>
            <a:r>
              <a:rPr lang="de-DE" dirty="0" smtClean="0">
                <a:solidFill>
                  <a:schemeClr val="tx1"/>
                </a:solidFill>
              </a:rPr>
              <a:t>with Timeboxes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/>
              <a:t>Problem: Learning </a:t>
            </a:r>
            <a:r>
              <a:rPr lang="de-DE" dirty="0" smtClean="0"/>
              <a:t>from other teams </a:t>
            </a:r>
            <a:r>
              <a:rPr lang="de-DE" dirty="0"/>
              <a:t>after </a:t>
            </a:r>
            <a:r>
              <a:rPr lang="de-DE" dirty="0" smtClean="0"/>
              <a:t>milestone</a:t>
            </a:r>
            <a:endParaRPr lang="de-DE" dirty="0"/>
          </a:p>
          <a:p>
            <a:r>
              <a:rPr lang="de-DE" dirty="0">
                <a:solidFill>
                  <a:schemeClr val="tx1"/>
                </a:solidFill>
              </a:rPr>
              <a:t>Solution: </a:t>
            </a:r>
            <a:r>
              <a:rPr lang="de-DE" dirty="0" smtClean="0">
                <a:solidFill>
                  <a:schemeClr val="tx1"/>
                </a:solidFill>
              </a:rPr>
              <a:t>Rework passed milestone asap</a:t>
            </a:r>
            <a:endParaRPr lang="de-DE" dirty="0"/>
          </a:p>
          <a:p>
            <a:pPr marL="350520" indent="0">
              <a:buNone/>
            </a:pPr>
            <a:r>
              <a:rPr lang="de-DE" dirty="0"/>
              <a:t>Problem: </a:t>
            </a:r>
            <a:r>
              <a:rPr lang="de-DE" dirty="0" smtClean="0"/>
              <a:t>Excel + Dropbox </a:t>
            </a:r>
            <a:r>
              <a:rPr lang="de-DE" dirty="0"/>
              <a:t>not ideal </a:t>
            </a:r>
          </a:p>
          <a:p>
            <a:pPr marL="350520" indent="0">
              <a:buNone/>
            </a:pPr>
            <a:r>
              <a:rPr lang="de-DE" dirty="0">
                <a:solidFill>
                  <a:schemeClr val="tx1"/>
                </a:solidFill>
              </a:rPr>
              <a:t>Possible Solutions:  </a:t>
            </a:r>
          </a:p>
          <a:p>
            <a:pPr marL="693420" indent="-3429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Sharepoint</a:t>
            </a:r>
            <a:endParaRPr lang="de-DE" dirty="0">
              <a:solidFill>
                <a:schemeClr val="tx1"/>
              </a:solidFill>
            </a:endParaRPr>
          </a:p>
          <a:p>
            <a:pPr marL="693420" indent="-3429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GoogleDocs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3 – </a:t>
            </a:r>
            <a:r>
              <a:rPr lang="de-DE" dirty="0" err="1"/>
              <a:t>Conceptual</a:t>
            </a:r>
            <a:r>
              <a:rPr lang="de-DE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4843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827584" y="3068960"/>
            <a:ext cx="7709992" cy="3240360"/>
          </a:xfrm>
        </p:spPr>
        <p:txBody>
          <a:bodyPr/>
          <a:lstStyle/>
          <a:p>
            <a:r>
              <a:rPr lang="de-DE" sz="7200" dirty="0" smtClean="0"/>
              <a:t>     </a:t>
            </a:r>
            <a:r>
              <a:rPr lang="de-DE" sz="5400" dirty="0" smtClean="0"/>
              <a:t>THANK YOU...!</a:t>
            </a:r>
            <a:endParaRPr lang="de-DE" sz="54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3 – </a:t>
            </a:r>
            <a:r>
              <a:rPr lang="de-DE" dirty="0" err="1"/>
              <a:t>Conceptual</a:t>
            </a:r>
            <a:r>
              <a:rPr lang="de-DE" dirty="0"/>
              <a:t> Model</a:t>
            </a:r>
          </a:p>
        </p:txBody>
      </p:sp>
      <p:pic>
        <p:nvPicPr>
          <p:cNvPr id="3074" name="Picture 2" descr="C:\Users\Sharath Chandra\Pictures\Screenshots\Screenshot (9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43" y="836712"/>
            <a:ext cx="5904655" cy="172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53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964486" cy="5030808"/>
          </a:xfrm>
        </p:spPr>
        <p:txBody>
          <a:bodyPr/>
          <a:lstStyle/>
          <a:p>
            <a:pPr marL="350520" indent="0">
              <a:buNone/>
            </a:pPr>
            <a:r>
              <a:rPr lang="de-DE" dirty="0"/>
              <a:t>Modeling</a:t>
            </a:r>
          </a:p>
          <a:p>
            <a:pPr lvl="2"/>
            <a:r>
              <a:rPr lang="de-DE" dirty="0" smtClean="0"/>
              <a:t>Assumptions</a:t>
            </a:r>
            <a:endParaRPr lang="de-DE" dirty="0"/>
          </a:p>
          <a:p>
            <a:pPr lvl="2"/>
            <a:r>
              <a:rPr lang="de-DE" dirty="0" smtClean="0"/>
              <a:t>Petri Net</a:t>
            </a:r>
            <a:endParaRPr lang="de-DE" dirty="0"/>
          </a:p>
          <a:p>
            <a:r>
              <a:rPr lang="de-DE" dirty="0"/>
              <a:t>Administration</a:t>
            </a:r>
          </a:p>
          <a:p>
            <a:pPr lvl="1"/>
            <a:r>
              <a:rPr lang="de-DE" dirty="0" smtClean="0"/>
              <a:t>Budget</a:t>
            </a:r>
            <a:endParaRPr lang="de-DE" dirty="0"/>
          </a:p>
          <a:p>
            <a:pPr lvl="1"/>
            <a:r>
              <a:rPr lang="de-DE" dirty="0"/>
              <a:t>Progress</a:t>
            </a:r>
          </a:p>
          <a:p>
            <a:r>
              <a:rPr lang="de-DE" dirty="0"/>
              <a:t>Outlook</a:t>
            </a:r>
          </a:p>
          <a:p>
            <a:pPr lvl="1"/>
            <a:r>
              <a:rPr lang="de-DE" dirty="0" smtClean="0"/>
              <a:t>Lessons Learned</a:t>
            </a:r>
            <a:endParaRPr lang="de-DE" dirty="0"/>
          </a:p>
          <a:p>
            <a:pPr lvl="1"/>
            <a:r>
              <a:rPr lang="de-DE" dirty="0"/>
              <a:t>Next </a:t>
            </a:r>
            <a:r>
              <a:rPr lang="de-DE" dirty="0" smtClean="0"/>
              <a:t>Steps</a:t>
            </a:r>
            <a:endParaRPr lang="de-DE" dirty="0"/>
          </a:p>
          <a:p>
            <a:pPr marL="350520"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3 – </a:t>
            </a:r>
            <a:r>
              <a:rPr lang="de-DE" dirty="0" err="1"/>
              <a:t>Conceptual</a:t>
            </a:r>
            <a:r>
              <a:rPr lang="de-DE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8690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772816"/>
            <a:ext cx="8964486" cy="4536504"/>
          </a:xfrm>
        </p:spPr>
        <p:txBody>
          <a:bodyPr/>
          <a:lstStyle/>
          <a:p>
            <a:pPr lvl="1"/>
            <a:r>
              <a:rPr lang="de-DE" dirty="0" smtClean="0"/>
              <a:t>Concetual Modelling is the process of abstracting a model from a real or prposed system after a conceptualization process in mind. </a:t>
            </a:r>
          </a:p>
          <a:p>
            <a:pPr lvl="1"/>
            <a:r>
              <a:rPr lang="de-DE" dirty="0" smtClean="0"/>
              <a:t>Model make us to gain insight in the system, to get ideas to improve the design and to locate the design errors and other shortcomings.</a:t>
            </a:r>
          </a:p>
          <a:p>
            <a:pPr lvl="1"/>
            <a:r>
              <a:rPr lang="de-DE" dirty="0" smtClean="0"/>
              <a:t> Model helps to ensure completness and improve the correctness of the design.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" y="1052736"/>
            <a:ext cx="8605837" cy="576064"/>
          </a:xfrm>
        </p:spPr>
        <p:txBody>
          <a:bodyPr/>
          <a:lstStyle/>
          <a:p>
            <a:r>
              <a:rPr lang="de-DE" dirty="0" smtClean="0"/>
              <a:t>Conceptual Model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3 – </a:t>
            </a:r>
            <a:r>
              <a:rPr lang="de-DE" dirty="0" err="1"/>
              <a:t>Conceptual</a:t>
            </a:r>
            <a:r>
              <a:rPr lang="de-DE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57357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4758176"/>
          </a:xfrm>
        </p:spPr>
        <p:txBody>
          <a:bodyPr/>
          <a:lstStyle/>
          <a:p>
            <a:r>
              <a:rPr lang="de-DE" dirty="0"/>
              <a:t>StVO Rules</a:t>
            </a:r>
          </a:p>
          <a:p>
            <a:pPr lvl="1"/>
            <a:r>
              <a:rPr lang="de-DE" dirty="0" smtClean="0"/>
              <a:t>…Speeding</a:t>
            </a:r>
            <a:endParaRPr lang="de-DE" dirty="0"/>
          </a:p>
          <a:p>
            <a:pPr lvl="1"/>
            <a:r>
              <a:rPr lang="de-DE" dirty="0" smtClean="0"/>
              <a:t>…</a:t>
            </a:r>
            <a:r>
              <a:rPr lang="de-DE" dirty="0"/>
              <a:t>N</a:t>
            </a:r>
            <a:r>
              <a:rPr lang="de-DE" dirty="0" smtClean="0"/>
              <a:t>o </a:t>
            </a:r>
            <a:r>
              <a:rPr lang="de-DE" dirty="0"/>
              <a:t>accidents</a:t>
            </a:r>
          </a:p>
          <a:p>
            <a:pPr lvl="1"/>
            <a:r>
              <a:rPr lang="de-DE" dirty="0" smtClean="0"/>
              <a:t>…Infinite </a:t>
            </a:r>
            <a:r>
              <a:rPr lang="de-DE" dirty="0"/>
              <a:t>patience</a:t>
            </a:r>
          </a:p>
          <a:p>
            <a:r>
              <a:rPr lang="de-DE" dirty="0" smtClean="0"/>
              <a:t>Cars &amp; Trams</a:t>
            </a:r>
            <a:endParaRPr lang="de-DE" dirty="0"/>
          </a:p>
          <a:p>
            <a:pPr lvl="1"/>
            <a:r>
              <a:rPr lang="de-DE" dirty="0" smtClean="0"/>
              <a:t>…Traffic </a:t>
            </a:r>
            <a:r>
              <a:rPr lang="de-DE" dirty="0"/>
              <a:t>lights</a:t>
            </a:r>
          </a:p>
          <a:p>
            <a:pPr lvl="1"/>
            <a:r>
              <a:rPr lang="de-DE" dirty="0" smtClean="0"/>
              <a:t>…</a:t>
            </a:r>
            <a:r>
              <a:rPr lang="de-DE" dirty="0"/>
              <a:t>N</a:t>
            </a:r>
            <a:r>
              <a:rPr lang="de-DE" dirty="0" smtClean="0"/>
              <a:t>o </a:t>
            </a:r>
            <a:r>
              <a:rPr lang="de-DE" dirty="0"/>
              <a:t>trucks, busses, bicycles</a:t>
            </a:r>
          </a:p>
          <a:p>
            <a:pPr lvl="1"/>
            <a:r>
              <a:rPr lang="de-DE" dirty="0" smtClean="0"/>
              <a:t>…</a:t>
            </a:r>
            <a:r>
              <a:rPr lang="de-DE" dirty="0"/>
              <a:t>N</a:t>
            </a:r>
            <a:r>
              <a:rPr lang="de-DE" dirty="0" smtClean="0"/>
              <a:t>o </a:t>
            </a:r>
            <a:r>
              <a:rPr lang="de-DE" dirty="0"/>
              <a:t>pedestrians</a:t>
            </a:r>
          </a:p>
          <a:p>
            <a:r>
              <a:rPr lang="de-DE" dirty="0" smtClean="0"/>
              <a:t>Space &amp; Time</a:t>
            </a:r>
            <a:endParaRPr lang="de-DE" dirty="0"/>
          </a:p>
          <a:p>
            <a:pPr lvl="2"/>
            <a:r>
              <a:rPr lang="de-DE" dirty="0" smtClean="0"/>
              <a:t>…Excluding </a:t>
            </a:r>
            <a:r>
              <a:rPr lang="de-DE" dirty="0"/>
              <a:t>‘Breiter Weg‘</a:t>
            </a:r>
          </a:p>
          <a:p>
            <a:pPr lvl="2"/>
            <a:r>
              <a:rPr lang="de-DE" dirty="0"/>
              <a:t>…no seasonal </a:t>
            </a:r>
            <a:r>
              <a:rPr lang="de-DE" dirty="0" smtClean="0"/>
              <a:t>influences</a:t>
            </a:r>
            <a:endParaRPr lang="de-DE" dirty="0"/>
          </a:p>
          <a:p>
            <a:pPr marL="350520" lvl="2" indent="0">
              <a:buNone/>
            </a:pPr>
            <a:endParaRPr lang="de-DE" dirty="0"/>
          </a:p>
          <a:p>
            <a:pPr marL="350520" lvl="2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Assumptions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3 – </a:t>
            </a:r>
            <a:r>
              <a:rPr lang="de-DE" dirty="0" err="1"/>
              <a:t>Conceptual</a:t>
            </a:r>
            <a:r>
              <a:rPr lang="de-DE" dirty="0"/>
              <a:t> Model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5C37A084-5D3B-492D-BB66-5F6112B13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258939"/>
            <a:ext cx="2550100" cy="255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3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4758176"/>
          </a:xfrm>
        </p:spPr>
        <p:txBody>
          <a:bodyPr/>
          <a:lstStyle/>
          <a:p>
            <a:pPr marL="350520" lvl="2" indent="0">
              <a:buNone/>
            </a:pPr>
            <a:endParaRPr lang="de-DE" dirty="0"/>
          </a:p>
          <a:p>
            <a:pPr marL="350520" lvl="2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PetriNet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3 – </a:t>
            </a:r>
            <a:r>
              <a:rPr lang="de-DE" dirty="0" err="1"/>
              <a:t>Conceptual</a:t>
            </a:r>
            <a:r>
              <a:rPr lang="de-DE" dirty="0"/>
              <a:t> Model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78513"/>
            <a:ext cx="8352928" cy="498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3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4758176"/>
          </a:xfrm>
        </p:spPr>
        <p:txBody>
          <a:bodyPr/>
          <a:lstStyle/>
          <a:p>
            <a:pPr marL="350520" lvl="2" indent="0">
              <a:buNone/>
            </a:pPr>
            <a:endParaRPr lang="de-DE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Pedestrians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cyclists </a:t>
            </a:r>
            <a:r>
              <a:rPr lang="en-US" dirty="0">
                <a:solidFill>
                  <a:schemeClr val="tx1"/>
                </a:solidFill>
              </a:rPr>
              <a:t>are given less priority</a:t>
            </a:r>
            <a:r>
              <a:rPr lang="en-IN" dirty="0">
                <a:solidFill>
                  <a:schemeClr val="tx1"/>
                </a:solidFill>
              </a:rPr>
              <a:t> because they are always controlled by traffic signals</a:t>
            </a:r>
          </a:p>
          <a:p>
            <a:pPr marL="342900" indent="-342900">
              <a:buFont typeface="Arial" pitchFamily="34" charset="0"/>
              <a:buChar char="•"/>
            </a:pPr>
            <a:endParaRPr lang="en-IN" dirty="0"/>
          </a:p>
          <a:p>
            <a:pPr marL="1714500" lvl="3" indent="-342900">
              <a:buFont typeface="Arial" pitchFamily="34" charset="0"/>
              <a:buChar char="•"/>
            </a:pPr>
            <a:r>
              <a:rPr lang="en-US" dirty="0"/>
              <a:t>For decision </a:t>
            </a:r>
            <a:r>
              <a:rPr lang="en-US" dirty="0" smtClean="0"/>
              <a:t>making</a:t>
            </a:r>
          </a:p>
          <a:p>
            <a:pPr marL="1714500" lvl="3" indent="-342900">
              <a:buFont typeface="Arial" pitchFamily="34" charset="0"/>
              <a:buChar char="•"/>
            </a:pPr>
            <a:endParaRPr lang="en-US" dirty="0"/>
          </a:p>
          <a:p>
            <a:pPr marL="1714500" lvl="3" indent="-342900">
              <a:buFont typeface="Arial" pitchFamily="34" charset="0"/>
              <a:buChar char="•"/>
            </a:pPr>
            <a:r>
              <a:rPr lang="en-US" dirty="0" smtClean="0"/>
              <a:t>Current State</a:t>
            </a:r>
          </a:p>
          <a:p>
            <a:pPr marL="1714500" lvl="3" indent="-342900">
              <a:buFont typeface="Arial" pitchFamily="34" charset="0"/>
              <a:buChar char="•"/>
            </a:pPr>
            <a:endParaRPr lang="en-US" dirty="0"/>
          </a:p>
          <a:p>
            <a:pPr marL="1714500" lvl="3" indent="-342900">
              <a:buFont typeface="Arial" pitchFamily="34" charset="0"/>
              <a:buChar char="•"/>
            </a:pPr>
            <a:r>
              <a:rPr lang="en-US" dirty="0" smtClean="0"/>
              <a:t>Event Start</a:t>
            </a:r>
          </a:p>
          <a:p>
            <a:pPr marL="1714500" lvl="3" indent="-342900">
              <a:buFont typeface="Arial" pitchFamily="34" charset="0"/>
              <a:buChar char="•"/>
            </a:pPr>
            <a:endParaRPr lang="en-US" dirty="0"/>
          </a:p>
          <a:p>
            <a:pPr marL="1714500" lvl="3" indent="-342900">
              <a:buFont typeface="Arial" pitchFamily="34" charset="0"/>
              <a:buChar char="•"/>
            </a:pPr>
            <a:endParaRPr lang="en-US" dirty="0" smtClean="0"/>
          </a:p>
          <a:p>
            <a:pPr marL="1714500" lvl="3" indent="-342900">
              <a:buFont typeface="Arial" pitchFamily="34" charset="0"/>
              <a:buChar char="•"/>
            </a:pPr>
            <a:endParaRPr lang="en-US" dirty="0"/>
          </a:p>
          <a:p>
            <a:pPr marL="1714500" lvl="3" indent="-342900">
              <a:buFont typeface="Arial" pitchFamily="34" charset="0"/>
              <a:buChar char="•"/>
            </a:pPr>
            <a:endParaRPr lang="en-US" dirty="0"/>
          </a:p>
          <a:p>
            <a:pPr marL="350520" lvl="2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PetriNet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3 – </a:t>
            </a:r>
            <a:r>
              <a:rPr lang="de-DE" dirty="0" err="1"/>
              <a:t>Conceptual</a:t>
            </a:r>
            <a:r>
              <a:rPr lang="de-DE" dirty="0"/>
              <a:t> Model</a:t>
            </a:r>
          </a:p>
        </p:txBody>
      </p:sp>
      <p:sp>
        <p:nvSpPr>
          <p:cNvPr id="6" name="Oval 5"/>
          <p:cNvSpPr/>
          <p:nvPr/>
        </p:nvSpPr>
        <p:spPr>
          <a:xfrm>
            <a:off x="755576" y="2852936"/>
            <a:ext cx="658361" cy="7297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55576" y="3933056"/>
            <a:ext cx="725225" cy="3836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55576" y="4725144"/>
            <a:ext cx="725225" cy="408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25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4758176"/>
          </a:xfrm>
        </p:spPr>
        <p:txBody>
          <a:bodyPr/>
          <a:lstStyle/>
          <a:p>
            <a:pPr marL="350520" lvl="2" indent="0">
              <a:buNone/>
            </a:pPr>
            <a:endParaRPr lang="de-DE" dirty="0"/>
          </a:p>
          <a:p>
            <a:pPr lvl="2"/>
            <a:r>
              <a:rPr lang="de-DE" dirty="0" smtClean="0"/>
              <a:t>Traffic signal timings</a:t>
            </a:r>
          </a:p>
          <a:p>
            <a:pPr lvl="2"/>
            <a:r>
              <a:rPr lang="de-DE" dirty="0" smtClean="0"/>
              <a:t>Tram Timings</a:t>
            </a:r>
          </a:p>
          <a:p>
            <a:pPr lvl="2"/>
            <a:r>
              <a:rPr lang="de-DE" dirty="0" smtClean="0"/>
              <a:t>Approx. Number of cars in each direction</a:t>
            </a:r>
          </a:p>
          <a:p>
            <a:pPr lvl="2"/>
            <a:r>
              <a:rPr lang="de-DE" dirty="0" smtClean="0"/>
              <a:t>Pedestrian crossing time</a:t>
            </a:r>
          </a:p>
          <a:p>
            <a:pPr lvl="2"/>
            <a:r>
              <a:rPr lang="de-DE" dirty="0" smtClean="0"/>
              <a:t>Length of the tram track</a:t>
            </a:r>
          </a:p>
          <a:p>
            <a:pPr lvl="2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" y="1049912"/>
            <a:ext cx="8605837" cy="457200"/>
          </a:xfrm>
        </p:spPr>
        <p:txBody>
          <a:bodyPr/>
          <a:lstStyle/>
          <a:p>
            <a:r>
              <a:rPr lang="de-DE" dirty="0" smtClean="0"/>
              <a:t>Quantities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3 – </a:t>
            </a:r>
            <a:r>
              <a:rPr lang="de-DE" dirty="0" err="1"/>
              <a:t>Conceptual</a:t>
            </a:r>
            <a:r>
              <a:rPr lang="de-DE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1514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4758176"/>
          </a:xfrm>
        </p:spPr>
        <p:txBody>
          <a:bodyPr/>
          <a:lstStyle/>
          <a:p>
            <a:pPr marL="350520" lvl="2" indent="0">
              <a:buNone/>
            </a:pPr>
            <a:endParaRPr lang="de-DE" dirty="0"/>
          </a:p>
          <a:p>
            <a:pPr lvl="2"/>
            <a:r>
              <a:rPr lang="de-DE" dirty="0" smtClean="0"/>
              <a:t>Number of Tram stations-2</a:t>
            </a:r>
          </a:p>
          <a:p>
            <a:pPr lvl="2"/>
            <a:r>
              <a:rPr lang="de-DE" dirty="0" smtClean="0"/>
              <a:t>Direction of Tram</a:t>
            </a:r>
            <a:endParaRPr lang="de-DE" dirty="0"/>
          </a:p>
          <a:p>
            <a:pPr marL="293370" lvl="4" indent="0">
              <a:buNone/>
            </a:pPr>
            <a:r>
              <a:rPr lang="de-DE" dirty="0"/>
              <a:t>	</a:t>
            </a:r>
            <a:r>
              <a:rPr lang="de-DE" dirty="0" smtClean="0"/>
              <a:t>1. Through Askanicher Platz.</a:t>
            </a:r>
          </a:p>
          <a:p>
            <a:pPr marL="293370" lvl="4" indent="0">
              <a:buNone/>
            </a:pPr>
            <a:r>
              <a:rPr lang="de-DE" dirty="0"/>
              <a:t>	</a:t>
            </a:r>
            <a:r>
              <a:rPr lang="de-DE" dirty="0" smtClean="0"/>
              <a:t>2. Through Universität Bibiliothek</a:t>
            </a:r>
          </a:p>
          <a:p>
            <a:pPr marL="293370" lvl="4" indent="0">
              <a:buNone/>
            </a:pPr>
            <a:r>
              <a:rPr lang="de-DE" dirty="0"/>
              <a:t>	</a:t>
            </a:r>
            <a:r>
              <a:rPr lang="de-DE" dirty="0" smtClean="0"/>
              <a:t>3. Through Listemannstraße</a:t>
            </a:r>
          </a:p>
          <a:p>
            <a:pPr lvl="4" indent="-285750"/>
            <a:r>
              <a:rPr lang="de-DE" dirty="0" smtClean="0"/>
              <a:t>Frequency of Tram</a:t>
            </a:r>
          </a:p>
          <a:p>
            <a:pPr lvl="4" indent="-285750"/>
            <a:r>
              <a:rPr lang="de-DE" dirty="0" smtClean="0"/>
              <a:t>Tram station Location</a:t>
            </a:r>
          </a:p>
          <a:p>
            <a:pPr marL="293370" lvl="4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1049912"/>
            <a:ext cx="8605837" cy="457200"/>
          </a:xfrm>
        </p:spPr>
        <p:txBody>
          <a:bodyPr/>
          <a:lstStyle/>
          <a:p>
            <a:r>
              <a:rPr lang="de-DE" dirty="0" smtClean="0"/>
              <a:t>Experiments 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3 – </a:t>
            </a:r>
            <a:r>
              <a:rPr lang="de-DE" dirty="0" err="1"/>
              <a:t>Conceptual</a:t>
            </a:r>
            <a:r>
              <a:rPr lang="de-DE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31610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4758176"/>
          </a:xfrm>
        </p:spPr>
        <p:txBody>
          <a:bodyPr/>
          <a:lstStyle/>
          <a:p>
            <a:pPr marL="350520" lvl="2" indent="0">
              <a:buNone/>
            </a:pPr>
            <a:endParaRPr lang="de-DE" dirty="0"/>
          </a:p>
          <a:p>
            <a:pPr marL="293370" lvl="4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Experiments 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3 – </a:t>
            </a:r>
            <a:r>
              <a:rPr lang="de-DE" dirty="0" err="1"/>
              <a:t>Conceptual</a:t>
            </a:r>
            <a:r>
              <a:rPr lang="de-DE" dirty="0"/>
              <a:t> Model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036496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33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vgu_INF">
  <a:themeElements>
    <a:clrScheme name="Benutzerdefiniert 32">
      <a:dk1>
        <a:srgbClr val="000000"/>
      </a:dk1>
      <a:lt1>
        <a:srgbClr val="FFFFFF"/>
      </a:lt1>
      <a:dk2>
        <a:srgbClr val="0068B4"/>
      </a:dk2>
      <a:lt2>
        <a:srgbClr val="5D8EA6"/>
      </a:lt2>
      <a:accent1>
        <a:srgbClr val="7A003F"/>
      </a:accent1>
      <a:accent2>
        <a:srgbClr val="0068B4"/>
      </a:accent2>
      <a:accent3>
        <a:srgbClr val="FFFFFF"/>
      </a:accent3>
      <a:accent4>
        <a:srgbClr val="000000"/>
      </a:accent4>
      <a:accent5>
        <a:srgbClr val="9EC7FF"/>
      </a:accent5>
      <a:accent6>
        <a:srgbClr val="0068B4"/>
      </a:accent6>
      <a:hlink>
        <a:srgbClr val="7A003F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Introduction2" id="{EBE3B529-C23B-4897-B78D-4402005AD28A}" vid="{71A30BF8-EAF1-4B61-B05F-A23FC506A33E}"/>
    </a:ext>
  </a:extLst>
</a:theme>
</file>

<file path=ppt/theme/theme2.xml><?xml version="1.0" encoding="utf-8"?>
<a:theme xmlns:a="http://schemas.openxmlformats.org/drawingml/2006/main" name="1_Ovgu_INF">
  <a:themeElements>
    <a:clrScheme name="Benutzerdefiniert 32">
      <a:dk1>
        <a:srgbClr val="000000"/>
      </a:dk1>
      <a:lt1>
        <a:srgbClr val="FFFFFF"/>
      </a:lt1>
      <a:dk2>
        <a:srgbClr val="0068B4"/>
      </a:dk2>
      <a:lt2>
        <a:srgbClr val="5D8EA6"/>
      </a:lt2>
      <a:accent1>
        <a:srgbClr val="7A003F"/>
      </a:accent1>
      <a:accent2>
        <a:srgbClr val="0068B4"/>
      </a:accent2>
      <a:accent3>
        <a:srgbClr val="FFFFFF"/>
      </a:accent3>
      <a:accent4>
        <a:srgbClr val="000000"/>
      </a:accent4>
      <a:accent5>
        <a:srgbClr val="9EC7FF"/>
      </a:accent5>
      <a:accent6>
        <a:srgbClr val="0068B4"/>
      </a:accent6>
      <a:hlink>
        <a:srgbClr val="7A003F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Introduction2" id="{EBE3B529-C23B-4897-B78D-4402005AD28A}" vid="{E32347D8-D91E-4558-8620-3288ACF1E9D1}"/>
    </a:ext>
  </a:extLst>
</a:theme>
</file>

<file path=ppt/theme/theme3.xml><?xml version="1.0" encoding="utf-8"?>
<a:theme xmlns:a="http://schemas.openxmlformats.org/drawingml/2006/main" name="2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roduction2" id="{EBE3B529-C23B-4897-B78D-4402005AD28A}" vid="{9C624A7B-5732-48EF-B00A-5F0A9D8BFD53}"/>
    </a:ext>
  </a:extLst>
</a:theme>
</file>

<file path=ppt/theme/theme4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Template_Presentation_4</Template>
  <TotalTime>146</TotalTime>
  <Words>1195</Words>
  <Application>Microsoft Office PowerPoint</Application>
  <PresentationFormat>On-screen Show (4:3)</PresentationFormat>
  <Paragraphs>144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Ovgu_INF</vt:lpstr>
      <vt:lpstr>1_Ovgu_INF</vt:lpstr>
      <vt:lpstr>2_Benutzerdefiniertes Design</vt:lpstr>
      <vt:lpstr>PowerPoint Presentation</vt:lpstr>
      <vt:lpstr>Agenda</vt:lpstr>
      <vt:lpstr>Conceptual Model</vt:lpstr>
      <vt:lpstr>Assumptions</vt:lpstr>
      <vt:lpstr>PetriNet</vt:lpstr>
      <vt:lpstr>PetriNet</vt:lpstr>
      <vt:lpstr>Quantities</vt:lpstr>
      <vt:lpstr>Experiments </vt:lpstr>
      <vt:lpstr>Experiments </vt:lpstr>
      <vt:lpstr>Budget</vt:lpstr>
      <vt:lpstr>Lessons Learned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Bokelmann</dc:creator>
  <cp:lastModifiedBy>Sharath Chandra Siluveru</cp:lastModifiedBy>
  <cp:revision>31</cp:revision>
  <cp:lastPrinted>2009-04-03T10:08:54Z</cp:lastPrinted>
  <dcterms:created xsi:type="dcterms:W3CDTF">2018-04-29T11:53:27Z</dcterms:created>
  <dcterms:modified xsi:type="dcterms:W3CDTF">2018-04-29T18:37:55Z</dcterms:modified>
</cp:coreProperties>
</file>