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707" r:id="rId2"/>
    <p:sldMasterId id="2147483704" r:id="rId3"/>
  </p:sldMasterIdLst>
  <p:notesMasterIdLst>
    <p:notesMasterId r:id="rId23"/>
  </p:notesMasterIdLst>
  <p:handoutMasterIdLst>
    <p:handoutMasterId r:id="rId24"/>
  </p:handoutMasterIdLst>
  <p:sldIdLst>
    <p:sldId id="304" r:id="rId4"/>
    <p:sldId id="312" r:id="rId5"/>
    <p:sldId id="313" r:id="rId6"/>
    <p:sldId id="307" r:id="rId7"/>
    <p:sldId id="310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7E3"/>
    <a:srgbClr val="8A25B1"/>
    <a:srgbClr val="8926B1"/>
    <a:srgbClr val="FF0000"/>
    <a:srgbClr val="7B003F"/>
    <a:srgbClr val="A5A5A5"/>
    <a:srgbClr val="999AB9"/>
    <a:srgbClr val="C0C0C0"/>
    <a:srgbClr val="FF6600"/>
    <a:srgbClr val="FF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6" autoAdjust="0"/>
  </p:normalViewPr>
  <p:slideViewPr>
    <p:cSldViewPr snapToObjects="1" showGuides="1">
      <p:cViewPr varScale="1">
        <p:scale>
          <a:sx n="112" d="100"/>
          <a:sy n="112" d="100"/>
        </p:scale>
        <p:origin x="840" y="108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P r o j e c t   P r o g r e s s</a:t>
            </a:r>
          </a:p>
        </c:rich>
      </c:tx>
      <c:layout>
        <c:manualLayout>
          <c:xMode val="edge"/>
          <c:yMode val="edge"/>
          <c:x val="0.27125008622983454"/>
          <c:y val="2.935424569904470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7930050519285383E-2"/>
          <c:y val="0.14556061448185964"/>
          <c:w val="0.83439587759521205"/>
          <c:h val="0.69042645495759314"/>
        </c:manualLayout>
      </c:layout>
      <c:lineChart>
        <c:grouping val="standard"/>
        <c:varyColors val="0"/>
        <c:ser>
          <c:idx val="2"/>
          <c:order val="0"/>
          <c:tx>
            <c:strRef>
              <c:f>'!Progress'!$I$39</c:f>
              <c:strCache>
                <c:ptCount val="1"/>
                <c:pt idx="0">
                  <c:v>Planned Progress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F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D005-492C-8570-8CF0B86FF1A7}"/>
              </c:ext>
            </c:extLst>
          </c:dPt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D005-492C-8570-8CF0B86FF1A7}"/>
              </c:ext>
            </c:extLst>
          </c:dPt>
          <c:dPt>
            <c:idx val="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005-492C-8570-8CF0B86FF1A7}"/>
              </c:ext>
            </c:extLst>
          </c:dPt>
          <c:cat>
            <c:strRef>
              <c:f>'!Progress'!$B$39:$B$50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Today 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'!Progress'!$C$39:$C$49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05-492C-8570-8CF0B86FF1A7}"/>
            </c:ext>
          </c:extLst>
        </c:ser>
        <c:ser>
          <c:idx val="3"/>
          <c:order val="1"/>
          <c:tx>
            <c:strRef>
              <c:f>'!Progress'!$I$40</c:f>
              <c:strCache>
                <c:ptCount val="1"/>
                <c:pt idx="0">
                  <c:v>Actual Progress</c:v>
                </c:pt>
              </c:strCache>
            </c:strRef>
          </c:tx>
          <c:spPr>
            <a:ln w="38100">
              <a:solidFill>
                <a:srgbClr val="008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8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'!Progress'!$B$39:$B$50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Today 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'!Progress'!$D$39:$D$49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05-492C-8570-8CF0B86FF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5333120"/>
        <c:axId val="1"/>
      </c:lineChart>
      <c:catAx>
        <c:axId val="355333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W e e k s</a:t>
                </a:r>
              </a:p>
            </c:rich>
          </c:tx>
          <c:layout>
            <c:manualLayout>
              <c:xMode val="edge"/>
              <c:yMode val="edge"/>
              <c:x val="0.44125011907929534"/>
              <c:y val="0.9313526092639230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00"/>
        </c:scaling>
        <c:delete val="0"/>
        <c:axPos val="l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Progress in Percent</a:t>
                </a:r>
              </a:p>
            </c:rich>
          </c:tx>
          <c:layout>
            <c:manualLayout>
              <c:xMode val="edge"/>
              <c:yMode val="edge"/>
              <c:x val="1.4657692193982635E-2"/>
              <c:y val="0.2544518473652331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5333120"/>
        <c:crosses val="autoZero"/>
        <c:crossBetween val="between"/>
        <c:majorUnit val="1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3954983098952434"/>
          <c:y val="0.57692307692307687"/>
          <c:w val="0.29411777845666665"/>
          <c:h val="0.15587044534412953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1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P r o j e c t</a:t>
            </a:r>
            <a:r>
              <a:rPr lang="en-US" baseline="0"/>
              <a:t>  C o s t  D i a g r a m</a:t>
            </a:r>
            <a:endParaRPr lang="en-US"/>
          </a:p>
        </c:rich>
      </c:tx>
      <c:layout>
        <c:manualLayout>
          <c:xMode val="edge"/>
          <c:yMode val="edge"/>
          <c:x val="0.24611460176718317"/>
          <c:y val="5.032671916010499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5536413469068132E-2"/>
          <c:y val="0.17466689409751834"/>
          <c:w val="0.64917776037588093"/>
          <c:h val="0.6866675607650530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'!CostPlan'!$I$37</c:f>
              <c:strCache>
                <c:ptCount val="1"/>
                <c:pt idx="0">
                  <c:v>Planned Costs</c:v>
                </c:pt>
              </c:strCache>
            </c:strRef>
          </c:tx>
          <c:spPr>
            <a:solidFill>
              <a:srgbClr val="FF9900"/>
            </a:solidFill>
            <a:ln w="25400">
              <a:noFill/>
            </a:ln>
          </c:spPr>
          <c:invertIfNegative val="0"/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'!CostPlan'!$C$38:$C$45</c:f>
              <c:numCache>
                <c:formatCode>General</c:formatCode>
                <c:ptCount val="8"/>
                <c:pt idx="0">
                  <c:v>42</c:v>
                </c:pt>
                <c:pt idx="1">
                  <c:v>30</c:v>
                </c:pt>
                <c:pt idx="2">
                  <c:v>54</c:v>
                </c:pt>
                <c:pt idx="3">
                  <c:v>66</c:v>
                </c:pt>
                <c:pt idx="4">
                  <c:v>78</c:v>
                </c:pt>
                <c:pt idx="5">
                  <c:v>54</c:v>
                </c:pt>
                <c:pt idx="6">
                  <c:v>48</c:v>
                </c:pt>
                <c:pt idx="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D-4F3F-864F-9263B2F22640}"/>
            </c:ext>
          </c:extLst>
        </c:ser>
        <c:ser>
          <c:idx val="0"/>
          <c:order val="1"/>
          <c:tx>
            <c:strRef>
              <c:f>'!CostPlan'!$I$38</c:f>
              <c:strCache>
                <c:ptCount val="1"/>
                <c:pt idx="0">
                  <c:v>Actual Costs</c:v>
                </c:pt>
              </c:strCache>
            </c:strRef>
          </c:tx>
          <c:spPr>
            <a:solidFill>
              <a:srgbClr val="99CC00"/>
            </a:solidFill>
            <a:ln w="25400">
              <a:noFill/>
            </a:ln>
          </c:spPr>
          <c:invertIfNegative val="0"/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'!CostPlan'!$D$38:$D$45</c:f>
              <c:numCache>
                <c:formatCode>General</c:formatCode>
                <c:ptCount val="8"/>
                <c:pt idx="0">
                  <c:v>46</c:v>
                </c:pt>
                <c:pt idx="1">
                  <c:v>28.5</c:v>
                </c:pt>
                <c:pt idx="2">
                  <c:v>30.75</c:v>
                </c:pt>
                <c:pt idx="3">
                  <c:v>84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3D-4F3F-864F-9263B2F22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570568"/>
        <c:axId val="1"/>
      </c:barChart>
      <c:lineChart>
        <c:grouping val="standard"/>
        <c:varyColors val="0"/>
        <c:ser>
          <c:idx val="2"/>
          <c:order val="2"/>
          <c:tx>
            <c:strRef>
              <c:f>'!CostPlan'!$I$39</c:f>
              <c:strCache>
                <c:ptCount val="1"/>
                <c:pt idx="0">
                  <c:v>Planned Cumulative Costs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F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'!CostPlan'!$E$38:$E$45</c:f>
              <c:numCache>
                <c:formatCode>General</c:formatCode>
                <c:ptCount val="8"/>
                <c:pt idx="0">
                  <c:v>42</c:v>
                </c:pt>
                <c:pt idx="1">
                  <c:v>72</c:v>
                </c:pt>
                <c:pt idx="2">
                  <c:v>126</c:v>
                </c:pt>
                <c:pt idx="3">
                  <c:v>192</c:v>
                </c:pt>
                <c:pt idx="4">
                  <c:v>270</c:v>
                </c:pt>
                <c:pt idx="5">
                  <c:v>324</c:v>
                </c:pt>
                <c:pt idx="6">
                  <c:v>372</c:v>
                </c:pt>
                <c:pt idx="7">
                  <c:v>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3D-4F3F-864F-9263B2F22640}"/>
            </c:ext>
          </c:extLst>
        </c:ser>
        <c:ser>
          <c:idx val="3"/>
          <c:order val="3"/>
          <c:tx>
            <c:strRef>
              <c:f>'!CostPlan'!$I$40</c:f>
              <c:strCache>
                <c:ptCount val="1"/>
                <c:pt idx="0">
                  <c:v>Actual Cumulative Costs</c:v>
                </c:pt>
              </c:strCache>
            </c:strRef>
          </c:tx>
          <c:spPr>
            <a:ln w="38100">
              <a:solidFill>
                <a:srgbClr val="008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8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'!CostPlan'!$F$38:$F$45</c:f>
              <c:numCache>
                <c:formatCode>General</c:formatCode>
                <c:ptCount val="8"/>
                <c:pt idx="0">
                  <c:v>46</c:v>
                </c:pt>
                <c:pt idx="1">
                  <c:v>74.5</c:v>
                </c:pt>
                <c:pt idx="2">
                  <c:v>105.25</c:v>
                </c:pt>
                <c:pt idx="3">
                  <c:v>189.25</c:v>
                </c:pt>
                <c:pt idx="4">
                  <c:v>189.25</c:v>
                </c:pt>
                <c:pt idx="5">
                  <c:v>189.25</c:v>
                </c:pt>
                <c:pt idx="6">
                  <c:v>189.25</c:v>
                </c:pt>
                <c:pt idx="7">
                  <c:v>189.25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3D-4F3F-864F-9263B2F22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336570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 i l e s t o n e s</a:t>
                </a:r>
              </a:p>
            </c:rich>
          </c:tx>
          <c:layout>
            <c:manualLayout>
              <c:xMode val="edge"/>
              <c:yMode val="edge"/>
              <c:x val="0.37296641365404892"/>
              <c:y val="0.9196096587926508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Costs</a:t>
                </a:r>
                <a:r>
                  <a:rPr lang="en-US" baseline="0"/>
                  <a:t> per </a:t>
                </a:r>
                <a:r>
                  <a:rPr lang="en-US"/>
                  <a:t>MS in 100€</a:t>
                </a:r>
              </a:p>
            </c:rich>
          </c:tx>
          <c:layout>
            <c:manualLayout>
              <c:xMode val="edge"/>
              <c:yMode val="edge"/>
              <c:x val="1.6270417255008357E-2"/>
              <c:y val="0.290196745406824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6570568"/>
        <c:crosses val="autoZero"/>
        <c:crossBetween val="between"/>
        <c:majorUnit val="15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0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Cumulative Costs in 100€</a:t>
                </a:r>
              </a:p>
            </c:rich>
          </c:tx>
          <c:layout>
            <c:manualLayout>
              <c:xMode val="edge"/>
              <c:yMode val="edge"/>
              <c:x val="0.93992539108022621"/>
              <c:y val="0.290196745406824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"/>
        <c:crosses val="max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7.9950895543722547E-2"/>
          <c:y val="0.12941201250768328"/>
          <c:w val="0.2853631964022097"/>
          <c:h val="0.2509808727421736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1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0.43888</cdr:x>
      <cdr:y>0.11253</cdr:y>
    </cdr:from>
    <cdr:to>
      <cdr:x>0.43888</cdr:x>
      <cdr:y>0.848</cdr:y>
    </cdr:to>
    <cdr:sp macro="" textlink="">
      <cdr:nvSpPr>
        <cdr:cNvPr id="4100" name="Line 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3340092" y="529513"/>
          <a:ext cx="0" cy="346064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13.05.2018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9556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157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DB and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honor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introducing</a:t>
            </a:r>
            <a:r>
              <a:rPr lang="de-DE" dirty="0"/>
              <a:t> SIMTECH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 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718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19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88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493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30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49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8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309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64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34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9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Here‘s</a:t>
            </a:r>
            <a:r>
              <a:rPr lang="de-DE" dirty="0"/>
              <a:t> Birds </a:t>
            </a:r>
            <a:r>
              <a:rPr lang="de-DE" dirty="0" err="1"/>
              <a:t>perspective</a:t>
            </a:r>
            <a:r>
              <a:rPr lang="de-DE" dirty="0"/>
              <a:t>,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feeling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ahead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large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whwere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choke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17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real </a:t>
            </a:r>
            <a:r>
              <a:rPr lang="de-DE" dirty="0" err="1"/>
              <a:t>consultants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.</a:t>
            </a:r>
          </a:p>
          <a:p>
            <a:r>
              <a:rPr lang="de-DE" dirty="0"/>
              <a:t>First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.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at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strangers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own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in.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sandbox</a:t>
            </a:r>
            <a:r>
              <a:rPr lang="de-DE" dirty="0"/>
              <a:t>, but an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an </a:t>
            </a:r>
            <a:r>
              <a:rPr lang="de-DE" dirty="0" err="1"/>
              <a:t>internship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do </a:t>
            </a:r>
            <a:r>
              <a:rPr lang="de-DE" dirty="0" err="1"/>
              <a:t>alone</a:t>
            </a:r>
            <a:r>
              <a:rPr lang="de-DE" dirty="0"/>
              <a:t>) And </a:t>
            </a:r>
            <a:r>
              <a:rPr lang="de-DE" dirty="0" err="1"/>
              <a:t>get</a:t>
            </a:r>
            <a:r>
              <a:rPr lang="de-DE" dirty="0"/>
              <a:t> grades.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in </a:t>
            </a:r>
            <a:r>
              <a:rPr lang="de-DE" dirty="0" err="1"/>
              <a:t>theory</a:t>
            </a:r>
            <a:r>
              <a:rPr lang="de-DE" dirty="0"/>
              <a:t>. 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20452E-8883-5147-AA9D-6D93D27285EC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ヒラギノ角ゴ Pro W3" pitchFamily="-11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13.05.2018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/>
              <a:ea typeface="ヒラギノ角ゴ Pro W3" pitchFamily="-111" charset="-128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4DDCB-7D1B-CB4F-980B-B02904018EC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ヒラギノ角ゴ Pro W3" pitchFamily="-11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/>
              <a:ea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731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795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26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2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00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01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13.05.2018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91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3"/>
            <a:r>
              <a:rPr lang="de-DE" dirty="0"/>
              <a:t>Zweite Ebene</a:t>
            </a:r>
          </a:p>
          <a:p>
            <a:pPr lvl="3"/>
            <a:r>
              <a:rPr lang="de-DE" dirty="0" err="1"/>
              <a:t>Dasf</a:t>
            </a:r>
            <a:endParaRPr lang="de-DE" dirty="0"/>
          </a:p>
          <a:p>
            <a:pPr lvl="3"/>
            <a:endParaRPr lang="de-DE" dirty="0"/>
          </a:p>
          <a:p>
            <a:pPr lvl="0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1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82350C-6334-4916-9733-80EACE7D78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5660" y="3573016"/>
            <a:ext cx="4913312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de-DE" dirty="0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37359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39502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2131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ACFDE8C-EE58-476C-824F-D63F9A1932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FE632BED-56AD-477F-8460-D3566A199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644804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A25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16004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273204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BC94524-CEF7-4FEE-A69C-0A235A9DE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480022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82242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279622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0A4E1171-B745-439D-A585-E7EE30AA20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467692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81009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267292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C84DDA1-14DF-4AD5-AEC9-27DE46C2AE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39502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  <a:p>
            <a:pPr lvl="4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2131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ACFDE8C-EE58-476C-824F-D63F9A1932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7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3"/>
            <a:r>
              <a:rPr lang="de-DE" dirty="0"/>
              <a:t>Zweite Ebene</a:t>
            </a:r>
          </a:p>
          <a:p>
            <a:pPr lvl="3"/>
            <a:r>
              <a:rPr lang="de-DE" dirty="0" err="1"/>
              <a:t>Dasf</a:t>
            </a:r>
            <a:endParaRPr lang="de-DE" dirty="0"/>
          </a:p>
          <a:p>
            <a:pPr lvl="3"/>
            <a:endParaRPr lang="de-DE" dirty="0"/>
          </a:p>
          <a:p>
            <a:pPr lvl="0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3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" y="1588"/>
            <a:ext cx="9144000" cy="6858000"/>
          </a:xfrm>
          <a:prstGeom prst="rect">
            <a:avLst/>
          </a:prstGeom>
          <a:solidFill>
            <a:srgbClr val="8A25B1"/>
          </a:solidFill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019908" y="105483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877770-2D32-4A45-AB6B-02815B100AE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96398" y="10647"/>
            <a:ext cx="1937984" cy="673423"/>
          </a:xfrm>
          <a:prstGeom prst="rect">
            <a:avLst/>
          </a:prstGeom>
        </p:spPr>
      </p:pic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CD672D66-954A-47FE-BC6E-45B2FCA3899E}"/>
              </a:ext>
            </a:extLst>
          </p:cNvPr>
          <p:cNvSpPr txBox="1">
            <a:spLocks/>
          </p:cNvSpPr>
          <p:nvPr userDrawn="1"/>
        </p:nvSpPr>
        <p:spPr>
          <a:xfrm>
            <a:off x="-2339" y="6491436"/>
            <a:ext cx="9144000" cy="360000"/>
          </a:xfrm>
          <a:prstGeom prst="rect">
            <a:avLst/>
          </a:prstGeom>
          <a:solidFill>
            <a:srgbClr val="7030A0"/>
          </a:solidFill>
        </p:spPr>
        <p:txBody>
          <a:bodyPr vert="horz" wrap="none" lIns="144000" anchor="ctr"/>
          <a:lstStyle>
            <a:lvl1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 algn="l">
              <a:buNone/>
            </a:pPr>
            <a:endParaRPr lang="de-DE" sz="1200" b="1" kern="0" dirty="0">
              <a:solidFill>
                <a:schemeClr val="bg1"/>
              </a:solidFill>
            </a:endParaRPr>
          </a:p>
        </p:txBody>
      </p: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99727" y="6549729"/>
            <a:ext cx="681980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4250F2A-FD75-C648-9881-23847D42C43D}" type="slidenum">
              <a:rPr lang="de-DE" sz="1200" b="1">
                <a:solidFill>
                  <a:schemeClr val="bg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70" r:id="rId4"/>
    <p:sldLayoutId id="2147483660" r:id="rId5"/>
    <p:sldLayoutId id="2147483661" r:id="rId6"/>
    <p:sldLayoutId id="2147483671" r:id="rId7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" y="1588"/>
            <a:ext cx="9144000" cy="6858000"/>
          </a:xfrm>
          <a:prstGeom prst="rect">
            <a:avLst/>
          </a:prstGeom>
          <a:solidFill>
            <a:srgbClr val="8A25B1"/>
          </a:solidFill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019908" y="105483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CD672D66-954A-47FE-BC6E-45B2FCA3899E}"/>
              </a:ext>
            </a:extLst>
          </p:cNvPr>
          <p:cNvSpPr txBox="1">
            <a:spLocks/>
          </p:cNvSpPr>
          <p:nvPr userDrawn="1"/>
        </p:nvSpPr>
        <p:spPr>
          <a:xfrm>
            <a:off x="-2339" y="6491436"/>
            <a:ext cx="9144000" cy="360000"/>
          </a:xfrm>
          <a:prstGeom prst="rect">
            <a:avLst/>
          </a:prstGeom>
          <a:solidFill>
            <a:srgbClr val="7030A0"/>
          </a:solidFill>
        </p:spPr>
        <p:txBody>
          <a:bodyPr vert="horz" wrap="none" lIns="144000" anchor="ctr"/>
          <a:lstStyle>
            <a:lvl1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 algn="l">
              <a:buNone/>
            </a:pPr>
            <a:endParaRPr lang="de-DE" sz="1200" b="1" kern="0" dirty="0">
              <a:solidFill>
                <a:schemeClr val="bg1"/>
              </a:solidFill>
            </a:endParaRPr>
          </a:p>
        </p:txBody>
      </p: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99727" y="6549729"/>
            <a:ext cx="681980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4250F2A-FD75-C648-9881-23847D42C43D}" type="slidenum">
              <a:rPr lang="de-DE" sz="1200" b="1">
                <a:solidFill>
                  <a:schemeClr val="bg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A2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3" descr="005_INF_002.jpg">
            <a:extLst>
              <a:ext uri="{FF2B5EF4-FFF2-40B4-BE49-F238E27FC236}">
                <a16:creationId xmlns:a16="http://schemas.microsoft.com/office/drawing/2014/main" id="{CBE90EA9-1754-47A9-8994-65F5A42302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F0F9F93-240E-4C7D-B4DE-8353D0C0175D}"/>
              </a:ext>
            </a:extLst>
          </p:cNvPr>
          <p:cNvSpPr/>
          <p:nvPr userDrawn="1"/>
        </p:nvSpPr>
        <p:spPr>
          <a:xfrm>
            <a:off x="0" y="4772191"/>
            <a:ext cx="9144000" cy="20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F6C4CB-4E17-49F8-A6B8-A9C8B92814E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4088" y="5445224"/>
            <a:ext cx="3419189" cy="118812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FF8F06FE-B3A8-457F-94F0-73969BE22740}"/>
              </a:ext>
            </a:extLst>
          </p:cNvPr>
          <p:cNvSpPr txBox="1">
            <a:spLocks/>
          </p:cNvSpPr>
          <p:nvPr userDrawn="1"/>
        </p:nvSpPr>
        <p:spPr>
          <a:xfrm>
            <a:off x="1240892" y="3016736"/>
            <a:ext cx="7466074" cy="493150"/>
          </a:xfrm>
          <a:prstGeom prst="rect">
            <a:avLst/>
          </a:prstGeom>
        </p:spPr>
        <p:txBody>
          <a:bodyPr vert="horz" lIns="254000"/>
          <a:lstStyle>
            <a:lvl1pPr marL="35052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None/>
              <a:defRPr kumimoji="0" lang="de-DE" sz="32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+mj-cs"/>
              </a:defRPr>
            </a:lvl1pPr>
            <a:lvl2pPr marL="35052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2pPr>
            <a:lvl3pPr marL="57912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3pPr>
            <a:lvl4pPr marL="35052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4pPr>
            <a:lvl5pPr marL="57912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38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Simulation Project 2018</a:t>
            </a:r>
          </a:p>
        </p:txBody>
      </p:sp>
    </p:spTree>
    <p:extLst>
      <p:ext uri="{BB962C8B-B14F-4D97-AF65-F5344CB8AC3E}">
        <p14:creationId xmlns:p14="http://schemas.microsoft.com/office/powerpoint/2010/main" val="34933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137687-3753-4300-9A67-903D41585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de-DE" dirty="0"/>
              <a:t>Milestone 4 –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5719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821312"/>
            <a:ext cx="9220198" cy="457200"/>
          </a:xfrm>
        </p:spPr>
        <p:txBody>
          <a:bodyPr/>
          <a:lstStyle/>
          <a:p>
            <a:r>
              <a:rPr lang="de-DE" dirty="0"/>
              <a:t>Data Analysis (Traffic volumes at nodes 2 and 4) (cont.)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5C22-3BF9-4E4A-A857-912285127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52600"/>
            <a:ext cx="1736522" cy="3744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8CC6C-AF4C-4234-9A52-5D4350FBF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371600"/>
            <a:ext cx="4648200" cy="50466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34C007-D63C-489E-A873-FCEDE0BCA9B7}"/>
              </a:ext>
            </a:extLst>
          </p:cNvPr>
          <p:cNvCxnSpPr/>
          <p:nvPr/>
        </p:nvCxnSpPr>
        <p:spPr bwMode="auto">
          <a:xfrm>
            <a:off x="3124200" y="3505200"/>
            <a:ext cx="9144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915398" cy="4886792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DTV (Durchschnittlicher täglicher Vehrkehr) = 1.2 * Cars_13h</a:t>
            </a:r>
          </a:p>
          <a:p>
            <a:r>
              <a:rPr lang="de-DE" dirty="0">
                <a:solidFill>
                  <a:schemeClr val="tx1"/>
                </a:solidFill>
              </a:rPr>
              <a:t>Cars_13h (Total number of cars from 6.00 to 19.00) = 0.833*DTV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We assume that from 6.00 to 19.00 number of cars has the following distribution: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 (Traffic volumes at nodes 1, 3, 5)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E24F27-09B6-40A3-8A3A-34549CC42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57950"/>
              </p:ext>
            </p:extLst>
          </p:nvPr>
        </p:nvGraphicFramePr>
        <p:xfrm>
          <a:off x="526256" y="3729179"/>
          <a:ext cx="8074822" cy="101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9115">
                  <a:extLst>
                    <a:ext uri="{9D8B030D-6E8A-4147-A177-3AD203B41FA5}">
                      <a16:colId xmlns:a16="http://schemas.microsoft.com/office/drawing/2014/main" val="2378205702"/>
                    </a:ext>
                  </a:extLst>
                </a:gridCol>
                <a:gridCol w="1081707">
                  <a:extLst>
                    <a:ext uri="{9D8B030D-6E8A-4147-A177-3AD203B41FA5}">
                      <a16:colId xmlns:a16="http://schemas.microsoft.com/office/drawing/2014/main" val="30766917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2609068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692049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092399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302933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9870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– 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– 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–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–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9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Fraction of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478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63E3B5-B14F-4839-AF0B-D72B11DB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32295"/>
              </p:ext>
            </p:extLst>
          </p:nvPr>
        </p:nvGraphicFramePr>
        <p:xfrm>
          <a:off x="531017" y="4953000"/>
          <a:ext cx="8070061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368">
                  <a:extLst>
                    <a:ext uri="{9D8B030D-6E8A-4147-A177-3AD203B41FA5}">
                      <a16:colId xmlns:a16="http://schemas.microsoft.com/office/drawing/2014/main" val="3076691735"/>
                    </a:ext>
                  </a:extLst>
                </a:gridCol>
                <a:gridCol w="1165490">
                  <a:extLst>
                    <a:ext uri="{9D8B030D-6E8A-4147-A177-3AD203B41FA5}">
                      <a16:colId xmlns:a16="http://schemas.microsoft.com/office/drawing/2014/main" val="3260906866"/>
                    </a:ext>
                  </a:extLst>
                </a:gridCol>
                <a:gridCol w="1165490">
                  <a:extLst>
                    <a:ext uri="{9D8B030D-6E8A-4147-A177-3AD203B41FA5}">
                      <a16:colId xmlns:a16="http://schemas.microsoft.com/office/drawing/2014/main" val="4069204983"/>
                    </a:ext>
                  </a:extLst>
                </a:gridCol>
                <a:gridCol w="1165490">
                  <a:extLst>
                    <a:ext uri="{9D8B030D-6E8A-4147-A177-3AD203B41FA5}">
                      <a16:colId xmlns:a16="http://schemas.microsoft.com/office/drawing/2014/main" val="2709239909"/>
                    </a:ext>
                  </a:extLst>
                </a:gridCol>
                <a:gridCol w="1161525">
                  <a:extLst>
                    <a:ext uri="{9D8B030D-6E8A-4147-A177-3AD203B41FA5}">
                      <a16:colId xmlns:a16="http://schemas.microsoft.com/office/drawing/2014/main" val="830293387"/>
                    </a:ext>
                  </a:extLst>
                </a:gridCol>
                <a:gridCol w="1169457">
                  <a:extLst>
                    <a:ext uri="{9D8B030D-6E8A-4147-A177-3AD203B41FA5}">
                      <a16:colId xmlns:a16="http://schemas.microsoft.com/office/drawing/2014/main" val="2198705498"/>
                    </a:ext>
                  </a:extLst>
                </a:gridCol>
                <a:gridCol w="1082241">
                  <a:extLst>
                    <a:ext uri="{9D8B030D-6E8A-4147-A177-3AD203B41FA5}">
                      <a16:colId xmlns:a16="http://schemas.microsoft.com/office/drawing/2014/main" val="3348938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–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–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–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–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–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–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–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9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4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49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550288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Example: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821312"/>
            <a:ext cx="8839198" cy="457200"/>
          </a:xfrm>
        </p:spPr>
        <p:txBody>
          <a:bodyPr/>
          <a:lstStyle/>
          <a:p>
            <a:r>
              <a:rPr lang="de-DE" dirty="0"/>
              <a:t>Data Analysis (Traffic volumes at nodes 1, 3, 5) (cont.)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F47A8-B2A3-4B56-8BB8-BAAEACAB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3" y="1750089"/>
            <a:ext cx="1638529" cy="2257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7E1BE3-6D33-45F3-9063-CE72FAE4306D}"/>
              </a:ext>
            </a:extLst>
          </p:cNvPr>
          <p:cNvSpPr txBox="1"/>
          <p:nvPr/>
        </p:nvSpPr>
        <p:spPr>
          <a:xfrm>
            <a:off x="2070844" y="1714884"/>
            <a:ext cx="617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DTV = 6300          Cars_13h = 0.833*6300 = 5248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656E79-4153-4DCC-9BFF-F81199CB69DE}"/>
              </a:ext>
            </a:extLst>
          </p:cNvPr>
          <p:cNvCxnSpPr/>
          <p:nvPr/>
        </p:nvCxnSpPr>
        <p:spPr bwMode="auto">
          <a:xfrm flipV="1">
            <a:off x="1419152" y="2077338"/>
            <a:ext cx="675679" cy="4142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31857C0-0A92-4238-AE15-46864FDB454E}"/>
              </a:ext>
            </a:extLst>
          </p:cNvPr>
          <p:cNvSpPr/>
          <p:nvPr/>
        </p:nvSpPr>
        <p:spPr bwMode="auto">
          <a:xfrm>
            <a:off x="3767154" y="1892017"/>
            <a:ext cx="381000" cy="119149"/>
          </a:xfrm>
          <a:prstGeom prst="rightArrow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B002AD-A69E-4F13-A2C0-BDE9B75E8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23213"/>
              </p:ext>
            </p:extLst>
          </p:nvPr>
        </p:nvGraphicFramePr>
        <p:xfrm>
          <a:off x="2089134" y="2221140"/>
          <a:ext cx="6637143" cy="12318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7016">
                  <a:extLst>
                    <a:ext uri="{9D8B030D-6E8A-4147-A177-3AD203B41FA5}">
                      <a16:colId xmlns:a16="http://schemas.microsoft.com/office/drawing/2014/main" val="23782057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766917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609068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692049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092399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30293387"/>
                    </a:ext>
                  </a:extLst>
                </a:gridCol>
                <a:gridCol w="1029527">
                  <a:extLst>
                    <a:ext uri="{9D8B030D-6E8A-4147-A177-3AD203B41FA5}">
                      <a16:colId xmlns:a16="http://schemas.microsoft.com/office/drawing/2014/main" val="2198705498"/>
                    </a:ext>
                  </a:extLst>
                </a:gridCol>
              </a:tblGrid>
              <a:tr h="259718">
                <a:tc>
                  <a:txBody>
                    <a:bodyPr/>
                    <a:lstStyle/>
                    <a:p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 – 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– 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 –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 –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97662"/>
                  </a:ext>
                </a:extLst>
              </a:tr>
              <a:tr h="448281">
                <a:tc>
                  <a:txBody>
                    <a:bodyPr/>
                    <a:lstStyle/>
                    <a:p>
                      <a:r>
                        <a:rPr lang="en-US" sz="1600" dirty="0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47880"/>
                  </a:ext>
                </a:extLst>
              </a:tr>
              <a:tr h="44828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641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E4B9E1-9677-4F20-B070-D851A7E4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51460"/>
              </p:ext>
            </p:extLst>
          </p:nvPr>
        </p:nvGraphicFramePr>
        <p:xfrm>
          <a:off x="1920445" y="3011644"/>
          <a:ext cx="7158412" cy="783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691">
                  <a:extLst>
                    <a:ext uri="{9D8B030D-6E8A-4147-A177-3AD203B41FA5}">
                      <a16:colId xmlns:a16="http://schemas.microsoft.com/office/drawing/2014/main" val="2378205702"/>
                    </a:ext>
                  </a:extLst>
                </a:gridCol>
                <a:gridCol w="1033787">
                  <a:extLst>
                    <a:ext uri="{9D8B030D-6E8A-4147-A177-3AD203B41FA5}">
                      <a16:colId xmlns:a16="http://schemas.microsoft.com/office/drawing/2014/main" val="3076691735"/>
                    </a:ext>
                  </a:extLst>
                </a:gridCol>
                <a:gridCol w="959945">
                  <a:extLst>
                    <a:ext uri="{9D8B030D-6E8A-4147-A177-3AD203B41FA5}">
                      <a16:colId xmlns:a16="http://schemas.microsoft.com/office/drawing/2014/main" val="3260906866"/>
                    </a:ext>
                  </a:extLst>
                </a:gridCol>
                <a:gridCol w="1033787">
                  <a:extLst>
                    <a:ext uri="{9D8B030D-6E8A-4147-A177-3AD203B41FA5}">
                      <a16:colId xmlns:a16="http://schemas.microsoft.com/office/drawing/2014/main" val="4069204983"/>
                    </a:ext>
                  </a:extLst>
                </a:gridCol>
                <a:gridCol w="1033787">
                  <a:extLst>
                    <a:ext uri="{9D8B030D-6E8A-4147-A177-3AD203B41FA5}">
                      <a16:colId xmlns:a16="http://schemas.microsoft.com/office/drawing/2014/main" val="2709239909"/>
                    </a:ext>
                  </a:extLst>
                </a:gridCol>
                <a:gridCol w="1033787">
                  <a:extLst>
                    <a:ext uri="{9D8B030D-6E8A-4147-A177-3AD203B41FA5}">
                      <a16:colId xmlns:a16="http://schemas.microsoft.com/office/drawing/2014/main" val="830293387"/>
                    </a:ext>
                  </a:extLst>
                </a:gridCol>
                <a:gridCol w="1107628">
                  <a:extLst>
                    <a:ext uri="{9D8B030D-6E8A-4147-A177-3AD203B41FA5}">
                      <a16:colId xmlns:a16="http://schemas.microsoft.com/office/drawing/2014/main" val="2198705498"/>
                    </a:ext>
                  </a:extLst>
                </a:gridCol>
              </a:tblGrid>
              <a:tr h="259718">
                <a:tc>
                  <a:txBody>
                    <a:bodyPr/>
                    <a:lstStyle/>
                    <a:p>
                      <a:r>
                        <a:rPr lang="en-US" sz="1600" dirty="0"/>
                        <a:t>12 –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 –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 –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 –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 –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 –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 –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97662"/>
                  </a:ext>
                </a:extLst>
              </a:tr>
              <a:tr h="4482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4788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E93D2C2-AA8F-4FEA-A451-FEF844DF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14" y="4052420"/>
            <a:ext cx="3656586" cy="2430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7E1664-6EE6-479A-8CCA-4DA42FBF9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812" y="3997019"/>
            <a:ext cx="3775764" cy="24509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498745-163A-49D2-BB2D-E26B647365F8}"/>
              </a:ext>
            </a:extLst>
          </p:cNvPr>
          <p:cNvSpPr txBox="1"/>
          <p:nvPr/>
        </p:nvSpPr>
        <p:spPr>
          <a:xfrm>
            <a:off x="5105400" y="4161371"/>
            <a:ext cx="290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N (404.230, 81.105)</a:t>
            </a:r>
          </a:p>
        </p:txBody>
      </p:sp>
    </p:spTree>
    <p:extLst>
      <p:ext uri="{BB962C8B-B14F-4D97-AF65-F5344CB8AC3E}">
        <p14:creationId xmlns:p14="http://schemas.microsoft.com/office/powerpoint/2010/main" val="326223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 (Turning probabilities)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901A0-3E62-4078-B992-76566F7B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306475"/>
            <a:ext cx="2031484" cy="303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87594-C326-4EEF-999A-F2AE393C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91" y="1328788"/>
            <a:ext cx="2633597" cy="3110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0F50D-514C-4D30-BFE2-6DAEE5F91137}"/>
              </a:ext>
            </a:extLst>
          </p:cNvPr>
          <p:cNvSpPr txBox="1"/>
          <p:nvPr/>
        </p:nvSpPr>
        <p:spPr>
          <a:xfrm>
            <a:off x="304801" y="4427288"/>
            <a:ext cx="2031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P (JNorth -&gt; JSouth) = 0.803</a:t>
            </a:r>
          </a:p>
          <a:p>
            <a:pPr algn="l"/>
            <a:r>
              <a:rPr lang="en-US" sz="1200" dirty="0"/>
              <a:t>P (JNorth -&gt; Bremer) = 0.184</a:t>
            </a:r>
          </a:p>
          <a:p>
            <a:pPr algn="l"/>
            <a:r>
              <a:rPr lang="en-US" sz="1200" dirty="0"/>
              <a:t>P (JNorth -&gt; JNorth) = 0.013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P (JSouth -&gt; JNorth) = 0.660</a:t>
            </a:r>
          </a:p>
          <a:p>
            <a:pPr algn="l"/>
            <a:r>
              <a:rPr lang="en-US" sz="1200" dirty="0"/>
              <a:t>P (JSouth -&gt; Bremer) = 0.330</a:t>
            </a:r>
          </a:p>
          <a:p>
            <a:pPr algn="l"/>
            <a:r>
              <a:rPr lang="en-US" sz="1200" dirty="0"/>
              <a:t>P (JSouth -&gt; JSouth) = 0.010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P (Bremer -&gt; JNorth) = 0.327</a:t>
            </a:r>
          </a:p>
          <a:p>
            <a:pPr algn="l"/>
            <a:r>
              <a:rPr lang="en-US" sz="1200" dirty="0"/>
              <a:t>P (Bremer -&gt; JSouth) = 0.673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FE2B5-E908-4907-8F61-E2A9B102309F}"/>
              </a:ext>
            </a:extLst>
          </p:cNvPr>
          <p:cNvSpPr txBox="1"/>
          <p:nvPr/>
        </p:nvSpPr>
        <p:spPr>
          <a:xfrm>
            <a:off x="2515348" y="4489394"/>
            <a:ext cx="2031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P (JNorth -&gt; JSouth) = 0.650</a:t>
            </a:r>
          </a:p>
          <a:p>
            <a:pPr algn="l"/>
            <a:r>
              <a:rPr lang="en-US" sz="1200" dirty="0"/>
              <a:t>P (JNorth -&gt; Johannis) = 0.350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P (JSouth -&gt; JNorth) = 0.426</a:t>
            </a:r>
          </a:p>
          <a:p>
            <a:pPr algn="l"/>
            <a:r>
              <a:rPr lang="en-US" sz="1200" dirty="0"/>
              <a:t>P (JSouth -&gt; Johannis) = 0.574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P (Johannis -&gt; JNorth) = 0.302</a:t>
            </a:r>
          </a:p>
          <a:p>
            <a:pPr algn="l"/>
            <a:r>
              <a:rPr lang="en-US" sz="1200" dirty="0"/>
              <a:t>P (Johannis -&gt; JSouth) = 0.698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8C1F6-548D-492D-99BF-D09E74174473}"/>
              </a:ext>
            </a:extLst>
          </p:cNvPr>
          <p:cNvSpPr txBox="1"/>
          <p:nvPr/>
        </p:nvSpPr>
        <p:spPr>
          <a:xfrm>
            <a:off x="5559804" y="4489394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P (JNorth -&gt; JSouth) = 0.936</a:t>
            </a:r>
          </a:p>
          <a:p>
            <a:pPr algn="l"/>
            <a:r>
              <a:rPr lang="en-US" sz="1200" dirty="0"/>
              <a:t>P (JNorth -&gt; Haupt) = 0.064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P (JSouth -&gt; JNorth) = 0.849</a:t>
            </a:r>
          </a:p>
          <a:p>
            <a:pPr algn="l"/>
            <a:r>
              <a:rPr lang="en-US" sz="1200" dirty="0"/>
              <a:t>P (JSouth -&gt; Haupt) = 0.151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P (Haupt -&gt; JNorth) = 0.303</a:t>
            </a:r>
          </a:p>
          <a:p>
            <a:pPr algn="l"/>
            <a:r>
              <a:rPr lang="en-US" sz="1200" dirty="0"/>
              <a:t>P (Haupt -&gt; JSouth) = 0.697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EE6852-268B-4844-8DF4-AE37967614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557"/>
          <a:stretch/>
        </p:blipFill>
        <p:spPr>
          <a:xfrm>
            <a:off x="5038482" y="1516847"/>
            <a:ext cx="3567357" cy="24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9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 (Traffic lights)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177AE-A99E-4588-8711-97C38117750D}"/>
              </a:ext>
            </a:extLst>
          </p:cNvPr>
          <p:cNvCxnSpPr/>
          <p:nvPr/>
        </p:nvCxnSpPr>
        <p:spPr bwMode="auto">
          <a:xfrm>
            <a:off x="4419600" y="3536650"/>
            <a:ext cx="381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5CB115-791D-450E-AE93-5A86F62AF565}"/>
              </a:ext>
            </a:extLst>
          </p:cNvPr>
          <p:cNvSpPr txBox="1"/>
          <p:nvPr/>
        </p:nvSpPr>
        <p:spPr>
          <a:xfrm>
            <a:off x="225805" y="1259704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Collected data: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FE63A-268E-41E1-9751-7D972CA69059}"/>
              </a:ext>
            </a:extLst>
          </p:cNvPr>
          <p:cNvSpPr txBox="1"/>
          <p:nvPr/>
        </p:nvSpPr>
        <p:spPr>
          <a:xfrm>
            <a:off x="5181600" y="1262853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Processed data: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133EC8-2121-4843-9612-577AA76C2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41777"/>
              </p:ext>
            </p:extLst>
          </p:nvPr>
        </p:nvGraphicFramePr>
        <p:xfrm>
          <a:off x="2154572" y="1803410"/>
          <a:ext cx="2036428" cy="374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428">
                  <a:extLst>
                    <a:ext uri="{9D8B030D-6E8A-4147-A177-3AD203B41FA5}">
                      <a16:colId xmlns:a16="http://schemas.microsoft.com/office/drawing/2014/main" val="752456374"/>
                    </a:ext>
                  </a:extLst>
                </a:gridCol>
              </a:tblGrid>
              <a:tr h="3410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Johannisbergstraße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47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30405"/>
                  </a:ext>
                </a:extLst>
              </a:tr>
              <a:tr h="825312">
                <a:tc>
                  <a:txBody>
                    <a:bodyPr/>
                    <a:lstStyle/>
                    <a:p>
                      <a:r>
                        <a:rPr lang="en-US" sz="1100" b="1" dirty="0"/>
                        <a:t>Pedestrian interarrival time:</a:t>
                      </a:r>
                      <a:r>
                        <a:rPr lang="en-US" sz="1100" dirty="0"/>
                        <a:t> 18, 66, 58, 51, 84, 3, 57, 30, 193, 186, 142, 192, 79, 55, 337, 238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0092854"/>
                  </a:ext>
                </a:extLst>
              </a:tr>
              <a:tr h="8253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Pedestrian waiting time: </a:t>
                      </a:r>
                      <a:r>
                        <a:rPr lang="en-US" sz="1100" dirty="0"/>
                        <a:t>67, 74, 52, 60, 83, 21, 4, 79, 22, 78, 3, 3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2122200"/>
                  </a:ext>
                </a:extLst>
              </a:tr>
              <a:tr h="8253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Green light: </a:t>
                      </a:r>
                      <a:r>
                        <a:rPr lang="en-US" sz="1100" dirty="0"/>
                        <a:t>13, 13, 13, 9, 10, 6, 9, 5, 6, 6, 15, 14, 8, 40, 14, 8, 12, 6, 6, 7, 6, 6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7680682"/>
                  </a:ext>
                </a:extLst>
              </a:tr>
              <a:tr h="6773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Red light: </a:t>
                      </a:r>
                      <a:r>
                        <a:rPr lang="en-US" sz="1100" dirty="0"/>
                        <a:t>75, 78, 74, 81, 102, 68, 105, 83, 75, 96, 99, 75, 37, 105, 75, 83, 69, 47, 87, 48, 81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165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383DDC-2698-4B4C-B530-CE1779ED0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13548"/>
              </p:ext>
            </p:extLst>
          </p:nvPr>
        </p:nvGraphicFramePr>
        <p:xfrm>
          <a:off x="1600200" y="2100476"/>
          <a:ext cx="2101789" cy="389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789">
                  <a:extLst>
                    <a:ext uri="{9D8B030D-6E8A-4147-A177-3AD203B41FA5}">
                      <a16:colId xmlns:a16="http://schemas.microsoft.com/office/drawing/2014/main" val="2767444063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Julius-Bremer-</a:t>
                      </a:r>
                      <a:r>
                        <a:rPr lang="en-US" sz="1400" dirty="0" err="1"/>
                        <a:t>Straße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47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79620"/>
                  </a:ext>
                </a:extLst>
              </a:tr>
              <a:tr h="1001812">
                <a:tc>
                  <a:txBody>
                    <a:bodyPr/>
                    <a:lstStyle/>
                    <a:p>
                      <a:r>
                        <a:rPr lang="en-US" sz="1100" b="1" dirty="0"/>
                        <a:t>Pedestrian interarrival time: </a:t>
                      </a:r>
                      <a:r>
                        <a:rPr lang="en-US" sz="1100" dirty="0"/>
                        <a:t>44, 166, 52, 18, 149, 21, 487, 136, 247, 113, 190,  97, 186, 31, 2, 89, 81, 202, 113, 104, 87, 39, 24, 107, 60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0720023"/>
                  </a:ext>
                </a:extLst>
              </a:tr>
              <a:tr h="8487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Pedestrian waiting time: </a:t>
                      </a:r>
                      <a:r>
                        <a:rPr lang="en-US" sz="1100" dirty="0"/>
                        <a:t>9, 15, 20, 18, 21, 30, 9, 34, 30, 27, 7, 24, 16, 14, 39, 14, 20, 5, 34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0860948"/>
                  </a:ext>
                </a:extLst>
              </a:tr>
              <a:tr h="7856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Green light: </a:t>
                      </a:r>
                      <a:r>
                        <a:rPr lang="en-US" sz="1100" dirty="0"/>
                        <a:t>17, 13, 18, 14, 12, 15, 19, 16, 12, 16, 10, 13, 13, 16, 12, 12, 14, 11, 13, 14, 11…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3015135"/>
                  </a:ext>
                </a:extLst>
              </a:tr>
              <a:tr h="6296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Red light: </a:t>
                      </a:r>
                      <a:r>
                        <a:rPr lang="en-US" sz="1100" dirty="0"/>
                        <a:t>63, 38, 38, 40, 38, 40, 40, 38, 37, 50, 39, 38, 68, 39, 41, 44, 47, 61, 61, 44, 38…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63256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AE587E8-170B-4062-8A9C-53B9AEB1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09113"/>
              </p:ext>
            </p:extLst>
          </p:nvPr>
        </p:nvGraphicFramePr>
        <p:xfrm>
          <a:off x="913948" y="2360407"/>
          <a:ext cx="2209800" cy="376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4699085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Near NP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47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356517"/>
                  </a:ext>
                </a:extLst>
              </a:tr>
              <a:tr h="860562">
                <a:tc>
                  <a:txBody>
                    <a:bodyPr/>
                    <a:lstStyle/>
                    <a:p>
                      <a:r>
                        <a:rPr lang="en-US" sz="1100" b="1" dirty="0"/>
                        <a:t>Pedestrian interarrival time: </a:t>
                      </a:r>
                      <a:r>
                        <a:rPr lang="en-US" sz="1100" dirty="0"/>
                        <a:t>126, 184, 147, 36, 50, 31, 122, 135, 28, 54, 95, 55, 52, 59, 168, 68, 8, 66, 55, 117, 73, 110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5256949"/>
                  </a:ext>
                </a:extLst>
              </a:tr>
              <a:tr h="860562">
                <a:tc>
                  <a:txBody>
                    <a:bodyPr/>
                    <a:lstStyle/>
                    <a:p>
                      <a:r>
                        <a:rPr lang="en-US" sz="1100" b="1" dirty="0"/>
                        <a:t>Pedestrian waiting time: </a:t>
                      </a:r>
                      <a:r>
                        <a:rPr lang="en-US" sz="1100" dirty="0"/>
                        <a:t>6, 7, 8, 7, 28, 30, 7, 6, 32, 27, 8, 8, 14, 8, 7, 7, 7, 6, 7, 6, 9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9267402"/>
                  </a:ext>
                </a:extLst>
              </a:tr>
              <a:tr h="860562">
                <a:tc>
                  <a:txBody>
                    <a:bodyPr/>
                    <a:lstStyle/>
                    <a:p>
                      <a:r>
                        <a:rPr lang="en-US" sz="1100" b="1" dirty="0"/>
                        <a:t>Green light: </a:t>
                      </a:r>
                      <a:r>
                        <a:rPr lang="en-US" sz="1100" dirty="0"/>
                        <a:t>15, 16, 16, 17, 13, 17, 15, 16, 15, 15, 16, 16, 15, 16, 16, 14, 13, 16, 14, 14, 16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6265012"/>
                  </a:ext>
                </a:extLst>
              </a:tr>
              <a:tr h="729229">
                <a:tc>
                  <a:txBody>
                    <a:bodyPr/>
                    <a:lstStyle/>
                    <a:p>
                      <a:r>
                        <a:rPr lang="en-US" sz="1100" b="1" dirty="0"/>
                        <a:t>Red light: </a:t>
                      </a:r>
                      <a:r>
                        <a:rPr lang="en-US" sz="1100" dirty="0"/>
                        <a:t>111, 170, 130, 39, 39, 112, 119, 37, 33, 61, 39, 43, 37, 30, 52, 59, 40, 101, 58, 98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9733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9E2B66E-255C-47ED-A5BD-27540860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01853"/>
              </p:ext>
            </p:extLst>
          </p:nvPr>
        </p:nvGraphicFramePr>
        <p:xfrm>
          <a:off x="474751" y="2669815"/>
          <a:ext cx="1981200" cy="362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843888339"/>
                    </a:ext>
                  </a:extLst>
                </a:gridCol>
              </a:tblGrid>
              <a:tr h="3393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Listemannstraße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47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501317"/>
                  </a:ext>
                </a:extLst>
              </a:tr>
              <a:tr h="821277">
                <a:tc>
                  <a:txBody>
                    <a:bodyPr/>
                    <a:lstStyle/>
                    <a:p>
                      <a:r>
                        <a:rPr lang="en-US" sz="1100" b="1" i="0" u="none" dirty="0">
                          <a:effectLst/>
                        </a:rPr>
                        <a:t>Pedestrian interarrival time: </a:t>
                      </a:r>
                      <a:r>
                        <a:rPr lang="en-US" sz="11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80, 163, 39, 72, 97, 68, 1, 99, 67, 43, 206, 211, 23, 156, 64…</a:t>
                      </a:r>
                      <a:endParaRPr lang="en-US" sz="1100" b="0" i="0" u="none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5998165"/>
                  </a:ext>
                </a:extLst>
              </a:tr>
              <a:tr h="821277">
                <a:tc>
                  <a:txBody>
                    <a:bodyPr/>
                    <a:lstStyle/>
                    <a:p>
                      <a:r>
                        <a:rPr lang="en-US" sz="1100" b="1" dirty="0"/>
                        <a:t>Pedestrian waiting time: </a:t>
                      </a:r>
                      <a:r>
                        <a:rPr lang="en-US" sz="1100" dirty="0"/>
                        <a:t>48, 70, 11, 59, 7, 35, 35, 12, 25, 3, 8, 57, 30, 66, 45, 19, 61, 10, 6, 45…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6121944"/>
                  </a:ext>
                </a:extLst>
              </a:tr>
              <a:tr h="821277">
                <a:tc>
                  <a:txBody>
                    <a:bodyPr/>
                    <a:lstStyle/>
                    <a:p>
                      <a:r>
                        <a:rPr lang="en-US" sz="1100" b="1" dirty="0"/>
                        <a:t>Green light: </a:t>
                      </a:r>
                      <a:r>
                        <a:rPr lang="en-US" sz="1100" dirty="0"/>
                        <a:t>13, 11, 10, 11, 11, 9, 10, 15, 11, 12, 10, 10, 9, 9, 8, 11…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819943"/>
                  </a:ext>
                </a:extLst>
              </a:tr>
              <a:tr h="821277">
                <a:tc>
                  <a:txBody>
                    <a:bodyPr/>
                    <a:lstStyle/>
                    <a:p>
                      <a:r>
                        <a:rPr lang="en-US" sz="1100" b="1" dirty="0"/>
                        <a:t>Red light: </a:t>
                      </a:r>
                      <a:r>
                        <a:rPr lang="en-US" sz="1100" b="0" dirty="0"/>
                        <a:t>89, 92, 124, 73, 34, 85, 90, 28, 105, 32, 106, 73, 107, 90…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9460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4D1FA62-DA73-4952-A97B-36313E78D6A2}"/>
              </a:ext>
            </a:extLst>
          </p:cNvPr>
          <p:cNvSpPr txBox="1"/>
          <p:nvPr/>
        </p:nvSpPr>
        <p:spPr>
          <a:xfrm>
            <a:off x="4965790" y="1901710"/>
            <a:ext cx="36400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Average pedestrian interarrival time = 87 sec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Average pedestrian waiting time = 32 sec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Average length of green signal = 11 sec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Average length of red signal = 78 sec</a:t>
            </a:r>
          </a:p>
        </p:txBody>
      </p:sp>
    </p:spTree>
    <p:extLst>
      <p:ext uri="{BB962C8B-B14F-4D97-AF65-F5344CB8AC3E}">
        <p14:creationId xmlns:p14="http://schemas.microsoft.com/office/powerpoint/2010/main" val="19056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886792"/>
          </a:xfrm>
        </p:spPr>
        <p:txBody>
          <a:bodyPr/>
          <a:lstStyle/>
          <a:p>
            <a:pPr>
              <a:buSzPct val="100000"/>
            </a:pPr>
            <a:r>
              <a:rPr lang="de-DE" dirty="0">
                <a:solidFill>
                  <a:schemeClr val="tx1"/>
                </a:solidFill>
              </a:rPr>
              <a:t>1. No bikes and buses.</a:t>
            </a:r>
          </a:p>
          <a:p>
            <a:r>
              <a:rPr lang="de-DE" dirty="0">
                <a:solidFill>
                  <a:schemeClr val="tx1"/>
                </a:solidFill>
              </a:rPr>
              <a:t>2. Number of inbound cars = number of outbound cars </a:t>
            </a:r>
            <a:r>
              <a:rPr lang="de-DE">
                <a:solidFill>
                  <a:schemeClr val="tx1"/>
                </a:solidFill>
              </a:rPr>
              <a:t>for roads with low traffic volumes (</a:t>
            </a:r>
            <a:r>
              <a:rPr lang="de-DE" dirty="0">
                <a:solidFill>
                  <a:schemeClr val="tx1"/>
                </a:solidFill>
              </a:rPr>
              <a:t>Blaubeilstraße, Peterstraße, Mühlenstraße, Neustädter Str.), they do not have any influence on our model. </a:t>
            </a:r>
          </a:p>
          <a:p>
            <a:r>
              <a:rPr lang="de-DE" dirty="0">
                <a:solidFill>
                  <a:schemeClr val="tx1"/>
                </a:solidFill>
              </a:rPr>
              <a:t>3. Turning probabilities are stable.</a:t>
            </a:r>
          </a:p>
          <a:p>
            <a:r>
              <a:rPr lang="de-DE" dirty="0">
                <a:solidFill>
                  <a:schemeClr val="tx1"/>
                </a:solidFill>
              </a:rPr>
              <a:t>4. Traffic volume for 24 hours is 20% larger than traffic volume from 6.00 to 19.00.</a:t>
            </a:r>
          </a:p>
          <a:p>
            <a:pPr>
              <a:buSzPct val="100000"/>
            </a:pPr>
            <a:r>
              <a:rPr lang="de-DE" dirty="0">
                <a:solidFill>
                  <a:schemeClr val="tx1"/>
                </a:solidFill>
              </a:rPr>
              <a:t>5. Number of cars per hour has distribution as shown in slide 11.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Assumptions and limitations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61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Progress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566CAC9-2359-4AD5-90B8-9B356D1C7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580203"/>
              </p:ext>
            </p:extLst>
          </p:nvPr>
        </p:nvGraphicFramePr>
        <p:xfrm>
          <a:off x="766762" y="1480657"/>
          <a:ext cx="7610475" cy="470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546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Budget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6A8C454-D757-4EF0-864C-D0BC80550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170666"/>
              </p:ext>
            </p:extLst>
          </p:nvPr>
        </p:nvGraphicFramePr>
        <p:xfrm>
          <a:off x="768096" y="1481328"/>
          <a:ext cx="7607808" cy="470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332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701" y="1505921"/>
            <a:ext cx="8537574" cy="5046088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Problem #1: Inability to make decisions, wasting much time discussing same things over and over again</a:t>
            </a:r>
          </a:p>
          <a:p>
            <a:r>
              <a:rPr lang="de-DE" dirty="0">
                <a:solidFill>
                  <a:schemeClr val="tx1"/>
                </a:solidFill>
              </a:rPr>
              <a:t>Solution: Appeal to next level in hierarchy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P</a:t>
            </a:r>
            <a:r>
              <a:rPr lang="de-DE" sz="2000" dirty="0">
                <a:solidFill>
                  <a:schemeClr val="tx1"/>
                </a:solidFill>
              </a:rPr>
              <a:t>roblem #2: </a:t>
            </a:r>
            <a:r>
              <a:rPr lang="de-DE" dirty="0">
                <a:solidFill>
                  <a:schemeClr val="tx1"/>
                </a:solidFill>
              </a:rPr>
              <a:t>D</a:t>
            </a:r>
            <a:r>
              <a:rPr lang="de-DE" sz="2000" dirty="0">
                <a:solidFill>
                  <a:schemeClr val="tx1"/>
                </a:solidFill>
              </a:rPr>
              <a:t>iscussing details before agreeing on major points</a:t>
            </a:r>
          </a:p>
          <a:p>
            <a:r>
              <a:rPr lang="de-DE" dirty="0">
                <a:solidFill>
                  <a:schemeClr val="tx1"/>
                </a:solidFill>
              </a:rPr>
              <a:t>Solution: Focus on big picture, discuss details later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Problem #3: Misconceptions about simulation subject</a:t>
            </a:r>
          </a:p>
          <a:p>
            <a:r>
              <a:rPr lang="de-DE" dirty="0">
                <a:solidFill>
                  <a:schemeClr val="tx1"/>
                </a:solidFill>
              </a:rPr>
              <a:t>Solution: Scouting in person</a:t>
            </a:r>
          </a:p>
          <a:p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Lessons Learned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7600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584193-0E81-4124-A6CC-C49E0578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71800"/>
            <a:ext cx="8874918" cy="457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8A25B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362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" y="1524000"/>
            <a:ext cx="8537574" cy="4130578"/>
          </a:xfrm>
        </p:spPr>
        <p:txBody>
          <a:bodyPr numCol="1"/>
          <a:lstStyle/>
          <a:p>
            <a:r>
              <a:rPr lang="de-DE" dirty="0">
                <a:solidFill>
                  <a:schemeClr val="tx1"/>
                </a:solidFill>
              </a:rPr>
              <a:t>1. Project overview</a:t>
            </a:r>
          </a:p>
          <a:p>
            <a:r>
              <a:rPr lang="de-DE" dirty="0">
                <a:solidFill>
                  <a:schemeClr val="tx1"/>
                </a:solidFill>
              </a:rPr>
              <a:t>2. Data that we need (input, output, validation)</a:t>
            </a:r>
          </a:p>
          <a:p>
            <a:r>
              <a:rPr lang="de-DE" dirty="0">
                <a:solidFill>
                  <a:schemeClr val="tx1"/>
                </a:solidFill>
              </a:rPr>
              <a:t>3. Data collection</a:t>
            </a:r>
          </a:p>
          <a:p>
            <a:r>
              <a:rPr lang="de-DE" dirty="0">
                <a:solidFill>
                  <a:schemeClr val="tx1"/>
                </a:solidFill>
              </a:rPr>
              <a:t>4. Data analysis</a:t>
            </a:r>
          </a:p>
          <a:p>
            <a:r>
              <a:rPr lang="de-DE" dirty="0">
                <a:solidFill>
                  <a:schemeClr val="tx1"/>
                </a:solidFill>
              </a:rPr>
              <a:t>5. Project budget</a:t>
            </a:r>
          </a:p>
          <a:p>
            <a:r>
              <a:rPr lang="de-DE" dirty="0">
                <a:solidFill>
                  <a:schemeClr val="tx1"/>
                </a:solidFill>
              </a:rPr>
              <a:t>6. Project progress</a:t>
            </a:r>
          </a:p>
          <a:p>
            <a:r>
              <a:rPr lang="de-DE" dirty="0">
                <a:solidFill>
                  <a:schemeClr val="tx1"/>
                </a:solidFill>
              </a:rPr>
              <a:t>7. Lessons learned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294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Overview - Revisited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0E4715-0F17-46A2-8747-BD37374B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451865"/>
            <a:ext cx="6496050" cy="47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758176"/>
          </a:xfrm>
        </p:spPr>
        <p:txBody>
          <a:bodyPr/>
          <a:lstStyle/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Traffic volumes (number of cars going in and out of the system per hour) – for all important nodes (1, 2, 3, 4 and 5)</a:t>
            </a:r>
          </a:p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Turning probabilities in every possible direction – for inner nodes (2, 3 and 4)</a:t>
            </a:r>
          </a:p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Traffic lights signal timings (red/green timings, pedestrian interarrival time, pedestrian waiting time)</a:t>
            </a:r>
          </a:p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The length of the street </a:t>
            </a:r>
            <a:r>
              <a:rPr lang="en-US" dirty="0">
                <a:solidFill>
                  <a:schemeClr val="tx1"/>
                </a:solidFill>
              </a:rPr>
              <a:t>and its segments between traffic lights and intersections</a:t>
            </a:r>
          </a:p>
          <a:p>
            <a:pPr marL="69342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Speed limit for cars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Data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6902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886792"/>
          </a:xfrm>
        </p:spPr>
        <p:txBody>
          <a:bodyPr/>
          <a:lstStyle/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Time needed for getting from one entry/exit point to the the other (1-&gt;5 and 5-&gt;1)</a:t>
            </a:r>
          </a:p>
          <a:p>
            <a:pPr marL="693420" indent="-342900">
              <a:buFontTx/>
              <a:buChar char="-"/>
            </a:pPr>
            <a:r>
              <a:rPr lang="de-DE" sz="2000" dirty="0">
                <a:solidFill>
                  <a:schemeClr val="tx1"/>
                </a:solidFill>
              </a:rPr>
              <a:t>Queue length</a:t>
            </a:r>
            <a:r>
              <a:rPr lang="de-DE" dirty="0">
                <a:solidFill>
                  <a:schemeClr val="tx1"/>
                </a:solidFill>
              </a:rPr>
              <a:t> at traffic lights (at the end of the red phase)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 and Validation Data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8434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5714998" cy="4886792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Data that we already have:</a:t>
            </a:r>
          </a:p>
          <a:p>
            <a:pPr marL="693420" indent="-342900">
              <a:buFontTx/>
              <a:buChar char="-"/>
            </a:pPr>
            <a:r>
              <a:rPr lang="de-DE" sz="2000" dirty="0">
                <a:solidFill>
                  <a:schemeClr val="tx1"/>
                </a:solidFill>
              </a:rPr>
              <a:t>Volumes of traffic per 24 hours at Jakobstraße and all intersecting roads</a:t>
            </a:r>
          </a:p>
          <a:p>
            <a:pPr marL="693420" indent="-342900">
              <a:buFontTx/>
              <a:buChar char="-"/>
            </a:pPr>
            <a:r>
              <a:rPr lang="de-DE" sz="2000" dirty="0">
                <a:solidFill>
                  <a:schemeClr val="tx1"/>
                </a:solidFill>
              </a:rPr>
              <a:t>Detailed (15-minute</a:t>
            </a:r>
            <a:r>
              <a:rPr lang="de-DE" dirty="0">
                <a:solidFill>
                  <a:schemeClr val="tx1"/>
                </a:solidFill>
              </a:rPr>
              <a:t>s intervals) statistics for nodes 2 (intersection with Julius-Bremer-Straße) and 4 (intersection with Johannisbergstraße)</a:t>
            </a:r>
          </a:p>
          <a:p>
            <a:pPr marL="693420" indent="-342900">
              <a:buFontTx/>
              <a:buChar char="-"/>
            </a:pPr>
            <a:r>
              <a:rPr lang="de-DE" sz="2000" dirty="0">
                <a:solidFill>
                  <a:schemeClr val="tx1"/>
                </a:solidFill>
              </a:rPr>
              <a:t>Accidents statistics for 2017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28C08-7D36-4C2B-834B-ABFFF198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810387"/>
            <a:ext cx="2971800" cy="55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4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886792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Data that we have collected:</a:t>
            </a:r>
          </a:p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Turning probabilities at node 3 (intersection with Bei der Hauptwache) for all possible directions</a:t>
            </a:r>
          </a:p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Traffic light timings at Listemannstraße intersection, near NP, at Julius-Bremer-Straße intersection and at Johannisbergstraße intersection (including pedestrian interarrival time and pedestrian waiting time)</a:t>
            </a:r>
          </a:p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The length of the street and its segments between traffic lights/intersections</a:t>
            </a:r>
          </a:p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Speed limit for cars</a:t>
            </a:r>
          </a:p>
          <a:p>
            <a:pPr marL="693420" indent="-34290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  <a:p>
            <a:pPr marL="693420" indent="-342900">
              <a:buFontTx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 (cont. 1)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4101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886792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Data that we still need to collect:</a:t>
            </a:r>
          </a:p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Time needed for getting from one entry/exit point to the the other (1-&gt;5 and 5-&gt;1)</a:t>
            </a:r>
          </a:p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Queue length at traffic lights</a:t>
            </a:r>
          </a:p>
          <a:p>
            <a:pPr marL="693420" indent="-342900">
              <a:buFontTx/>
              <a:buChar char="-"/>
            </a:pPr>
            <a:r>
              <a:rPr lang="de-DE" sz="2000" dirty="0">
                <a:solidFill>
                  <a:schemeClr val="tx1"/>
                </a:solidFill>
              </a:rPr>
              <a:t>...</a:t>
            </a:r>
          </a:p>
          <a:p>
            <a:pPr marL="693420" indent="-34290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When: </a:t>
            </a:r>
          </a:p>
          <a:p>
            <a:pPr marL="693420" indent="-342900">
              <a:buFontTx/>
              <a:buChar char="-"/>
            </a:pPr>
            <a:r>
              <a:rPr lang="de-DE" sz="2000">
                <a:solidFill>
                  <a:schemeClr val="tx1"/>
                </a:solidFill>
              </a:rPr>
              <a:t>This week</a:t>
            </a:r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pPr marL="693420" indent="-342900">
              <a:buFontTx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 (cont. 2)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9742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 (Traffic volumes at nodes 2 and 4)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4 –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38999-30C5-48D0-8314-E531D18E1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9" y="1278512"/>
            <a:ext cx="5498998" cy="2003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A14FC-7C51-4794-B14F-749080AD5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543191"/>
            <a:ext cx="5498998" cy="162343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766B41-A6B6-4086-B003-C0EA1666C587}"/>
              </a:ext>
            </a:extLst>
          </p:cNvPr>
          <p:cNvCxnSpPr/>
          <p:nvPr/>
        </p:nvCxnSpPr>
        <p:spPr bwMode="auto">
          <a:xfrm>
            <a:off x="1869509" y="1981200"/>
            <a:ext cx="914400" cy="914400"/>
          </a:xfrm>
          <a:prstGeom prst="line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DC6EB8-7C6D-4E3D-925B-0136916D9E1B}"/>
              </a:ext>
            </a:extLst>
          </p:cNvPr>
          <p:cNvCxnSpPr/>
          <p:nvPr/>
        </p:nvCxnSpPr>
        <p:spPr bwMode="auto">
          <a:xfrm>
            <a:off x="3657600" y="2493631"/>
            <a:ext cx="228600" cy="0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66E576-6D55-4756-BFBB-70F0EBA9E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365" y="1253383"/>
            <a:ext cx="1736522" cy="374406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07055E-19BC-4652-B3F0-07B8349A5A26}"/>
              </a:ext>
            </a:extLst>
          </p:cNvPr>
          <p:cNvCxnSpPr/>
          <p:nvPr/>
        </p:nvCxnSpPr>
        <p:spPr bwMode="auto">
          <a:xfrm>
            <a:off x="5943600" y="3283199"/>
            <a:ext cx="5334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platzhalter 1">
            <a:extLst>
              <a:ext uri="{FF2B5EF4-FFF2-40B4-BE49-F238E27FC236}">
                <a16:creationId xmlns:a16="http://schemas.microsoft.com/office/drawing/2014/main" id="{542822E3-42AC-4E6B-8F06-3C4625547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5134" y="5166629"/>
            <a:ext cx="8537574" cy="1157972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Cars = 0.5 * KRAD + 1.0 * PKW + 2.0 * LKW + 4.0 * LZ</a:t>
            </a:r>
          </a:p>
        </p:txBody>
      </p:sp>
    </p:spTree>
    <p:extLst>
      <p:ext uri="{BB962C8B-B14F-4D97-AF65-F5344CB8AC3E}">
        <p14:creationId xmlns:p14="http://schemas.microsoft.com/office/powerpoint/2010/main" val="2456586942"/>
      </p:ext>
    </p:extLst>
  </p:cSld>
  <p:clrMapOvr>
    <a:masterClrMapping/>
  </p:clrMapOvr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roduction2" id="{EBE3B529-C23B-4897-B78D-4402005AD28A}" vid="{71A30BF8-EAF1-4B61-B05F-A23FC506A33E}"/>
    </a:ext>
  </a:extLst>
</a:theme>
</file>

<file path=ppt/theme/theme2.xml><?xml version="1.0" encoding="utf-8"?>
<a:theme xmlns:a="http://schemas.openxmlformats.org/drawingml/2006/main" name="1_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roduction2" id="{EBE3B529-C23B-4897-B78D-4402005AD28A}" vid="{E32347D8-D91E-4558-8620-3288ACF1E9D1}"/>
    </a:ext>
  </a:extLst>
</a:theme>
</file>

<file path=ppt/theme/theme3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2" id="{EBE3B529-C23B-4897-B78D-4402005AD28A}" vid="{9C624A7B-5732-48EF-B00A-5F0A9D8BFD53}"/>
    </a:ext>
  </a:extLst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Template_Presentation_4</Template>
  <TotalTime>711</TotalTime>
  <Words>2569</Words>
  <Application>Microsoft Office PowerPoint</Application>
  <PresentationFormat>On-screen Show (4:3)</PresentationFormat>
  <Paragraphs>304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Arial</vt:lpstr>
      <vt:lpstr>Calibri</vt:lpstr>
      <vt:lpstr>Lucida Grande</vt:lpstr>
      <vt:lpstr>Lucida Grande CY</vt:lpstr>
      <vt:lpstr>Lucida Sans</vt:lpstr>
      <vt:lpstr>Lucida Sans Unicode</vt:lpstr>
      <vt:lpstr>ヒラギノ角ゴ Pro W3</vt:lpstr>
      <vt:lpstr>Ovgu_INF</vt:lpstr>
      <vt:lpstr>1_Ovgu_INF</vt:lpstr>
      <vt:lpstr>2_Benutzerdefiniertes Design</vt:lpstr>
      <vt:lpstr>PowerPoint Presentation</vt:lpstr>
      <vt:lpstr>Agenda</vt:lpstr>
      <vt:lpstr>Project Overview - Revisited</vt:lpstr>
      <vt:lpstr>Input Data</vt:lpstr>
      <vt:lpstr>Output and Validation Data</vt:lpstr>
      <vt:lpstr>Data Collection</vt:lpstr>
      <vt:lpstr>Data Collection (cont. 1)</vt:lpstr>
      <vt:lpstr>Data Collection (cont. 2)</vt:lpstr>
      <vt:lpstr>Data Analysis (Traffic volumes at nodes 2 and 4)</vt:lpstr>
      <vt:lpstr>Data Analysis (Traffic volumes at nodes 2 and 4) (cont.)</vt:lpstr>
      <vt:lpstr>Data Analysis (Traffic volumes at nodes 1, 3, 5)</vt:lpstr>
      <vt:lpstr>Data Analysis (Traffic volumes at nodes 1, 3, 5) (cont.)</vt:lpstr>
      <vt:lpstr>Data Analysis (Turning probabilities)</vt:lpstr>
      <vt:lpstr>Data Analysis (Traffic lights)</vt:lpstr>
      <vt:lpstr>Assumptions and limitations</vt:lpstr>
      <vt:lpstr>Project Progress</vt:lpstr>
      <vt:lpstr>Project Budget</vt:lpstr>
      <vt:lpstr>Lessons Learned</vt:lpstr>
      <vt:lpstr>Thank you!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71</cp:revision>
  <cp:lastPrinted>2009-04-03T10:08:54Z</cp:lastPrinted>
  <dcterms:created xsi:type="dcterms:W3CDTF">2018-05-10T17:08:48Z</dcterms:created>
  <dcterms:modified xsi:type="dcterms:W3CDTF">2018-05-13T12:48:22Z</dcterms:modified>
</cp:coreProperties>
</file>