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707" r:id="rId2"/>
    <p:sldMasterId id="2147483704" r:id="rId3"/>
  </p:sldMasterIdLst>
  <p:notesMasterIdLst>
    <p:notesMasterId r:id="rId19"/>
  </p:notesMasterIdLst>
  <p:handoutMasterIdLst>
    <p:handoutMasterId r:id="rId20"/>
  </p:handoutMasterIdLst>
  <p:sldIdLst>
    <p:sldId id="304" r:id="rId4"/>
    <p:sldId id="312" r:id="rId5"/>
    <p:sldId id="313" r:id="rId6"/>
    <p:sldId id="330" r:id="rId7"/>
    <p:sldId id="314" r:id="rId8"/>
    <p:sldId id="315" r:id="rId9"/>
    <p:sldId id="319" r:id="rId10"/>
    <p:sldId id="320" r:id="rId11"/>
    <p:sldId id="328" r:id="rId12"/>
    <p:sldId id="323" r:id="rId13"/>
    <p:sldId id="329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CD2F6"/>
    <a:srgbClr val="C477E3"/>
    <a:srgbClr val="8926B1"/>
    <a:srgbClr val="8A25B1"/>
    <a:srgbClr val="FF0000"/>
    <a:srgbClr val="7B003F"/>
    <a:srgbClr val="A5A5A5"/>
    <a:srgbClr val="999AB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6" autoAdjust="0"/>
  </p:normalViewPr>
  <p:slideViewPr>
    <p:cSldViewPr snapToObjects="1" showGuides="1">
      <p:cViewPr varScale="1">
        <p:scale>
          <a:sx n="65" d="100"/>
          <a:sy n="65" d="100"/>
        </p:scale>
        <p:origin x="1291" y="53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.Ece\Dropbox\SimProj18\Planning\Costs-Actual&amp;Plann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.Ece\Dropbox\SimProj18\Planning\Costs-Actual&amp;Plann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 r o j e c t   P r o g r e s s</a:t>
            </a:r>
          </a:p>
        </c:rich>
      </c:tx>
      <c:layout>
        <c:manualLayout>
          <c:xMode val="edge"/>
          <c:yMode val="edge"/>
          <c:x val="0.27125011763967749"/>
          <c:y val="2.935424394264766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7649487644624283E-2"/>
          <c:y val="0.14600585333570526"/>
          <c:w val="0.84462233548456123"/>
          <c:h val="0.71350030214995586"/>
        </c:manualLayout>
      </c:layout>
      <c:lineChart>
        <c:grouping val="standard"/>
        <c:varyColors val="0"/>
        <c:ser>
          <c:idx val="2"/>
          <c:order val="0"/>
          <c:tx>
            <c:strRef>
              <c:f>'!Progress'!$I$39</c:f>
              <c:strCache>
                <c:ptCount val="1"/>
                <c:pt idx="0">
                  <c:v>Planned Progress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C0D8-43B9-B399-DBD817BC0035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C0D8-43B9-B399-DBD817BC0035}"/>
              </c:ext>
            </c:extLst>
          </c:dPt>
          <c:dPt>
            <c:idx val="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C0D8-43B9-B399-DBD817BC0035}"/>
              </c:ext>
            </c:extLst>
          </c:dPt>
          <c:cat>
            <c:strRef>
              <c:f>'!Progress'!$B$39:$B$50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Today 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'!Progress'!$C$39:$C$49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D8-43B9-B399-DBD817BC0035}"/>
            </c:ext>
          </c:extLst>
        </c:ser>
        <c:ser>
          <c:idx val="3"/>
          <c:order val="1"/>
          <c:tx>
            <c:strRef>
              <c:f>'!Progress'!$I$40</c:f>
              <c:strCache>
                <c:ptCount val="1"/>
                <c:pt idx="0">
                  <c:v>Actual Progress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8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'!Progress'!$B$39:$B$50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Today 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'!Progress'!$D$39:$D$49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35</c:v>
                </c:pt>
                <c:pt idx="5">
                  <c:v>50</c:v>
                </c:pt>
                <c:pt idx="6">
                  <c:v>65</c:v>
                </c:pt>
                <c:pt idx="7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0D8-43B9-B399-DBD817BC0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6023039"/>
        <c:axId val="1"/>
      </c:lineChart>
      <c:catAx>
        <c:axId val="19960230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W e e k s</a:t>
                </a:r>
              </a:p>
            </c:rich>
          </c:tx>
          <c:layout>
            <c:manualLayout>
              <c:xMode val="edge"/>
              <c:yMode val="edge"/>
              <c:x val="0.44125018038083885"/>
              <c:y val="0.9313526821544001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Progress in Percent</a:t>
                </a:r>
              </a:p>
            </c:rich>
          </c:tx>
          <c:layout>
            <c:manualLayout>
              <c:xMode val="edge"/>
              <c:yMode val="edge"/>
              <c:x val="1.4657715594315649E-2"/>
              <c:y val="0.2544517472506019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96023039"/>
        <c:crosses val="autoZero"/>
        <c:crossBetween val="between"/>
        <c:majorUnit val="1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7127531461571055"/>
          <c:y val="0.57491782221328214"/>
          <c:w val="0.26242028257106159"/>
          <c:h val="0.1558756067268405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5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 r o j e c t  C o s t  D i a g r a m</a:t>
            </a:r>
          </a:p>
        </c:rich>
      </c:tx>
      <c:layout>
        <c:manualLayout>
          <c:xMode val="edge"/>
          <c:yMode val="edge"/>
          <c:x val="0.24611460176718317"/>
          <c:y val="5.032671916010499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5536413469068132E-2"/>
          <c:y val="0.17466689409751834"/>
          <c:w val="0.64917776037588093"/>
          <c:h val="0.6866675607650530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'!CostPlan'!$I$37</c:f>
              <c:strCache>
                <c:ptCount val="1"/>
                <c:pt idx="0">
                  <c:v>Planned Costs</c:v>
                </c:pt>
              </c:strCache>
            </c:strRef>
          </c:tx>
          <c:spPr>
            <a:solidFill>
              <a:srgbClr val="FF9900"/>
            </a:solidFill>
            <a:ln w="25400">
              <a:noFill/>
            </a:ln>
          </c:spPr>
          <c:invertIfNegative val="0"/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'!CostPlan'!$C$38:$C$45</c:f>
              <c:numCache>
                <c:formatCode>General</c:formatCode>
                <c:ptCount val="8"/>
                <c:pt idx="0">
                  <c:v>42</c:v>
                </c:pt>
                <c:pt idx="1">
                  <c:v>30</c:v>
                </c:pt>
                <c:pt idx="2">
                  <c:v>54</c:v>
                </c:pt>
                <c:pt idx="3">
                  <c:v>66</c:v>
                </c:pt>
                <c:pt idx="4">
                  <c:v>78</c:v>
                </c:pt>
                <c:pt idx="5">
                  <c:v>54</c:v>
                </c:pt>
                <c:pt idx="6">
                  <c:v>48</c:v>
                </c:pt>
                <c:pt idx="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8-4817-8CA1-A4CBCA017D8A}"/>
            </c:ext>
          </c:extLst>
        </c:ser>
        <c:ser>
          <c:idx val="0"/>
          <c:order val="1"/>
          <c:tx>
            <c:strRef>
              <c:f>'!CostPlan'!$I$38</c:f>
              <c:strCache>
                <c:ptCount val="1"/>
                <c:pt idx="0">
                  <c:v>Actual Costs</c:v>
                </c:pt>
              </c:strCache>
            </c:strRef>
          </c:tx>
          <c:spPr>
            <a:solidFill>
              <a:srgbClr val="99CC00"/>
            </a:solidFill>
            <a:ln w="25400">
              <a:noFill/>
            </a:ln>
          </c:spPr>
          <c:invertIfNegative val="0"/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'!CostPlan'!$D$38:$D$45</c:f>
              <c:numCache>
                <c:formatCode>General</c:formatCode>
                <c:ptCount val="8"/>
                <c:pt idx="0">
                  <c:v>46</c:v>
                </c:pt>
                <c:pt idx="1">
                  <c:v>28.5</c:v>
                </c:pt>
                <c:pt idx="2">
                  <c:v>30.75</c:v>
                </c:pt>
                <c:pt idx="3">
                  <c:v>84</c:v>
                </c:pt>
                <c:pt idx="4">
                  <c:v>56</c:v>
                </c:pt>
                <c:pt idx="5">
                  <c:v>44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8-4817-8CA1-A4CBCA01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6026367"/>
        <c:axId val="1"/>
      </c:barChart>
      <c:lineChart>
        <c:grouping val="standard"/>
        <c:varyColors val="0"/>
        <c:ser>
          <c:idx val="2"/>
          <c:order val="2"/>
          <c:tx>
            <c:strRef>
              <c:f>'!CostPlan'!$I$39</c:f>
              <c:strCache>
                <c:ptCount val="1"/>
                <c:pt idx="0">
                  <c:v>Planned Cumulative Costs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F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'!CostPlan'!$E$38:$E$45</c:f>
              <c:numCache>
                <c:formatCode>General</c:formatCode>
                <c:ptCount val="8"/>
                <c:pt idx="0">
                  <c:v>42</c:v>
                </c:pt>
                <c:pt idx="1">
                  <c:v>72</c:v>
                </c:pt>
                <c:pt idx="2">
                  <c:v>126</c:v>
                </c:pt>
                <c:pt idx="3">
                  <c:v>192</c:v>
                </c:pt>
                <c:pt idx="4">
                  <c:v>270</c:v>
                </c:pt>
                <c:pt idx="5">
                  <c:v>324</c:v>
                </c:pt>
                <c:pt idx="6">
                  <c:v>372</c:v>
                </c:pt>
                <c:pt idx="7">
                  <c:v>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A8-4817-8CA1-A4CBCA017D8A}"/>
            </c:ext>
          </c:extLst>
        </c:ser>
        <c:ser>
          <c:idx val="3"/>
          <c:order val="3"/>
          <c:tx>
            <c:strRef>
              <c:f>'!CostPlan'!$I$40</c:f>
              <c:strCache>
                <c:ptCount val="1"/>
                <c:pt idx="0">
                  <c:v>Actual Cumulative Costs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8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'!CostPlan'!$B$38:$B$45</c:f>
              <c:strCache>
                <c:ptCount val="8"/>
                <c:pt idx="0">
                  <c:v>Team</c:v>
                </c:pt>
                <c:pt idx="1">
                  <c:v>Plan</c:v>
                </c:pt>
                <c:pt idx="2">
                  <c:v>Concept</c:v>
                </c:pt>
                <c:pt idx="3">
                  <c:v>Data</c:v>
                </c:pt>
                <c:pt idx="4">
                  <c:v>Model</c:v>
                </c:pt>
                <c:pt idx="5">
                  <c:v>Validation</c:v>
                </c:pt>
                <c:pt idx="6">
                  <c:v>Experiments</c:v>
                </c:pt>
                <c:pt idx="7">
                  <c:v>Report</c:v>
                </c:pt>
              </c:strCache>
            </c:strRef>
          </c:cat>
          <c:val>
            <c:numRef>
              <c:f>'!CostPlan'!$F$38:$F$45</c:f>
              <c:numCache>
                <c:formatCode>General</c:formatCode>
                <c:ptCount val="8"/>
                <c:pt idx="0">
                  <c:v>46</c:v>
                </c:pt>
                <c:pt idx="1">
                  <c:v>74.5</c:v>
                </c:pt>
                <c:pt idx="2">
                  <c:v>105.25</c:v>
                </c:pt>
                <c:pt idx="3">
                  <c:v>189.25</c:v>
                </c:pt>
                <c:pt idx="4">
                  <c:v>245.25</c:v>
                </c:pt>
                <c:pt idx="5">
                  <c:v>289.25</c:v>
                </c:pt>
                <c:pt idx="6">
                  <c:v>289.25</c:v>
                </c:pt>
                <c:pt idx="7">
                  <c:v>289.25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A8-4817-8CA1-A4CBCA01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99602636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 i l e s t o n e s</a:t>
                </a:r>
              </a:p>
            </c:rich>
          </c:tx>
          <c:layout>
            <c:manualLayout>
              <c:xMode val="edge"/>
              <c:yMode val="edge"/>
              <c:x val="0.37296641365404892"/>
              <c:y val="0.919609658792650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Costs per MS in 100€</a:t>
                </a:r>
              </a:p>
            </c:rich>
          </c:tx>
          <c:layout>
            <c:manualLayout>
              <c:xMode val="edge"/>
              <c:yMode val="edge"/>
              <c:x val="1.6270417255008357E-2"/>
              <c:y val="0.290196745406824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96026367"/>
        <c:crosses val="autoZero"/>
        <c:crossBetween val="between"/>
        <c:majorUnit val="15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0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Cumulative Costs in 100€</a:t>
                </a:r>
              </a:p>
            </c:rich>
          </c:tx>
          <c:layout>
            <c:manualLayout>
              <c:xMode val="edge"/>
              <c:yMode val="edge"/>
              <c:x val="0.93992539108022621"/>
              <c:y val="0.290196745406824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9.225377365457553E-2"/>
          <c:y val="0.12353331475891069"/>
          <c:w val="0.26938101907136058"/>
          <c:h val="0.2294190131236912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5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0.66479</cdr:x>
      <cdr:y>0.11598</cdr:y>
    </cdr:from>
    <cdr:to>
      <cdr:x>0.66479</cdr:x>
      <cdr:y>0.86664</cdr:y>
    </cdr:to>
    <cdr:sp macro="" textlink="">
      <cdr:nvSpPr>
        <cdr:cNvPr id="4100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5059333" y="545747"/>
          <a:ext cx="0" cy="353211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03.06.2018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556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1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6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34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9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17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20452E-8883-5147-AA9D-6D93D27285EC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ヒラギノ角ゴ Pro W3" pitchFamily="-11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03.06.2018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/>
              <a:ea typeface="ヒラギノ角ゴ Pro W3" pitchFamily="-111" charset="-128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4DDCB-7D1B-CB4F-980B-B02904018EC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ヒラギノ角ゴ Pro W3" pitchFamily="-111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/>
              <a:ea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31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26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00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8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49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49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30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82350C-6334-4916-9733-80EACE7D78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5660" y="3573016"/>
            <a:ext cx="4913312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de-DE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7359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FE632BED-56AD-477F-8460-D3566A199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644804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A25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16004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73204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BC94524-CEF7-4FEE-A69C-0A235A9DE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8002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2242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79622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0A4E1171-B745-439D-A585-E7EE30AA20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467692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81009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67292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C84DDA1-14DF-4AD5-AEC9-27DE46C2AE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39502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3505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4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821312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ACFDE8C-EE58-476C-824F-D63F9A193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-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35052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2000">
                <a:solidFill>
                  <a:srgbClr val="8926B1"/>
                </a:solidFill>
                <a:latin typeface="Lucida Sans Unicode"/>
              </a:defRPr>
            </a:lvl1pPr>
            <a:lvl2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63627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3"/>
            <a:r>
              <a:rPr lang="de-DE" dirty="0"/>
              <a:t>Zweite Ebene</a:t>
            </a:r>
          </a:p>
          <a:p>
            <a:pPr lvl="3"/>
            <a:r>
              <a:rPr lang="de-DE" dirty="0" err="1"/>
              <a:t>Dasf</a:t>
            </a:r>
            <a:endParaRPr lang="de-DE" dirty="0"/>
          </a:p>
          <a:p>
            <a:pPr lvl="3"/>
            <a:endParaRPr lang="de-DE" dirty="0"/>
          </a:p>
          <a:p>
            <a:pPr lvl="0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821312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14A62B7-E4C2-4AE0-9709-9D4E46CD41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80528" y="6552009"/>
            <a:ext cx="8712968" cy="261367"/>
          </a:xfrm>
          <a:prstGeom prst="rect">
            <a:avLst/>
          </a:prstGeom>
        </p:spPr>
        <p:txBody>
          <a:bodyPr wrap="square" lIns="0"/>
          <a:lstStyle>
            <a:lvl1pPr marL="290512" indent="0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698500" indent="0" algn="l">
              <a:buNone/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2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de-DE" dirty="0"/>
              <a:t>Milestone 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3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877770-2D32-4A45-AB6B-02815B100AE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96398" y="10647"/>
            <a:ext cx="1937984" cy="673423"/>
          </a:xfrm>
          <a:prstGeom prst="rect">
            <a:avLst/>
          </a:prstGeom>
        </p:spPr>
      </p:pic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70" r:id="rId4"/>
    <p:sldLayoutId id="2147483660" r:id="rId5"/>
    <p:sldLayoutId id="2147483661" r:id="rId6"/>
    <p:sldLayoutId id="2147483671" r:id="rId7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" y="1588"/>
            <a:ext cx="9144000" cy="6858000"/>
          </a:xfrm>
          <a:prstGeom prst="rect">
            <a:avLst/>
          </a:prstGeom>
          <a:solidFill>
            <a:srgbClr val="8A25B1"/>
          </a:solidFill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019908" y="105483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CD672D66-954A-47FE-BC6E-45B2FCA3899E}"/>
              </a:ext>
            </a:extLst>
          </p:cNvPr>
          <p:cNvSpPr txBox="1">
            <a:spLocks/>
          </p:cNvSpPr>
          <p:nvPr userDrawn="1"/>
        </p:nvSpPr>
        <p:spPr>
          <a:xfrm>
            <a:off x="-2339" y="6491436"/>
            <a:ext cx="9144000" cy="360000"/>
          </a:xfrm>
          <a:prstGeom prst="rect">
            <a:avLst/>
          </a:prstGeom>
          <a:solidFill>
            <a:srgbClr val="7030A0"/>
          </a:solidFill>
        </p:spPr>
        <p:txBody>
          <a:bodyPr vert="horz" wrap="none" lIns="144000" anchor="ctr"/>
          <a:lstStyle>
            <a:lvl1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 algn="l">
              <a:buNone/>
            </a:pPr>
            <a:endParaRPr lang="de-DE" sz="1200" b="1" kern="0" dirty="0">
              <a:solidFill>
                <a:schemeClr val="bg1"/>
              </a:solidFill>
            </a:endParaRPr>
          </a:p>
        </p:txBody>
      </p: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99727" y="6549729"/>
            <a:ext cx="68198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4250F2A-FD75-C648-9881-23847D42C43D}" type="slidenum">
              <a:rPr lang="de-DE" sz="1200" b="1">
                <a:solidFill>
                  <a:schemeClr val="bg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A2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005_INF_002.jpg">
            <a:extLst>
              <a:ext uri="{FF2B5EF4-FFF2-40B4-BE49-F238E27FC236}">
                <a16:creationId xmlns:a16="http://schemas.microsoft.com/office/drawing/2014/main" id="{CBE90EA9-1754-47A9-8994-65F5A42302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168B5"/>
              </a:clrFrom>
              <a:clrTo>
                <a:srgbClr val="0168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F0F9F93-240E-4C7D-B4DE-8353D0C0175D}"/>
              </a:ext>
            </a:extLst>
          </p:cNvPr>
          <p:cNvSpPr/>
          <p:nvPr userDrawn="1"/>
        </p:nvSpPr>
        <p:spPr>
          <a:xfrm>
            <a:off x="0" y="4772191"/>
            <a:ext cx="9144000" cy="20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F6C4CB-4E17-49F8-A6B8-A9C8B92814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4088" y="5445224"/>
            <a:ext cx="3419189" cy="1188120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F8F06FE-B3A8-457F-94F0-73969BE22740}"/>
              </a:ext>
            </a:extLst>
          </p:cNvPr>
          <p:cNvSpPr txBox="1">
            <a:spLocks/>
          </p:cNvSpPr>
          <p:nvPr userDrawn="1"/>
        </p:nvSpPr>
        <p:spPr>
          <a:xfrm>
            <a:off x="1240892" y="3016736"/>
            <a:ext cx="7466074" cy="493150"/>
          </a:xfrm>
          <a:prstGeom prst="rect">
            <a:avLst/>
          </a:prstGeom>
        </p:spPr>
        <p:txBody>
          <a:bodyPr vert="horz" lIns="254000"/>
          <a:lstStyle>
            <a:lvl1pPr marL="35052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None/>
              <a:defRPr kumimoji="0" lang="de-DE" sz="3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+mj-cs"/>
              </a:defRPr>
            </a:lvl1pPr>
            <a:lvl2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2pPr>
            <a:lvl3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3pPr>
            <a:lvl4pPr marL="35052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None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4pPr>
            <a:lvl5pPr marL="57912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 kern="1200">
                <a:solidFill>
                  <a:srgbClr val="000000"/>
                </a:solidFill>
                <a:latin typeface="Lucida Sans Unicod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38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Simulation Project 2018</a:t>
            </a:r>
          </a:p>
        </p:txBody>
      </p:sp>
    </p:spTree>
    <p:extLst>
      <p:ext uri="{BB962C8B-B14F-4D97-AF65-F5344CB8AC3E}">
        <p14:creationId xmlns:p14="http://schemas.microsoft.com/office/powerpoint/2010/main" val="34933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6137687-3753-4300-9A67-903D4158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DE" dirty="0"/>
              <a:t>Milestone </a:t>
            </a:r>
            <a:r>
              <a:rPr lang="de-DE" dirty="0" smtClean="0"/>
              <a:t>6 </a:t>
            </a:r>
            <a:r>
              <a:rPr lang="de-DE" dirty="0"/>
              <a:t>– </a:t>
            </a:r>
            <a:r>
              <a:rPr lang="de-DE" dirty="0" smtClean="0"/>
              <a:t>Validation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1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pPr marL="807720" indent="-457200">
              <a:buSzPct val="100000"/>
              <a:buAutoNum type="arabicPeriod"/>
            </a:pPr>
            <a:r>
              <a:rPr lang="de-DE" dirty="0" smtClean="0">
                <a:solidFill>
                  <a:schemeClr val="tx1"/>
                </a:solidFill>
              </a:rPr>
              <a:t>Traffic light timings are stable (Except Mühlenstraße)</a:t>
            </a:r>
          </a:p>
          <a:p>
            <a:pPr marL="807720" indent="-457200">
              <a:buSzPct val="100000"/>
              <a:buAutoNum type="arabicPeriod"/>
            </a:pPr>
            <a:r>
              <a:rPr lang="de-DE" dirty="0" smtClean="0">
                <a:solidFill>
                  <a:schemeClr val="tx1"/>
                </a:solidFill>
              </a:rPr>
              <a:t>Pedestrian arrivals are added to the model </a:t>
            </a:r>
            <a:r>
              <a:rPr lang="de-DE" dirty="0">
                <a:solidFill>
                  <a:schemeClr val="tx1"/>
                </a:solidFill>
              </a:rPr>
              <a:t>only</a:t>
            </a:r>
            <a:r>
              <a:rPr lang="de-DE" dirty="0" smtClean="0">
                <a:solidFill>
                  <a:schemeClr val="tx1"/>
                </a:solidFill>
              </a:rPr>
              <a:t> for Mühlenstraße</a:t>
            </a:r>
          </a:p>
          <a:p>
            <a:pPr marL="807720" indent="-457200">
              <a:buSzPct val="100000"/>
              <a:buAutoNum type="arabicPeriod"/>
            </a:pPr>
            <a:r>
              <a:rPr lang="de-DE" dirty="0" smtClean="0">
                <a:solidFill>
                  <a:schemeClr val="tx1"/>
                </a:solidFill>
              </a:rPr>
              <a:t>Only one traffic light is used on the roads with turnings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Limitations &amp; Assumptions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pic>
        <p:nvPicPr>
          <p:cNvPr id="1026" name="Picture 2" descr="C:\Users\Z.Ece\AppData\Local\Temp\SNAGHTML1e1c88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6" y="3276600"/>
            <a:ext cx="30861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00000"/>
            </a:pPr>
            <a:r>
              <a:rPr lang="de-DE" dirty="0" smtClean="0">
                <a:solidFill>
                  <a:schemeClr val="tx1"/>
                </a:solidFill>
              </a:rPr>
              <a:t>4. 	No </a:t>
            </a:r>
            <a:r>
              <a:rPr lang="de-DE" dirty="0">
                <a:solidFill>
                  <a:schemeClr val="tx1"/>
                </a:solidFill>
              </a:rPr>
              <a:t>bikes and buses.</a:t>
            </a:r>
          </a:p>
          <a:p>
            <a:pPr>
              <a:buSzPct val="100000"/>
            </a:pPr>
            <a:r>
              <a:rPr lang="de-DE" dirty="0" smtClean="0">
                <a:solidFill>
                  <a:schemeClr val="tx1"/>
                </a:solidFill>
              </a:rPr>
              <a:t>5. 	Streets </a:t>
            </a:r>
            <a:r>
              <a:rPr lang="de-DE" dirty="0">
                <a:solidFill>
                  <a:schemeClr val="tx1"/>
                </a:solidFill>
              </a:rPr>
              <a:t>(Blaubeilstraße, Peterstraße, Mühlenstraße, Neustädter Str.) with low traffic volumes have no influence on our model (Number of inbound cars = number of outbound cars) </a:t>
            </a:r>
          </a:p>
          <a:p>
            <a:pPr>
              <a:buSzPct val="100000"/>
            </a:pPr>
            <a:r>
              <a:rPr lang="de-DE" dirty="0" smtClean="0">
                <a:solidFill>
                  <a:schemeClr val="tx1"/>
                </a:solidFill>
              </a:rPr>
              <a:t>6. 	Turning </a:t>
            </a:r>
            <a:r>
              <a:rPr lang="de-DE" dirty="0">
                <a:solidFill>
                  <a:schemeClr val="tx1"/>
                </a:solidFill>
              </a:rPr>
              <a:t>probabilities are stable.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Limitations &amp; Assumptions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Progress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97970-B38A-4E2F-B75B-9C609CBD3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37008"/>
              </p:ext>
            </p:extLst>
          </p:nvPr>
        </p:nvGraphicFramePr>
        <p:xfrm>
          <a:off x="644842" y="1458936"/>
          <a:ext cx="7854315" cy="4871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54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Budget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9C5F85-80FD-47D6-9E08-1789C77EE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628106"/>
              </p:ext>
            </p:extLst>
          </p:nvPr>
        </p:nvGraphicFramePr>
        <p:xfrm>
          <a:off x="677240" y="1447800"/>
          <a:ext cx="7855200" cy="487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3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701" y="1505921"/>
            <a:ext cx="5942899" cy="4666279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Problem #1: </a:t>
            </a:r>
            <a:r>
              <a:rPr lang="de-DE" sz="2000" dirty="0" smtClean="0">
                <a:solidFill>
                  <a:schemeClr val="tx1"/>
                </a:solidFill>
              </a:rPr>
              <a:t>Reworking on previous subjects</a:t>
            </a:r>
          </a:p>
          <a:p>
            <a:r>
              <a:rPr lang="de-DE" dirty="0">
                <a:solidFill>
                  <a:schemeClr val="tx1"/>
                </a:solidFill>
              </a:rPr>
              <a:t>Problem #2</a:t>
            </a:r>
            <a:r>
              <a:rPr lang="de-DE" dirty="0" smtClean="0">
                <a:solidFill>
                  <a:schemeClr val="tx1"/>
                </a:solidFill>
              </a:rPr>
              <a:t>: Changes made in the goal</a:t>
            </a:r>
          </a:p>
          <a:p>
            <a:endParaRPr lang="de-DE" sz="2000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Solution: Spending more time, working more detailed on planning and searching part at the beginning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Lessons Learned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28" y="1905000"/>
            <a:ext cx="303809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584193-0E81-4124-A6CC-C49E057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67000"/>
            <a:ext cx="8874918" cy="457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8A25B1"/>
                </a:solidFill>
              </a:rPr>
              <a:t>Thank </a:t>
            </a:r>
            <a:r>
              <a:rPr lang="en-US" sz="4800" dirty="0" smtClean="0">
                <a:solidFill>
                  <a:srgbClr val="8A25B1"/>
                </a:solidFill>
              </a:rPr>
              <a:t>you for your </a:t>
            </a:r>
            <a:r>
              <a:rPr lang="en-US" sz="4800" dirty="0" err="1" smtClean="0">
                <a:solidFill>
                  <a:srgbClr val="8A25B1"/>
                </a:solidFill>
              </a:rPr>
              <a:t>attension</a:t>
            </a:r>
            <a:r>
              <a:rPr lang="en-US" sz="4800" dirty="0" smtClean="0">
                <a:solidFill>
                  <a:srgbClr val="8A25B1"/>
                </a:solidFill>
              </a:rPr>
              <a:t>!</a:t>
            </a:r>
            <a:endParaRPr lang="en-US" sz="4800" dirty="0">
              <a:solidFill>
                <a:srgbClr val="8A25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" y="1524000"/>
            <a:ext cx="8537574" cy="4130578"/>
          </a:xfrm>
        </p:spPr>
        <p:txBody>
          <a:bodyPr numCol="1"/>
          <a:lstStyle/>
          <a:p>
            <a:r>
              <a:rPr lang="de-DE" dirty="0">
                <a:solidFill>
                  <a:schemeClr val="tx1"/>
                </a:solidFill>
              </a:rPr>
              <a:t>1. Project overview</a:t>
            </a:r>
          </a:p>
          <a:p>
            <a:r>
              <a:rPr lang="de-DE" dirty="0">
                <a:solidFill>
                  <a:schemeClr val="tx1"/>
                </a:solidFill>
              </a:rPr>
              <a:t>2. </a:t>
            </a:r>
            <a:r>
              <a:rPr lang="de-DE" dirty="0" smtClean="0">
                <a:solidFill>
                  <a:schemeClr val="tx1"/>
                </a:solidFill>
              </a:rPr>
              <a:t>Output </a:t>
            </a:r>
            <a:r>
              <a:rPr lang="de-DE" dirty="0" smtClean="0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3. </a:t>
            </a:r>
            <a:r>
              <a:rPr lang="de-DE" dirty="0" smtClean="0">
                <a:solidFill>
                  <a:schemeClr val="tx1"/>
                </a:solidFill>
              </a:rPr>
              <a:t>Modifications in model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4</a:t>
            </a:r>
            <a:r>
              <a:rPr lang="de-DE" dirty="0" smtClean="0">
                <a:solidFill>
                  <a:schemeClr val="tx1"/>
                </a:solidFill>
              </a:rPr>
              <a:t>. Results of the Validation Experiments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5. </a:t>
            </a:r>
            <a:r>
              <a:rPr lang="en-GB" dirty="0">
                <a:solidFill>
                  <a:schemeClr val="tx1"/>
                </a:solidFill>
              </a:rPr>
              <a:t>Comparisons of Real and Simulated Data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6</a:t>
            </a:r>
            <a:r>
              <a:rPr lang="de-DE" dirty="0" smtClean="0">
                <a:solidFill>
                  <a:schemeClr val="tx1"/>
                </a:solidFill>
              </a:rPr>
              <a:t>. Limitations &amp; Assumptions </a:t>
            </a:r>
          </a:p>
          <a:p>
            <a:r>
              <a:rPr lang="de-DE" dirty="0">
                <a:solidFill>
                  <a:schemeClr val="tx1"/>
                </a:solidFill>
              </a:rPr>
              <a:t>7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>
                <a:solidFill>
                  <a:schemeClr val="tx1"/>
                </a:solidFill>
              </a:rPr>
              <a:t>Project budget</a:t>
            </a:r>
          </a:p>
          <a:p>
            <a:r>
              <a:rPr lang="de-DE" dirty="0">
                <a:solidFill>
                  <a:schemeClr val="tx1"/>
                </a:solidFill>
              </a:rPr>
              <a:t>8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>
                <a:solidFill>
                  <a:schemeClr val="tx1"/>
                </a:solidFill>
              </a:rPr>
              <a:t>Project progress</a:t>
            </a:r>
          </a:p>
          <a:p>
            <a:r>
              <a:rPr lang="de-DE" dirty="0">
                <a:solidFill>
                  <a:schemeClr val="tx1"/>
                </a:solidFill>
              </a:rPr>
              <a:t>9</a:t>
            </a:r>
            <a:r>
              <a:rPr lang="de-DE" dirty="0" smtClean="0">
                <a:solidFill>
                  <a:schemeClr val="tx1"/>
                </a:solidFill>
              </a:rPr>
              <a:t>. </a:t>
            </a:r>
            <a:r>
              <a:rPr lang="de-DE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smtClean="0"/>
              <a:t>6 - Validation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4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Overview - Revisited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</a:t>
            </a:r>
            <a:r>
              <a:rPr lang="de-DE" dirty="0" smtClean="0"/>
              <a:t>- Validation</a:t>
            </a:r>
          </a:p>
          <a:p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504950"/>
            <a:ext cx="88487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762998" cy="5122288"/>
          </a:xfrm>
        </p:spPr>
        <p:txBody>
          <a:bodyPr/>
          <a:lstStyle/>
          <a:p>
            <a:pPr marL="693420" indent="-34290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Queue </a:t>
            </a:r>
            <a:r>
              <a:rPr lang="de-DE" dirty="0">
                <a:solidFill>
                  <a:schemeClr val="tx1"/>
                </a:solidFill>
              </a:rPr>
              <a:t>Lengths in </a:t>
            </a:r>
            <a:r>
              <a:rPr lang="de-DE" dirty="0" smtClean="0">
                <a:solidFill>
                  <a:schemeClr val="tx1"/>
                </a:solidFill>
              </a:rPr>
              <a:t>Johannisbergstraße </a:t>
            </a:r>
            <a:r>
              <a:rPr lang="de-DE" dirty="0">
                <a:solidFill>
                  <a:schemeClr val="tx1"/>
                </a:solidFill>
              </a:rPr>
              <a:t>&amp; at the crossroad of Julius-Bremer-Straße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Output Data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77556"/>
            <a:ext cx="7010400" cy="3122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5463606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3420" indent="-342900" algn="l" defTabSz="8382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Tx/>
              <a:buChar char="-"/>
            </a:pPr>
            <a:r>
              <a:rPr lang="de-DE" sz="2000" dirty="0">
                <a:solidFill>
                  <a:schemeClr val="tx1"/>
                </a:solidFill>
                <a:latin typeface="Lucida Sans Unicode"/>
                <a:ea typeface="+mn-ea"/>
                <a:cs typeface="+mn-cs"/>
                <a:sym typeface="Lucida Grande" charset="0"/>
              </a:rPr>
              <a:t>Travelling time (between Listemannstraße and Johannisbergstraße)</a:t>
            </a:r>
          </a:p>
        </p:txBody>
      </p:sp>
    </p:spTree>
    <p:extLst>
      <p:ext uri="{BB962C8B-B14F-4D97-AF65-F5344CB8AC3E}">
        <p14:creationId xmlns:p14="http://schemas.microsoft.com/office/powerpoint/2010/main" val="28466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9143998" cy="2379088"/>
          </a:xfrm>
        </p:spPr>
        <p:txBody>
          <a:bodyPr/>
          <a:lstStyle/>
          <a:p>
            <a:pPr marL="693420" indent="-34290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Modeling </a:t>
            </a:r>
            <a:r>
              <a:rPr lang="de-DE" dirty="0">
                <a:solidFill>
                  <a:schemeClr val="tx1"/>
                </a:solidFill>
              </a:rPr>
              <a:t>time is changed to 2 </a:t>
            </a:r>
            <a:r>
              <a:rPr lang="de-DE" dirty="0" smtClean="0">
                <a:solidFill>
                  <a:schemeClr val="tx1"/>
                </a:solidFill>
              </a:rPr>
              <a:t>hours as rush hours and non rush hours for </a:t>
            </a:r>
            <a:r>
              <a:rPr lang="de-DE" dirty="0">
                <a:solidFill>
                  <a:schemeClr val="tx1"/>
                </a:solidFill>
              </a:rPr>
              <a:t>synchronisation of all car </a:t>
            </a:r>
            <a:r>
              <a:rPr lang="de-DE" dirty="0" smtClean="0">
                <a:solidFill>
                  <a:schemeClr val="tx1"/>
                </a:solidFill>
              </a:rPr>
              <a:t>sources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693420" indent="-34290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Corrections on turning lanes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693420" indent="-342900">
              <a:buFontTx/>
              <a:buChar char="-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Modifications 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84" y="3429000"/>
            <a:ext cx="4155033" cy="27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86792"/>
          </a:xfrm>
        </p:spPr>
        <p:txBody>
          <a:bodyPr/>
          <a:lstStyle/>
          <a:p>
            <a:pPr marL="693420" indent="-34290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Some corrections for traffic light timings</a:t>
            </a:r>
            <a:endParaRPr lang="de-DE" sz="2000" dirty="0">
              <a:solidFill>
                <a:schemeClr val="tx1"/>
              </a:solidFill>
            </a:endParaRPr>
          </a:p>
          <a:p>
            <a:pPr marL="693420" indent="-34290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Traffic light phases 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693420" indent="-34290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Interarrival rate of pedestrian in Mühlenstraße</a:t>
            </a:r>
          </a:p>
          <a:p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Modifications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99" y="2286000"/>
            <a:ext cx="3885714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915398" cy="4741288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Level of Significance: </a:t>
            </a:r>
            <a:r>
              <a:rPr lang="en-DE" sz="1800" dirty="0">
                <a:solidFill>
                  <a:schemeClr val="tx1"/>
                </a:solidFill>
              </a:rPr>
              <a:t>0,005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Number of Replications: </a:t>
            </a:r>
            <a:r>
              <a:rPr lang="en-GB" sz="1800" dirty="0" smtClean="0">
                <a:solidFill>
                  <a:schemeClr val="tx1"/>
                </a:solidFill>
              </a:rPr>
              <a:t>1000</a:t>
            </a:r>
            <a:endParaRPr lang="en-DE" sz="18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 of the Validation Experiments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3600"/>
            <a:ext cx="8803820" cy="42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78512"/>
            <a:ext cx="8537574" cy="4817488"/>
          </a:xfrm>
        </p:spPr>
        <p:txBody>
          <a:bodyPr/>
          <a:lstStyle/>
          <a:p>
            <a:r>
              <a:rPr lang="de-DE" sz="2000" dirty="0" smtClean="0">
                <a:solidFill>
                  <a:schemeClr val="tx1"/>
                </a:solidFill>
              </a:rPr>
              <a:t> 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821312"/>
            <a:ext cx="8839198" cy="457200"/>
          </a:xfrm>
        </p:spPr>
        <p:txBody>
          <a:bodyPr/>
          <a:lstStyle/>
          <a:p>
            <a:r>
              <a:rPr lang="de-DE" dirty="0" smtClean="0"/>
              <a:t>Comparisons of Real and Simulated Data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8E7CB0-60F6-4604-8875-06AFFF7F1A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23307"/>
              </p:ext>
            </p:extLst>
          </p:nvPr>
        </p:nvGraphicFramePr>
        <p:xfrm>
          <a:off x="609600" y="1828800"/>
          <a:ext cx="8153399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961">
                  <a:extLst>
                    <a:ext uri="{9D8B030D-6E8A-4147-A177-3AD203B41FA5}">
                      <a16:colId xmlns:a16="http://schemas.microsoft.com/office/drawing/2014/main" val="3047327730"/>
                    </a:ext>
                  </a:extLst>
                </a:gridCol>
                <a:gridCol w="2224219">
                  <a:extLst>
                    <a:ext uri="{9D8B030D-6E8A-4147-A177-3AD203B41FA5}">
                      <a16:colId xmlns:a16="http://schemas.microsoft.com/office/drawing/2014/main" val="9956722"/>
                    </a:ext>
                  </a:extLst>
                </a:gridCol>
                <a:gridCol w="2224219">
                  <a:extLst>
                    <a:ext uri="{9D8B030D-6E8A-4147-A177-3AD203B41FA5}">
                      <a16:colId xmlns:a16="http://schemas.microsoft.com/office/drawing/2014/main" val="3578508054"/>
                    </a:ext>
                  </a:extLst>
                </a:gridCol>
              </a:tblGrid>
              <a:tr h="133648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Johannisbergstraße</a:t>
                      </a:r>
                      <a:endParaRPr lang="en-US" sz="17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92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Near Julius-Bremer-</a:t>
                      </a:r>
                      <a:r>
                        <a:rPr kumimoji="0" lang="en-GB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Straße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92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535157"/>
                  </a:ext>
                </a:extLst>
              </a:tr>
              <a:tr h="96029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Average of Real World Data</a:t>
                      </a:r>
                      <a:endParaRPr lang="en-US" dirty="0"/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 smtClean="0"/>
                        <a:t>13</a:t>
                      </a:r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 smtClean="0"/>
                        <a:t>8,27</a:t>
                      </a:r>
                      <a:r>
                        <a:rPr lang="en-GB" dirty="0" smtClean="0"/>
                        <a:t>3</a:t>
                      </a:r>
                      <a:endParaRPr lang="en-DE" dirty="0" smtClean="0"/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03047"/>
                  </a:ext>
                </a:extLst>
              </a:tr>
              <a:tr h="106141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Confidence Interval    </a:t>
                      </a:r>
                    </a:p>
                    <a:p>
                      <a:pPr algn="ctr"/>
                      <a:r>
                        <a:rPr lang="en-GB" dirty="0" smtClean="0"/>
                        <a:t>Lower Bound </a:t>
                      </a:r>
                    </a:p>
                    <a:p>
                      <a:pPr algn="ctr"/>
                      <a:r>
                        <a:rPr lang="en-GB" dirty="0" smtClean="0"/>
                        <a:t>(Simulation Model)</a:t>
                      </a:r>
                      <a:endParaRPr lang="en-US" dirty="0"/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13,585</a:t>
                      </a:r>
                      <a:endParaRPr lang="en-US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2,939</a:t>
                      </a:r>
                      <a:endParaRPr lang="en-US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9109"/>
                  </a:ext>
                </a:extLst>
              </a:tr>
              <a:tr h="10614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Confidence Interval     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Upper Bound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(Simulation Model)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13,652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2,983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408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33773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GB" sz="18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Queue Lengths</a:t>
            </a:r>
            <a:endParaRPr lang="en-US" sz="1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dk1"/>
                </a:solidFill>
              </a:rPr>
              <a:t>Traveling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time (</a:t>
            </a:r>
            <a:r>
              <a:rPr lang="en-GB" dirty="0" err="1" smtClean="0">
                <a:solidFill>
                  <a:schemeClr val="dk1"/>
                </a:solidFill>
              </a:rPr>
              <a:t>Listemannstraße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DE" dirty="0" smtClean="0">
                <a:solidFill>
                  <a:schemeClr val="dk1"/>
                </a:solidFill>
              </a:rPr>
              <a:t>–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Johannisbergstraße</a:t>
            </a:r>
            <a:r>
              <a:rPr lang="en-GB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Comparisons of Real and Simulated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Milestone 6 - Validation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99846"/>
              </p:ext>
            </p:extLst>
          </p:nvPr>
        </p:nvGraphicFramePr>
        <p:xfrm>
          <a:off x="604569" y="1842940"/>
          <a:ext cx="8059404" cy="459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04">
                  <a:extLst>
                    <a:ext uri="{9D8B030D-6E8A-4147-A177-3AD203B41FA5}">
                      <a16:colId xmlns:a16="http://schemas.microsoft.com/office/drawing/2014/main" val="1703345367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4179113435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3084184768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1372883551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560342707"/>
                    </a:ext>
                  </a:extLst>
                </a:gridCol>
              </a:tblGrid>
              <a:tr h="3801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Non-Rush Hours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Rush Hours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92065"/>
                  </a:ext>
                </a:extLst>
              </a:tr>
              <a:tr h="112968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bg1"/>
                          </a:solidFill>
                        </a:rPr>
                        <a:t>North </a:t>
                      </a:r>
                    </a:p>
                    <a:p>
                      <a:pPr algn="ctr"/>
                      <a:endParaRPr lang="en-GB" sz="1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sz="1700" baseline="0" dirty="0" smtClean="0">
                          <a:solidFill>
                            <a:schemeClr val="bg1"/>
                          </a:solidFill>
                        </a:rPr>
                        <a:t>South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926B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7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</a:p>
                    <a:p>
                      <a:pPr marL="0" algn="ctr" defTabSz="457200" rtl="0" eaLnBrk="1" latinLnBrk="0" hangingPunct="1"/>
                      <a:endParaRPr lang="en-GB" sz="17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GB" sz="17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North</a:t>
                      </a:r>
                      <a:endParaRPr lang="en-US" sz="1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92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sz="1700" dirty="0" smtClean="0">
                          <a:solidFill>
                            <a:schemeClr val="bg1"/>
                          </a:solidFill>
                        </a:rPr>
                        <a:t>North </a:t>
                      </a:r>
                    </a:p>
                    <a:p>
                      <a:pPr algn="ctr"/>
                      <a:endParaRPr lang="en-GB" sz="1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sz="1700" baseline="0" dirty="0" smtClean="0">
                          <a:solidFill>
                            <a:schemeClr val="bg1"/>
                          </a:solidFill>
                        </a:rPr>
                        <a:t>South</a:t>
                      </a:r>
                      <a:endParaRPr lang="en-US" sz="1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92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North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92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669178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Average of Real World Data</a:t>
                      </a:r>
                      <a:endParaRPr lang="en-US" dirty="0"/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92,5625</a:t>
                      </a:r>
                      <a:endParaRPr lang="en-US" dirty="0"/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 smtClean="0"/>
                        <a:t>97,9375</a:t>
                      </a:r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 smtClean="0"/>
                        <a:t>101,1666667</a:t>
                      </a:r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mtClean="0"/>
                        <a:t>92,06666667</a:t>
                      </a:r>
                    </a:p>
                  </a:txBody>
                  <a:tcPr anchor="ctr">
                    <a:solidFill>
                      <a:srgbClr val="ECD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88584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Confidence Interval      Lower Bound (Simulation Model)</a:t>
                      </a:r>
                      <a:endParaRPr lang="en-US" dirty="0"/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92,486</a:t>
                      </a:r>
                      <a:endParaRPr lang="en-US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95,735</a:t>
                      </a:r>
                      <a:endParaRPr lang="en-US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95,297</a:t>
                      </a:r>
                      <a:endParaRPr lang="en-US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98,407</a:t>
                      </a:r>
                      <a:endParaRPr lang="en-US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86739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Confidence Interval      Upper Bound (Simulation Model)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92,727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96,051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95,522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98,707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85638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6456964" y="2750334"/>
            <a:ext cx="159626" cy="256798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645118" y="2750334"/>
            <a:ext cx="159626" cy="256798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5058267" y="2734921"/>
            <a:ext cx="159626" cy="256798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7870113" y="2750334"/>
            <a:ext cx="159626" cy="256798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9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duction2" id="{EBE3B529-C23B-4897-B78D-4402005AD28A}" vid="{71A30BF8-EAF1-4B61-B05F-A23FC506A33E}"/>
    </a:ext>
  </a:extLst>
</a:theme>
</file>

<file path=ppt/theme/theme2.xml><?xml version="1.0" encoding="utf-8"?>
<a:theme xmlns:a="http://schemas.openxmlformats.org/drawingml/2006/main" name="1_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duction2" id="{EBE3B529-C23B-4897-B78D-4402005AD28A}" vid="{E32347D8-D91E-4558-8620-3288ACF1E9D1}"/>
    </a:ext>
  </a:extLst>
</a:theme>
</file>

<file path=ppt/theme/theme3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2" id="{EBE3B529-C23B-4897-B78D-4402005AD28A}" vid="{9C624A7B-5732-48EF-B00A-5F0A9D8BFD53}"/>
    </a:ext>
  </a:ext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Template_Presentation_4</Template>
  <TotalTime>2242</TotalTime>
  <Words>446</Words>
  <Application>Microsoft Office PowerPoint</Application>
  <PresentationFormat>On-screen Show (4:3)</PresentationFormat>
  <Paragraphs>141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Calibri</vt:lpstr>
      <vt:lpstr>Lucida Grande</vt:lpstr>
      <vt:lpstr>Lucida Grande CY</vt:lpstr>
      <vt:lpstr>Lucida Sans</vt:lpstr>
      <vt:lpstr>Lucida Sans Unicode</vt:lpstr>
      <vt:lpstr>ヒラギノ角ゴ Pro W3</vt:lpstr>
      <vt:lpstr>Ovgu_INF</vt:lpstr>
      <vt:lpstr>1_Ovgu_INF</vt:lpstr>
      <vt:lpstr>2_Benutzerdefiniertes Design</vt:lpstr>
      <vt:lpstr>PowerPoint Presentation</vt:lpstr>
      <vt:lpstr>Agenda</vt:lpstr>
      <vt:lpstr>Project Overview - Revisited</vt:lpstr>
      <vt:lpstr>Output Data </vt:lpstr>
      <vt:lpstr>Modifications </vt:lpstr>
      <vt:lpstr>Modifications</vt:lpstr>
      <vt:lpstr>Results of the Validation Experiments</vt:lpstr>
      <vt:lpstr>Comparisons of Real and Simulated Data</vt:lpstr>
      <vt:lpstr>Comparisons of Real and Simulated Data</vt:lpstr>
      <vt:lpstr>Limitations &amp; Assumptions</vt:lpstr>
      <vt:lpstr>Limitations &amp; Assumptions</vt:lpstr>
      <vt:lpstr>Project Progress</vt:lpstr>
      <vt:lpstr>Project Budget</vt:lpstr>
      <vt:lpstr>Lessons Learned</vt:lpstr>
      <vt:lpstr>Thank you for your attension!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Zeynep Ece Ergin</cp:lastModifiedBy>
  <cp:revision>129</cp:revision>
  <cp:lastPrinted>2009-04-03T10:08:54Z</cp:lastPrinted>
  <dcterms:created xsi:type="dcterms:W3CDTF">2018-05-10T17:08:48Z</dcterms:created>
  <dcterms:modified xsi:type="dcterms:W3CDTF">2018-06-03T22:55:03Z</dcterms:modified>
</cp:coreProperties>
</file>