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d4d725d3f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d4d725d3f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d4d725d3f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d4d725d3f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d4d725d3f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d4d725d3f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d4d725d3f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d4d725d3f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d4d725d3f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d4d725d3f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d4d725d3f_1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d4d725d3f_1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d4d725d3f_1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d4d725d3f_1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d4d725d3f_1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d4d725d3f_1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d4d725d3f_1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d4d725d3f_1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d4d725d3f_1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d4d725d3f_1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d4d725d3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d4d725d3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d4d725d3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d4d725d3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d4d725d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d4d725d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d4d725d3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d4d725d3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d4d725d3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d4d725d3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d4d725d3f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d4d725d3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d4d725d3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d4d725d3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4d725d3f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d4d725d3f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Rasa chatbot</a:t>
            </a:r>
            <a:endParaRPr/>
          </a:p>
        </p:txBody>
      </p:sp>
      <p:sp>
        <p:nvSpPr>
          <p:cNvPr id="86" name="Google Shape;86;p13"/>
          <p:cNvSpPr txBox="1"/>
          <p:nvPr>
            <p:ph idx="1" type="subTitle"/>
          </p:nvPr>
        </p:nvSpPr>
        <p:spPr>
          <a:xfrm>
            <a:off x="6102450" y="4258300"/>
            <a:ext cx="2926800" cy="627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Nh</a:t>
            </a:r>
            <a:r>
              <a:rPr lang="en"/>
              <a:t>óm 2:	Đỗ Quang Phong</a:t>
            </a:r>
            <a:endParaRPr/>
          </a:p>
          <a:p>
            <a:pPr indent="0" lvl="0" marL="0" rtl="0" algn="l">
              <a:spcBef>
                <a:spcPts val="0"/>
              </a:spcBef>
              <a:spcAft>
                <a:spcPts val="0"/>
              </a:spcAft>
              <a:buNone/>
            </a:pPr>
            <a:r>
              <a:rPr lang="en"/>
              <a:t>		Nguyễn Tuấn Anh</a:t>
            </a:r>
            <a:endParaRPr/>
          </a:p>
          <a:p>
            <a:pPr indent="0" lvl="0" marL="0" rtl="0" algn="l">
              <a:spcBef>
                <a:spcPts val="0"/>
              </a:spcBef>
              <a:spcAft>
                <a:spcPts val="0"/>
              </a:spcAft>
              <a:buNone/>
            </a:pPr>
            <a:r>
              <a:rPr lang="en"/>
              <a:t>		Lê Bá Công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2"/>
          <p:cNvPicPr preferRelativeResize="0"/>
          <p:nvPr/>
        </p:nvPicPr>
        <p:blipFill>
          <a:blip r:embed="rId3">
            <a:alphaModFix/>
          </a:blip>
          <a:stretch>
            <a:fillRect/>
          </a:stretch>
        </p:blipFill>
        <p:spPr>
          <a:xfrm>
            <a:off x="525625" y="505613"/>
            <a:ext cx="7303224" cy="4132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asa Core</a:t>
            </a:r>
            <a:endParaRPr/>
          </a:p>
        </p:txBody>
      </p:sp>
      <p:sp>
        <p:nvSpPr>
          <p:cNvPr id="152" name="Google Shape;152;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Nơi th</a:t>
            </a:r>
            <a:r>
              <a:rPr lang="en"/>
              <a:t>ực hiện luồng quản lý hội thoại</a:t>
            </a:r>
            <a:endParaRPr/>
          </a:p>
          <a:p>
            <a:pPr indent="-342900" lvl="0" marL="457200" rtl="0" algn="l">
              <a:spcBef>
                <a:spcPts val="0"/>
              </a:spcBef>
              <a:spcAft>
                <a:spcPts val="0"/>
              </a:spcAft>
              <a:buSzPts val="1800"/>
              <a:buChar char="-"/>
            </a:pPr>
            <a:r>
              <a:rPr lang="en"/>
              <a:t>Dựa vào các intent, entity đã được detect ra ở phần NLU, Rasa Core tiến hành lấy các kết quả này làm đầu vào, rồi quyết định message đầu ra</a:t>
            </a:r>
            <a:endParaRPr/>
          </a:p>
        </p:txBody>
      </p:sp>
      <p:pic>
        <p:nvPicPr>
          <p:cNvPr id="153" name="Google Shape;153;p23"/>
          <p:cNvPicPr preferRelativeResize="0"/>
          <p:nvPr/>
        </p:nvPicPr>
        <p:blipFill>
          <a:blip r:embed="rId3">
            <a:alphaModFix/>
          </a:blip>
          <a:stretch>
            <a:fillRect/>
          </a:stretch>
        </p:blipFill>
        <p:spPr>
          <a:xfrm>
            <a:off x="836425" y="2431150"/>
            <a:ext cx="4646000" cy="213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Domain</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Khai b</a:t>
            </a:r>
            <a:r>
              <a:rPr lang="en"/>
              <a:t>áo intent, entity, reponses, action ,... tổng hợp lại</a:t>
            </a:r>
            <a:endParaRPr/>
          </a:p>
          <a:p>
            <a:pPr indent="-317500" lvl="1" marL="914400" rtl="0" algn="l">
              <a:spcBef>
                <a:spcPts val="0"/>
              </a:spcBef>
              <a:spcAft>
                <a:spcPts val="0"/>
              </a:spcAft>
              <a:buSzPts val="1400"/>
              <a:buChar char="-"/>
            </a:pPr>
            <a:r>
              <a:rPr lang="en"/>
              <a:t>Intent, entity là các thông tin trong file nlu.yml</a:t>
            </a:r>
            <a:endParaRPr/>
          </a:p>
          <a:p>
            <a:pPr indent="-317500" lvl="1" marL="914400" rtl="0" algn="l">
              <a:spcBef>
                <a:spcPts val="0"/>
              </a:spcBef>
              <a:spcAft>
                <a:spcPts val="0"/>
              </a:spcAft>
              <a:buSzPts val="1400"/>
              <a:buChar char="-"/>
            </a:pPr>
            <a:r>
              <a:rPr lang="en"/>
              <a:t>Response là phần chúng ta định nghĩa các message dạng text, hoặc hình ảnh,..... (có dạng utter_)</a:t>
            </a:r>
            <a:endParaRPr/>
          </a:p>
          <a:p>
            <a:pPr indent="-317500" lvl="1" marL="914400" rtl="0" algn="l">
              <a:spcBef>
                <a:spcPts val="0"/>
              </a:spcBef>
              <a:spcAft>
                <a:spcPts val="0"/>
              </a:spcAft>
              <a:buSzPts val="1400"/>
              <a:buChar char="-"/>
            </a:pPr>
            <a:r>
              <a:rPr lang="en"/>
              <a:t>Slots: trí nhớ của bot</a:t>
            </a:r>
            <a:endParaRPr/>
          </a:p>
          <a:p>
            <a:pPr indent="-317500" lvl="1" marL="914400" rtl="0" algn="l">
              <a:spcBef>
                <a:spcPts val="0"/>
              </a:spcBef>
              <a:spcAft>
                <a:spcPts val="0"/>
              </a:spcAft>
              <a:buSzPts val="1400"/>
              <a:buChar char="-"/>
            </a:pPr>
            <a:r>
              <a:rPr lang="en"/>
              <a:t>Session_config: cấu hình cho một session (như thời gian để restart lại một session, có mang slot từ session cũ sang mới hay không)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Domain</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5"/>
          <p:cNvPicPr preferRelativeResize="0"/>
          <p:nvPr/>
        </p:nvPicPr>
        <p:blipFill>
          <a:blip r:embed="rId3">
            <a:alphaModFix/>
          </a:blip>
          <a:stretch>
            <a:fillRect/>
          </a:stretch>
        </p:blipFill>
        <p:spPr>
          <a:xfrm>
            <a:off x="393550" y="1227924"/>
            <a:ext cx="7106449" cy="317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
            </a:r>
            <a:r>
              <a:rPr lang="en"/>
              <a:t>ories.yml</a:t>
            </a:r>
            <a:endParaRPr/>
          </a:p>
          <a:p>
            <a:pPr indent="0" lvl="0" marL="0" rtl="0" algn="l">
              <a:spcBef>
                <a:spcPts val="0"/>
              </a:spcBef>
              <a:spcAft>
                <a:spcPts val="0"/>
              </a:spcAft>
              <a:buNone/>
            </a:pPr>
            <a:r>
              <a:t/>
            </a:r>
            <a:endParaRPr/>
          </a:p>
        </p:txBody>
      </p:sp>
      <p:sp>
        <p:nvSpPr>
          <p:cNvPr id="172" name="Google Shape;172;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Dự t</a:t>
            </a:r>
            <a:r>
              <a:rPr lang="en"/>
              <a:t>ính trước các luồng hội thoại và xây dựng sẵn một kịch bản sẽ giúp con bot của chúng ta xử lý một cách trơn tru hơn và có vẻ thông minh hơn</a:t>
            </a:r>
            <a:endParaRPr/>
          </a:p>
        </p:txBody>
      </p:sp>
      <p:pic>
        <p:nvPicPr>
          <p:cNvPr id="173" name="Google Shape;173;p26"/>
          <p:cNvPicPr preferRelativeResize="0"/>
          <p:nvPr/>
        </p:nvPicPr>
        <p:blipFill>
          <a:blip r:embed="rId3">
            <a:alphaModFix/>
          </a:blip>
          <a:stretch>
            <a:fillRect/>
          </a:stretch>
        </p:blipFill>
        <p:spPr>
          <a:xfrm>
            <a:off x="974025" y="1981150"/>
            <a:ext cx="4289725" cy="277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ustom Actions</a:t>
            </a:r>
            <a:endParaRPr/>
          </a:p>
          <a:p>
            <a:pPr indent="0" lvl="0" marL="0" rtl="0" algn="l">
              <a:spcBef>
                <a:spcPts val="0"/>
              </a:spcBef>
              <a:spcAft>
                <a:spcPts val="0"/>
              </a:spcAft>
              <a:buNone/>
            </a:pPr>
            <a:r>
              <a:t/>
            </a:r>
            <a:endParaRPr/>
          </a:p>
        </p:txBody>
      </p:sp>
      <p:sp>
        <p:nvSpPr>
          <p:cNvPr id="179" name="Google Shape;179;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t>
            </a:r>
            <a:r>
              <a:rPr lang="en"/>
              <a:t>ustom actions có thể giúp chúng ta làm mọi thứ chúng ta muốn</a:t>
            </a:r>
            <a:endParaRPr/>
          </a:p>
          <a:p>
            <a:pPr indent="-317500" lvl="1" marL="914400" rtl="0" algn="l">
              <a:spcBef>
                <a:spcPts val="0"/>
              </a:spcBef>
              <a:spcAft>
                <a:spcPts val="0"/>
              </a:spcAft>
              <a:buSzPts val="1400"/>
              <a:buChar char="-"/>
            </a:pPr>
            <a:r>
              <a:rPr lang="en"/>
              <a:t>Send multiple messages</a:t>
            </a:r>
            <a:endParaRPr/>
          </a:p>
          <a:p>
            <a:pPr indent="-317500" lvl="1" marL="914400" rtl="0" algn="l">
              <a:spcBef>
                <a:spcPts val="0"/>
              </a:spcBef>
              <a:spcAft>
                <a:spcPts val="0"/>
              </a:spcAft>
              <a:buSzPts val="1400"/>
              <a:buChar char="-"/>
            </a:pPr>
            <a:r>
              <a:rPr lang="en"/>
              <a:t>Query a database</a:t>
            </a:r>
            <a:endParaRPr/>
          </a:p>
          <a:p>
            <a:pPr indent="-317500" lvl="1" marL="914400" rtl="0" algn="l">
              <a:spcBef>
                <a:spcPts val="0"/>
              </a:spcBef>
              <a:spcAft>
                <a:spcPts val="0"/>
              </a:spcAft>
              <a:buSzPts val="1400"/>
              <a:buChar char="-"/>
            </a:pPr>
            <a:r>
              <a:rPr lang="en"/>
              <a:t>Make an API call to another service</a:t>
            </a:r>
            <a:endParaRPr/>
          </a:p>
          <a:p>
            <a:pPr indent="-317500" lvl="1" marL="914400" rtl="0" algn="l">
              <a:spcBef>
                <a:spcPts val="0"/>
              </a:spcBef>
              <a:spcAft>
                <a:spcPts val="0"/>
              </a:spcAft>
              <a:buSzPts val="1400"/>
              <a:buChar char="-"/>
            </a:pPr>
            <a:r>
              <a:rPr lang="en"/>
              <a:t>Actions.py</a:t>
            </a:r>
            <a:endParaRPr/>
          </a:p>
          <a:p>
            <a:pPr indent="-317500" lvl="1" marL="914400" rtl="0" algn="l">
              <a:spcBef>
                <a:spcPts val="0"/>
              </a:spcBef>
              <a:spcAft>
                <a:spcPts val="0"/>
              </a:spcAft>
              <a:buSzPts val="1400"/>
              <a:buChar char="-"/>
            </a:pPr>
            <a:r>
              <a:rPr lang="en"/>
              <a:t>Custom action được chạy bởi webserver hay gọi là action server, Khi mà một custom action đươc dự đoán, Rasa sẽ gọi đến endpoint ( config url của action server)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5" name="Google Shape;18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8"/>
          <p:cNvPicPr preferRelativeResize="0"/>
          <p:nvPr/>
        </p:nvPicPr>
        <p:blipFill>
          <a:blip r:embed="rId3">
            <a:alphaModFix/>
          </a:blip>
          <a:stretch>
            <a:fillRect/>
          </a:stretch>
        </p:blipFill>
        <p:spPr>
          <a:xfrm>
            <a:off x="152250" y="319225"/>
            <a:ext cx="8520602" cy="43435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essaging Channels</a:t>
            </a:r>
            <a:endParaRPr/>
          </a:p>
          <a:p>
            <a:pPr indent="0" lvl="0" marL="0" rtl="0" algn="l">
              <a:spcBef>
                <a:spcPts val="0"/>
              </a:spcBef>
              <a:spcAft>
                <a:spcPts val="0"/>
              </a:spcAft>
              <a:buNone/>
            </a:pPr>
            <a:r>
              <a:t/>
            </a:r>
            <a:endParaRPr/>
          </a:p>
        </p:txBody>
      </p:sp>
      <p:sp>
        <p:nvSpPr>
          <p:cNvPr id="192" name="Google Shape;192;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9"/>
          <p:cNvPicPr preferRelativeResize="0"/>
          <p:nvPr/>
        </p:nvPicPr>
        <p:blipFill>
          <a:blip r:embed="rId3">
            <a:alphaModFix/>
          </a:blip>
          <a:stretch>
            <a:fillRect/>
          </a:stretch>
        </p:blipFill>
        <p:spPr>
          <a:xfrm>
            <a:off x="222401" y="1103673"/>
            <a:ext cx="6754125" cy="3591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0"/>
          <p:cNvPicPr preferRelativeResize="0"/>
          <p:nvPr/>
        </p:nvPicPr>
        <p:blipFill>
          <a:blip r:embed="rId3">
            <a:alphaModFix/>
          </a:blip>
          <a:stretch>
            <a:fillRect/>
          </a:stretch>
        </p:blipFill>
        <p:spPr>
          <a:xfrm>
            <a:off x="226275" y="490375"/>
            <a:ext cx="6771574" cy="3756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6" name="Google Shape;206;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1"/>
          <p:cNvPicPr preferRelativeResize="0"/>
          <p:nvPr/>
        </p:nvPicPr>
        <p:blipFill>
          <a:blip r:embed="rId3">
            <a:alphaModFix/>
          </a:blip>
          <a:stretch>
            <a:fillRect/>
          </a:stretch>
        </p:blipFill>
        <p:spPr>
          <a:xfrm>
            <a:off x="367250" y="410000"/>
            <a:ext cx="7779036" cy="415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ổng quan về Rasa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Là m</a:t>
            </a:r>
            <a:r>
              <a:rPr lang="en"/>
              <a:t>ột framework giúp chúng ta xây dựng một chú ‘bot’ có thể chat, cập nhật tin tức hoặc làm một tác vụ trong một bài toán cụ thể nào đó</a:t>
            </a:r>
            <a:endParaRPr/>
          </a:p>
          <a:p>
            <a:pPr indent="-342900" lvl="0" marL="457200" rtl="0" algn="l">
              <a:spcBef>
                <a:spcPts val="0"/>
              </a:spcBef>
              <a:spcAft>
                <a:spcPts val="0"/>
              </a:spcAft>
              <a:buSzPts val="1800"/>
              <a:buChar char="-"/>
            </a:pPr>
            <a:r>
              <a:rPr lang="en"/>
              <a:t>Ưu điểm:</a:t>
            </a:r>
            <a:endParaRPr/>
          </a:p>
          <a:p>
            <a:pPr indent="-317500" lvl="1" marL="914400" rtl="0" algn="l">
              <a:spcBef>
                <a:spcPts val="0"/>
              </a:spcBef>
              <a:spcAft>
                <a:spcPts val="0"/>
              </a:spcAft>
              <a:buSzPts val="1400"/>
              <a:buChar char="-"/>
            </a:pPr>
            <a:r>
              <a:rPr lang="en"/>
              <a:t>Dễ Tiếp cận</a:t>
            </a:r>
            <a:endParaRPr/>
          </a:p>
          <a:p>
            <a:pPr indent="-317500" lvl="1" marL="914400" rtl="0" algn="l">
              <a:spcBef>
                <a:spcPts val="0"/>
              </a:spcBef>
              <a:spcAft>
                <a:spcPts val="0"/>
              </a:spcAft>
              <a:buSzPts val="1400"/>
              <a:buChar char="-"/>
            </a:pPr>
            <a:r>
              <a:rPr lang="en"/>
              <a:t>Hoạt động khá tốt và mạnh mẽ,  đặc biệt trong vấn đề xác định ý đinh người dùng (intent) và đối tượng được nhắc đến trong câu (entities)</a:t>
            </a:r>
            <a:endParaRPr/>
          </a:p>
          <a:p>
            <a:pPr indent="-317500" lvl="1" marL="914400" rtl="0" algn="l">
              <a:spcBef>
                <a:spcPts val="0"/>
              </a:spcBef>
              <a:spcAft>
                <a:spcPts val="0"/>
              </a:spcAft>
              <a:buSzPts val="1400"/>
              <a:buChar char="-"/>
            </a:pPr>
            <a:r>
              <a:rPr lang="en"/>
              <a:t>Mã nguồn mở, có thể custom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131238" y="492312"/>
            <a:ext cx="8881521" cy="4158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ấu trúc Folder</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88100" y="1458150"/>
            <a:ext cx="7674000" cy="302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Data/nlu.yml 		NLU training data</a:t>
            </a:r>
            <a:endParaRPr/>
          </a:p>
          <a:p>
            <a:pPr indent="-342900" lvl="0" marL="457200" rtl="0" algn="l">
              <a:spcBef>
                <a:spcPts val="0"/>
              </a:spcBef>
              <a:spcAft>
                <a:spcPts val="0"/>
              </a:spcAft>
              <a:buSzPts val="1800"/>
              <a:buChar char="●"/>
            </a:pPr>
            <a:r>
              <a:rPr lang="en"/>
              <a:t>Data/stories.yml	Your stories</a:t>
            </a:r>
            <a:endParaRPr/>
          </a:p>
          <a:p>
            <a:pPr indent="-342900" lvl="0" marL="457200" rtl="0" algn="l">
              <a:spcBef>
                <a:spcPts val="0"/>
              </a:spcBef>
              <a:spcAft>
                <a:spcPts val="0"/>
              </a:spcAft>
              <a:buSzPts val="1800"/>
              <a:buChar char="●"/>
            </a:pPr>
            <a:r>
              <a:rPr lang="en"/>
              <a:t>Config.yml 		C</a:t>
            </a:r>
            <a:r>
              <a:rPr lang="en"/>
              <a:t>onfiguration of your NLU and dialogue models</a:t>
            </a:r>
            <a:endParaRPr/>
          </a:p>
          <a:p>
            <a:pPr indent="-342900" lvl="0" marL="457200" rtl="0" algn="l">
              <a:spcBef>
                <a:spcPts val="0"/>
              </a:spcBef>
              <a:spcAft>
                <a:spcPts val="0"/>
              </a:spcAft>
              <a:buSzPts val="1800"/>
              <a:buChar char="●"/>
            </a:pPr>
            <a:r>
              <a:rPr lang="en"/>
              <a:t>Domain.yml		your assistant’s domain</a:t>
            </a:r>
            <a:endParaRPr/>
          </a:p>
          <a:p>
            <a:pPr indent="-342900" lvl="0" marL="457200" rtl="0" algn="l">
              <a:spcBef>
                <a:spcPts val="0"/>
              </a:spcBef>
              <a:spcAft>
                <a:spcPts val="0"/>
              </a:spcAft>
              <a:buSzPts val="1800"/>
              <a:buChar char="●"/>
            </a:pPr>
            <a:r>
              <a:rPr lang="en"/>
              <a:t>Action.py 		code for your custom actions</a:t>
            </a:r>
            <a:endParaRPr/>
          </a:p>
          <a:p>
            <a:pPr indent="-342900" lvl="0" marL="457200" rtl="0" algn="l">
              <a:spcBef>
                <a:spcPts val="0"/>
              </a:spcBef>
              <a:spcAft>
                <a:spcPts val="0"/>
              </a:spcAft>
              <a:buSzPts val="1800"/>
              <a:buChar char="●"/>
            </a:pPr>
            <a:r>
              <a:rPr lang="en"/>
              <a:t>credential.yml	detail for connecting to channels like fb mess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Rasa NLU</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Nature Language Understanding</a:t>
            </a:r>
            <a:endParaRPr/>
          </a:p>
          <a:p>
            <a:pPr indent="-317500" lvl="1" marL="914400" rtl="0" algn="l">
              <a:spcBef>
                <a:spcPts val="0"/>
              </a:spcBef>
              <a:spcAft>
                <a:spcPts val="0"/>
              </a:spcAft>
              <a:buSzPts val="1400"/>
              <a:buChar char="-"/>
            </a:pPr>
            <a:r>
              <a:rPr lang="en"/>
              <a:t>Goal:  Extract structured information from messages</a:t>
            </a:r>
            <a:endParaRPr/>
          </a:p>
          <a:p>
            <a:pPr indent="0" lvl="0" marL="457200" rtl="0" algn="l">
              <a:spcBef>
                <a:spcPts val="12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416125" y="1935899"/>
            <a:ext cx="7371076" cy="285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NLU</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311688" y="1282051"/>
            <a:ext cx="8282724" cy="279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NPU pipeline</a:t>
            </a:r>
            <a:endParaRPr/>
          </a:p>
          <a:p>
            <a:pPr indent="0" lvl="0" marL="0" rtl="0" algn="l">
              <a:spcBef>
                <a:spcPts val="0"/>
              </a:spcBef>
              <a:spcAft>
                <a:spcPts val="0"/>
              </a:spcAft>
              <a:buNone/>
            </a:pPr>
            <a:r>
              <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
            </a:r>
            <a:r>
              <a:rPr lang="en"/>
              <a:t>ipeline</a:t>
            </a:r>
            <a:r>
              <a:rPr lang="en"/>
              <a:t>: </a:t>
            </a:r>
            <a:endParaRPr/>
          </a:p>
          <a:p>
            <a:pPr indent="-342900" lvl="0" marL="457200" rtl="0" algn="l">
              <a:spcBef>
                <a:spcPts val="1200"/>
              </a:spcBef>
              <a:spcAft>
                <a:spcPts val="0"/>
              </a:spcAft>
              <a:buSzPts val="1800"/>
              <a:buChar char="-"/>
            </a:pPr>
            <a:r>
              <a:rPr lang="en"/>
              <a:t>M</a:t>
            </a:r>
            <a:r>
              <a:rPr lang="en"/>
              <a:t>ột quy trình hoàn chỉnh từ lựa chọn Tokenizer, Featurizer, Extractor đến Classifier</a:t>
            </a:r>
            <a:endParaRPr/>
          </a:p>
          <a:p>
            <a:pPr indent="-342900" lvl="0" marL="457200" rtl="0" algn="l">
              <a:spcBef>
                <a:spcPts val="0"/>
              </a:spcBef>
              <a:spcAft>
                <a:spcPts val="0"/>
              </a:spcAft>
              <a:buSzPts val="1800"/>
              <a:buChar char="-"/>
            </a:pPr>
            <a:r>
              <a:rPr lang="en"/>
              <a:t>Có thể lựa chọn thay thế bất cứ công đoạn nào trong Pipeline nếu cảm thấy nó sẽ đạt hiệu quả tốt hơn ( chọn lựa trong chính Rasa hoặc 1 package ngoài)</a:t>
            </a:r>
            <a:endParaRPr/>
          </a:p>
          <a:p>
            <a:pPr indent="-342900" lvl="0" marL="457200" rtl="0" algn="l">
              <a:spcBef>
                <a:spcPts val="0"/>
              </a:spcBef>
              <a:spcAft>
                <a:spcPts val="0"/>
              </a:spcAft>
              <a:buSzPts val="1800"/>
              <a:buChar char="-"/>
            </a:pPr>
            <a:r>
              <a:rPr lang="en"/>
              <a:t>Ngoài supervised_embeddings thì Rasa cung cấp sẵn thêm một vài pipeline template khác là </a:t>
            </a:r>
            <a:r>
              <a:rPr lang="en">
                <a:solidFill>
                  <a:srgbClr val="1B1B1B"/>
                </a:solidFill>
                <a:highlight>
                  <a:srgbClr val="FFFFFF"/>
                </a:highlight>
                <a:latin typeface="Arial"/>
                <a:ea typeface="Arial"/>
                <a:cs typeface="Arial"/>
                <a:sym typeface="Arial"/>
              </a:rPr>
              <a:t>pretrained_embeddings_spacy, pretrained_embeddings_convert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NLU pipeline</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0"/>
          <p:cNvPicPr preferRelativeResize="0"/>
          <p:nvPr/>
        </p:nvPicPr>
        <p:blipFill>
          <a:blip r:embed="rId3">
            <a:alphaModFix/>
          </a:blip>
          <a:stretch>
            <a:fillRect/>
          </a:stretch>
        </p:blipFill>
        <p:spPr>
          <a:xfrm>
            <a:off x="342250" y="1229874"/>
            <a:ext cx="8490043" cy="3493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471900" y="498400"/>
            <a:ext cx="7375826" cy="395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