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0" r:id="rId3"/>
    <p:sldId id="261" r:id="rId4"/>
    <p:sldId id="262" r:id="rId5"/>
    <p:sldId id="263" r:id="rId6"/>
    <p:sldId id="259" r:id="rId7"/>
    <p:sldId id="258" r:id="rId8"/>
    <p:sldId id="25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7F5B9C-5E25-48ED-8B3F-B811F09A9FAF}" type="datetimeFigureOut">
              <a:rPr lang="en-US"/>
              <a:t>1/24/2017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B6F223-32D5-4A1A-BB88-21C5AAE3F4FD}" type="slidenum">
              <a:rPr lang="en-US"/>
              <a:t>‹#›</a:t>
            </a:fld>
            <a:endParaRPr lang="en-US"/>
          </a:p>
        </p:txBody>
      </p:sp>
    </p:spTree>
    <p:extLst>
      <p:ext uri="{BB962C8B-B14F-4D97-AF65-F5344CB8AC3E}">
        <p14:creationId xmlns:p14="http://schemas.microsoft.com/office/powerpoint/2010/main" val="1625868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B6F223-32D5-4A1A-BB88-21C5AAE3F4FD}" type="slidenum">
              <a:rPr lang="en-US"/>
              <a:t>7</a:t>
            </a:fld>
            <a:endParaRPr lang="en-US"/>
          </a:p>
        </p:txBody>
      </p:sp>
    </p:spTree>
    <p:extLst>
      <p:ext uri="{BB962C8B-B14F-4D97-AF65-F5344CB8AC3E}">
        <p14:creationId xmlns:p14="http://schemas.microsoft.com/office/powerpoint/2010/main" val="2932862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9B5651-201F-4C5C-A43B-29DEC4F2B212}"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17CB3-7953-42FA-A891-8300FE49400B}" type="slidenum">
              <a:rPr lang="en-US" smtClean="0"/>
              <a:t>‹#›</a:t>
            </a:fld>
            <a:endParaRPr lang="en-US"/>
          </a:p>
        </p:txBody>
      </p:sp>
    </p:spTree>
    <p:extLst>
      <p:ext uri="{BB962C8B-B14F-4D97-AF65-F5344CB8AC3E}">
        <p14:creationId xmlns:p14="http://schemas.microsoft.com/office/powerpoint/2010/main" val="2321170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9B5651-201F-4C5C-A43B-29DEC4F2B212}"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17CB3-7953-42FA-A891-8300FE49400B}" type="slidenum">
              <a:rPr lang="en-US" smtClean="0"/>
              <a:t>‹#›</a:t>
            </a:fld>
            <a:endParaRPr lang="en-US"/>
          </a:p>
        </p:txBody>
      </p:sp>
    </p:spTree>
    <p:extLst>
      <p:ext uri="{BB962C8B-B14F-4D97-AF65-F5344CB8AC3E}">
        <p14:creationId xmlns:p14="http://schemas.microsoft.com/office/powerpoint/2010/main" val="2953314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9B5651-201F-4C5C-A43B-29DEC4F2B212}"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17CB3-7953-42FA-A891-8300FE49400B}" type="slidenum">
              <a:rPr lang="en-US" smtClean="0"/>
              <a:t>‹#›</a:t>
            </a:fld>
            <a:endParaRPr lang="en-US"/>
          </a:p>
        </p:txBody>
      </p:sp>
    </p:spTree>
    <p:extLst>
      <p:ext uri="{BB962C8B-B14F-4D97-AF65-F5344CB8AC3E}">
        <p14:creationId xmlns:p14="http://schemas.microsoft.com/office/powerpoint/2010/main" val="1062296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9B5651-201F-4C5C-A43B-29DEC4F2B212}"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17CB3-7953-42FA-A891-8300FE49400B}" type="slidenum">
              <a:rPr lang="en-US" smtClean="0"/>
              <a:t>‹#›</a:t>
            </a:fld>
            <a:endParaRPr lang="en-US"/>
          </a:p>
        </p:txBody>
      </p:sp>
    </p:spTree>
    <p:extLst>
      <p:ext uri="{BB962C8B-B14F-4D97-AF65-F5344CB8AC3E}">
        <p14:creationId xmlns:p14="http://schemas.microsoft.com/office/powerpoint/2010/main" val="147229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9B5651-201F-4C5C-A43B-29DEC4F2B212}"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17CB3-7953-42FA-A891-8300FE49400B}" type="slidenum">
              <a:rPr lang="en-US" smtClean="0"/>
              <a:t>‹#›</a:t>
            </a:fld>
            <a:endParaRPr lang="en-US"/>
          </a:p>
        </p:txBody>
      </p:sp>
    </p:spTree>
    <p:extLst>
      <p:ext uri="{BB962C8B-B14F-4D97-AF65-F5344CB8AC3E}">
        <p14:creationId xmlns:p14="http://schemas.microsoft.com/office/powerpoint/2010/main" val="519068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9B5651-201F-4C5C-A43B-29DEC4F2B212}"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17CB3-7953-42FA-A891-8300FE49400B}" type="slidenum">
              <a:rPr lang="en-US" smtClean="0"/>
              <a:t>‹#›</a:t>
            </a:fld>
            <a:endParaRPr lang="en-US"/>
          </a:p>
        </p:txBody>
      </p:sp>
    </p:spTree>
    <p:extLst>
      <p:ext uri="{BB962C8B-B14F-4D97-AF65-F5344CB8AC3E}">
        <p14:creationId xmlns:p14="http://schemas.microsoft.com/office/powerpoint/2010/main" val="2621260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9B5651-201F-4C5C-A43B-29DEC4F2B212}" type="datetimeFigureOut">
              <a:rPr lang="en-US" smtClean="0"/>
              <a:t>1/24/2017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B17CB3-7953-42FA-A891-8300FE49400B}" type="slidenum">
              <a:rPr lang="en-US" smtClean="0"/>
              <a:t>‹#›</a:t>
            </a:fld>
            <a:endParaRPr lang="en-US"/>
          </a:p>
        </p:txBody>
      </p:sp>
    </p:spTree>
    <p:extLst>
      <p:ext uri="{BB962C8B-B14F-4D97-AF65-F5344CB8AC3E}">
        <p14:creationId xmlns:p14="http://schemas.microsoft.com/office/powerpoint/2010/main" val="1639977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9B5651-201F-4C5C-A43B-29DEC4F2B212}" type="datetimeFigureOut">
              <a:rPr lang="en-US" smtClean="0"/>
              <a:t>1/24/2017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B17CB3-7953-42FA-A891-8300FE49400B}" type="slidenum">
              <a:rPr lang="en-US" smtClean="0"/>
              <a:t>‹#›</a:t>
            </a:fld>
            <a:endParaRPr lang="en-US"/>
          </a:p>
        </p:txBody>
      </p:sp>
    </p:spTree>
    <p:extLst>
      <p:ext uri="{BB962C8B-B14F-4D97-AF65-F5344CB8AC3E}">
        <p14:creationId xmlns:p14="http://schemas.microsoft.com/office/powerpoint/2010/main" val="2823136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9B5651-201F-4C5C-A43B-29DEC4F2B212}" type="datetimeFigureOut">
              <a:rPr lang="en-US" smtClean="0"/>
              <a:t>1/24/2017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B17CB3-7953-42FA-A891-8300FE49400B}" type="slidenum">
              <a:rPr lang="en-US" smtClean="0"/>
              <a:t>‹#›</a:t>
            </a:fld>
            <a:endParaRPr lang="en-US"/>
          </a:p>
        </p:txBody>
      </p:sp>
    </p:spTree>
    <p:extLst>
      <p:ext uri="{BB962C8B-B14F-4D97-AF65-F5344CB8AC3E}">
        <p14:creationId xmlns:p14="http://schemas.microsoft.com/office/powerpoint/2010/main" val="1321008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99B5651-201F-4C5C-A43B-29DEC4F2B212}"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17CB3-7953-42FA-A891-8300FE49400B}" type="slidenum">
              <a:rPr lang="en-US" smtClean="0"/>
              <a:t>‹#›</a:t>
            </a:fld>
            <a:endParaRPr lang="en-US"/>
          </a:p>
        </p:txBody>
      </p:sp>
    </p:spTree>
    <p:extLst>
      <p:ext uri="{BB962C8B-B14F-4D97-AF65-F5344CB8AC3E}">
        <p14:creationId xmlns:p14="http://schemas.microsoft.com/office/powerpoint/2010/main" val="2834069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99B5651-201F-4C5C-A43B-29DEC4F2B212}"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17CB3-7953-42FA-A891-8300FE49400B}" type="slidenum">
              <a:rPr lang="en-US" smtClean="0"/>
              <a:t>‹#›</a:t>
            </a:fld>
            <a:endParaRPr lang="en-US"/>
          </a:p>
        </p:txBody>
      </p:sp>
    </p:spTree>
    <p:extLst>
      <p:ext uri="{BB962C8B-B14F-4D97-AF65-F5344CB8AC3E}">
        <p14:creationId xmlns:p14="http://schemas.microsoft.com/office/powerpoint/2010/main" val="1076827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9B5651-201F-4C5C-A43B-29DEC4F2B212}" type="datetimeFigureOut">
              <a:rPr lang="en-US" smtClean="0"/>
              <a:t>1/24/2017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17CB3-7953-42FA-A891-8300FE49400B}" type="slidenum">
              <a:rPr lang="en-US" smtClean="0"/>
              <a:t>‹#›</a:t>
            </a:fld>
            <a:endParaRPr lang="en-US"/>
          </a:p>
        </p:txBody>
      </p:sp>
    </p:spTree>
    <p:extLst>
      <p:ext uri="{BB962C8B-B14F-4D97-AF65-F5344CB8AC3E}">
        <p14:creationId xmlns:p14="http://schemas.microsoft.com/office/powerpoint/2010/main" val="1720980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Recent Photos The Commons Getty Collection Galleries World Map App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2"/>
            <a:ext cx="12191999" cy="6858000"/>
          </a:xfrm>
          <a:prstGeom prst="rect">
            <a:avLst/>
          </a:prstGeom>
        </p:spPr>
      </p:pic>
      <p:sp>
        <p:nvSpPr>
          <p:cNvPr id="2" name="Title 1"/>
          <p:cNvSpPr>
            <a:spLocks noGrp="1"/>
          </p:cNvSpPr>
          <p:nvPr>
            <p:ph type="ctrTitle"/>
          </p:nvPr>
        </p:nvSpPr>
        <p:spPr>
          <a:xfrm>
            <a:off x="1357314" y="229481"/>
            <a:ext cx="9144000" cy="806222"/>
          </a:xfrm>
          <a:effectLst>
            <a:glow rad="63500">
              <a:schemeClr val="accent5">
                <a:satMod val="175000"/>
                <a:alpha val="40000"/>
              </a:schemeClr>
            </a:glow>
            <a:outerShdw blurRad="50800" dist="38100" dir="13500000" algn="br" rotWithShape="0">
              <a:prstClr val="black">
                <a:alpha val="40000"/>
              </a:prstClr>
            </a:outerShdw>
            <a:reflection blurRad="6350" stA="50000" endA="300" endPos="55500" dist="50800" dir="5400000" sy="-100000" algn="bl" rotWithShape="0"/>
            <a:softEdge rad="635000"/>
          </a:effectLst>
          <a:scene3d>
            <a:camera prst="orthographicFront"/>
            <a:lightRig rig="threePt" dir="t"/>
          </a:scene3d>
          <a:sp3d>
            <a:bevelT prst="slope"/>
          </a:sp3d>
        </p:spPr>
        <p:txBody>
          <a:bodyPr>
            <a:normAutofit fontScale="90000"/>
          </a:bodyPr>
          <a:lstStyle/>
          <a:p>
            <a:r>
              <a:rPr lang="EN-US" b="1" dirty="0">
                <a:ln w="22225">
                  <a:solidFill>
                    <a:schemeClr val="accent2"/>
                  </a:solidFill>
                  <a:prstDash val="solid"/>
                </a:ln>
                <a:solidFill>
                  <a:schemeClr val="accent2">
                    <a:lumMod val="40000"/>
                    <a:lumOff val="60000"/>
                  </a:schemeClr>
                </a:solidFill>
              </a:rPr>
              <a:t>B</a:t>
            </a:r>
            <a:r>
              <a:rPr lang="EN-US" b="1" dirty="0">
                <a:ln w="12700">
                  <a:solidFill>
                    <a:schemeClr val="accent5"/>
                  </a:solidFill>
                  <a:prstDash val="solid"/>
                </a:ln>
              </a:rPr>
              <a:t>lack </a:t>
            </a:r>
            <a:r>
              <a:rPr lang="EN-US" b="1" dirty="0">
                <a:ln w="22225">
                  <a:solidFill>
                    <a:schemeClr val="accent2"/>
                  </a:solidFill>
                  <a:prstDash val="solid"/>
                </a:ln>
                <a:solidFill>
                  <a:schemeClr val="accent2">
                    <a:lumMod val="40000"/>
                    <a:lumOff val="60000"/>
                  </a:schemeClr>
                </a:solidFill>
              </a:rPr>
              <a:t>H</a:t>
            </a:r>
            <a:r>
              <a:rPr lang="EN-US" b="1" dirty="0">
                <a:ln w="12700">
                  <a:solidFill>
                    <a:schemeClr val="accent5"/>
                  </a:solidFill>
                  <a:prstDash val="solid"/>
                </a:ln>
              </a:rPr>
              <a:t>istory </a:t>
            </a:r>
            <a:r>
              <a:rPr lang="EN-US" b="1" dirty="0">
                <a:ln w="22225">
                  <a:solidFill>
                    <a:schemeClr val="accent2"/>
                  </a:solidFill>
                  <a:prstDash val="solid"/>
                </a:ln>
                <a:solidFill>
                  <a:schemeClr val="accent2">
                    <a:lumMod val="40000"/>
                    <a:lumOff val="60000"/>
                  </a:schemeClr>
                </a:solidFill>
              </a:rPr>
              <a:t>M</a:t>
            </a:r>
            <a:r>
              <a:rPr lang="EN-US" b="1" dirty="0">
                <a:ln w="12700">
                  <a:solidFill>
                    <a:schemeClr val="accent5"/>
                  </a:solidFill>
                  <a:prstDash val="solid"/>
                </a:ln>
              </a:rPr>
              <a:t>onth</a:t>
            </a:r>
            <a:endParaRPr lang="EN-US" b="1" dirty="0">
              <a:ln w="12700">
                <a:solidFill>
                  <a:schemeClr val="accent5"/>
                </a:solidFill>
                <a:prstDash val="solid"/>
              </a:ln>
              <a:latin typeface="Calibri Light"/>
            </a:endParaRPr>
          </a:p>
        </p:txBody>
      </p:sp>
      <p:pic>
        <p:nvPicPr>
          <p:cNvPr id="6" name="Picture 5" descr="Happy Black History Month!"/>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830184"/>
            <a:ext cx="5185186" cy="2027814"/>
          </a:xfrm>
          <a:prstGeom prst="rect">
            <a:avLst/>
          </a:prstGeom>
        </p:spPr>
      </p:pic>
      <p:sp>
        <p:nvSpPr>
          <p:cNvPr id="3" name="TextBox 2"/>
          <p:cNvSpPr txBox="1"/>
          <p:nvPr/>
        </p:nvSpPr>
        <p:spPr>
          <a:xfrm>
            <a:off x="2250140" y="1035703"/>
            <a:ext cx="7691717" cy="1754326"/>
          </a:xfrm>
          <a:prstGeom prst="rect">
            <a:avLst/>
          </a:prstGeom>
          <a:noFill/>
        </p:spPr>
        <p:txBody>
          <a:bodyPr wrap="square" rtlCol="0">
            <a:spAutoFit/>
          </a:bodyPr>
          <a:lstStyle/>
          <a:p>
            <a:r>
              <a:rPr lang="en-US" dirty="0">
                <a:highlight>
                  <a:srgbClr val="00FF00"/>
                </a:highlight>
              </a:rPr>
              <a:t>Black History Month is an annual (yearly) tradition/occurrence every February that honors accomplishments of Africans Americans, created by Carter G. Woodson, (known as the Father of Black History) and was established in 1976. Also, Black History Month is sponsored by the Association for the Study of African American Life and History, or ASALH, and each year, the ASALH provides a new theme/design.</a:t>
            </a:r>
          </a:p>
        </p:txBody>
      </p:sp>
      <p:sp>
        <p:nvSpPr>
          <p:cNvPr id="4" name="TextBox 3"/>
          <p:cNvSpPr txBox="1"/>
          <p:nvPr/>
        </p:nvSpPr>
        <p:spPr>
          <a:xfrm>
            <a:off x="66698" y="589203"/>
            <a:ext cx="2743200" cy="369332"/>
          </a:xfrm>
          <a:prstGeom prst="rect">
            <a:avLst/>
          </a:prstGeom>
        </p:spPr>
        <p:txBody>
          <a:bodyPr rtlCol="0">
            <a:spAutoFit/>
          </a:bodyPr>
          <a:lstStyle/>
          <a:p>
            <a:pPr algn="ctr"/>
            <a:r>
              <a:rPr lang="EN-US" dirty="0"/>
              <a:t>Quang Huynh</a:t>
            </a:r>
            <a:endParaRPr lang="en-US" dirty="0"/>
          </a:p>
        </p:txBody>
      </p:sp>
    </p:spTree>
    <p:extLst>
      <p:ext uri="{BB962C8B-B14F-4D97-AF65-F5344CB8AC3E}">
        <p14:creationId xmlns:p14="http://schemas.microsoft.com/office/powerpoint/2010/main" val="3651404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21515" y="2121762"/>
            <a:ext cx="6204984" cy="3626917"/>
          </a:xfrm>
          <a:prstGeom prst="rect">
            <a:avLst/>
          </a:prstGeom>
        </p:spPr>
        <p:txBody>
          <a:bodyPr vert="horz" lIns="91440" tIns="45720" rIns="91440" bIns="45720" rtlCol="0">
            <a:normAutofit/>
          </a:bodyPr>
          <a:lstStyle/>
          <a:p>
            <a:pPr marL="285750" indent="-228600">
              <a:lnSpc>
                <a:spcPct val="90000"/>
              </a:lnSpc>
              <a:buFont typeface="Arial" panose="020B0604020202020204" pitchFamily="34" charset="0"/>
              <a:buChar char="•"/>
            </a:pPr>
            <a:r>
              <a:rPr lang="en-US" dirty="0"/>
              <a:t>His job was a Civil Rights Leader</a:t>
            </a:r>
          </a:p>
          <a:p>
            <a:pPr marL="285750" indent="-228600">
              <a:lnSpc>
                <a:spcPct val="90000"/>
              </a:lnSpc>
              <a:buFont typeface="Arial" panose="020B0604020202020204" pitchFamily="34" charset="0"/>
              <a:buChar char="•"/>
            </a:pPr>
            <a:r>
              <a:rPr lang="en-US" dirty="0"/>
              <a:t>Lead non-violet protests</a:t>
            </a:r>
          </a:p>
          <a:p>
            <a:pPr marL="285750" indent="-228600">
              <a:lnSpc>
                <a:spcPct val="90000"/>
              </a:lnSpc>
              <a:buFont typeface="Arial" panose="020B0604020202020204" pitchFamily="34" charset="0"/>
              <a:buChar char="•"/>
            </a:pPr>
            <a:r>
              <a:rPr lang="en-US" dirty="0"/>
              <a:t>Known for his “I Have a Dream” Speech</a:t>
            </a:r>
          </a:p>
          <a:p>
            <a:pPr marL="285750" indent="-228600">
              <a:lnSpc>
                <a:spcPct val="90000"/>
              </a:lnSpc>
              <a:buFont typeface="Arial" panose="020B0604020202020204" pitchFamily="34" charset="0"/>
              <a:buChar char="•"/>
            </a:pPr>
            <a:r>
              <a:rPr lang="en-US" dirty="0"/>
              <a:t>Was assassinated in Memphis, TN, on April 4, 1968</a:t>
            </a:r>
          </a:p>
          <a:p>
            <a:pPr marL="285750" indent="-228600">
              <a:lnSpc>
                <a:spcPct val="90000"/>
              </a:lnSpc>
              <a:buFont typeface="Arial" panose="020B0604020202020204" pitchFamily="34" charset="0"/>
              <a:buChar char="•"/>
            </a:pPr>
            <a:r>
              <a:rPr lang="en-US" dirty="0"/>
              <a:t>Over 250,000 people attended his “I Have a Dream” speech.</a:t>
            </a:r>
          </a:p>
          <a:p>
            <a:pPr marL="285750" indent="-228600">
              <a:lnSpc>
                <a:spcPct val="90000"/>
              </a:lnSpc>
              <a:buFont typeface="Arial" panose="020B0604020202020204" pitchFamily="34" charset="0"/>
              <a:buChar char="•"/>
            </a:pPr>
            <a:r>
              <a:rPr lang="en-US" dirty="0"/>
              <a:t>Born on January 15, 1929, in Atlanta, GA</a:t>
            </a:r>
          </a:p>
          <a:p>
            <a:pPr marL="285750" indent="-228600">
              <a:lnSpc>
                <a:spcPct val="90000"/>
              </a:lnSpc>
              <a:buFont typeface="Arial" panose="020B0604020202020204" pitchFamily="34" charset="0"/>
              <a:buChar char="•"/>
            </a:pPr>
            <a:r>
              <a:rPr lang="en-US" dirty="0"/>
              <a:t>Went to Booker T. Washington High School</a:t>
            </a:r>
          </a:p>
          <a:p>
            <a:pPr marL="285750" indent="-228600">
              <a:lnSpc>
                <a:spcPct val="90000"/>
              </a:lnSpc>
              <a:buFont typeface="Arial" panose="020B0604020202020204" pitchFamily="34" charset="0"/>
              <a:buChar char="•"/>
            </a:pPr>
            <a:r>
              <a:rPr lang="en-US" dirty="0"/>
              <a:t>Was at Morehouse College at the age of 15.</a:t>
            </a:r>
          </a:p>
          <a:p>
            <a:pPr marL="342900" indent="-285750">
              <a:lnSpc>
                <a:spcPct val="90000"/>
              </a:lnSpc>
              <a:buFont typeface="Arial" panose="020B0604020202020204" pitchFamily="34" charset="0"/>
              <a:buChar char="•"/>
            </a:pPr>
            <a:r>
              <a:rPr lang="en-US" dirty="0"/>
              <a:t>Martin Luther King got his PhD from Boston University.</a:t>
            </a:r>
          </a:p>
          <a:p>
            <a:pPr marL="342900" indent="-285750">
              <a:lnSpc>
                <a:spcPct val="90000"/>
              </a:lnSpc>
              <a:buFont typeface="Arial" panose="020B0604020202020204" pitchFamily="34" charset="0"/>
              <a:buChar char="•"/>
            </a:pPr>
            <a:r>
              <a:rPr lang="en-US" dirty="0"/>
              <a:t>At his time, 1964, he was the youngest person to achieve the Nobel Peace Prize.</a:t>
            </a:r>
          </a:p>
          <a:p>
            <a:pPr marL="342900" indent="-285750">
              <a:lnSpc>
                <a:spcPct val="90000"/>
              </a:lnSpc>
              <a:buFont typeface="Arial" panose="020B0604020202020204" pitchFamily="34" charset="0"/>
              <a:buChar char="•"/>
            </a:pPr>
            <a:r>
              <a:rPr lang="en-US" dirty="0"/>
              <a:t>Is known by his initials, MLK.</a:t>
            </a:r>
          </a:p>
          <a:p>
            <a:pPr marL="342900" indent="-285750">
              <a:lnSpc>
                <a:spcPct val="90000"/>
              </a:lnSpc>
              <a:buFont typeface="Arial" panose="020B0604020202020204" pitchFamily="34" charset="0"/>
              <a:buChar char="•"/>
            </a:pPr>
            <a:r>
              <a:rPr lang="en-US" dirty="0"/>
              <a:t>One of MLK’s biggest influences is Mohandas Gandhi.</a:t>
            </a:r>
            <a:br>
              <a:rPr lang="en-US" dirty="0"/>
            </a:br>
            <a:endParaRPr lang="en-US" dirty="0"/>
          </a:p>
          <a:p>
            <a:pPr marL="342900" indent="-285750">
              <a:lnSpc>
                <a:spcPct val="90000"/>
              </a:lnSpc>
              <a:buFont typeface="Arial" panose="020B0604020202020204" pitchFamily="34" charset="0"/>
              <a:buChar char="•"/>
            </a:pPr>
            <a:endParaRPr lang="en-US" dirty="0"/>
          </a:p>
          <a:p>
            <a:pPr marL="342900" indent="-285750">
              <a:lnSpc>
                <a:spcPct val="90000"/>
              </a:lnSpc>
              <a:buFont typeface="Arial" panose="020B0604020202020204" pitchFamily="34" charset="0"/>
              <a:buChar char="•"/>
            </a:pPr>
            <a:endParaRPr lang="en-US" dirty="0"/>
          </a:p>
          <a:p>
            <a:pPr marL="285750" indent="-228600">
              <a:lnSpc>
                <a:spcPct val="90000"/>
              </a:lnSpc>
              <a:buFont typeface="Arial" panose="020B0604020202020204" pitchFamily="34" charset="0"/>
              <a:buChar char="•"/>
            </a:pPr>
            <a:endParaRPr lang="en-US" dirty="0"/>
          </a:p>
          <a:p>
            <a:pPr marL="285750" indent="-228600">
              <a:lnSpc>
                <a:spcPct val="90000"/>
              </a:lnSpc>
              <a:buFont typeface="Arial" panose="020B0604020202020204" pitchFamily="34" charset="0"/>
              <a:buChar char="•"/>
            </a:pPr>
            <a:endParaRPr lang="en-US" dirty="0"/>
          </a:p>
        </p:txBody>
      </p:sp>
      <p:pic>
        <p:nvPicPr>
          <p:cNvPr id="6" name="Picture 5" descr="File:Martin Luther King, Jr .sv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2160" y="2828925"/>
            <a:ext cx="3797191" cy="3388994"/>
          </a:xfrm>
          <a:prstGeom prst="rect">
            <a:avLst/>
          </a:prstGeom>
        </p:spPr>
      </p:pic>
      <p:pic>
        <p:nvPicPr>
          <p:cNvPr id="7" name="Picture 6" descr="Martin Luther K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5538" y="306909"/>
            <a:ext cx="2650434" cy="2286000"/>
          </a:xfrm>
          <a:prstGeom prst="rect">
            <a:avLst/>
          </a:prstGeom>
        </p:spPr>
      </p:pic>
      <p:sp>
        <p:nvSpPr>
          <p:cNvPr id="3" name="TextBox 2"/>
          <p:cNvSpPr txBox="1"/>
          <p:nvPr/>
        </p:nvSpPr>
        <p:spPr>
          <a:xfrm>
            <a:off x="821516" y="640263"/>
            <a:ext cx="6204984" cy="1344975"/>
          </a:xfrm>
          <a:prstGeom prst="rect">
            <a:avLst/>
          </a:prstGeom>
        </p:spPr>
        <p:txBody>
          <a:bodyPr vert="horz" lIns="91440" tIns="45720" rIns="91440" bIns="45720" rtlCol="0" anchor="ctr">
            <a:normAutofit/>
          </a:bodyPr>
          <a:lstStyle/>
          <a:p>
            <a:pPr>
              <a:lnSpc>
                <a:spcPct val="90000"/>
              </a:lnSpc>
              <a:spcBef>
                <a:spcPct val="0"/>
              </a:spcBef>
            </a:pPr>
            <a:r>
              <a:rPr lang="en-US" sz="4000" dirty="0">
                <a:latin typeface="+mj-lt"/>
                <a:ea typeface="+mj-ea"/>
                <a:cs typeface="+mj-cs"/>
              </a:rPr>
              <a:t>Martin Luther King</a:t>
            </a:r>
          </a:p>
        </p:txBody>
      </p:sp>
    </p:spTree>
    <p:extLst>
      <p:ext uri="{BB962C8B-B14F-4D97-AF65-F5344CB8AC3E}">
        <p14:creationId xmlns:p14="http://schemas.microsoft.com/office/powerpoint/2010/main" val="4287145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Orange Textile &lt;strong&gt;Background&lt;/strong&gt; 14 Free Stock Photo - Public Domain Pictur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6" name="Picture 5" descr="&lt;strong&gt;obama&lt;/strong&gt; at Mauro Biani [punto] it"/>
          <p:cNvPicPr>
            <a:picLocks noChangeAspect="1"/>
          </p:cNvPicPr>
          <p:nvPr/>
        </p:nvPicPr>
        <p:blipFill rotWithShape="1">
          <a:blip r:embed="rId3">
            <a:extLst>
              <a:ext uri="{28A0092B-C50C-407E-A947-70E740481C1C}">
                <a14:useLocalDpi xmlns:a14="http://schemas.microsoft.com/office/drawing/2010/main" val="0"/>
              </a:ext>
            </a:extLst>
          </a:blip>
          <a:srcRect l="6445"/>
          <a:stretch/>
        </p:blipFill>
        <p:spPr>
          <a:xfrm>
            <a:off x="20" y="10"/>
            <a:ext cx="4635571" cy="6857990"/>
          </a:xfrm>
          <a:prstGeom prst="rect">
            <a:avLst/>
          </a:prstGeom>
          <a:effectLst/>
        </p:spPr>
      </p:pic>
      <p:sp>
        <p:nvSpPr>
          <p:cNvPr id="2" name="TextBox 1"/>
          <p:cNvSpPr txBox="1"/>
          <p:nvPr/>
        </p:nvSpPr>
        <p:spPr>
          <a:xfrm>
            <a:off x="4965430" y="629266"/>
            <a:ext cx="6586491" cy="1676603"/>
          </a:xfrm>
          <a:prstGeom prst="rect">
            <a:avLst/>
          </a:prstGeom>
        </p:spPr>
        <p:txBody>
          <a:bodyPr vert="horz" lIns="91440" tIns="45720" rIns="91440" bIns="45720" rtlCol="0" anchor="ctr">
            <a:normAutofit/>
          </a:bodyPr>
          <a:lstStyle/>
          <a:p>
            <a:pPr>
              <a:lnSpc>
                <a:spcPct val="90000"/>
              </a:lnSpc>
              <a:spcBef>
                <a:spcPct val="0"/>
              </a:spcBef>
            </a:pPr>
            <a:r>
              <a:rPr lang="en-US" sz="8800" b="1" spc="50" dirty="0">
                <a:ln w="0"/>
                <a:solidFill>
                  <a:schemeClr val="bg2"/>
                </a:solidFill>
                <a:effectLst>
                  <a:innerShdw blurRad="63500" dist="50800" dir="13500000">
                    <a:srgbClr val="000000">
                      <a:alpha val="50000"/>
                    </a:srgbClr>
                  </a:innerShdw>
                </a:effectLst>
                <a:latin typeface="+mj-lt"/>
                <a:ea typeface="+mj-ea"/>
                <a:cs typeface="+mj-cs"/>
              </a:rPr>
              <a:t>B</a:t>
            </a:r>
            <a:r>
              <a:rPr lang="en-US" sz="8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j-lt"/>
                <a:ea typeface="+mj-ea"/>
                <a:cs typeface="+mj-cs"/>
              </a:rPr>
              <a:t>arack </a:t>
            </a:r>
            <a:r>
              <a:rPr lang="en-US" sz="8800" b="1" spc="50" dirty="0">
                <a:ln w="0"/>
                <a:solidFill>
                  <a:schemeClr val="bg2"/>
                </a:solidFill>
                <a:effectLst>
                  <a:innerShdw blurRad="63500" dist="50800" dir="13500000">
                    <a:srgbClr val="000000">
                      <a:alpha val="50000"/>
                    </a:srgbClr>
                  </a:innerShdw>
                </a:effectLst>
                <a:latin typeface="+mj-lt"/>
                <a:ea typeface="+mj-ea"/>
                <a:cs typeface="+mj-cs"/>
              </a:rPr>
              <a:t>O</a:t>
            </a:r>
            <a:r>
              <a:rPr lang="en-US" sz="8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j-lt"/>
                <a:ea typeface="+mj-ea"/>
                <a:cs typeface="+mj-cs"/>
              </a:rPr>
              <a:t>bama</a:t>
            </a:r>
          </a:p>
        </p:txBody>
      </p:sp>
      <p:sp>
        <p:nvSpPr>
          <p:cNvPr id="4" name="TextBox 3"/>
          <p:cNvSpPr txBox="1"/>
          <p:nvPr/>
        </p:nvSpPr>
        <p:spPr>
          <a:xfrm>
            <a:off x="4464425" y="2438400"/>
            <a:ext cx="7727576" cy="3785419"/>
          </a:xfrm>
          <a:prstGeom prst="rect">
            <a:avLst/>
          </a:prstGeom>
        </p:spPr>
        <p:txBody>
          <a:bodyPr vert="horz" lIns="91440" tIns="45720" rIns="91440" bIns="45720" rtlCol="0">
            <a:normAutofit/>
          </a:bodyPr>
          <a:lstStyle/>
          <a:p>
            <a:pPr marL="285750" indent="-228600">
              <a:lnSpc>
                <a:spcPct val="70000"/>
              </a:lnSpc>
              <a:buFont typeface="Arial" panose="020B0604020202020204" pitchFamily="34" charset="0"/>
              <a:buChar char="•"/>
            </a:pPr>
            <a:r>
              <a:rPr lang="en-US" sz="1700" dirty="0"/>
              <a:t>Was the 44</a:t>
            </a:r>
            <a:r>
              <a:rPr lang="en-US" sz="1700" baseline="30000" dirty="0"/>
              <a:t>th</a:t>
            </a:r>
            <a:r>
              <a:rPr lang="en-US" sz="1700" dirty="0"/>
              <a:t> president of the U.S.</a:t>
            </a:r>
          </a:p>
          <a:p>
            <a:pPr marL="285750" indent="-228600">
              <a:lnSpc>
                <a:spcPct val="70000"/>
              </a:lnSpc>
              <a:buFont typeface="Arial" panose="020B0604020202020204" pitchFamily="34" charset="0"/>
              <a:buChar char="•"/>
            </a:pPr>
            <a:r>
              <a:rPr lang="en-US" sz="1700" dirty="0"/>
              <a:t>Obama was born in Hawaii.</a:t>
            </a:r>
          </a:p>
          <a:p>
            <a:pPr marL="285750" indent="-228600">
              <a:lnSpc>
                <a:spcPct val="70000"/>
              </a:lnSpc>
              <a:buFont typeface="Arial" panose="020B0604020202020204" pitchFamily="34" charset="0"/>
              <a:buChar char="•"/>
            </a:pPr>
            <a:r>
              <a:rPr lang="en-US" sz="1700" dirty="0"/>
              <a:t>Barack Obama was most famous for being the first African American to serve our country. (United States)</a:t>
            </a:r>
          </a:p>
          <a:p>
            <a:pPr marL="285750" indent="-228600">
              <a:lnSpc>
                <a:spcPct val="70000"/>
              </a:lnSpc>
              <a:buFont typeface="Arial" panose="020B0604020202020204" pitchFamily="34" charset="0"/>
              <a:buChar char="•"/>
            </a:pPr>
            <a:r>
              <a:rPr lang="en-US" sz="1700" dirty="0"/>
              <a:t>Obama was in the Democratic party.</a:t>
            </a:r>
          </a:p>
          <a:p>
            <a:pPr marL="285750" indent="-228600">
              <a:lnSpc>
                <a:spcPct val="70000"/>
              </a:lnSpc>
              <a:buFont typeface="Arial" panose="020B0604020202020204" pitchFamily="34" charset="0"/>
              <a:buChar char="•"/>
            </a:pPr>
            <a:r>
              <a:rPr lang="en-US" sz="1700" dirty="0"/>
              <a:t>Obama graduated from Columbia University in New York in 1983.</a:t>
            </a:r>
          </a:p>
          <a:p>
            <a:pPr marL="285750" indent="-228600">
              <a:lnSpc>
                <a:spcPct val="70000"/>
              </a:lnSpc>
              <a:buFont typeface="Arial" panose="020B0604020202020204" pitchFamily="34" charset="0"/>
              <a:buChar char="•"/>
            </a:pPr>
            <a:r>
              <a:rPr lang="en-US" sz="1700" dirty="0"/>
              <a:t>Worked for several jobs, finally decided to become a lawyer.</a:t>
            </a:r>
          </a:p>
          <a:p>
            <a:pPr marL="285750" indent="-228600">
              <a:lnSpc>
                <a:spcPct val="70000"/>
              </a:lnSpc>
              <a:buFont typeface="Arial" panose="020B0604020202020204" pitchFamily="34" charset="0"/>
              <a:buChar char="•"/>
            </a:pPr>
            <a:r>
              <a:rPr lang="en-US" sz="1700" dirty="0"/>
              <a:t>Went to Harvard Law School.</a:t>
            </a:r>
          </a:p>
          <a:p>
            <a:pPr marL="285750" indent="-228600">
              <a:lnSpc>
                <a:spcPct val="70000"/>
              </a:lnSpc>
              <a:buFont typeface="Arial" panose="020B0604020202020204" pitchFamily="34" charset="0"/>
              <a:buChar char="•"/>
            </a:pPr>
            <a:r>
              <a:rPr lang="en-US" sz="1700" dirty="0"/>
              <a:t>Obama was elected to become a president in 2004.</a:t>
            </a:r>
          </a:p>
          <a:p>
            <a:pPr marL="285750" indent="-228600">
              <a:lnSpc>
                <a:spcPct val="70000"/>
              </a:lnSpc>
              <a:buFont typeface="Arial" panose="020B0604020202020204" pitchFamily="34" charset="0"/>
              <a:buChar char="•"/>
            </a:pPr>
            <a:r>
              <a:rPr lang="en-US" sz="1700" dirty="0"/>
              <a:t>In 2008, He entered the Presidential Election, and was recognized for being a great speaker.</a:t>
            </a:r>
          </a:p>
          <a:p>
            <a:pPr marL="285750" indent="-228600">
              <a:lnSpc>
                <a:spcPct val="70000"/>
              </a:lnSpc>
              <a:buFont typeface="Arial" panose="020B0604020202020204" pitchFamily="34" charset="0"/>
              <a:buChar char="•"/>
            </a:pPr>
            <a:r>
              <a:rPr lang="en-US" sz="1700" dirty="0"/>
              <a:t>Obama won against Hilary Clinton in 2009, and then in 2012, he was re-elected, winning again, with Mitt Romney.  </a:t>
            </a:r>
          </a:p>
          <a:p>
            <a:pPr marL="285750" indent="-228600">
              <a:lnSpc>
                <a:spcPct val="70000"/>
              </a:lnSpc>
              <a:buFont typeface="Arial" panose="020B0604020202020204" pitchFamily="34" charset="0"/>
              <a:buChar char="•"/>
            </a:pPr>
            <a:r>
              <a:rPr lang="en-US" sz="1700" dirty="0"/>
              <a:t>Obama likes to play basketball.</a:t>
            </a:r>
          </a:p>
          <a:p>
            <a:pPr marL="285750" indent="-228600">
              <a:lnSpc>
                <a:spcPct val="70000"/>
              </a:lnSpc>
              <a:buFont typeface="Arial" panose="020B0604020202020204" pitchFamily="34" charset="0"/>
              <a:buChar char="•"/>
            </a:pPr>
            <a:r>
              <a:rPr lang="en-US" sz="1700" dirty="0"/>
              <a:t>Obama’s is a huge sports fan, and his favorite team for baseball are the Chicago White Sox.</a:t>
            </a:r>
          </a:p>
          <a:p>
            <a:pPr marL="285750" indent="-228600">
              <a:lnSpc>
                <a:spcPct val="70000"/>
              </a:lnSpc>
              <a:buFont typeface="Arial" panose="020B0604020202020204" pitchFamily="34" charset="0"/>
              <a:buChar char="•"/>
            </a:pPr>
            <a:r>
              <a:rPr lang="en-US" sz="1700" dirty="0"/>
              <a:t>Obama used to like Ice Cream, but now, he doesn’t like Ice Cream anymore. </a:t>
            </a:r>
            <a:r>
              <a:rPr lang="en-US" sz="1700" dirty="0">
                <a:sym typeface="Wingdings" panose="05000000000000000000" pitchFamily="2" charset="2"/>
              </a:rPr>
              <a:t></a:t>
            </a:r>
          </a:p>
          <a:p>
            <a:pPr marL="285750" indent="-228600">
              <a:lnSpc>
                <a:spcPct val="70000"/>
              </a:lnSpc>
              <a:buFont typeface="Arial" panose="020B0604020202020204" pitchFamily="34" charset="0"/>
              <a:buChar char="•"/>
            </a:pPr>
            <a:endParaRPr lang="en-US" sz="1700" dirty="0">
              <a:sym typeface="Wingdings" panose="05000000000000000000" pitchFamily="2" charset="2"/>
            </a:endParaRPr>
          </a:p>
          <a:p>
            <a:pPr marL="285750" indent="-228600">
              <a:lnSpc>
                <a:spcPct val="70000"/>
              </a:lnSpc>
              <a:buFont typeface="Arial" panose="020B0604020202020204" pitchFamily="34" charset="0"/>
              <a:buChar char="•"/>
            </a:pPr>
            <a:endParaRPr lang="en-US" sz="1700" dirty="0"/>
          </a:p>
          <a:p>
            <a:pPr marL="285750" indent="-228600">
              <a:lnSpc>
                <a:spcPct val="70000"/>
              </a:lnSpc>
              <a:buFont typeface="Arial" panose="020B0604020202020204" pitchFamily="34" charset="0"/>
              <a:buChar char="•"/>
            </a:pPr>
            <a:endParaRPr lang="en-US" sz="1700" dirty="0"/>
          </a:p>
          <a:p>
            <a:pPr marL="285750" indent="-228600">
              <a:lnSpc>
                <a:spcPct val="70000"/>
              </a:lnSpc>
              <a:buFont typeface="Arial" panose="020B0604020202020204" pitchFamily="34" charset="0"/>
              <a:buChar char="•"/>
            </a:pPr>
            <a:endParaRPr lang="en-US" sz="1700" dirty="0"/>
          </a:p>
        </p:txBody>
      </p:sp>
    </p:spTree>
    <p:extLst>
      <p:ext uri="{BB962C8B-B14F-4D97-AF65-F5344CB8AC3E}">
        <p14:creationId xmlns:p14="http://schemas.microsoft.com/office/powerpoint/2010/main" val="2840303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67143" y="0"/>
            <a:ext cx="5314278" cy="769441"/>
          </a:xfrm>
          <a:prstGeom prst="rect">
            <a:avLst/>
          </a:prstGeom>
          <a:noFill/>
        </p:spPr>
        <p:txBody>
          <a:bodyPr wrap="square" rtlCol="0">
            <a:spAutoFit/>
          </a:bodyPr>
          <a:lstStyle/>
          <a:p>
            <a:r>
              <a:rPr lang="en-US" sz="4400" dirty="0"/>
              <a:t>The 14th Amendment </a:t>
            </a:r>
          </a:p>
        </p:txBody>
      </p:sp>
      <p:sp>
        <p:nvSpPr>
          <p:cNvPr id="3" name="TextBox 2"/>
          <p:cNvSpPr txBox="1"/>
          <p:nvPr/>
        </p:nvSpPr>
        <p:spPr>
          <a:xfrm>
            <a:off x="1914861" y="968188"/>
            <a:ext cx="9595821" cy="3416320"/>
          </a:xfrm>
          <a:prstGeom prst="rect">
            <a:avLst/>
          </a:prstGeom>
          <a:noFill/>
        </p:spPr>
        <p:txBody>
          <a:bodyPr wrap="square" rtlCol="0">
            <a:spAutoFit/>
          </a:bodyPr>
          <a:lstStyle/>
          <a:p>
            <a:pPr marL="285750" indent="-285750">
              <a:buFont typeface="Arial" panose="020B0604020202020204" pitchFamily="34" charset="0"/>
              <a:buChar char="•"/>
            </a:pPr>
            <a:r>
              <a:rPr lang="en-US" dirty="0"/>
              <a:t>Abraham Lincoln released the slaves without asking congress.</a:t>
            </a:r>
          </a:p>
          <a:p>
            <a:pPr marL="285750" indent="-285750">
              <a:buFont typeface="Arial" panose="020B0604020202020204" pitchFamily="34" charset="0"/>
              <a:buChar char="•"/>
            </a:pPr>
            <a:r>
              <a:rPr lang="en-US" dirty="0"/>
              <a:t>The Amendments freed the slaves, a law that prevents people from owning slaves.</a:t>
            </a:r>
          </a:p>
          <a:p>
            <a:pPr marL="285750" indent="-285750">
              <a:buFont typeface="Arial" panose="020B0604020202020204" pitchFamily="34" charset="0"/>
              <a:buChar char="•"/>
            </a:pPr>
            <a:r>
              <a:rPr lang="en-US" dirty="0"/>
              <a:t>The 14</a:t>
            </a:r>
            <a:r>
              <a:rPr lang="en-US" baseline="30000" dirty="0"/>
              <a:t>th</a:t>
            </a:r>
            <a:r>
              <a:rPr lang="en-US" dirty="0"/>
              <a:t> Amendment was suppose to find a solution to these problems:</a:t>
            </a:r>
          </a:p>
          <a:p>
            <a:pPr marL="285750" indent="-285750">
              <a:buFont typeface="Arial" panose="020B0604020202020204" pitchFamily="34" charset="0"/>
              <a:buChar char="•"/>
            </a:pPr>
            <a:r>
              <a:rPr lang="en-US" dirty="0"/>
              <a:t>Did it free the slaves?</a:t>
            </a:r>
          </a:p>
          <a:p>
            <a:pPr marL="285750" indent="-285750">
              <a:buFont typeface="Arial" panose="020B0604020202020204" pitchFamily="34" charset="0"/>
              <a:buChar char="•"/>
            </a:pPr>
            <a:r>
              <a:rPr lang="en-US" dirty="0"/>
              <a:t>Can slaves own property? </a:t>
            </a:r>
          </a:p>
          <a:p>
            <a:pPr marL="285750" indent="-285750">
              <a:buFont typeface="Arial" panose="020B0604020202020204" pitchFamily="34" charset="0"/>
              <a:buChar char="•"/>
            </a:pPr>
            <a:r>
              <a:rPr lang="en-US" dirty="0"/>
              <a:t>Will society/court treat slaves as white people? Etc.</a:t>
            </a:r>
          </a:p>
          <a:p>
            <a:pPr marL="285750" indent="-285750">
              <a:buFont typeface="Arial" panose="020B0604020202020204" pitchFamily="34" charset="0"/>
              <a:buChar char="•"/>
            </a:pPr>
            <a:r>
              <a:rPr lang="en-US" dirty="0"/>
              <a:t>After the 14</a:t>
            </a:r>
            <a:r>
              <a:rPr lang="en-US" baseline="30000" dirty="0"/>
              <a:t>th</a:t>
            </a:r>
            <a:r>
              <a:rPr lang="en-US" dirty="0"/>
              <a:t> Amendment was signed, racism was still common.</a:t>
            </a:r>
          </a:p>
          <a:p>
            <a:pPr marL="285750" indent="-285750">
              <a:buFont typeface="Arial" panose="020B0604020202020204" pitchFamily="34" charset="0"/>
              <a:buChar char="•"/>
            </a:pPr>
            <a:r>
              <a:rPr lang="en-US" dirty="0"/>
              <a:t>The 14</a:t>
            </a:r>
            <a:r>
              <a:rPr lang="en-US" baseline="30000" dirty="0"/>
              <a:t>th</a:t>
            </a:r>
            <a:r>
              <a:rPr lang="en-US" dirty="0"/>
              <a:t> Amendment is basically a law where everyone is treated equally.</a:t>
            </a:r>
          </a:p>
          <a:p>
            <a:pPr marL="285750" indent="-285750">
              <a:buFont typeface="Arial" panose="020B0604020202020204" pitchFamily="34" charset="0"/>
              <a:buChar char="•"/>
            </a:pPr>
            <a:r>
              <a:rPr lang="en-US" dirty="0"/>
              <a:t>The slaves are free, but there wasn’t a law where it says they can’t had to treat them poorly, so they did that.</a:t>
            </a:r>
          </a:p>
          <a:p>
            <a:pPr marL="285750" indent="-285750">
              <a:buFont typeface="Arial" panose="020B0604020202020204" pitchFamily="34" charset="0"/>
              <a:buChar char="•"/>
            </a:pPr>
            <a:endParaRPr lang="en-US" dirty="0"/>
          </a:p>
          <a:p>
            <a:r>
              <a:rPr lang="en-US" dirty="0"/>
              <a:t>      </a:t>
            </a:r>
          </a:p>
        </p:txBody>
      </p:sp>
    </p:spTree>
    <p:extLst>
      <p:ext uri="{BB962C8B-B14F-4D97-AF65-F5344CB8AC3E}">
        <p14:creationId xmlns:p14="http://schemas.microsoft.com/office/powerpoint/2010/main" val="2852873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9106" y="0"/>
            <a:ext cx="7465806" cy="1015663"/>
          </a:xfrm>
          <a:prstGeom prst="rect">
            <a:avLst/>
          </a:prstGeom>
          <a:noFill/>
        </p:spPr>
        <p:txBody>
          <a:bodyPr wrap="square" rtlCol="0">
            <a:spAutoFit/>
          </a:bodyPr>
          <a:lstStyle/>
          <a:p>
            <a:r>
              <a:rPr lang="en-US" sz="6000" dirty="0"/>
              <a:t>Civil War 1861 - 1865</a:t>
            </a:r>
          </a:p>
        </p:txBody>
      </p:sp>
      <p:sp>
        <p:nvSpPr>
          <p:cNvPr id="3" name="TextBox 2"/>
          <p:cNvSpPr txBox="1"/>
          <p:nvPr/>
        </p:nvSpPr>
        <p:spPr>
          <a:xfrm>
            <a:off x="2764716" y="1015663"/>
            <a:ext cx="5292762" cy="3139321"/>
          </a:xfrm>
          <a:prstGeom prst="rect">
            <a:avLst/>
          </a:prstGeom>
          <a:noFill/>
        </p:spPr>
        <p:txBody>
          <a:bodyPr wrap="square" rtlCol="0" anchor="t">
            <a:spAutoFit/>
          </a:bodyPr>
          <a:lstStyle/>
          <a:p>
            <a:pPr marL="285750" indent="-285750">
              <a:buFont typeface="Arial" panose="020B0604020202020204" pitchFamily="34" charset="0"/>
              <a:buChar char="•"/>
            </a:pPr>
            <a:r>
              <a:rPr lang="EN-US" dirty="0"/>
              <a:t>Was fought against the North and the South</a:t>
            </a:r>
          </a:p>
          <a:p>
            <a:pPr marL="285750" indent="-285750">
              <a:buFont typeface="Arial" panose="020B0604020202020204" pitchFamily="34" charset="0"/>
              <a:buChar char="•"/>
            </a:pPr>
            <a:r>
              <a:rPr lang="EN-US" dirty="0"/>
              <a:t>This war was caused by Abraham Lincoln in 1860.</a:t>
            </a:r>
          </a:p>
          <a:p>
            <a:pPr marL="285750" indent="-285750">
              <a:buFont typeface="Arial" panose="020B0604020202020204" pitchFamily="34" charset="0"/>
              <a:buChar char="•"/>
            </a:pPr>
            <a:r>
              <a:rPr lang="EN-US" dirty="0"/>
              <a:t>The war caused 600,000 lives to be lost.</a:t>
            </a:r>
          </a:p>
          <a:p>
            <a:pPr marL="285750" indent="-285750">
              <a:buFont typeface="Arial" panose="020B0604020202020204" pitchFamily="34" charset="0"/>
              <a:buChar char="•"/>
            </a:pPr>
            <a:r>
              <a:rPr lang="EN-US" dirty="0"/>
              <a:t>Also, it caused more than 375,000 people to be injured.</a:t>
            </a:r>
          </a:p>
          <a:p>
            <a:pPr marL="285750" indent="-285750">
              <a:buFont typeface="Arial" panose="020B0604020202020204" pitchFamily="34" charset="0"/>
              <a:buChar char="•"/>
            </a:pPr>
            <a:r>
              <a:rPr lang="EN-US" dirty="0"/>
              <a:t>The Confederate States are: Mississippi, Arkansas, Florida, Louisiana, Georgia, Alabama, North Carolina, South Carolina, Tennessee, Virginia and Texas</a:t>
            </a:r>
          </a:p>
          <a:p>
            <a:pPr marL="285750" indent="-285750">
              <a:buFont typeface="Arial" panose="020B0604020202020204" pitchFamily="34" charset="0"/>
              <a:buChar char="•"/>
            </a:pPr>
            <a:r>
              <a:rPr lang="EN-US" dirty="0"/>
              <a:t>The North had lots of industry and the South had many farms/agriculture</a:t>
            </a:r>
          </a:p>
        </p:txBody>
      </p:sp>
    </p:spTree>
    <p:extLst>
      <p:ext uri="{BB962C8B-B14F-4D97-AF65-F5344CB8AC3E}">
        <p14:creationId xmlns:p14="http://schemas.microsoft.com/office/powerpoint/2010/main" val="1253633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uturistic Wallpaper by bernardo9512 on DeviantAr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3" name="TextBox 2"/>
          <p:cNvSpPr txBox="1"/>
          <p:nvPr/>
        </p:nvSpPr>
        <p:spPr>
          <a:xfrm>
            <a:off x="2205318" y="711749"/>
            <a:ext cx="9380669" cy="3970318"/>
          </a:xfrm>
          <a:prstGeom prst="rect">
            <a:avLst/>
          </a:prstGeom>
          <a:noFill/>
        </p:spPr>
        <p:txBody>
          <a:bodyPr wrap="square" rtlCol="0">
            <a:spAutoFit/>
          </a:bodyPr>
          <a:lstStyle/>
          <a:p>
            <a:pPr marL="285750" indent="-285750">
              <a:buFont typeface="Arial" panose="020B0604020202020204" pitchFamily="34" charset="0"/>
              <a:buChar char="•"/>
            </a:pPr>
            <a:r>
              <a:rPr lang="en-US" dirty="0">
                <a:highlight>
                  <a:srgbClr val="FFFF00"/>
                </a:highlight>
              </a:rPr>
              <a:t>Annual, every year in February.</a:t>
            </a:r>
          </a:p>
          <a:p>
            <a:pPr marL="285750" indent="-285750">
              <a:buFont typeface="Arial" panose="020B0604020202020204" pitchFamily="34" charset="0"/>
              <a:buChar char="•"/>
            </a:pPr>
            <a:r>
              <a:rPr lang="en-US" dirty="0">
                <a:highlight>
                  <a:srgbClr val="FFFF00"/>
                </a:highlight>
              </a:rPr>
              <a:t>Black History Month is honoring the accomplishments of African Americans.</a:t>
            </a:r>
          </a:p>
          <a:p>
            <a:pPr marL="285750" indent="-285750">
              <a:buFont typeface="Arial" panose="020B0604020202020204" pitchFamily="34" charset="0"/>
              <a:buChar char="•"/>
            </a:pPr>
            <a:r>
              <a:rPr lang="en-US" dirty="0">
                <a:highlight>
                  <a:srgbClr val="FFFF00"/>
                </a:highlight>
              </a:rPr>
              <a:t>Was started as an idea in 1926 as Negro History Week, by Carter G. Woodson.</a:t>
            </a:r>
          </a:p>
          <a:p>
            <a:pPr marL="285750" indent="-285750">
              <a:buFont typeface="Arial" panose="020B0604020202020204" pitchFamily="34" charset="0"/>
              <a:buChar char="•"/>
            </a:pPr>
            <a:r>
              <a:rPr lang="en-US" dirty="0">
                <a:highlight>
                  <a:srgbClr val="FFFF00"/>
                </a:highlight>
              </a:rPr>
              <a:t>Black History Month was established in 1976.</a:t>
            </a:r>
          </a:p>
          <a:p>
            <a:pPr marL="285750" indent="-285750">
              <a:buFont typeface="Arial" panose="020B0604020202020204" pitchFamily="34" charset="0"/>
              <a:buChar char="•"/>
            </a:pPr>
            <a:r>
              <a:rPr lang="en-US" dirty="0">
                <a:highlight>
                  <a:srgbClr val="FFFF00"/>
                </a:highlight>
              </a:rPr>
              <a:t>Black History Month occurs at the same time as Frederick Douglass and Abraham Lincoln, both born in February.</a:t>
            </a:r>
          </a:p>
          <a:p>
            <a:pPr marL="285750" indent="-285750">
              <a:buFont typeface="Arial" panose="020B0604020202020204" pitchFamily="34" charset="0"/>
              <a:buChar char="•"/>
            </a:pPr>
            <a:r>
              <a:rPr lang="en-US" dirty="0">
                <a:highlight>
                  <a:srgbClr val="FFFF00"/>
                </a:highlight>
              </a:rPr>
              <a:t>Black History Month is sponsored by the Association for the Study of African Americans (ASALH)</a:t>
            </a:r>
          </a:p>
          <a:p>
            <a:pPr marL="285750" indent="-285750">
              <a:buFont typeface="Arial" panose="020B0604020202020204" pitchFamily="34" charset="0"/>
              <a:buChar char="•"/>
            </a:pPr>
            <a:r>
              <a:rPr lang="en-US" dirty="0">
                <a:highlight>
                  <a:srgbClr val="FFFF00"/>
                </a:highlight>
              </a:rPr>
              <a:t>Carter G. Woodson founded the company in 1915 and originally began as the Association for the Study of Negro Life and History. (ATNLH)</a:t>
            </a:r>
          </a:p>
          <a:p>
            <a:pPr marL="285750" indent="-285750">
              <a:buFont typeface="Arial" panose="020B0604020202020204" pitchFamily="34" charset="0"/>
              <a:buChar char="•"/>
            </a:pPr>
            <a:endParaRPr lang="en-US" dirty="0">
              <a:highlight>
                <a:srgbClr val="FFFF00"/>
              </a:highlight>
            </a:endParaRPr>
          </a:p>
          <a:p>
            <a:pPr marL="285750" indent="-285750">
              <a:buFont typeface="Arial" panose="020B0604020202020204" pitchFamily="34" charset="0"/>
              <a:buChar char="•"/>
            </a:pPr>
            <a:endParaRPr lang="en-US" dirty="0">
              <a:highlight>
                <a:srgbClr val="FFFF00"/>
              </a:highlight>
            </a:endParaRPr>
          </a:p>
          <a:p>
            <a:pPr marL="285750" indent="-285750">
              <a:buFont typeface="Arial" panose="020B0604020202020204" pitchFamily="34" charset="0"/>
              <a:buChar char="•"/>
            </a:pPr>
            <a:endParaRPr lang="en-US" dirty="0">
              <a:highlight>
                <a:srgbClr val="FFFF00"/>
              </a:highlight>
            </a:endParaRPr>
          </a:p>
          <a:p>
            <a:pPr marL="285750" indent="-285750">
              <a:buFont typeface="Arial" panose="020B0604020202020204" pitchFamily="34" charset="0"/>
              <a:buChar char="•"/>
            </a:pPr>
            <a:endParaRPr lang="en-US" dirty="0">
              <a:highlight>
                <a:srgbClr val="FFFF00"/>
              </a:highlight>
            </a:endParaRPr>
          </a:p>
          <a:p>
            <a:pPr marL="285750" indent="-285750">
              <a:buFont typeface="Arial" panose="020B0604020202020204" pitchFamily="34" charset="0"/>
              <a:buChar char="•"/>
            </a:pPr>
            <a:endParaRPr lang="en-US" dirty="0">
              <a:highlight>
                <a:srgbClr val="FFFF00"/>
              </a:highlight>
            </a:endParaRPr>
          </a:p>
        </p:txBody>
      </p:sp>
      <p:pic>
        <p:nvPicPr>
          <p:cNvPr id="4" name="Picture 3" descr="... Information For World Book Encyclopedia World Book Encyclopedi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08206"/>
            <a:ext cx="7358231" cy="3049793"/>
          </a:xfrm>
          <a:prstGeom prst="rect">
            <a:avLst/>
          </a:prstGeom>
        </p:spPr>
      </p:pic>
      <p:sp>
        <p:nvSpPr>
          <p:cNvPr id="2" name="TextBox 1"/>
          <p:cNvSpPr txBox="1"/>
          <p:nvPr/>
        </p:nvSpPr>
        <p:spPr>
          <a:xfrm>
            <a:off x="2796989" y="0"/>
            <a:ext cx="6153374" cy="646331"/>
          </a:xfrm>
          <a:prstGeom prst="rect">
            <a:avLst/>
          </a:prstGeom>
          <a:noFill/>
        </p:spPr>
        <p:txBody>
          <a:bodyPr wrap="square" rtlCol="0">
            <a:spAutoFit/>
          </a:bodyPr>
          <a:lstStyle/>
          <a:p>
            <a:r>
              <a:rPr lang="en-US" sz="3600" dirty="0">
                <a:highlight>
                  <a:srgbClr val="FFFF00"/>
                </a:highlight>
              </a:rPr>
              <a:t>Notes from encyclopedia/article</a:t>
            </a:r>
          </a:p>
        </p:txBody>
      </p:sp>
    </p:spTree>
    <p:extLst>
      <p:ext uri="{BB962C8B-B14F-4D97-AF65-F5344CB8AC3E}">
        <p14:creationId xmlns:p14="http://schemas.microsoft.com/office/powerpoint/2010/main" val="2557413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ebruary is Black History Month. Join us for a special story time and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753" y="1518780"/>
            <a:ext cx="2956213" cy="1297110"/>
          </a:xfrm>
          <a:prstGeom prst="rect">
            <a:avLst/>
          </a:prstGeom>
        </p:spPr>
      </p:pic>
      <p:pic>
        <p:nvPicPr>
          <p:cNvPr id="5" name="Picture 4" descr="Celebrating Black History Month Black History Month"/>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638" y="-9052"/>
            <a:ext cx="12192000" cy="6867052"/>
          </a:xfrm>
          <a:prstGeom prst="rect">
            <a:avLst/>
          </a:prstGeom>
        </p:spPr>
      </p:pic>
      <p:sp>
        <p:nvSpPr>
          <p:cNvPr id="2" name="Title 1"/>
          <p:cNvSpPr>
            <a:spLocks noGrp="1"/>
          </p:cNvSpPr>
          <p:nvPr>
            <p:ph type="title"/>
          </p:nvPr>
        </p:nvSpPr>
        <p:spPr/>
        <p:txBody>
          <a:bodyPr/>
          <a:lstStyle/>
          <a:p>
            <a:r>
              <a:rPr lang="EN-US" dirty="0">
                <a:highlight>
                  <a:srgbClr val="FFFF00"/>
                </a:highlight>
              </a:rPr>
              <a:t>People That Represent Black History Month</a:t>
            </a:r>
          </a:p>
        </p:txBody>
      </p:sp>
      <p:sp>
        <p:nvSpPr>
          <p:cNvPr id="3" name="Content Placeholder 2"/>
          <p:cNvSpPr>
            <a:spLocks noGrp="1"/>
          </p:cNvSpPr>
          <p:nvPr>
            <p:ph idx="1"/>
          </p:nvPr>
        </p:nvSpPr>
        <p:spPr>
          <a:xfrm>
            <a:off x="838200" y="1407415"/>
            <a:ext cx="10515600" cy="2052874"/>
          </a:xfrm>
        </p:spPr>
        <p:txBody>
          <a:bodyPr vert="horz" lIns="91440" tIns="45720" rIns="91440" bIns="45720" rtlCol="0" anchor="t">
            <a:normAutofit/>
          </a:bodyPr>
          <a:lstStyle/>
          <a:p>
            <a:r>
              <a:rPr lang="EN-US" sz="1600" dirty="0">
                <a:highlight>
                  <a:srgbClr val="FFFF00"/>
                </a:highlight>
              </a:rPr>
              <a:t>Martin Luther King. Jr, is a civil rights activist and led non-violent protests for the rights of African Americans.</a:t>
            </a:r>
          </a:p>
          <a:p>
            <a:r>
              <a:rPr lang="EN-US" sz="1600" dirty="0">
                <a:highlight>
                  <a:srgbClr val="FFFF00"/>
                </a:highlight>
              </a:rPr>
              <a:t>Neil deGrasse Tyson, the director of Planetarium, and a scientist, spent most of his career sharing his thoughts to others.</a:t>
            </a:r>
          </a:p>
          <a:p>
            <a:r>
              <a:rPr lang="EN-US" sz="1600" dirty="0">
                <a:highlight>
                  <a:srgbClr val="FFFF00"/>
                </a:highlight>
              </a:rPr>
              <a:t>Barack Obama, the 44th president of the United States, is known for being the first African American president.</a:t>
            </a:r>
          </a:p>
          <a:p>
            <a:r>
              <a:rPr lang="EN-US" sz="1600" dirty="0">
                <a:highlight>
                  <a:srgbClr val="FFFF00"/>
                </a:highlight>
              </a:rPr>
              <a:t>Harriet Tubman, born a slave in Maryland, had managed to escape slavery by using the "Underground Railroad."</a:t>
            </a:r>
          </a:p>
          <a:p>
            <a:r>
              <a:rPr lang="EN-US" sz="1600" dirty="0">
                <a:highlight>
                  <a:srgbClr val="FFFF00"/>
                </a:highlight>
              </a:rPr>
              <a:t>Booker T. Washington, born as a slave and grew up during the Civil War, which meant that Abraham Lincoln had signed the Emancipation Proclamation, and then, when Washington was around nine, he was freed and is no longer a slave.</a:t>
            </a:r>
          </a:p>
          <a:p>
            <a:endParaRPr lang="EN-US" sz="1600" dirty="0">
              <a:highlight>
                <a:srgbClr val="FFFF00"/>
              </a:highlight>
            </a:endParaRPr>
          </a:p>
          <a:p>
            <a:endParaRPr lang="EN-US" sz="1600" dirty="0">
              <a:highlight>
                <a:srgbClr val="FFFF00"/>
              </a:highlight>
            </a:endParaRPr>
          </a:p>
        </p:txBody>
      </p:sp>
    </p:spTree>
    <p:extLst>
      <p:ext uri="{BB962C8B-B14F-4D97-AF65-F5344CB8AC3E}">
        <p14:creationId xmlns:p14="http://schemas.microsoft.com/office/powerpoint/2010/main" val="412773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85939" y="258184"/>
            <a:ext cx="2710927" cy="707886"/>
          </a:xfrm>
          <a:prstGeom prst="rect">
            <a:avLst/>
          </a:prstGeom>
          <a:noFill/>
        </p:spPr>
        <p:txBody>
          <a:bodyPr wrap="square" rtlCol="0">
            <a:spAutoFit/>
          </a:bodyPr>
          <a:lstStyle/>
          <a:p>
            <a:r>
              <a:rPr lang="en-US" sz="4000" dirty="0"/>
              <a:t>Works Cited</a:t>
            </a:r>
          </a:p>
        </p:txBody>
      </p:sp>
      <p:sp>
        <p:nvSpPr>
          <p:cNvPr id="3" name="TextBox 2"/>
          <p:cNvSpPr txBox="1"/>
          <p:nvPr/>
        </p:nvSpPr>
        <p:spPr>
          <a:xfrm>
            <a:off x="2827338" y="963613"/>
            <a:ext cx="7200034" cy="6309420"/>
          </a:xfrm>
          <a:prstGeom prst="rect">
            <a:avLst/>
          </a:prstGeom>
          <a:noFill/>
        </p:spPr>
        <p:txBody>
          <a:bodyPr wrap="square" rtlCol="0" anchor="t">
            <a:spAutoFit/>
          </a:bodyPr>
          <a:lstStyle/>
          <a:p>
            <a:r>
              <a:rPr lang="EN-US" sz="1600" dirty="0">
                <a:effectLst/>
              </a:rPr>
              <a:t>"Black History Month." </a:t>
            </a:r>
            <a:r>
              <a:rPr lang="EN-US" sz="1600" i="1" dirty="0">
                <a:effectLst/>
              </a:rPr>
              <a:t>World Book</a:t>
            </a:r>
            <a:r>
              <a:rPr lang="EN-US" sz="1600" dirty="0">
                <a:effectLst/>
              </a:rPr>
              <a:t>. N.p.: n.p., 2010. Print. </a:t>
            </a:r>
            <a:endParaRPr lang="EN-US" sz="1600" dirty="0">
              <a:solidFill>
                <a:srgbClr val="000000"/>
              </a:solidFill>
              <a:effectLst/>
              <a:latin typeface="Calibri"/>
            </a:endParaRPr>
          </a:p>
          <a:p>
            <a:endParaRPr lang="EN-US" sz="1600" dirty="0">
              <a:solidFill>
                <a:srgbClr val="000000"/>
              </a:solidFill>
              <a:effectLst/>
              <a:latin typeface="Calibri"/>
            </a:endParaRPr>
          </a:p>
          <a:p>
            <a:r>
              <a:rPr lang="EN-US" sz="1600" dirty="0">
                <a:effectLst/>
                <a:latin typeface="Calibri"/>
              </a:rPr>
              <a:t> "Martin Luther King, Jr." </a:t>
            </a:r>
            <a:r>
              <a:rPr lang="EN-US" sz="1600" i="1" dirty="0">
                <a:effectLst/>
                <a:latin typeface="Calibri"/>
              </a:rPr>
              <a:t>Kid's Biography: Martin Luther King, Jr.</a:t>
            </a:r>
            <a:r>
              <a:rPr lang="EN-US" sz="1600" dirty="0">
                <a:effectLst/>
                <a:latin typeface="Calibri"/>
              </a:rPr>
              <a:t> Technological Solutions, Inc, n.d. Web. 20 Jan. 2017.</a:t>
            </a:r>
          </a:p>
          <a:p>
            <a:endParaRPr lang="EN-US" sz="1600" dirty="0">
              <a:effectLst/>
              <a:latin typeface="Calibri"/>
            </a:endParaRPr>
          </a:p>
          <a:p>
            <a:r>
              <a:rPr lang="EN-US" sz="1600" dirty="0">
                <a:effectLst/>
                <a:latin typeface="Calibri"/>
              </a:rPr>
              <a:t>Editors, Biography.com. "Neil DeGrasse Tyson."  </a:t>
            </a:r>
            <a:r>
              <a:rPr lang="EN-US" sz="1600" i="1" dirty="0">
                <a:effectLst/>
                <a:latin typeface="Calibri"/>
              </a:rPr>
              <a:t>Biography.com</a:t>
            </a:r>
            <a:r>
              <a:rPr lang="EN-US" sz="1600" dirty="0">
                <a:effectLst/>
                <a:latin typeface="Calibri"/>
              </a:rPr>
              <a:t>. A&amp;E Networks      Television, 21 May 2015. Web. 20 Jan. 2017.   </a:t>
            </a:r>
          </a:p>
          <a:p>
            <a:endParaRPr lang="EN-US" sz="1600" dirty="0">
              <a:effectLst/>
              <a:latin typeface="Calibri"/>
            </a:endParaRPr>
          </a:p>
          <a:p>
            <a:r>
              <a:rPr lang="EN-US" sz="1600" dirty="0">
                <a:effectLst/>
                <a:latin typeface="Calibri"/>
              </a:rPr>
              <a:t>"Biography." </a:t>
            </a:r>
            <a:r>
              <a:rPr lang="EN-US" sz="1600" i="1" dirty="0">
                <a:effectLst/>
                <a:latin typeface="Calibri"/>
              </a:rPr>
              <a:t>Biography of President Barack Obama for Kids</a:t>
            </a:r>
            <a:r>
              <a:rPr lang="EN-US" sz="1600" dirty="0">
                <a:effectLst/>
                <a:latin typeface="Calibri"/>
              </a:rPr>
              <a:t>. Technological Solutions, Inc, n.d. Web. 23 Jan. 2017. </a:t>
            </a:r>
          </a:p>
          <a:p>
            <a:endParaRPr lang="EN-US" sz="1600" dirty="0">
              <a:effectLst/>
              <a:latin typeface="Calibri"/>
            </a:endParaRPr>
          </a:p>
          <a:p>
            <a:r>
              <a:rPr lang="EN-US" sz="1600" dirty="0"/>
              <a:t>"Biography." </a:t>
            </a:r>
            <a:r>
              <a:rPr lang="EN-US" sz="1600" i="1" dirty="0"/>
              <a:t>Biography: Harriet Tubman for Kids</a:t>
            </a:r>
            <a:r>
              <a:rPr lang="EN-US" sz="1600" dirty="0"/>
              <a:t>. Technological Solutions, Inc, n.d. Web. 23 Jan. 2017. </a:t>
            </a:r>
          </a:p>
          <a:p>
            <a:endParaRPr lang="EN-US" sz="1600" dirty="0"/>
          </a:p>
          <a:p>
            <a:r>
              <a:rPr lang="EN-US" sz="1600" dirty="0"/>
              <a:t>"Biography." </a:t>
            </a:r>
            <a:r>
              <a:rPr lang="EN-US" sz="1600" i="1" dirty="0"/>
              <a:t>Biography: Booker T. Washington for Kids</a:t>
            </a:r>
            <a:r>
              <a:rPr lang="EN-US" sz="1600" dirty="0"/>
              <a:t>. Technological Solutions Inc, n.d. Web. 23 Jan. 2017.  </a:t>
            </a:r>
          </a:p>
          <a:p>
            <a:endParaRPr lang="en-US" sz="1600" dirty="0"/>
          </a:p>
          <a:p>
            <a:r>
              <a:rPr lang="en-US" sz="1600" dirty="0"/>
              <a:t>Malik, Nick. "Explaining the 14th Amendment in Non-Technical English." </a:t>
            </a:r>
            <a:r>
              <a:rPr lang="en-US" sz="1600" i="1" dirty="0"/>
              <a:t>A </a:t>
            </a:r>
            <a:r>
              <a:rPr lang="en-US" sz="1600" i="1" dirty="0" err="1"/>
              <a:t>Nicklas</a:t>
            </a:r>
            <a:r>
              <a:rPr lang="en-US" sz="1600" i="1" dirty="0"/>
              <a:t> Malik</a:t>
            </a:r>
            <a:r>
              <a:rPr lang="en-US" sz="1600" dirty="0"/>
              <a:t>. </a:t>
            </a:r>
            <a:r>
              <a:rPr lang="en-US" sz="1600" dirty="0" err="1"/>
              <a:t>N.p</a:t>
            </a:r>
            <a:r>
              <a:rPr lang="en-US" sz="1600" dirty="0"/>
              <a:t>., 7 Feb. 2014. Web. 24 Jan. 2017.</a:t>
            </a:r>
          </a:p>
          <a:p>
            <a:endParaRPr lang="en-US" sz="1600" dirty="0"/>
          </a:p>
          <a:p>
            <a:r>
              <a:rPr lang="en-US" sz="1600" dirty="0"/>
              <a:t>"American Civil War Facts, Information &amp; Worksheets | Teaching Resources." </a:t>
            </a:r>
            <a:r>
              <a:rPr lang="en-US" sz="1600" i="1" dirty="0" err="1"/>
              <a:t>KidsKonnect</a:t>
            </a:r>
            <a:r>
              <a:rPr lang="en-US" sz="1600" dirty="0"/>
              <a:t>. </a:t>
            </a:r>
            <a:r>
              <a:rPr lang="en-US" sz="1600" dirty="0" err="1"/>
              <a:t>N.p</a:t>
            </a:r>
            <a:r>
              <a:rPr lang="en-US" sz="1600" dirty="0"/>
              <a:t>., 13 Jan. 2017. Web. 24 Jan. 2017.  </a:t>
            </a:r>
            <a:r>
              <a:rPr lang="EN-US" sz="1600" dirty="0"/>
              <a:t>                                                 </a:t>
            </a:r>
          </a:p>
          <a:p>
            <a:r>
              <a:rPr lang="EN-US" sz="1600" dirty="0"/>
              <a:t>                                                  </a:t>
            </a:r>
          </a:p>
          <a:p>
            <a:endParaRPr lang="en-US" dirty="0"/>
          </a:p>
          <a:p>
            <a:endParaRPr lang="en-US" dirty="0"/>
          </a:p>
        </p:txBody>
      </p:sp>
    </p:spTree>
    <p:extLst>
      <p:ext uri="{BB962C8B-B14F-4D97-AF65-F5344CB8AC3E}">
        <p14:creationId xmlns:p14="http://schemas.microsoft.com/office/powerpoint/2010/main" val="3436175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652</Words>
  <Application>Microsoft Office PowerPoint</Application>
  <PresentationFormat>Widescreen</PresentationFormat>
  <Paragraphs>84</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Black History Month</vt:lpstr>
      <vt:lpstr>PowerPoint Presentation</vt:lpstr>
      <vt:lpstr>PowerPoint Presentation</vt:lpstr>
      <vt:lpstr>PowerPoint Presentation</vt:lpstr>
      <vt:lpstr>PowerPoint Presentation</vt:lpstr>
      <vt:lpstr>PowerPoint Presentation</vt:lpstr>
      <vt:lpstr>People That Represent Black History Month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History Month</dc:title>
  <dc:creator>Huynh, Quang</dc:creator>
  <cp:lastModifiedBy>Huynh, Quang</cp:lastModifiedBy>
  <cp:revision>22</cp:revision>
  <dcterms:created xsi:type="dcterms:W3CDTF">2017-01-20T19:17:49Z</dcterms:created>
  <dcterms:modified xsi:type="dcterms:W3CDTF">2017-01-24T19:57:19Z</dcterms:modified>
</cp:coreProperties>
</file>