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Default Extension="jpg&amp;ehk=X6J"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B4F"/>
    <a:srgbClr val="43FF43"/>
    <a:srgbClr val="FF3B3B"/>
    <a:srgbClr val="263FF6"/>
    <a:srgbClr val="F743DD"/>
    <a:srgbClr val="FE583C"/>
    <a:srgbClr val="00FF00"/>
    <a:srgbClr val="FB3F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330"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467525-309E-4942-8DFE-EDC9DA39F77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1E4AD-4A04-4EA2-B878-5A53129EBF9B}" type="slidenum">
              <a:rPr lang="en-US" smtClean="0"/>
              <a:t>‹#›</a:t>
            </a:fld>
            <a:endParaRPr lang="en-US"/>
          </a:p>
        </p:txBody>
      </p:sp>
    </p:spTree>
    <p:extLst>
      <p:ext uri="{BB962C8B-B14F-4D97-AF65-F5344CB8AC3E}">
        <p14:creationId xmlns:p14="http://schemas.microsoft.com/office/powerpoint/2010/main" val="2016809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467525-309E-4942-8DFE-EDC9DA39F77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1E4AD-4A04-4EA2-B878-5A53129EBF9B}" type="slidenum">
              <a:rPr lang="en-US" smtClean="0"/>
              <a:t>‹#›</a:t>
            </a:fld>
            <a:endParaRPr lang="en-US"/>
          </a:p>
        </p:txBody>
      </p:sp>
    </p:spTree>
    <p:extLst>
      <p:ext uri="{BB962C8B-B14F-4D97-AF65-F5344CB8AC3E}">
        <p14:creationId xmlns:p14="http://schemas.microsoft.com/office/powerpoint/2010/main" val="127675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467525-309E-4942-8DFE-EDC9DA39F77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1E4AD-4A04-4EA2-B878-5A53129EBF9B}" type="slidenum">
              <a:rPr lang="en-US" smtClean="0"/>
              <a:t>‹#›</a:t>
            </a:fld>
            <a:endParaRPr lang="en-US"/>
          </a:p>
        </p:txBody>
      </p:sp>
    </p:spTree>
    <p:extLst>
      <p:ext uri="{BB962C8B-B14F-4D97-AF65-F5344CB8AC3E}">
        <p14:creationId xmlns:p14="http://schemas.microsoft.com/office/powerpoint/2010/main" val="250258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467525-309E-4942-8DFE-EDC9DA39F77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1E4AD-4A04-4EA2-B878-5A53129EBF9B}" type="slidenum">
              <a:rPr lang="en-US" smtClean="0"/>
              <a:t>‹#›</a:t>
            </a:fld>
            <a:endParaRPr lang="en-US"/>
          </a:p>
        </p:txBody>
      </p:sp>
    </p:spTree>
    <p:extLst>
      <p:ext uri="{BB962C8B-B14F-4D97-AF65-F5344CB8AC3E}">
        <p14:creationId xmlns:p14="http://schemas.microsoft.com/office/powerpoint/2010/main" val="217871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467525-309E-4942-8DFE-EDC9DA39F77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1E4AD-4A04-4EA2-B878-5A53129EBF9B}" type="slidenum">
              <a:rPr lang="en-US" smtClean="0"/>
              <a:t>‹#›</a:t>
            </a:fld>
            <a:endParaRPr lang="en-US"/>
          </a:p>
        </p:txBody>
      </p:sp>
    </p:spTree>
    <p:extLst>
      <p:ext uri="{BB962C8B-B14F-4D97-AF65-F5344CB8AC3E}">
        <p14:creationId xmlns:p14="http://schemas.microsoft.com/office/powerpoint/2010/main" val="37849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467525-309E-4942-8DFE-EDC9DA39F776}"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1E4AD-4A04-4EA2-B878-5A53129EBF9B}" type="slidenum">
              <a:rPr lang="en-US" smtClean="0"/>
              <a:t>‹#›</a:t>
            </a:fld>
            <a:endParaRPr lang="en-US"/>
          </a:p>
        </p:txBody>
      </p:sp>
    </p:spTree>
    <p:extLst>
      <p:ext uri="{BB962C8B-B14F-4D97-AF65-F5344CB8AC3E}">
        <p14:creationId xmlns:p14="http://schemas.microsoft.com/office/powerpoint/2010/main" val="8635598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467525-309E-4942-8DFE-EDC9DA39F776}"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71E4AD-4A04-4EA2-B878-5A53129EBF9B}" type="slidenum">
              <a:rPr lang="en-US" smtClean="0"/>
              <a:t>‹#›</a:t>
            </a:fld>
            <a:endParaRPr lang="en-US"/>
          </a:p>
        </p:txBody>
      </p:sp>
    </p:spTree>
    <p:extLst>
      <p:ext uri="{BB962C8B-B14F-4D97-AF65-F5344CB8AC3E}">
        <p14:creationId xmlns:p14="http://schemas.microsoft.com/office/powerpoint/2010/main" val="19657954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467525-309E-4942-8DFE-EDC9DA39F776}"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71E4AD-4A04-4EA2-B878-5A53129EBF9B}" type="slidenum">
              <a:rPr lang="en-US" smtClean="0"/>
              <a:t>‹#›</a:t>
            </a:fld>
            <a:endParaRPr lang="en-US"/>
          </a:p>
        </p:txBody>
      </p:sp>
    </p:spTree>
    <p:extLst>
      <p:ext uri="{BB962C8B-B14F-4D97-AF65-F5344CB8AC3E}">
        <p14:creationId xmlns:p14="http://schemas.microsoft.com/office/powerpoint/2010/main" val="409977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67525-309E-4942-8DFE-EDC9DA39F776}"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71E4AD-4A04-4EA2-B878-5A53129EBF9B}" type="slidenum">
              <a:rPr lang="en-US" smtClean="0"/>
              <a:t>‹#›</a:t>
            </a:fld>
            <a:endParaRPr lang="en-US"/>
          </a:p>
        </p:txBody>
      </p:sp>
    </p:spTree>
    <p:extLst>
      <p:ext uri="{BB962C8B-B14F-4D97-AF65-F5344CB8AC3E}">
        <p14:creationId xmlns:p14="http://schemas.microsoft.com/office/powerpoint/2010/main" val="101964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467525-309E-4942-8DFE-EDC9DA39F776}"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1E4AD-4A04-4EA2-B878-5A53129EBF9B}" type="slidenum">
              <a:rPr lang="en-US" smtClean="0"/>
              <a:t>‹#›</a:t>
            </a:fld>
            <a:endParaRPr lang="en-US"/>
          </a:p>
        </p:txBody>
      </p:sp>
    </p:spTree>
    <p:extLst>
      <p:ext uri="{BB962C8B-B14F-4D97-AF65-F5344CB8AC3E}">
        <p14:creationId xmlns:p14="http://schemas.microsoft.com/office/powerpoint/2010/main" val="31844447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467525-309E-4942-8DFE-EDC9DA39F776}"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1E4AD-4A04-4EA2-B878-5A53129EBF9B}" type="slidenum">
              <a:rPr lang="en-US" smtClean="0"/>
              <a:t>‹#›</a:t>
            </a:fld>
            <a:endParaRPr lang="en-US"/>
          </a:p>
        </p:txBody>
      </p:sp>
    </p:spTree>
    <p:extLst>
      <p:ext uri="{BB962C8B-B14F-4D97-AF65-F5344CB8AC3E}">
        <p14:creationId xmlns:p14="http://schemas.microsoft.com/office/powerpoint/2010/main" val="65980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67525-309E-4942-8DFE-EDC9DA39F776}" type="datetimeFigureOut">
              <a:rPr lang="en-US" smtClean="0"/>
              <a:t>4/10/2017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1E4AD-4A04-4EA2-B878-5A53129EBF9B}" type="slidenum">
              <a:rPr lang="en-US" smtClean="0"/>
              <a:t>‹#›</a:t>
            </a:fld>
            <a:endParaRPr lang="en-US"/>
          </a:p>
        </p:txBody>
      </p:sp>
    </p:spTree>
    <p:extLst>
      <p:ext uri="{BB962C8B-B14F-4D97-AF65-F5344CB8AC3E}">
        <p14:creationId xmlns:p14="http://schemas.microsoft.com/office/powerpoint/2010/main" val="29355646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amp;ehk=X6J"/><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rgbClr val="00FF00"/>
          </a:fgClr>
          <a:bgClr>
            <a:schemeClr val="bg1"/>
          </a:bgClr>
        </a:pattFill>
        <a:effectLst/>
      </p:bgPr>
    </p:bg>
    <p:spTree>
      <p:nvGrpSpPr>
        <p:cNvPr id="1" name=""/>
        <p:cNvGrpSpPr/>
        <p:nvPr/>
      </p:nvGrpSpPr>
      <p:grpSpPr>
        <a:xfrm>
          <a:off x="0" y="0"/>
          <a:ext cx="0" cy="0"/>
          <a:chOff x="0" y="0"/>
          <a:chExt cx="0" cy="0"/>
        </a:xfrm>
      </p:grpSpPr>
      <p:pic>
        <p:nvPicPr>
          <p:cNvPr id="5" name="Picture 4" descr="&lt;strong&gt;Mother Teresa&lt;/strong&g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340" y="1951509"/>
            <a:ext cx="3509070" cy="4123157"/>
          </a:xfrm>
          <a:prstGeom prst="rect">
            <a:avLst/>
          </a:prstGeom>
        </p:spPr>
      </p:pic>
      <p:sp>
        <p:nvSpPr>
          <p:cNvPr id="2" name="Title 1"/>
          <p:cNvSpPr>
            <a:spLocks noGrp="1"/>
          </p:cNvSpPr>
          <p:nvPr>
            <p:ph type="ctrTitle"/>
          </p:nvPr>
        </p:nvSpPr>
        <p:spPr>
          <a:xfrm>
            <a:off x="-1034202" y="961831"/>
            <a:ext cx="10161275" cy="1636431"/>
          </a:xfrm>
          <a:noFill/>
        </p:spPr>
        <p:txBody>
          <a:bodyPr>
            <a:noAutofit/>
          </a:bodyPr>
          <a:lstStyle/>
          <a:p>
            <a:r>
              <a:rPr lang="en-US" sz="9600" b="1" dirty="0">
                <a:ln w="9525">
                  <a:solidFill>
                    <a:srgbClr val="263FF6"/>
                  </a:solidFill>
                  <a:prstDash val="solid"/>
                </a:ln>
                <a:solidFill>
                  <a:srgbClr val="43FF43"/>
                </a:solidFill>
                <a:effectLst>
                  <a:outerShdw blurRad="12700" dist="38100" dir="2700000" algn="tl" rotWithShape="0">
                    <a:schemeClr val="accent5">
                      <a:lumMod val="60000"/>
                      <a:lumOff val="40000"/>
                    </a:schemeClr>
                  </a:outerShdw>
                </a:effectLst>
              </a:rPr>
              <a:t>Mother</a:t>
            </a:r>
            <a:r>
              <a:rPr lang="en-US" sz="9600" dirty="0">
                <a:ln>
                  <a:solidFill>
                    <a:srgbClr val="263FF6"/>
                  </a:solidFill>
                </a:ln>
                <a:solidFill>
                  <a:srgbClr val="43FF43"/>
                </a:solidFill>
              </a:rPr>
              <a:t> </a:t>
            </a:r>
            <a:r>
              <a:rPr lang="en-US" sz="9600" b="1" dirty="0" smtClean="0">
                <a:ln w="13462">
                  <a:solidFill>
                    <a:srgbClr val="263FF6"/>
                  </a:solidFill>
                  <a:prstDash val="solid"/>
                </a:ln>
                <a:solidFill>
                  <a:srgbClr val="43FF43"/>
                </a:solidFill>
                <a:effectLst>
                  <a:outerShdw dist="38100" dir="2700000" algn="bl" rotWithShape="0">
                    <a:schemeClr val="accent5"/>
                  </a:outerShdw>
                </a:effectLst>
              </a:rPr>
              <a:t>Teresa Defies Gravity</a:t>
            </a:r>
            <a:endParaRPr lang="en-US" sz="9600" dirty="0">
              <a:ln w="13462">
                <a:solidFill>
                  <a:srgbClr val="263FF6"/>
                </a:solidFill>
                <a:prstDash val="solid"/>
              </a:ln>
              <a:solidFill>
                <a:srgbClr val="43FF43"/>
              </a:solidFill>
            </a:endParaRPr>
          </a:p>
        </p:txBody>
      </p:sp>
      <p:sp>
        <p:nvSpPr>
          <p:cNvPr id="3" name="Subtitle 2"/>
          <p:cNvSpPr>
            <a:spLocks noGrp="1"/>
          </p:cNvSpPr>
          <p:nvPr>
            <p:ph type="subTitle" idx="1"/>
          </p:nvPr>
        </p:nvSpPr>
        <p:spPr>
          <a:xfrm>
            <a:off x="1769165" y="4890510"/>
            <a:ext cx="9144000" cy="1655762"/>
          </a:xfrm>
          <a:gradFill flip="none" rotWithShape="0">
            <a:gsLst>
              <a:gs pos="38000">
                <a:srgbClr val="F3EB4F">
                  <a:lumMod val="94000"/>
                </a:srgbClr>
              </a:gs>
              <a:gs pos="61000">
                <a:srgbClr val="FB3FFB"/>
              </a:gs>
              <a:gs pos="85000">
                <a:srgbClr val="00B0F0"/>
              </a:gs>
            </a:gsLst>
            <a:lin ang="81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prstTxWarp prst="textTriangle">
              <a:avLst/>
            </a:prstTxWarp>
            <a:normAutofit/>
          </a:bodyPr>
          <a:lstStyle/>
          <a:p>
            <a:r>
              <a:rPr lang="en-US" sz="10000" b="1" dirty="0">
                <a:ln w="12700">
                  <a:solidFill>
                    <a:srgbClr val="FF0000"/>
                  </a:solidFill>
                  <a:prstDash val="solid"/>
                </a:ln>
                <a:gradFill>
                  <a:gsLst>
                    <a:gs pos="50400">
                      <a:srgbClr val="43FF43"/>
                    </a:gs>
                    <a:gs pos="23000">
                      <a:srgbClr val="0070C0"/>
                    </a:gs>
                    <a:gs pos="97000">
                      <a:srgbClr val="FF3B3B"/>
                    </a:gs>
                  </a:gsLst>
                  <a:lin ang="4140000" scaled="0"/>
                </a:gradFill>
                <a:effectLst>
                  <a:glow rad="101600">
                    <a:srgbClr val="43FF43">
                      <a:alpha val="60000"/>
                    </a:srgbClr>
                  </a:glow>
                </a:effectLst>
              </a:rPr>
              <a:t>1910-1997</a:t>
            </a:r>
          </a:p>
        </p:txBody>
      </p:sp>
      <p:sp>
        <p:nvSpPr>
          <p:cNvPr id="4" name="Rectangle 3"/>
          <p:cNvSpPr/>
          <p:nvPr/>
        </p:nvSpPr>
        <p:spPr>
          <a:xfrm>
            <a:off x="4046436" y="2581666"/>
            <a:ext cx="6220383" cy="553998"/>
          </a:xfrm>
          <a:prstGeom prst="rect">
            <a:avLst/>
          </a:prstGeom>
          <a:noFill/>
        </p:spPr>
        <p:txBody>
          <a:bodyPr wrap="square">
            <a:prstTxWarp prst="textArchUp">
              <a:avLst/>
            </a:prstTxWarp>
            <a:spAutoFit/>
          </a:bodyPr>
          <a:lstStyle/>
          <a:p>
            <a:r>
              <a:rPr lang="en-US" sz="3000" b="1" dirty="0">
                <a:ln w="12700">
                  <a:solidFill>
                    <a:srgbClr val="263FF6"/>
                  </a:solidFill>
                  <a:prstDash val="solid"/>
                </a:ln>
                <a:solidFill>
                  <a:srgbClr val="FF3B3B"/>
                </a:solidFill>
                <a:effectLst>
                  <a:glow rad="228600">
                    <a:schemeClr val="accent3">
                      <a:satMod val="175000"/>
                      <a:alpha val="40000"/>
                    </a:schemeClr>
                  </a:glow>
                </a:effectLst>
              </a:rPr>
              <a:t>Anjeze </a:t>
            </a:r>
            <a:r>
              <a:rPr lang="en-US" sz="3000" b="1" dirty="0" err="1">
                <a:ln w="12700">
                  <a:solidFill>
                    <a:srgbClr val="263FF6"/>
                  </a:solidFill>
                  <a:prstDash val="solid"/>
                </a:ln>
                <a:solidFill>
                  <a:srgbClr val="FF3B3B"/>
                </a:solidFill>
                <a:effectLst>
                  <a:glow rad="228600">
                    <a:schemeClr val="accent3">
                      <a:satMod val="175000"/>
                      <a:alpha val="40000"/>
                    </a:schemeClr>
                  </a:glow>
                </a:effectLst>
              </a:rPr>
              <a:t>Gonxhe</a:t>
            </a:r>
            <a:r>
              <a:rPr lang="en-US" sz="3000" b="1" dirty="0">
                <a:ln w="12700">
                  <a:solidFill>
                    <a:srgbClr val="263FF6"/>
                  </a:solidFill>
                  <a:prstDash val="solid"/>
                </a:ln>
                <a:solidFill>
                  <a:srgbClr val="FF3B3B"/>
                </a:solidFill>
                <a:effectLst>
                  <a:glow rad="228600">
                    <a:schemeClr val="accent3">
                      <a:satMod val="175000"/>
                      <a:alpha val="40000"/>
                    </a:schemeClr>
                  </a:glow>
                </a:effectLst>
              </a:rPr>
              <a:t> </a:t>
            </a:r>
            <a:r>
              <a:rPr lang="en-US" sz="3000" b="1" dirty="0" err="1">
                <a:ln w="12700">
                  <a:solidFill>
                    <a:srgbClr val="263FF6"/>
                  </a:solidFill>
                  <a:prstDash val="solid"/>
                </a:ln>
                <a:solidFill>
                  <a:srgbClr val="FF3B3B"/>
                </a:solidFill>
                <a:effectLst>
                  <a:glow rad="63500">
                    <a:schemeClr val="accent3">
                      <a:satMod val="175000"/>
                      <a:alpha val="40000"/>
                    </a:schemeClr>
                  </a:glow>
                </a:effectLst>
              </a:rPr>
              <a:t>Bojaxhiu</a:t>
            </a:r>
            <a:endParaRPr lang="en-US" sz="3000" b="1" dirty="0">
              <a:ln w="12700">
                <a:solidFill>
                  <a:srgbClr val="263FF6"/>
                </a:solidFill>
                <a:prstDash val="solid"/>
              </a:ln>
              <a:solidFill>
                <a:srgbClr val="FF3B3B"/>
              </a:solidFill>
              <a:effectLst>
                <a:glow rad="63500">
                  <a:schemeClr val="accent3">
                    <a:satMod val="175000"/>
                    <a:alpha val="40000"/>
                  </a:schemeClr>
                </a:glow>
              </a:effectLst>
            </a:endParaRPr>
          </a:p>
        </p:txBody>
      </p:sp>
      <p:sp>
        <p:nvSpPr>
          <p:cNvPr id="6" name="TextBox 5"/>
          <p:cNvSpPr txBox="1"/>
          <p:nvPr/>
        </p:nvSpPr>
        <p:spPr>
          <a:xfrm>
            <a:off x="8102990" y="-77430"/>
            <a:ext cx="5106572" cy="646331"/>
          </a:xfrm>
          <a:prstGeom prst="rect">
            <a:avLst/>
          </a:prstGeom>
          <a:noFill/>
        </p:spPr>
        <p:txBody>
          <a:bodyPr wrap="square" rtlCol="0">
            <a:spAutoFit/>
          </a:bodyPr>
          <a:lstStyle/>
          <a:p>
            <a:r>
              <a:rPr lang="en-US" sz="3600" dirty="0">
                <a:ln>
                  <a:solidFill>
                    <a:srgbClr val="F743DD"/>
                  </a:solidFill>
                </a:ln>
                <a:solidFill>
                  <a:srgbClr val="263FF6"/>
                </a:solidFill>
                <a:latin typeface="Eras Bold ITC" panose="020B0907030504020204" pitchFamily="34" charset="0"/>
              </a:rPr>
              <a:t>By Quang Huynh</a:t>
            </a:r>
          </a:p>
        </p:txBody>
      </p:sp>
    </p:spTree>
    <p:extLst>
      <p:ext uri="{BB962C8B-B14F-4D97-AF65-F5344CB8AC3E}">
        <p14:creationId xmlns:p14="http://schemas.microsoft.com/office/powerpoint/2010/main" val="308032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openDmnd">
          <a:fgClr>
            <a:srgbClr val="FE583C"/>
          </a:fgClr>
          <a:bgClr>
            <a:srgbClr val="263FF6"/>
          </a:bgClr>
        </a:pattFill>
        <a:effectLst/>
      </p:bgPr>
    </p:bg>
    <p:spTree>
      <p:nvGrpSpPr>
        <p:cNvPr id="1" name=""/>
        <p:cNvGrpSpPr/>
        <p:nvPr/>
      </p:nvGrpSpPr>
      <p:grpSpPr>
        <a:xfrm>
          <a:off x="0" y="0"/>
          <a:ext cx="0" cy="0"/>
          <a:chOff x="0" y="0"/>
          <a:chExt cx="0" cy="0"/>
        </a:xfrm>
      </p:grpSpPr>
      <p:pic>
        <p:nvPicPr>
          <p:cNvPr id="3" name="Picture 2" descr="Hitchens criticized &lt;strong&gt;Mother Teresa&lt;/strong&gt; but never once lifted a finger to ..."/>
          <p:cNvPicPr>
            <a:picLocks noChangeAspect="1"/>
          </p:cNvPicPr>
          <p:nvPr/>
        </p:nvPicPr>
        <p:blipFill rotWithShape="1">
          <a:blip r:embed="rId2">
            <a:grayscl/>
            <a:extLst>
              <a:ext uri="{28A0092B-C50C-407E-A947-70E740481C1C}">
                <a14:useLocalDpi xmlns:a14="http://schemas.microsoft.com/office/drawing/2010/main" val="0"/>
              </a:ext>
            </a:extLst>
          </a:blip>
          <a:srcRect t="7199" b="13218"/>
          <a:stretch/>
        </p:blipFill>
        <p:spPr>
          <a:xfrm>
            <a:off x="20" y="-6691"/>
            <a:ext cx="12191980" cy="6864691"/>
          </a:xfrm>
          <a:prstGeom prst="rect">
            <a:avLst/>
          </a:prstGeom>
        </p:spPr>
      </p:pic>
      <p:sp>
        <p:nvSpPr>
          <p:cNvPr id="2" name="TextBox 1"/>
          <p:cNvSpPr txBox="1"/>
          <p:nvPr/>
        </p:nvSpPr>
        <p:spPr>
          <a:xfrm>
            <a:off x="1448972" y="247593"/>
            <a:ext cx="8789435" cy="1264276"/>
          </a:xfrm>
          <a:prstGeom prst="rect">
            <a:avLst/>
          </a:prstGeom>
        </p:spPr>
        <p:txBody>
          <a:bodyPr vert="horz" lIns="91440" tIns="45720" rIns="91440" bIns="45720" rtlCol="0" anchor="ctr">
            <a:noAutofit/>
          </a:bodyPr>
          <a:lstStyle/>
          <a:p>
            <a:pPr algn="ctr" defTabSz="914400">
              <a:lnSpc>
                <a:spcPct val="90000"/>
              </a:lnSpc>
              <a:spcBef>
                <a:spcPct val="0"/>
              </a:spcBef>
            </a:pPr>
            <a:r>
              <a:rPr lang="en-US" sz="3700" cap="all" spc="800" dirty="0">
                <a:ln>
                  <a:solidFill>
                    <a:srgbClr val="43FF43"/>
                  </a:solidFill>
                </a:ln>
                <a:solidFill>
                  <a:schemeClr val="accent4">
                    <a:lumMod val="50000"/>
                  </a:schemeClr>
                </a:solidFill>
                <a:latin typeface="Eras Bold ITC" panose="020B0907030504020204" pitchFamily="34" charset="0"/>
                <a:ea typeface="+mj-ea"/>
                <a:cs typeface="+mj-cs"/>
              </a:rPr>
              <a:t>Lessons That We Can Learn From Mother Teresa</a:t>
            </a:r>
          </a:p>
        </p:txBody>
      </p:sp>
      <p:sp>
        <p:nvSpPr>
          <p:cNvPr id="4" name="TextBox 3"/>
          <p:cNvSpPr txBox="1"/>
          <p:nvPr/>
        </p:nvSpPr>
        <p:spPr>
          <a:xfrm>
            <a:off x="0" y="1766153"/>
            <a:ext cx="12191999" cy="3785652"/>
          </a:xfrm>
          <a:prstGeom prst="rect">
            <a:avLst/>
          </a:prstGeom>
          <a:noFill/>
        </p:spPr>
        <p:txBody>
          <a:bodyPr wrap="square" rtlCol="0">
            <a:spAutoFit/>
          </a:bodyPr>
          <a:lstStyle/>
          <a:p>
            <a:r>
              <a:rPr lang="en-US" sz="3000" dirty="0">
                <a:solidFill>
                  <a:srgbClr val="FF0000"/>
                </a:solidFill>
                <a:effectLst>
                  <a:glow rad="63500">
                    <a:schemeClr val="accent2">
                      <a:satMod val="175000"/>
                      <a:alpha val="40000"/>
                    </a:schemeClr>
                  </a:glow>
                </a:effectLst>
                <a:latin typeface="+mj-lt"/>
              </a:rPr>
              <a:t>First of all, let’s see what Mother Teresa had learned from other people. So, some big life lessons that Mother Teresa learned is that, “Make other people happy.” because Mother Teresa gave to the poor, which made people look up to her and had made the poor of India very happy and glad that Mother Teresa gave “gifts” to them. Also, some themes in the book are kindness and how giving is caring. Some examples are “Caring for the sick and poor.” and “sharing it with others.” So, basically, those were lessons that we can learn form Mother Teresa. Be caring and generous.</a:t>
            </a:r>
          </a:p>
        </p:txBody>
      </p:sp>
    </p:spTree>
    <p:extLst>
      <p:ext uri="{BB962C8B-B14F-4D97-AF65-F5344CB8AC3E}">
        <p14:creationId xmlns:p14="http://schemas.microsoft.com/office/powerpoint/2010/main" val="198027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lt;strong&gt;maze&lt;/strong&gt;"/>
          <p:cNvPicPr>
            <a:picLocks noChangeAspect="1"/>
          </p:cNvPicPr>
          <p:nvPr/>
        </p:nvPicPr>
        <p:blipFill rotWithShape="1">
          <a:blip r:embed="rId2" cstate="print">
            <a:extLst>
              <a:ext uri="{28A0092B-C50C-407E-A947-70E740481C1C}">
                <a14:useLocalDpi xmlns:a14="http://schemas.microsoft.com/office/drawing/2010/main" val="0"/>
              </a:ext>
            </a:extLst>
          </a:blip>
          <a:srcRect t="30750" r="2" b="9734"/>
          <a:stretch/>
        </p:blipFill>
        <p:spPr>
          <a:xfrm>
            <a:off x="6250310" y="2856478"/>
            <a:ext cx="5501373" cy="2383841"/>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sp>
        <p:nvSpPr>
          <p:cNvPr id="2" name="TextBox 1"/>
          <p:cNvSpPr txBox="1"/>
          <p:nvPr/>
        </p:nvSpPr>
        <p:spPr>
          <a:xfrm>
            <a:off x="507694" y="211133"/>
            <a:ext cx="10515600" cy="1325563"/>
          </a:xfrm>
          <a:prstGeom prst="rect">
            <a:avLst/>
          </a:prstGeom>
        </p:spPr>
        <p:txBody>
          <a:bodyPr vert="horz" lIns="91440" tIns="45720" rIns="91440" bIns="45720" rtlCol="0" anchor="ctr">
            <a:noAutofit/>
          </a:bodyPr>
          <a:lstStyle/>
          <a:p>
            <a:pPr>
              <a:lnSpc>
                <a:spcPct val="90000"/>
              </a:lnSpc>
              <a:spcBef>
                <a:spcPct val="0"/>
              </a:spcBef>
            </a:pPr>
            <a:r>
              <a:rPr lang="en-US" sz="9600" kern="1200" dirty="0">
                <a:ln>
                  <a:solidFill>
                    <a:srgbClr val="FF3B3B"/>
                  </a:solidFill>
                </a:ln>
                <a:solidFill>
                  <a:schemeClr val="tx1"/>
                </a:solidFill>
                <a:latin typeface="Arial Black" panose="020B0A04020102020204" pitchFamily="34" charset="0"/>
                <a:ea typeface="+mj-ea"/>
                <a:cs typeface="+mj-cs"/>
              </a:rPr>
              <a:t>Obstacles</a:t>
            </a:r>
          </a:p>
        </p:txBody>
      </p:sp>
      <p:sp>
        <p:nvSpPr>
          <p:cNvPr id="5" name="TextBox 4"/>
          <p:cNvSpPr txBox="1"/>
          <p:nvPr/>
        </p:nvSpPr>
        <p:spPr>
          <a:xfrm>
            <a:off x="838200" y="2015406"/>
            <a:ext cx="5097779" cy="4065986"/>
          </a:xfrm>
          <a:prstGeom prst="rect">
            <a:avLst/>
          </a:prstGeo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2000">
                <a:solidFill>
                  <a:schemeClr val="bg1"/>
                </a:solidFill>
              </a:rPr>
              <a:t>Some obstacles and problems that Mother Teresa overcome is that, she was very poor. But then, she got a job, and had some revenue to pay her bills, and taxes. Another struggle that Mother Teresa had faced was that, her father died when she was only 8 years old. It was very hard for her. So, she had to live with her mother. Agnes was also very sick when she was little, so she read books and studied while she was in her bed. This is how she gained her knowledge while she couldn’t go to school. So, those were obstacles that Mother Teresa had faced and how she had handled those problems</a:t>
            </a:r>
          </a:p>
        </p:txBody>
      </p:sp>
    </p:spTree>
    <p:extLst>
      <p:ext uri="{BB962C8B-B14F-4D97-AF65-F5344CB8AC3E}">
        <p14:creationId xmlns:p14="http://schemas.microsoft.com/office/powerpoint/2010/main" val="242716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tint val="95000"/>
              <a:satMod val="170000"/>
            </a:schemeClr>
          </a:solidFill>
          <a:ln>
            <a:noFill/>
          </a:ln>
          <a:effectLst/>
        </p:spPr>
      </p:sp>
      <p:sp>
        <p:nvSpPr>
          <p:cNvPr id="14" name="Freeform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lt;strong&gt;Missionaries&lt;/strong&gt; &lt;strong&gt;of Charity&lt;/strong&gt; motherhouse in Kolk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414" y="1325073"/>
            <a:ext cx="3821486" cy="5095315"/>
          </a:xfrm>
          <a:prstGeom prst="rect">
            <a:avLst/>
          </a:prstGeom>
        </p:spPr>
      </p:pic>
      <p:sp>
        <p:nvSpPr>
          <p:cNvPr id="2" name="TextBox 1"/>
          <p:cNvSpPr txBox="1"/>
          <p:nvPr/>
        </p:nvSpPr>
        <p:spPr>
          <a:xfrm>
            <a:off x="168249" y="347843"/>
            <a:ext cx="11474986" cy="1325563"/>
          </a:xfrm>
          <a:prstGeom prst="rect">
            <a:avLst/>
          </a:prstGeom>
        </p:spPr>
        <p:txBody>
          <a:bodyPr vert="horz" lIns="91440" tIns="45720" rIns="91440" bIns="45720" rtlCol="0" anchor="ctr">
            <a:normAutofit/>
          </a:bodyPr>
          <a:lstStyle/>
          <a:p>
            <a:pPr>
              <a:lnSpc>
                <a:spcPct val="90000"/>
              </a:lnSpc>
              <a:spcBef>
                <a:spcPct val="0"/>
              </a:spcBef>
            </a:pPr>
            <a:r>
              <a:rPr lang="en-US" sz="4400" dirty="0">
                <a:ln>
                  <a:solidFill>
                    <a:srgbClr val="43FF43"/>
                  </a:solidFill>
                </a:ln>
                <a:solidFill>
                  <a:schemeClr val="bg2">
                    <a:lumMod val="75000"/>
                  </a:schemeClr>
                </a:solidFill>
                <a:latin typeface="Arial Black" panose="020B0A04020102020204" pitchFamily="34" charset="0"/>
                <a:ea typeface="+mj-ea"/>
                <a:cs typeface="+mj-cs"/>
              </a:rPr>
              <a:t>How Mother Teresa found Success</a:t>
            </a:r>
          </a:p>
          <a:p>
            <a:pPr>
              <a:lnSpc>
                <a:spcPct val="90000"/>
              </a:lnSpc>
              <a:spcBef>
                <a:spcPct val="0"/>
              </a:spcBef>
            </a:pPr>
            <a:endParaRPr lang="en-US" sz="4400" dirty="0">
              <a:ln>
                <a:solidFill>
                  <a:srgbClr val="43FF43"/>
                </a:solidFill>
              </a:ln>
              <a:latin typeface="Arial Black" panose="020B0A04020102020204" pitchFamily="34" charset="0"/>
              <a:ea typeface="+mj-ea"/>
              <a:cs typeface="+mj-cs"/>
            </a:endParaRPr>
          </a:p>
        </p:txBody>
      </p:sp>
      <p:sp>
        <p:nvSpPr>
          <p:cNvPr id="3" name="TextBox 2"/>
          <p:cNvSpPr txBox="1"/>
          <p:nvPr/>
        </p:nvSpPr>
        <p:spPr>
          <a:xfrm>
            <a:off x="838200" y="2021249"/>
            <a:ext cx="5707565" cy="4155713"/>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sz="2000" dirty="0"/>
              <a:t>An accomplishment that Mother Teresa did was that, she had been considered as a living saint. She had gotten this amazing role by the following: Being nice, kind, and generous. Also, she had founded and created the Order of the Missionaries of Charity. This find had helped many people. The result of this? She was recognized and rewarded.</a:t>
            </a:r>
          </a:p>
        </p:txBody>
      </p:sp>
    </p:spTree>
    <p:extLst>
      <p:ext uri="{BB962C8B-B14F-4D97-AF65-F5344CB8AC3E}">
        <p14:creationId xmlns:p14="http://schemas.microsoft.com/office/powerpoint/2010/main" val="12470180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80">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1531346" y="99153"/>
            <a:ext cx="8516038" cy="769441"/>
          </a:xfrm>
          <a:prstGeom prst="rect">
            <a:avLst/>
          </a:prstGeom>
          <a:noFill/>
        </p:spPr>
        <p:txBody>
          <a:bodyPr wrap="square" rtlCol="0">
            <a:spAutoFit/>
          </a:bodyPr>
          <a:lstStyle/>
          <a:p>
            <a:r>
              <a:rPr lang="en-US" sz="4400" b="1" dirty="0">
                <a:ln w="22225">
                  <a:solidFill>
                    <a:srgbClr val="F3EB4F"/>
                  </a:solidFill>
                  <a:prstDash val="solid"/>
                </a:ln>
                <a:solidFill>
                  <a:schemeClr val="accent2">
                    <a:lumMod val="40000"/>
                    <a:lumOff val="60000"/>
                  </a:schemeClr>
                </a:solidFill>
                <a:latin typeface="Berlin Sans FB Demi" panose="020E0802020502020306" pitchFamily="34" charset="0"/>
              </a:rPr>
              <a:t>10 Fun Facts about Mother Teresa</a:t>
            </a:r>
          </a:p>
        </p:txBody>
      </p:sp>
      <p:sp>
        <p:nvSpPr>
          <p:cNvPr id="3" name="TextBox 2"/>
          <p:cNvSpPr txBox="1"/>
          <p:nvPr/>
        </p:nvSpPr>
        <p:spPr>
          <a:xfrm>
            <a:off x="694064" y="1156770"/>
            <a:ext cx="10190602" cy="2862322"/>
          </a:xfrm>
          <a:prstGeom prst="rect">
            <a:avLst/>
          </a:prstGeom>
          <a:noFill/>
        </p:spPr>
        <p:txBody>
          <a:bodyPr wrap="square" rtlCol="0">
            <a:spAutoFit/>
          </a:bodyPr>
          <a:lstStyle/>
          <a:p>
            <a:pPr marL="342900" indent="-342900">
              <a:buFont typeface="+mj-lt"/>
              <a:buAutoNum type="arabicPeriod"/>
            </a:pPr>
            <a:r>
              <a:rPr lang="en-US" dirty="0"/>
              <a:t>Mother Teresa has won a Nobel Peace Prize.</a:t>
            </a:r>
          </a:p>
          <a:p>
            <a:pPr marL="342900" indent="-342900">
              <a:buFont typeface="+mj-lt"/>
              <a:buAutoNum type="arabicPeriod"/>
            </a:pPr>
            <a:r>
              <a:rPr lang="en-US" dirty="0"/>
              <a:t>Mother Teresa is the founder of the Order of Missionaries of Charity.</a:t>
            </a:r>
          </a:p>
          <a:p>
            <a:pPr marL="342900" indent="-342900">
              <a:buFont typeface="+mj-lt"/>
              <a:buAutoNum type="arabicPeriod"/>
            </a:pPr>
            <a:r>
              <a:rPr lang="en-US" dirty="0"/>
              <a:t>She was a teacher and taught in India for 17 years.</a:t>
            </a:r>
          </a:p>
          <a:p>
            <a:pPr marL="342900" indent="-342900">
              <a:buFont typeface="+mj-lt"/>
              <a:buAutoNum type="arabicPeriod"/>
            </a:pPr>
            <a:r>
              <a:rPr lang="en-US" dirty="0"/>
              <a:t>Pope Paul IV presented the Decree  of Praise for the Order of Missionaries of Charity.</a:t>
            </a:r>
          </a:p>
          <a:p>
            <a:pPr marL="342900" indent="-342900">
              <a:buFont typeface="+mj-lt"/>
              <a:buAutoNum type="arabicPeriod"/>
            </a:pPr>
            <a:r>
              <a:rPr lang="en-US" dirty="0"/>
              <a:t>Mother Teresa was considered as a Saint.</a:t>
            </a:r>
          </a:p>
          <a:p>
            <a:pPr marL="342900" indent="-342900">
              <a:buFont typeface="+mj-lt"/>
              <a:buAutoNum type="arabicPeriod"/>
            </a:pPr>
            <a:r>
              <a:rPr lang="en-US" dirty="0"/>
              <a:t>She had experienced a “Call Within A Call” to devote herself for helping the poor.</a:t>
            </a:r>
          </a:p>
          <a:p>
            <a:pPr marL="342900" indent="-342900">
              <a:buFont typeface="+mj-lt"/>
              <a:buAutoNum type="arabicPeriod"/>
            </a:pPr>
            <a:r>
              <a:rPr lang="en-US" dirty="0"/>
              <a:t>Mother Teresa went to the Institute of Blessed Virgin Mary for school.</a:t>
            </a:r>
          </a:p>
          <a:p>
            <a:pPr marL="342900" indent="-342900">
              <a:buFont typeface="+mj-lt"/>
              <a:buAutoNum type="arabicPeriod"/>
            </a:pPr>
            <a:r>
              <a:rPr lang="en-US" dirty="0"/>
              <a:t>For College, Mother Teresa had went to Loreto Abbey, in Rathfarnham.</a:t>
            </a:r>
          </a:p>
          <a:p>
            <a:pPr marL="342900" indent="-342900">
              <a:buFont typeface="+mj-lt"/>
              <a:buAutoNum type="arabicPeriod"/>
            </a:pPr>
            <a:r>
              <a:rPr lang="en-US" dirty="0"/>
              <a:t>Her full name was Blessed Mother Teresa of Calcutta.</a:t>
            </a:r>
          </a:p>
          <a:p>
            <a:pPr marL="342900" indent="-342900">
              <a:buFont typeface="+mj-lt"/>
              <a:buAutoNum type="arabicPeriod"/>
            </a:pPr>
            <a:r>
              <a:rPr lang="en-US" dirty="0"/>
              <a:t>Her occupation, or job, was Nun, Saint.</a:t>
            </a:r>
          </a:p>
        </p:txBody>
      </p:sp>
    </p:spTree>
    <p:extLst>
      <p:ext uri="{BB962C8B-B14F-4D97-AF65-F5344CB8AC3E}">
        <p14:creationId xmlns:p14="http://schemas.microsoft.com/office/powerpoint/2010/main" val="250154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516" y="121186"/>
            <a:ext cx="4913523" cy="2123658"/>
          </a:xfrm>
          <a:prstGeom prst="rect">
            <a:avLst/>
          </a:prstGeom>
          <a:noFill/>
        </p:spPr>
        <p:txBody>
          <a:bodyPr wrap="square" rtlCol="0">
            <a:spAutoFit/>
          </a:bodyPr>
          <a:lstStyle/>
          <a:p>
            <a:r>
              <a:rPr lang="en-US" sz="6600" dirty="0"/>
              <a:t>Works Cited</a:t>
            </a:r>
          </a:p>
          <a:p>
            <a:endParaRPr lang="en-US" sz="6600" dirty="0"/>
          </a:p>
        </p:txBody>
      </p:sp>
      <p:sp>
        <p:nvSpPr>
          <p:cNvPr id="3" name="TextBox 2"/>
          <p:cNvSpPr txBox="1"/>
          <p:nvPr/>
        </p:nvSpPr>
        <p:spPr>
          <a:xfrm>
            <a:off x="2594472" y="1183015"/>
            <a:ext cx="7111388" cy="1200329"/>
          </a:xfrm>
          <a:prstGeom prst="rect">
            <a:avLst/>
          </a:prstGeom>
          <a:noFill/>
        </p:spPr>
        <p:txBody>
          <a:bodyPr wrap="square" rtlCol="0">
            <a:spAutoFit/>
          </a:bodyPr>
          <a:lstStyle/>
          <a:p>
            <a:r>
              <a:rPr lang="en-US" dirty="0"/>
              <a:t>Johnson, Emma. Mother Teresa. Austin, TX, Raintree, 2017. Print</a:t>
            </a:r>
          </a:p>
          <a:p>
            <a:endParaRPr lang="en-US"/>
          </a:p>
          <a:p>
            <a:r>
              <a:rPr lang="en-US"/>
              <a:t>“</a:t>
            </a:r>
            <a:r>
              <a:rPr lang="en-US" dirty="0"/>
              <a:t>Mother Teresa” Biography.com. A&amp;E Networks Television, 06, Sept 2016</a:t>
            </a:r>
          </a:p>
          <a:p>
            <a:r>
              <a:rPr lang="en-US" dirty="0"/>
              <a:t>	Web. 23 Mar, 2017.</a:t>
            </a:r>
          </a:p>
        </p:txBody>
      </p:sp>
    </p:spTree>
    <p:extLst>
      <p:ext uri="{BB962C8B-B14F-4D97-AF65-F5344CB8AC3E}">
        <p14:creationId xmlns:p14="http://schemas.microsoft.com/office/powerpoint/2010/main" val="4289028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TotalTime>
  <Words>507</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Berlin Sans FB Demi</vt:lpstr>
      <vt:lpstr>Calibri</vt:lpstr>
      <vt:lpstr>Calibri Light</vt:lpstr>
      <vt:lpstr>Eras Bold ITC</vt:lpstr>
      <vt:lpstr>Office Theme</vt:lpstr>
      <vt:lpstr>Mother Teresa Defies Gravity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Mother Teresa</dc:title>
  <dc:creator>Huynh, Quang</dc:creator>
  <cp:lastModifiedBy>Huynh, Quang</cp:lastModifiedBy>
  <cp:revision>9</cp:revision>
  <dcterms:created xsi:type="dcterms:W3CDTF">2017-04-04T18:34:51Z</dcterms:created>
  <dcterms:modified xsi:type="dcterms:W3CDTF">2017-04-10T17:23:48Z</dcterms:modified>
</cp:coreProperties>
</file>