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1" r:id="rId3"/>
    <p:sldId id="256" r:id="rId4"/>
    <p:sldId id="285" r:id="rId5"/>
    <p:sldId id="259" r:id="rId6"/>
    <p:sldId id="260" r:id="rId7"/>
    <p:sldId id="263" r:id="rId8"/>
    <p:sldId id="288" r:id="rId9"/>
    <p:sldId id="262" r:id="rId10"/>
    <p:sldId id="287" r:id="rId11"/>
    <p:sldId id="264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80" r:id="rId27"/>
    <p:sldId id="281" r:id="rId28"/>
    <p:sldId id="286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1" d="100"/>
          <a:sy n="81" d="100"/>
        </p:scale>
        <p:origin x="8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F36AE4-4985-41D8-AAEA-92EB2F090D2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507060C-06B8-40C9-B3A5-EC890804F8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09E70ED-3F14-4538-983A-08900CA7A8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>
                <a:gd name="T0" fmla="*/ 5311 w 5328"/>
                <a:gd name="T1" fmla="*/ 3209 h 3689"/>
                <a:gd name="T2" fmla="*/ 0 w 5328"/>
                <a:gd name="T3" fmla="*/ 3689 h 3689"/>
                <a:gd name="T4" fmla="*/ 0 w 5328"/>
                <a:gd name="T5" fmla="*/ 9 h 3689"/>
                <a:gd name="T6" fmla="*/ 5328 w 5328"/>
                <a:gd name="T7" fmla="*/ 0 h 3689"/>
                <a:gd name="T8" fmla="*/ 5311 w 5328"/>
                <a:gd name="T9" fmla="*/ 3209 h 36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917A-9D46-46B9-A6EC-ABD9EC93E3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EB1AD-AC78-4AD1-95D0-D89A24617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9034-1FB7-4499-AF05-5FC0A6305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1E537-6C8C-4882-8C89-8D4D79E4D7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58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DAC1E1E-4882-4D06-8082-4CA066B46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2FAC456-F152-44B0-9A3C-A3F00333E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B80964-2B5A-439F-B890-CDF9A62C6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5F27C-4E78-4023-A15E-0ECFB19D9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2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0C2684-42EC-487E-9A2F-69CDA6A5B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F7BC787-0031-4DF4-81EB-1B5DB1AC5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A43B57-F7E2-49F2-997C-75DB3BDFA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30E62-4F17-4212-9A7E-5BA128E639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14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332100-F549-4B07-8469-940E206EF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4B0DA5A-10BD-4F11-9777-4C78007A9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6BA465-DEDE-4FE8-B320-FAF48CA04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B6DE4-4857-405B-A895-4BF992EEB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7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2719565-16C0-4785-AAE8-61F7F5654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8304DF4-AADE-4DAC-A9CB-1FE711C99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7A1EC28-5B50-447C-90D6-96C6D7871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B944A6-446F-4292-A0F1-69498DF7D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9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D4F8AD-D5FF-4E8F-B935-0F391C3DD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B99BFC-0868-49E5-AC67-490359E66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6CC6BC0-22C6-4D16-A52C-D0130A8B1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A8254-5665-4113-91E3-E329C1D0B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6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A00FCF1-B6E9-4921-B288-CC4CC1315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4DAAB1F-259A-45D3-BF45-B0A69971E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8EB3D8-2471-4BC3-90D8-ACE7DB035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92FE3-CE89-4656-9DAC-2BBAE05F9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31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D005E56-F05B-4A19-B1FC-3DF3154082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0569E3D-12F1-4FF7-9C4B-FDD865876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1390BBE-8CC2-466A-8ED9-3E7C52BF3E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B5059-0F8F-44D4-BADB-10F5578DB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7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23A91D-23F8-48EA-A1DD-F19FCEB90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DE7926B-9F4C-4952-903F-9267A5CB35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05AEAAD-876F-48B3-8710-7FBEF9F45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C07F1-52A0-42CE-A70F-47061B928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92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41A6A3F-2CC7-4DDD-8C62-D8C16D222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DD17B9A-268D-4625-8F6F-DFC56C0D1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ACE2FFF-375A-48DF-9DF1-B04B6964B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7DE48-7650-4FB4-9D00-ACA5C7D1F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9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B12359A-033F-4CA5-8CC1-83E2CC866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E1B90C6-99DE-4483-A785-114DD08C0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2094779-DF34-42DA-9DAC-8BE9F6E0E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B45ED-4CE3-402A-A775-3918BD739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4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B0B4E7C-B197-4945-8356-CCB0D8C87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996F8A9-BAEC-4AEB-B115-2E24CC12B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BB89BC1-1F23-44D1-B8F3-B03CB47A8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D127F-FFD3-4A2D-B79B-6810FBE7D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8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099D45A-3629-4E65-8BA7-AA2DA7A48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633BF0B-E270-4264-A24F-9FCA407E6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2925701-06C1-45FF-9DCA-2AC10E1966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28325-4954-44D9-9F95-F437C3E0D3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7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BE87DBA-316D-4380-B81A-4684BCC803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9699" name="Freeform 3">
              <a:extLst>
                <a:ext uri="{FF2B5EF4-FFF2-40B4-BE49-F238E27FC236}">
                  <a16:creationId xmlns:a16="http://schemas.microsoft.com/office/drawing/2014/main" id="{7CDE51D7-BBEF-4878-9D9C-7B29D2A5BC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F11745DB-F05D-427F-86F0-F29C6A945D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>
                <a:gd name="T0" fmla="*/ 4560 w 4562"/>
                <a:gd name="T1" fmla="*/ 932 h 1199"/>
                <a:gd name="T2" fmla="*/ 0 w 4562"/>
                <a:gd name="T3" fmla="*/ 1199 h 1199"/>
                <a:gd name="T4" fmla="*/ 0 w 4562"/>
                <a:gd name="T5" fmla="*/ 0 h 1199"/>
                <a:gd name="T6" fmla="*/ 4562 w 4562"/>
                <a:gd name="T7" fmla="*/ 0 h 1199"/>
                <a:gd name="T8" fmla="*/ 4560 w 4562"/>
                <a:gd name="T9" fmla="*/ 932 h 1199"/>
                <a:gd name="T10" fmla="*/ 4560 w 4562"/>
                <a:gd name="T11" fmla="*/ 932 h 1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Rectangle 5">
            <a:extLst>
              <a:ext uri="{FF2B5EF4-FFF2-40B4-BE49-F238E27FC236}">
                <a16:creationId xmlns:a16="http://schemas.microsoft.com/office/drawing/2014/main" id="{34CDA98C-F564-4CA4-8E08-6D076911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CEC5E691-596D-4333-AE28-0E5E92642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38C5B5C6-3869-4452-8FE6-4ECA41898D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5E23C1A5-B621-49FE-8AE8-79958AADF2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987579B2-E312-4793-BFC3-86F4DAB57F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E82BBB3-514F-42BF-90AA-94289B4BBF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7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7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7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7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7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library.thinkquest.org/19347/media/Goitre.jpg&amp;imgrefurl=http://library.thinkquest.org/19347/frameless_endocrinesys.htm&amp;h=237&amp;w=239&amp;sz=43&amp;hl=en&amp;start=25&amp;tbnid=I7olB6wAN6mcFM:&amp;tbnh=108&amp;tbnw=109&amp;prev=/images?q%3Dcretinism%26start%3D20%26gbv%3D2%26ndsp%3D20%26hl%3Den%26safe%3Dactive%26sa%3DN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com/imgres?imgurl=http://www.hogwartsfansite.co.uk/maggieasminerva.jpg&amp;imgrefurl=http://neuroraz.blogspot.com/2007/05/famous-faces-facies-and-disease-3rd.html&amp;h=745&amp;w=526&amp;sz=66&amp;hl=en&amp;start=16&amp;tbnid=STkMDFQlb6l_uM:&amp;tbnh=141&amp;tbnw=100&amp;prev=/images?q%3DGraves%2BDisease%26gbv%3D2%26hl%3Den%26safe%3Dactiv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images.google.com/imgres?imgurl=http://www.hogwartsfansite.co.uk/maggieasminerva.jpg&amp;imgrefurl=http://neuroraz.blogspot.com/2007/05/famous-faces-facies-and-disease-3rd.html&amp;h=745&amp;w=526&amp;sz=66&amp;hl=en&amp;start=16&amp;tbnid=STkMDFQlb6l_uM:&amp;tbnh=141&amp;tbnw=100&amp;prev=/images?q%3DGraves%2BDisease%26gbv%3D2%26ndsp%3D20%26hl%3Den%26safe%3Dactive%26sa%3DN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94C7630-D73D-4178-A627-D16022AA3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Human Endocrine System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9EA928F-C679-4381-9FE6-DEA1CA7644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 control and coordinate the internal environment with the changing external environment.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F2A9028-36F5-4CB2-9001-E0B000187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09D364A-F1FF-4768-A47E-F7ECD0CD8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2292" name="Picture 5" descr="23-17">
            <a:extLst>
              <a:ext uri="{FF2B5EF4-FFF2-40B4-BE49-F238E27FC236}">
                <a16:creationId xmlns:a16="http://schemas.microsoft.com/office/drawing/2014/main" id="{85D35732-B52A-4811-AD67-10C1BBB5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Figure027">
            <a:extLst>
              <a:ext uri="{FF2B5EF4-FFF2-40B4-BE49-F238E27FC236}">
                <a16:creationId xmlns:a16="http://schemas.microsoft.com/office/drawing/2014/main" id="{8B891717-C8C5-4384-B00B-826D4282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682A6E9-F85D-47BE-B47E-24C71EBF6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Hyposecretion</a:t>
            </a:r>
            <a:r>
              <a:rPr lang="en-US" dirty="0"/>
              <a:t> of GH/Dwarfism</a:t>
            </a:r>
          </a:p>
        </p:txBody>
      </p:sp>
      <p:pic>
        <p:nvPicPr>
          <p:cNvPr id="13315" name="Picture 7" descr="00075144">
            <a:extLst>
              <a:ext uri="{FF2B5EF4-FFF2-40B4-BE49-F238E27FC236}">
                <a16:creationId xmlns:a16="http://schemas.microsoft.com/office/drawing/2014/main" id="{236DE987-46FD-4E7C-A0B5-EA66F07B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72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9" descr="brar01_growth_hormone">
            <a:extLst>
              <a:ext uri="{FF2B5EF4-FFF2-40B4-BE49-F238E27FC236}">
                <a16:creationId xmlns:a16="http://schemas.microsoft.com/office/drawing/2014/main" id="{08C3D816-9289-4FC6-A85F-C15B88844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447800"/>
            <a:ext cx="4376738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A89E534-D98C-4E34-BD62-8D1347446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TSH (Thyroid Stimulating Hormone)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214D62F-3A00-4A9D-8E60-DEB970A3AD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Produced by the pituitary gland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Stimulates the thyroid gland to produce </a:t>
            </a:r>
            <a:r>
              <a:rPr lang="en-US">
                <a:solidFill>
                  <a:schemeClr val="tx2"/>
                </a:solidFill>
              </a:rPr>
              <a:t>thyroxine.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77C0A496-E49E-46DC-8CE8-5A3DCBF454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4341" name="Picture 7" descr="9971">
            <a:extLst>
              <a:ext uri="{FF2B5EF4-FFF2-40B4-BE49-F238E27FC236}">
                <a16:creationId xmlns:a16="http://schemas.microsoft.com/office/drawing/2014/main" id="{69AB51BA-2850-4A88-B686-386A1478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34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26DDFBC-C133-4589-A7B6-5E4C1E07E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FSH (Follicle Stimulating Hormone)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8147AD4-980D-44A4-ADEF-6DDEBA0CB4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Produced by the pituitary gland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Stimulates the </a:t>
            </a:r>
            <a:r>
              <a:rPr lang="en-US">
                <a:solidFill>
                  <a:schemeClr val="tx2"/>
                </a:solidFill>
              </a:rPr>
              <a:t>maturation of the immature follicle (egg)</a:t>
            </a:r>
            <a:r>
              <a:rPr lang="en-US"/>
              <a:t> in the ovaries of the female reproductive tract.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6E1AB4E-C5B7-4DB3-9847-17CB3809378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5365" name="Picture 7" descr="menstrualcycle_060809">
            <a:extLst>
              <a:ext uri="{FF2B5EF4-FFF2-40B4-BE49-F238E27FC236}">
                <a16:creationId xmlns:a16="http://schemas.microsoft.com/office/drawing/2014/main" id="{A2D8BD67-AF5A-4E41-BBDC-67B97F9C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4386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BEB2BCA-47BA-4D6B-BD8F-5D4309385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LH (Luteinzing Hormone)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79F6F07E-CE97-4D4E-9367-81EEF36CA5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Stimulates development of corpus luteum in ovaries and secretion of testesterone in testes.</a:t>
            </a:r>
          </a:p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Ovulation</a:t>
            </a:r>
            <a:r>
              <a:rPr lang="en-US"/>
              <a:t> = the release of the egg from the ovary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D45C3757-02CA-45C3-8CEF-0CED4364744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7413" name="Picture 6" descr="menstrualcycle_060809">
            <a:extLst>
              <a:ext uri="{FF2B5EF4-FFF2-40B4-BE49-F238E27FC236}">
                <a16:creationId xmlns:a16="http://schemas.microsoft.com/office/drawing/2014/main" id="{01B58693-BCEB-4238-AE88-A7E3AA7787C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2513" y="1371600"/>
            <a:ext cx="4281487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build="p"/>
      <p:bldP spid="4404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>
            <a:extLst>
              <a:ext uri="{FF2B5EF4-FFF2-40B4-BE49-F238E27FC236}">
                <a16:creationId xmlns:a16="http://schemas.microsoft.com/office/drawing/2014/main" id="{E0941A56-DDB5-46A3-9946-F11F8F674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Prolactin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BF137BC-CEE5-41B0-9ABB-DF3E67C3B5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Hormone that stimulates the secretion/production of </a:t>
            </a:r>
            <a:r>
              <a:rPr lang="en-US">
                <a:solidFill>
                  <a:schemeClr val="tx2"/>
                </a:solidFill>
              </a:rPr>
              <a:t>breastmilk</a:t>
            </a:r>
            <a:r>
              <a:rPr lang="en-US"/>
              <a:t>.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11477C17-0105-4BF0-B6A1-AAE203B70E0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7413" name="Picture 10" descr="prolactin">
            <a:extLst>
              <a:ext uri="{FF2B5EF4-FFF2-40B4-BE49-F238E27FC236}">
                <a16:creationId xmlns:a16="http://schemas.microsoft.com/office/drawing/2014/main" id="{0B05249E-2786-4BEC-9AB5-200D0566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34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F0CE1B5-75ED-4A37-BC03-6AFAA2F90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Oxytocin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FA272BD4-28B6-4F85-8081-FE8A33CA80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Hormone that </a:t>
            </a:r>
            <a:r>
              <a:rPr lang="en-US">
                <a:solidFill>
                  <a:schemeClr val="tx2"/>
                </a:solidFill>
              </a:rPr>
              <a:t>causes contractions</a:t>
            </a:r>
            <a:r>
              <a:rPr lang="en-US"/>
              <a:t> of the uterus.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Starts labor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Pitocin = synthetic drug to start/progress labor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8668205-780E-47F6-860B-DFAE2604FF3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8437" name="Picture 7" descr="22156">
            <a:extLst>
              <a:ext uri="{FF2B5EF4-FFF2-40B4-BE49-F238E27FC236}">
                <a16:creationId xmlns:a16="http://schemas.microsoft.com/office/drawing/2014/main" id="{A478CDF5-1B0D-4671-B193-B36D559A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49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C6B3393-91BC-4496-BE00-DE5148966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Thyroid Gland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2047FF6-5DA2-415A-81EC-C091E15957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Located in the neck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Produces the hormone </a:t>
            </a:r>
            <a:r>
              <a:rPr lang="en-US">
                <a:solidFill>
                  <a:schemeClr val="tx2"/>
                </a:solidFill>
              </a:rPr>
              <a:t>thyroxine.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Thyroxine = deals with the </a:t>
            </a:r>
            <a:r>
              <a:rPr lang="en-US">
                <a:solidFill>
                  <a:schemeClr val="tx2"/>
                </a:solidFill>
              </a:rPr>
              <a:t>metabolic rate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D2A1CA81-C3FE-4785-92E4-14183743612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9461" name="Picture 7" descr="8966">
            <a:extLst>
              <a:ext uri="{FF2B5EF4-FFF2-40B4-BE49-F238E27FC236}">
                <a16:creationId xmlns:a16="http://schemas.microsoft.com/office/drawing/2014/main" id="{5DFB6A98-6602-4A18-9B94-3567D1C1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49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547E4B3-FD74-4993-90D6-919A22802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Hypothyroidism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EBCFD2C-3279-4BF2-B04B-ECA7904220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Cretinism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1664CDEE-BD40-4659-AEFC-235266439DC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Myxedema </a:t>
            </a:r>
          </a:p>
        </p:txBody>
      </p:sp>
      <p:pic>
        <p:nvPicPr>
          <p:cNvPr id="20485" name="Picture 5" descr="figure5">
            <a:extLst>
              <a:ext uri="{FF2B5EF4-FFF2-40B4-BE49-F238E27FC236}">
                <a16:creationId xmlns:a16="http://schemas.microsoft.com/office/drawing/2014/main" id="{F0F74AF6-43F2-45EC-BCA4-AC86FFC9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295433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Page%20164">
            <a:extLst>
              <a:ext uri="{FF2B5EF4-FFF2-40B4-BE49-F238E27FC236}">
                <a16:creationId xmlns:a16="http://schemas.microsoft.com/office/drawing/2014/main" id="{61DDE862-885F-40F8-9FAA-A80A5C95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171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44029E9-7C2A-40C3-A25E-50D78128C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Goiter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1531143C-525C-4231-9B2F-5CA48B3EA6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chemeClr val="tx2"/>
                </a:solidFill>
              </a:rPr>
              <a:t>Enlargement of the thyroid gland</a:t>
            </a:r>
            <a:r>
              <a:rPr lang="en-US" sz="2800"/>
              <a:t> due to the </a:t>
            </a:r>
            <a:r>
              <a:rPr lang="en-US" sz="2800">
                <a:solidFill>
                  <a:schemeClr val="tx2"/>
                </a:solidFill>
              </a:rPr>
              <a:t>lack of iodine</a:t>
            </a:r>
            <a:r>
              <a:rPr lang="en-US" sz="2800"/>
              <a:t> in the diet.</a:t>
            </a:r>
          </a:p>
        </p:txBody>
      </p:sp>
      <p:pic>
        <p:nvPicPr>
          <p:cNvPr id="21508" name="Picture 13" descr="v22n1_0206_img_5">
            <a:extLst>
              <a:ext uri="{FF2B5EF4-FFF2-40B4-BE49-F238E27FC236}">
                <a16:creationId xmlns:a16="http://schemas.microsoft.com/office/drawing/2014/main" id="{7C2609C4-C38B-490C-BA71-2F0A6C01FB6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505200"/>
            <a:ext cx="2921000" cy="3352800"/>
          </a:xfrm>
        </p:spPr>
      </p:pic>
      <p:pic>
        <p:nvPicPr>
          <p:cNvPr id="21509" name="Picture 5" descr="Goitre">
            <a:hlinkClick r:id="rId3"/>
            <a:extLst>
              <a:ext uri="{FF2B5EF4-FFF2-40B4-BE49-F238E27FC236}">
                <a16:creationId xmlns:a16="http://schemas.microsoft.com/office/drawing/2014/main" id="{D0B37021-3DD4-4A7B-81D4-C09D5128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34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5" descr="drosteeffect2">
            <a:extLst>
              <a:ext uri="{FF2B5EF4-FFF2-40B4-BE49-F238E27FC236}">
                <a16:creationId xmlns:a16="http://schemas.microsoft.com/office/drawing/2014/main" id="{3598B1F9-F758-4D52-A8DD-E9ED95177D7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2667000" cy="163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endocrinesystematlas">
            <a:extLst>
              <a:ext uri="{FF2B5EF4-FFF2-40B4-BE49-F238E27FC236}">
                <a16:creationId xmlns:a16="http://schemas.microsoft.com/office/drawing/2014/main" id="{7909C243-4632-4252-9640-615695F8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1782DB2-0030-45B6-9CD5-2B26BC31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Hyperthyroidism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F1A8579-C5B2-4A06-89BA-596AF363AF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Graves Disease</a:t>
            </a:r>
          </a:p>
          <a:p>
            <a:pPr eaLnBrk="1" hangingPunct="1">
              <a:defRPr/>
            </a:pPr>
            <a:endParaRPr lang="en-US" sz="2800"/>
          </a:p>
        </p:txBody>
      </p:sp>
      <p:pic>
        <p:nvPicPr>
          <p:cNvPr id="22532" name="Picture 16" descr="maggieasminerva">
            <a:hlinkClick r:id="rId2"/>
            <a:extLst>
              <a:ext uri="{FF2B5EF4-FFF2-40B4-BE49-F238E27FC236}">
                <a16:creationId xmlns:a16="http://schemas.microsoft.com/office/drawing/2014/main" id="{97562BD6-0612-4AEB-BF2D-CF950E23265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0" y="2014538"/>
            <a:ext cx="952500" cy="1343025"/>
          </a:xfrm>
        </p:spPr>
      </p:pic>
      <p:pic>
        <p:nvPicPr>
          <p:cNvPr id="22533" name="Picture 6" descr="images-image_popup-exophthalmos">
            <a:extLst>
              <a:ext uri="{FF2B5EF4-FFF2-40B4-BE49-F238E27FC236}">
                <a16:creationId xmlns:a16="http://schemas.microsoft.com/office/drawing/2014/main" id="{28CB9096-7015-4C88-BE5E-50EDAE4B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81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7">
            <a:extLst>
              <a:ext uri="{FF2B5EF4-FFF2-40B4-BE49-F238E27FC236}">
                <a16:creationId xmlns:a16="http://schemas.microsoft.com/office/drawing/2014/main" id="{551B5C90-2873-42B6-9442-E4EBCB30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108325"/>
            <a:ext cx="358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/>
              <a:t> </a:t>
            </a:r>
          </a:p>
        </p:txBody>
      </p:sp>
      <p:sp>
        <p:nvSpPr>
          <p:cNvPr id="22535" name="Rectangle 12">
            <a:extLst>
              <a:ext uri="{FF2B5EF4-FFF2-40B4-BE49-F238E27FC236}">
                <a16:creationId xmlns:a16="http://schemas.microsoft.com/office/drawing/2014/main" id="{6F605DD3-DB49-4D6A-B561-3A8EEF47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536" name="Rectangle 14">
            <a:extLst>
              <a:ext uri="{FF2B5EF4-FFF2-40B4-BE49-F238E27FC236}">
                <a16:creationId xmlns:a16="http://schemas.microsoft.com/office/drawing/2014/main" id="{95F0E6D5-A074-4970-9CD3-AD0FAD93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8138"/>
            <a:ext cx="35814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Irritability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Difficulty sleeping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Fatigue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Sensitivity to heat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Weight loss, despite normal food intake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Brittle hair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Enlargement of your thyroid gland (goiter)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Light menstrual periods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Symbol" panose="05050102010706020507" pitchFamily="18" charset="2"/>
              <a:buChar char=""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Frequent bowel movements</a:t>
            </a: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2537" name="Picture 19" descr="4632_16_2">
            <a:extLst>
              <a:ext uri="{FF2B5EF4-FFF2-40B4-BE49-F238E27FC236}">
                <a16:creationId xmlns:a16="http://schemas.microsoft.com/office/drawing/2014/main" id="{5B880E93-9DB5-4B99-9832-D257A06644C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581400"/>
            <a:ext cx="24384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22" descr="maggieasminerva">
            <a:hlinkClick r:id="rId6"/>
            <a:extLst>
              <a:ext uri="{FF2B5EF4-FFF2-40B4-BE49-F238E27FC236}">
                <a16:creationId xmlns:a16="http://schemas.microsoft.com/office/drawing/2014/main" id="{798A400F-79EC-4BFA-B519-5FF7755B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14800"/>
            <a:ext cx="2133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37C7AE8-74EB-4DCD-8EAA-53593B94E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Parathyroid Gland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DBBAA158-67B0-4728-9C2B-3AE1801900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Produces the hormone </a:t>
            </a:r>
            <a:r>
              <a:rPr lang="en-US">
                <a:solidFill>
                  <a:schemeClr val="tx2"/>
                </a:solidFill>
              </a:rPr>
              <a:t>parathormone</a:t>
            </a:r>
            <a:r>
              <a:rPr lang="en-US"/>
              <a:t> which deals with the balance of phosphorus and calcium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7F47C7B3-6957-4695-89CB-DFB1A6F8333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3557" name="Picture 7" descr="pth">
            <a:extLst>
              <a:ext uri="{FF2B5EF4-FFF2-40B4-BE49-F238E27FC236}">
                <a16:creationId xmlns:a16="http://schemas.microsoft.com/office/drawing/2014/main" id="{44F3C5DD-572C-4048-B126-CE430720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1FBDE70-B305-478F-85A5-1491A2626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Hypothyroidism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281C8C2-DBEF-499C-A787-EB591312B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4580" name="Picture 5" descr="3421-0550x0475">
            <a:extLst>
              <a:ext uri="{FF2B5EF4-FFF2-40B4-BE49-F238E27FC236}">
                <a16:creationId xmlns:a16="http://schemas.microsoft.com/office/drawing/2014/main" id="{73019ACA-579E-43B5-BB90-395626A1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614ED91-9C8A-4973-8314-6C85EA30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Hyperparathyroidism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30315FC-8440-4F93-AFC4-B58147643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5604" name="Picture 5" descr="5762-0550x0475">
            <a:extLst>
              <a:ext uri="{FF2B5EF4-FFF2-40B4-BE49-F238E27FC236}">
                <a16:creationId xmlns:a16="http://schemas.microsoft.com/office/drawing/2014/main" id="{07D86B96-5E47-45BC-AA2F-C74A17C1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FB70D8C-FFF3-4254-BBAD-4246E7AE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Adrenal Glands</a:t>
            </a:r>
            <a:br>
              <a:rPr lang="en-US" sz="4000"/>
            </a:br>
            <a:endParaRPr lang="en-US" sz="400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0B0534C-DB14-462A-82BE-21384CC098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Adrenaline</a:t>
            </a:r>
            <a:r>
              <a:rPr lang="en-US"/>
              <a:t> = stimulates breakdown of glycogen to glucose, increase rate of respiration and heartbeat.</a:t>
            </a:r>
          </a:p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Cortin</a:t>
            </a:r>
            <a:r>
              <a:rPr lang="en-US"/>
              <a:t> = stimulates breakdown of protein/fat and affect water/salt balance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F767C379-2F2B-4BAD-B17B-3EA5CEB8E5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6629" name="Picture 7" descr="images-image_popup-adrenal">
            <a:extLst>
              <a:ext uri="{FF2B5EF4-FFF2-40B4-BE49-F238E27FC236}">
                <a16:creationId xmlns:a16="http://schemas.microsoft.com/office/drawing/2014/main" id="{41A9C0D6-FAD0-48EC-A90E-BB438A3C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49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C1A8-A656-4DE5-AD69-09C23ED5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       vs.       Hypo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8C857-D8C3-4FEA-AD70-C454DA3A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Cushing’s Syndrome</a:t>
            </a:r>
          </a:p>
        </p:txBody>
      </p:sp>
      <p:pic>
        <p:nvPicPr>
          <p:cNvPr id="27652" name="Content Placeholder 4" descr="cushin.jpg">
            <a:extLst>
              <a:ext uri="{FF2B5EF4-FFF2-40B4-BE49-F238E27FC236}">
                <a16:creationId xmlns:a16="http://schemas.microsoft.com/office/drawing/2014/main" id="{3ABA3DDE-4393-4F0F-AD05-D0850ABE95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8088" y="2354263"/>
            <a:ext cx="2540000" cy="35941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A951B6-CDDA-4238-8E22-C687D45B5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Addison’s Disease</a:t>
            </a:r>
          </a:p>
        </p:txBody>
      </p:sp>
      <p:pic>
        <p:nvPicPr>
          <p:cNvPr id="27654" name="Content Placeholder 8" descr="add.jpg">
            <a:extLst>
              <a:ext uri="{FF2B5EF4-FFF2-40B4-BE49-F238E27FC236}">
                <a16:creationId xmlns:a16="http://schemas.microsoft.com/office/drawing/2014/main" id="{BB30A2EB-8FD7-4902-8B21-80767FD363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2667000"/>
            <a:ext cx="4000500" cy="28956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F94DDD1-29D2-4357-8468-43B74E84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Pancreas-Islets of Langerhans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BA3C0E73-60D7-4525-A2AC-FB450474E1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Produces </a:t>
            </a:r>
            <a:r>
              <a:rPr lang="en-US">
                <a:solidFill>
                  <a:schemeClr val="tx2"/>
                </a:solidFill>
              </a:rPr>
              <a:t>insulin</a:t>
            </a:r>
            <a:r>
              <a:rPr lang="en-US"/>
              <a:t> that lowers blood glucose levels.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Produces </a:t>
            </a:r>
            <a:r>
              <a:rPr lang="en-US">
                <a:solidFill>
                  <a:schemeClr val="tx2"/>
                </a:solidFill>
              </a:rPr>
              <a:t>glucagon </a:t>
            </a:r>
            <a:r>
              <a:rPr lang="en-US"/>
              <a:t>which raises blood sugar levels.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221C0E5-546D-4169-A30D-46000F4EB0E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8677" name="Picture 7" descr="8883">
            <a:extLst>
              <a:ext uri="{FF2B5EF4-FFF2-40B4-BE49-F238E27FC236}">
                <a16:creationId xmlns:a16="http://schemas.microsoft.com/office/drawing/2014/main" id="{CDDF63D6-033E-4AA0-B5D3-2BEC6F884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A535CBD-85C8-4877-987F-F90B65BAA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Diabetes/Hyperglycemia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F5415CB-EE6D-4307-9944-168B956812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70025"/>
            <a:ext cx="4038600" cy="50831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High blood sugar</a:t>
            </a:r>
          </a:p>
          <a:p>
            <a:pPr eaLnBrk="1" hangingPunct="1">
              <a:defRPr/>
            </a:pPr>
            <a:r>
              <a:rPr lang="en-US" sz="2800" dirty="0"/>
              <a:t>The pancreas does not produce enough insulin.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FFC000"/>
                </a:solidFill>
              </a:rPr>
              <a:t>Type I:</a:t>
            </a:r>
            <a:r>
              <a:rPr lang="en-US" sz="2800" dirty="0"/>
              <a:t>  Juvenile diabetes/insulin dependent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FFC000"/>
                </a:solidFill>
              </a:rPr>
              <a:t>Type II:  </a:t>
            </a:r>
            <a:r>
              <a:rPr lang="en-US" sz="2800" dirty="0"/>
              <a:t>Inefficient Insulin production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FFC000"/>
                </a:solidFill>
              </a:rPr>
              <a:t>Gestational:  </a:t>
            </a:r>
            <a:r>
              <a:rPr lang="en-US" sz="2800" dirty="0"/>
              <a:t>occurs during pregnancy</a:t>
            </a:r>
          </a:p>
        </p:txBody>
      </p:sp>
      <p:pic>
        <p:nvPicPr>
          <p:cNvPr id="29700" name="Picture 7" descr="diabetes">
            <a:extLst>
              <a:ext uri="{FF2B5EF4-FFF2-40B4-BE49-F238E27FC236}">
                <a16:creationId xmlns:a16="http://schemas.microsoft.com/office/drawing/2014/main" id="{038DA093-4FA0-4B66-8CB7-DED54B5A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9" descr="Diabetes">
            <a:extLst>
              <a:ext uri="{FF2B5EF4-FFF2-40B4-BE49-F238E27FC236}">
                <a16:creationId xmlns:a16="http://schemas.microsoft.com/office/drawing/2014/main" id="{C1ACC2ED-4606-469A-895A-12659305F8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33850"/>
            <a:ext cx="4495800" cy="2724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Image14">
            <a:extLst>
              <a:ext uri="{FF2B5EF4-FFF2-40B4-BE49-F238E27FC236}">
                <a16:creationId xmlns:a16="http://schemas.microsoft.com/office/drawing/2014/main" id="{5399D182-38AE-445D-BA8C-4CB16D68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02A401C-5933-4D31-9DFE-49E9294BB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Hypoglycemia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6B0A45F-7549-462C-B08B-6EFA1E98A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Low blood sugar</a:t>
            </a:r>
          </a:p>
        </p:txBody>
      </p:sp>
      <p:pic>
        <p:nvPicPr>
          <p:cNvPr id="31748" name="Picture 9" descr="300px-Hypoglycemia">
            <a:extLst>
              <a:ext uri="{FF2B5EF4-FFF2-40B4-BE49-F238E27FC236}">
                <a16:creationId xmlns:a16="http://schemas.microsoft.com/office/drawing/2014/main" id="{D931DBA8-9D99-439D-BE35-7A9CF2C3E96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048000"/>
            <a:ext cx="3429000" cy="280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12" descr="301550_f260">
            <a:extLst>
              <a:ext uri="{FF2B5EF4-FFF2-40B4-BE49-F238E27FC236}">
                <a16:creationId xmlns:a16="http://schemas.microsoft.com/office/drawing/2014/main" id="{2EDB0A72-C6C9-4635-9681-A5C4E2028C0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371600"/>
            <a:ext cx="4876800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hormone">
            <a:extLst>
              <a:ext uri="{FF2B5EF4-FFF2-40B4-BE49-F238E27FC236}">
                <a16:creationId xmlns:a16="http://schemas.microsoft.com/office/drawing/2014/main" id="{D45610F3-1DDB-4DB4-9452-FD718FB9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62E07679-8897-46F2-B144-D2F73879B1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Hormones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39B0AC-B50F-44BA-A4AD-7D7DAA4AD6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Chemical messengers of the endocrine system that travel in the bloodstream.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14DB1E7-222D-4EB4-8DDC-5E5114F71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Female Gonads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0B9D137-2D3D-4E55-A4AA-5811540B04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Female gonads are the ovaries which produce the ovarian hormones of </a:t>
            </a:r>
            <a:r>
              <a:rPr lang="en-US">
                <a:solidFill>
                  <a:schemeClr val="tx2"/>
                </a:solidFill>
              </a:rPr>
              <a:t>estrogen and progesterone</a:t>
            </a:r>
          </a:p>
          <a:p>
            <a:pPr eaLnBrk="1" hangingPunct="1">
              <a:defRPr/>
            </a:pPr>
            <a:r>
              <a:rPr lang="en-US"/>
              <a:t>Menstrual cycle and secondary sex characteristics.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7E4A61EE-9C94-4E46-8AFB-A825BBDDCA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2773" name="Picture 7" descr="female-reproductive-tract">
            <a:extLst>
              <a:ext uri="{FF2B5EF4-FFF2-40B4-BE49-F238E27FC236}">
                <a16:creationId xmlns:a16="http://schemas.microsoft.com/office/drawing/2014/main" id="{A571CCBF-7F74-4AA0-817A-987DCF24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49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4A3F9BA-DE6F-441F-A58B-80F9C8863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Male Gonads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68EBCDB-F493-4112-A331-F3D5EA1219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Male gonads are the testes which produce the hormone </a:t>
            </a:r>
            <a:r>
              <a:rPr lang="en-US">
                <a:solidFill>
                  <a:schemeClr val="tx2"/>
                </a:solidFill>
              </a:rPr>
              <a:t>testosterone</a:t>
            </a:r>
            <a:r>
              <a:rPr lang="en-US"/>
              <a:t>.  This hormone help with the production of sperm and development of secondary sex characteristics.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917ECA21-18F4-4350-A905-A8D971292A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3797" name="Picture 7" descr="unkindestcut">
            <a:extLst>
              <a:ext uri="{FF2B5EF4-FFF2-40B4-BE49-F238E27FC236}">
                <a16:creationId xmlns:a16="http://schemas.microsoft.com/office/drawing/2014/main" id="{C5A999BE-01B0-4275-AAB7-CE4F7B54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49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Image14">
            <a:extLst>
              <a:ext uri="{FF2B5EF4-FFF2-40B4-BE49-F238E27FC236}">
                <a16:creationId xmlns:a16="http://schemas.microsoft.com/office/drawing/2014/main" id="{1DD32ADA-A92C-48D7-BF5D-FFFA4532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39DAF95-EB7B-40CB-B811-A0042179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Feedback Mechanism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8903D-E5D1-4847-B246-9C0F35B4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hormones work in your body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C691C998-69FD-4FDF-A383-E471C7921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Homeostasis Imbalance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7C79D99-B08F-42EB-A5A0-A1E15ED7B5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Hyper</a:t>
            </a:r>
            <a:r>
              <a:rPr lang="en-US" sz="2800" dirty="0" err="1"/>
              <a:t>secretion</a:t>
            </a:r>
            <a:r>
              <a:rPr lang="en-US" sz="2800" dirty="0"/>
              <a:t> = producing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too much </a:t>
            </a:r>
            <a:r>
              <a:rPr lang="en-US" sz="2800" dirty="0"/>
              <a:t>of the hormone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Hypo</a:t>
            </a:r>
            <a:r>
              <a:rPr lang="en-US" sz="2800" dirty="0" err="1"/>
              <a:t>secretion</a:t>
            </a:r>
            <a:r>
              <a:rPr lang="en-US" sz="2800" dirty="0"/>
              <a:t> = producing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too little </a:t>
            </a:r>
            <a:r>
              <a:rPr lang="en-US" sz="2800" dirty="0"/>
              <a:t>of the hormone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pic>
        <p:nvPicPr>
          <p:cNvPr id="7172" name="Picture 7" descr="endocrinesystematlas">
            <a:extLst>
              <a:ext uri="{FF2B5EF4-FFF2-40B4-BE49-F238E27FC236}">
                <a16:creationId xmlns:a16="http://schemas.microsoft.com/office/drawing/2014/main" id="{CC6F8460-C2E0-428D-8210-E67A6DC6AD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600200"/>
            <a:ext cx="4343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A01DF8-26E5-4DA5-B710-191F2E387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Pituitary Hormones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874ACA0-AE26-47AE-AA16-3B7F85971A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GH </a:t>
            </a:r>
            <a:r>
              <a:rPr lang="en-US" sz="2400" dirty="0"/>
              <a:t>– Growth Hormone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TSH</a:t>
            </a:r>
            <a:r>
              <a:rPr lang="en-US" sz="2400" dirty="0"/>
              <a:t> (thyroid stimulating hormone)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FSH </a:t>
            </a:r>
            <a:r>
              <a:rPr lang="en-US" sz="2400" dirty="0"/>
              <a:t>(follicle stimulating hormone)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LH</a:t>
            </a:r>
            <a:r>
              <a:rPr lang="en-US" sz="2400" dirty="0"/>
              <a:t> (luteinizing hormone)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>
                <a:solidFill>
                  <a:schemeClr val="tx2"/>
                </a:solidFill>
              </a:rPr>
              <a:t>Prolactin</a:t>
            </a: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>
                <a:solidFill>
                  <a:schemeClr val="tx2"/>
                </a:solidFill>
              </a:rPr>
              <a:t>Oxytocin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B6B59C9-F049-46AD-B981-AAC49488563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2400"/>
          </a:p>
        </p:txBody>
      </p:sp>
      <p:pic>
        <p:nvPicPr>
          <p:cNvPr id="8197" name="Picture 7" descr="pitutarygland">
            <a:extLst>
              <a:ext uri="{FF2B5EF4-FFF2-40B4-BE49-F238E27FC236}">
                <a16:creationId xmlns:a16="http://schemas.microsoft.com/office/drawing/2014/main" id="{A2DD8DD8-C5A6-497E-B4A3-E67F063D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3624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A3E4499-9AE3-40B9-A5AC-9ECFC0840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Hypersecretion of GH/Gigantism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Occurs at infancy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1" name="Picture 7" descr="Robert Wadlow, New York Times, giantism">
            <a:extLst>
              <a:ext uri="{FF2B5EF4-FFF2-40B4-BE49-F238E27FC236}">
                <a16:creationId xmlns:a16="http://schemas.microsoft.com/office/drawing/2014/main" id="{746881F0-3F04-4C52-AC64-4329A19D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585520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EDDCED0-EBEC-4ED2-93DB-E81A6EC88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691E9E7-BB79-4FDA-AAF6-D82C5F53B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0244" name="Picture 5" descr="RobertPershingWadlow">
            <a:extLst>
              <a:ext uri="{FF2B5EF4-FFF2-40B4-BE49-F238E27FC236}">
                <a16:creationId xmlns:a16="http://schemas.microsoft.com/office/drawing/2014/main" id="{1A59C1DC-A0BF-4390-9093-16E36B72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78618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worlds-tallest-man">
            <a:extLst>
              <a:ext uri="{FF2B5EF4-FFF2-40B4-BE49-F238E27FC236}">
                <a16:creationId xmlns:a16="http://schemas.microsoft.com/office/drawing/2014/main" id="{3A439C38-2220-4110-BE6B-8A20C730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"/>
            <a:ext cx="46482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F621ED7-695D-462F-B921-BD35B5C9E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Hypersecretion of GH/</a:t>
            </a:r>
            <a:r>
              <a:rPr lang="en-US" dirty="0" err="1"/>
              <a:t>Acromegly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10" descr="andre_girls">
            <a:extLst>
              <a:ext uri="{FF2B5EF4-FFF2-40B4-BE49-F238E27FC236}">
                <a16:creationId xmlns:a16="http://schemas.microsoft.com/office/drawing/2014/main" id="{0BEC4ABD-B300-4714-97DF-EA09AE25A12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05" y="1600200"/>
            <a:ext cx="1520190" cy="217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Occurs after/onset of puberty</a:t>
            </a:r>
          </a:p>
        </p:txBody>
      </p:sp>
      <p:pic>
        <p:nvPicPr>
          <p:cNvPr id="11268" name="Picture 9" descr="Mugshot__Andre-the-Giant1">
            <a:extLst>
              <a:ext uri="{FF2B5EF4-FFF2-40B4-BE49-F238E27FC236}">
                <a16:creationId xmlns:a16="http://schemas.microsoft.com/office/drawing/2014/main" id="{B9F40074-8C22-482F-B0A6-87312418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9"/>
            <a:ext cx="4038600" cy="536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196</TotalTime>
  <Words>429</Words>
  <Application>Microsoft Office PowerPoint</Application>
  <PresentationFormat>On-screen Show (4:3)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Symbol</vt:lpstr>
      <vt:lpstr>Tahoma</vt:lpstr>
      <vt:lpstr>Times New Roman</vt:lpstr>
      <vt:lpstr>Wingdings</vt:lpstr>
      <vt:lpstr>Slit</vt:lpstr>
      <vt:lpstr>Human Endocrine System</vt:lpstr>
      <vt:lpstr>PowerPoint Presentation</vt:lpstr>
      <vt:lpstr>Hormones</vt:lpstr>
      <vt:lpstr>Feedback Mechanism</vt:lpstr>
      <vt:lpstr>Homeostasis Imbalance</vt:lpstr>
      <vt:lpstr>Pituitary Hormones</vt:lpstr>
      <vt:lpstr>Hypersecretion of GH/Gigantism</vt:lpstr>
      <vt:lpstr>PowerPoint Presentation</vt:lpstr>
      <vt:lpstr>Hypersecretion of GH/Acromegly</vt:lpstr>
      <vt:lpstr>PowerPoint Presentation</vt:lpstr>
      <vt:lpstr>Hyposecretion of GH/Dwarfism</vt:lpstr>
      <vt:lpstr>TSH (Thyroid Stimulating Hormone)</vt:lpstr>
      <vt:lpstr>FSH (Follicle Stimulating Hormone)</vt:lpstr>
      <vt:lpstr>LH (Luteinzing Hormone)</vt:lpstr>
      <vt:lpstr>Prolactin</vt:lpstr>
      <vt:lpstr>Oxytocin</vt:lpstr>
      <vt:lpstr>Thyroid Gland</vt:lpstr>
      <vt:lpstr>Hypothyroidism</vt:lpstr>
      <vt:lpstr>Goiter</vt:lpstr>
      <vt:lpstr>Hyperthyroidism</vt:lpstr>
      <vt:lpstr>Parathyroid Gland</vt:lpstr>
      <vt:lpstr>Hypothyroidism</vt:lpstr>
      <vt:lpstr>Hyperparathyroidism</vt:lpstr>
      <vt:lpstr>Adrenal Glands </vt:lpstr>
      <vt:lpstr>Hyper       vs.       Hypo</vt:lpstr>
      <vt:lpstr>Pancreas-Islets of Langerhans</vt:lpstr>
      <vt:lpstr>Diabetes/Hyperglycemia</vt:lpstr>
      <vt:lpstr>PowerPoint Presentation</vt:lpstr>
      <vt:lpstr>Hypoglycemia</vt:lpstr>
      <vt:lpstr>Female Gonads</vt:lpstr>
      <vt:lpstr>Male Gonads</vt:lpstr>
    </vt:vector>
  </TitlesOfParts>
  <Company>GCSD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Endocrine System</dc:title>
  <dc:creator>staff</dc:creator>
  <cp:lastModifiedBy>Monaghan, Alison</cp:lastModifiedBy>
  <cp:revision>19</cp:revision>
  <dcterms:created xsi:type="dcterms:W3CDTF">2008-03-04T18:25:24Z</dcterms:created>
  <dcterms:modified xsi:type="dcterms:W3CDTF">2020-03-15T14:33:00Z</dcterms:modified>
</cp:coreProperties>
</file>