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1/6/2021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4692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012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243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155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066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7512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3869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167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8938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40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1/6/2021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1/6/2021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36228588"/>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B18C18B-E73F-488B-A241-DFBD13F4B0A8}"/>
              </a:ext>
            </a:extLst>
          </p:cNvPr>
          <p:cNvPicPr>
            <a:picLocks noChangeAspect="1"/>
          </p:cNvPicPr>
          <p:nvPr/>
        </p:nvPicPr>
        <p:blipFill rotWithShape="1">
          <a:blip r:embed="rId2">
            <a:alphaModFix amt="50000"/>
          </a:blip>
          <a:srcRect t="20941" r="-1" b="4040"/>
          <a:stretch/>
        </p:blipFill>
        <p:spPr>
          <a:xfrm>
            <a:off x="20" y="10"/>
            <a:ext cx="12188931" cy="6857990"/>
          </a:xfrm>
          <a:prstGeom prst="rect">
            <a:avLst/>
          </a:prstGeom>
        </p:spPr>
      </p:pic>
      <p:sp>
        <p:nvSpPr>
          <p:cNvPr id="2" name="Title 1">
            <a:extLst>
              <a:ext uri="{FF2B5EF4-FFF2-40B4-BE49-F238E27FC236}">
                <a16:creationId xmlns:a16="http://schemas.microsoft.com/office/drawing/2014/main" id="{432D4F39-973B-4B9F-9FAE-97AE16EAE9A7}"/>
              </a:ext>
            </a:extLst>
          </p:cNvPr>
          <p:cNvSpPr>
            <a:spLocks noGrp="1"/>
          </p:cNvSpPr>
          <p:nvPr>
            <p:ph type="ctrTitle"/>
          </p:nvPr>
        </p:nvSpPr>
        <p:spPr>
          <a:xfrm>
            <a:off x="1527048" y="1124712"/>
            <a:ext cx="9144000" cy="3063240"/>
          </a:xfrm>
        </p:spPr>
        <p:txBody>
          <a:bodyPr>
            <a:normAutofit/>
          </a:bodyPr>
          <a:lstStyle/>
          <a:p>
            <a:pPr algn="ctr"/>
            <a:r>
              <a:rPr lang="en-US" dirty="0"/>
              <a:t>Semiconductors</a:t>
            </a:r>
            <a:endParaRPr lang="en-US"/>
          </a:p>
        </p:txBody>
      </p:sp>
      <p:sp>
        <p:nvSpPr>
          <p:cNvPr id="3" name="Subtitle 2">
            <a:extLst>
              <a:ext uri="{FF2B5EF4-FFF2-40B4-BE49-F238E27FC236}">
                <a16:creationId xmlns:a16="http://schemas.microsoft.com/office/drawing/2014/main" id="{80296994-8C13-4448-823A-C5DBE917C0D5}"/>
              </a:ext>
            </a:extLst>
          </p:cNvPr>
          <p:cNvSpPr>
            <a:spLocks noGrp="1"/>
          </p:cNvSpPr>
          <p:nvPr>
            <p:ph type="subTitle" idx="1"/>
          </p:nvPr>
        </p:nvSpPr>
        <p:spPr>
          <a:xfrm>
            <a:off x="1527048" y="4599432"/>
            <a:ext cx="9144000" cy="1227520"/>
          </a:xfrm>
        </p:spPr>
        <p:txBody>
          <a:bodyPr>
            <a:normAutofit/>
          </a:bodyPr>
          <a:lstStyle/>
          <a:p>
            <a:pPr algn="ctr"/>
            <a:r>
              <a:rPr lang="en-US" sz="3200" dirty="0"/>
              <a:t>By Quang Huynh</a:t>
            </a:r>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7570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0073-E2C7-467F-A6E1-709E819E4D04}"/>
              </a:ext>
            </a:extLst>
          </p:cNvPr>
          <p:cNvSpPr>
            <a:spLocks noGrp="1"/>
          </p:cNvSpPr>
          <p:nvPr>
            <p:ph type="title"/>
          </p:nvPr>
        </p:nvSpPr>
        <p:spPr/>
        <p:txBody>
          <a:bodyPr/>
          <a:lstStyle/>
          <a:p>
            <a:r>
              <a:rPr lang="en-US" dirty="0"/>
              <a:t>Different Energy Gaps</a:t>
            </a:r>
          </a:p>
        </p:txBody>
      </p:sp>
      <p:sp>
        <p:nvSpPr>
          <p:cNvPr id="3" name="Content Placeholder 2">
            <a:extLst>
              <a:ext uri="{FF2B5EF4-FFF2-40B4-BE49-F238E27FC236}">
                <a16:creationId xmlns:a16="http://schemas.microsoft.com/office/drawing/2014/main" id="{842E5C7F-D55F-4C11-95E5-3AD428500433}"/>
              </a:ext>
            </a:extLst>
          </p:cNvPr>
          <p:cNvSpPr>
            <a:spLocks noGrp="1"/>
          </p:cNvSpPr>
          <p:nvPr>
            <p:ph idx="1"/>
          </p:nvPr>
        </p:nvSpPr>
        <p:spPr/>
        <p:txBody>
          <a:bodyPr/>
          <a:lstStyle/>
          <a:p>
            <a:pPr marL="0" indent="0">
              <a:buNone/>
            </a:pPr>
            <a:r>
              <a:rPr lang="en-US" dirty="0"/>
              <a:t>If there is a huge gap in the energy levels, then it is more difficult for the electrons to jump to the higher ones. Metals have no energy level gap; thus energy can freely move to the higher energy levels with ease. Semiconductors fall somewhere in between both an inductor and conductor. </a:t>
            </a:r>
          </a:p>
        </p:txBody>
      </p:sp>
    </p:spTree>
    <p:extLst>
      <p:ext uri="{BB962C8B-B14F-4D97-AF65-F5344CB8AC3E}">
        <p14:creationId xmlns:p14="http://schemas.microsoft.com/office/powerpoint/2010/main" val="173660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DD6-C28D-4395-855D-2F1BFB66CE17}"/>
              </a:ext>
            </a:extLst>
          </p:cNvPr>
          <p:cNvSpPr>
            <a:spLocks noGrp="1"/>
          </p:cNvSpPr>
          <p:nvPr>
            <p:ph type="title"/>
          </p:nvPr>
        </p:nvSpPr>
        <p:spPr/>
        <p:txBody>
          <a:bodyPr/>
          <a:lstStyle/>
          <a:p>
            <a:r>
              <a:rPr lang="en-US" dirty="0"/>
              <a:t>My personal Ranking of The Videos</a:t>
            </a:r>
          </a:p>
        </p:txBody>
      </p:sp>
      <p:sp>
        <p:nvSpPr>
          <p:cNvPr id="3" name="Content Placeholder 2">
            <a:extLst>
              <a:ext uri="{FF2B5EF4-FFF2-40B4-BE49-F238E27FC236}">
                <a16:creationId xmlns:a16="http://schemas.microsoft.com/office/drawing/2014/main" id="{006C6D85-FC85-47E8-BCB2-B43DE387EA8F}"/>
              </a:ext>
            </a:extLst>
          </p:cNvPr>
          <p:cNvSpPr>
            <a:spLocks noGrp="1"/>
          </p:cNvSpPr>
          <p:nvPr>
            <p:ph idx="1"/>
          </p:nvPr>
        </p:nvSpPr>
        <p:spPr/>
        <p:txBody>
          <a:bodyPr/>
          <a:lstStyle/>
          <a:p>
            <a:pPr marL="514350" indent="-514350">
              <a:buAutoNum type="arabicPeriod"/>
            </a:pPr>
            <a:r>
              <a:rPr lang="en-US" dirty="0"/>
              <a:t>How Does a Transistor Work? by </a:t>
            </a:r>
            <a:r>
              <a:rPr lang="en-US" dirty="0" err="1"/>
              <a:t>Veritasium</a:t>
            </a:r>
            <a:r>
              <a:rPr lang="en-US" dirty="0"/>
              <a:t> – The video itself was very entertaining and very educational at the same time.</a:t>
            </a:r>
          </a:p>
          <a:p>
            <a:pPr marL="514350" indent="-514350">
              <a:buAutoNum type="arabicPeriod"/>
            </a:pPr>
            <a:r>
              <a:rPr lang="en-US" dirty="0"/>
              <a:t>What Is A Semiconductor? by MITK12Videos – I enjoyed the little animations since they added a sense of amusement to the video.</a:t>
            </a:r>
          </a:p>
          <a:p>
            <a:pPr marL="514350" indent="-514350">
              <a:buAutoNum type="arabicPeriod"/>
            </a:pPr>
            <a:r>
              <a:rPr lang="en-US" dirty="0"/>
              <a:t>How semiconductors work by Ben Eater – The video was very lengthy, yet it thoroughly explained what a semiconductor is. </a:t>
            </a:r>
          </a:p>
        </p:txBody>
      </p:sp>
    </p:spTree>
    <p:extLst>
      <p:ext uri="{BB962C8B-B14F-4D97-AF65-F5344CB8AC3E}">
        <p14:creationId xmlns:p14="http://schemas.microsoft.com/office/powerpoint/2010/main" val="27268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A1A7-99CC-4271-BA22-B31B14D63B60}"/>
              </a:ext>
            </a:extLst>
          </p:cNvPr>
          <p:cNvSpPr>
            <a:spLocks noGrp="1"/>
          </p:cNvSpPr>
          <p:nvPr>
            <p:ph type="title"/>
          </p:nvPr>
        </p:nvSpPr>
        <p:spPr/>
        <p:txBody>
          <a:bodyPr/>
          <a:lstStyle/>
          <a:p>
            <a:r>
              <a:rPr lang="en-US" dirty="0"/>
              <a:t>Electricity Insulators and conductors</a:t>
            </a:r>
          </a:p>
        </p:txBody>
      </p:sp>
      <p:sp>
        <p:nvSpPr>
          <p:cNvPr id="3" name="Content Placeholder 2">
            <a:extLst>
              <a:ext uri="{FF2B5EF4-FFF2-40B4-BE49-F238E27FC236}">
                <a16:creationId xmlns:a16="http://schemas.microsoft.com/office/drawing/2014/main" id="{4ACF1A7D-50EF-4BD6-989E-0D715FDF7EDA}"/>
              </a:ext>
            </a:extLst>
          </p:cNvPr>
          <p:cNvSpPr>
            <a:spLocks noGrp="1"/>
          </p:cNvSpPr>
          <p:nvPr>
            <p:ph idx="1"/>
          </p:nvPr>
        </p:nvSpPr>
        <p:spPr/>
        <p:txBody>
          <a:bodyPr/>
          <a:lstStyle/>
          <a:p>
            <a:pPr marL="0" indent="0">
              <a:buNone/>
            </a:pPr>
            <a:r>
              <a:rPr lang="en-US" dirty="0"/>
              <a:t>Insulators – A material that does not have much conductivity and so it does not conduct electricity easily.</a:t>
            </a:r>
          </a:p>
          <a:p>
            <a:pPr marL="0" indent="0">
              <a:buNone/>
            </a:pPr>
            <a:r>
              <a:rPr lang="en-US" dirty="0"/>
              <a:t>Conductor – Materials that allow electrons to flow freely from particle to particle and conducts electricity very easily. </a:t>
            </a:r>
          </a:p>
          <a:p>
            <a:pPr marL="0" indent="0">
              <a:buNone/>
            </a:pPr>
            <a:endParaRPr lang="en-US" dirty="0"/>
          </a:p>
        </p:txBody>
      </p:sp>
    </p:spTree>
    <p:extLst>
      <p:ext uri="{BB962C8B-B14F-4D97-AF65-F5344CB8AC3E}">
        <p14:creationId xmlns:p14="http://schemas.microsoft.com/office/powerpoint/2010/main" val="392703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7E9B-761E-4943-9833-393D92C8F0CB}"/>
              </a:ext>
            </a:extLst>
          </p:cNvPr>
          <p:cNvSpPr>
            <a:spLocks noGrp="1"/>
          </p:cNvSpPr>
          <p:nvPr>
            <p:ph type="title"/>
          </p:nvPr>
        </p:nvSpPr>
        <p:spPr/>
        <p:txBody>
          <a:bodyPr/>
          <a:lstStyle/>
          <a:p>
            <a:r>
              <a:rPr lang="en-US" dirty="0"/>
              <a:t>Insulator Examples</a:t>
            </a:r>
          </a:p>
        </p:txBody>
      </p:sp>
      <p:sp>
        <p:nvSpPr>
          <p:cNvPr id="3" name="Content Placeholder 2">
            <a:extLst>
              <a:ext uri="{FF2B5EF4-FFF2-40B4-BE49-F238E27FC236}">
                <a16:creationId xmlns:a16="http://schemas.microsoft.com/office/drawing/2014/main" id="{62987EC7-E8C3-4CE9-A2B2-081D7E57FFE3}"/>
              </a:ext>
            </a:extLst>
          </p:cNvPr>
          <p:cNvSpPr>
            <a:spLocks noGrp="1"/>
          </p:cNvSpPr>
          <p:nvPr>
            <p:ph idx="1"/>
          </p:nvPr>
        </p:nvSpPr>
        <p:spPr/>
        <p:txBody>
          <a:bodyPr/>
          <a:lstStyle/>
          <a:p>
            <a:r>
              <a:rPr lang="en-US" dirty="0"/>
              <a:t>Glass</a:t>
            </a:r>
          </a:p>
          <a:p>
            <a:r>
              <a:rPr lang="en-US" dirty="0"/>
              <a:t>Rubber</a:t>
            </a:r>
          </a:p>
          <a:p>
            <a:r>
              <a:rPr lang="en-US" dirty="0"/>
              <a:t>Plastic</a:t>
            </a:r>
          </a:p>
          <a:p>
            <a:r>
              <a:rPr lang="en-US" dirty="0"/>
              <a:t>Wood</a:t>
            </a:r>
          </a:p>
          <a:p>
            <a:r>
              <a:rPr lang="en-US" dirty="0"/>
              <a:t>Clothes</a:t>
            </a:r>
          </a:p>
          <a:p>
            <a:endParaRPr lang="en-US" dirty="0"/>
          </a:p>
        </p:txBody>
      </p:sp>
    </p:spTree>
    <p:extLst>
      <p:ext uri="{BB962C8B-B14F-4D97-AF65-F5344CB8AC3E}">
        <p14:creationId xmlns:p14="http://schemas.microsoft.com/office/powerpoint/2010/main" val="421038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AD0C-D806-4B4F-A135-676956BAB64D}"/>
              </a:ext>
            </a:extLst>
          </p:cNvPr>
          <p:cNvSpPr>
            <a:spLocks noGrp="1"/>
          </p:cNvSpPr>
          <p:nvPr>
            <p:ph type="title"/>
          </p:nvPr>
        </p:nvSpPr>
        <p:spPr/>
        <p:txBody>
          <a:bodyPr/>
          <a:lstStyle/>
          <a:p>
            <a:r>
              <a:rPr lang="en-US" dirty="0"/>
              <a:t>Conductor Examples</a:t>
            </a:r>
          </a:p>
        </p:txBody>
      </p:sp>
      <p:sp>
        <p:nvSpPr>
          <p:cNvPr id="3" name="Content Placeholder 2">
            <a:extLst>
              <a:ext uri="{FF2B5EF4-FFF2-40B4-BE49-F238E27FC236}">
                <a16:creationId xmlns:a16="http://schemas.microsoft.com/office/drawing/2014/main" id="{D67ADDC4-A6BE-4A3D-857F-2CE77D3B0E00}"/>
              </a:ext>
            </a:extLst>
          </p:cNvPr>
          <p:cNvSpPr>
            <a:spLocks noGrp="1"/>
          </p:cNvSpPr>
          <p:nvPr>
            <p:ph idx="1"/>
          </p:nvPr>
        </p:nvSpPr>
        <p:spPr/>
        <p:txBody>
          <a:bodyPr/>
          <a:lstStyle/>
          <a:p>
            <a:r>
              <a:rPr lang="en-US" dirty="0"/>
              <a:t>Metals</a:t>
            </a:r>
          </a:p>
          <a:p>
            <a:r>
              <a:rPr lang="en-US" dirty="0"/>
              <a:t>Copper</a:t>
            </a:r>
          </a:p>
          <a:p>
            <a:r>
              <a:rPr lang="en-US" dirty="0"/>
              <a:t>Aluminum</a:t>
            </a:r>
          </a:p>
          <a:p>
            <a:r>
              <a:rPr lang="en-US" dirty="0"/>
              <a:t>Steel</a:t>
            </a:r>
          </a:p>
          <a:p>
            <a:r>
              <a:rPr lang="en-US" dirty="0"/>
              <a:t>Gold</a:t>
            </a:r>
          </a:p>
        </p:txBody>
      </p:sp>
    </p:spTree>
    <p:extLst>
      <p:ext uri="{BB962C8B-B14F-4D97-AF65-F5344CB8AC3E}">
        <p14:creationId xmlns:p14="http://schemas.microsoft.com/office/powerpoint/2010/main" val="83925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3F48-69D9-468F-920B-D049BF0D1958}"/>
              </a:ext>
            </a:extLst>
          </p:cNvPr>
          <p:cNvSpPr>
            <a:spLocks noGrp="1"/>
          </p:cNvSpPr>
          <p:nvPr>
            <p:ph type="title"/>
          </p:nvPr>
        </p:nvSpPr>
        <p:spPr/>
        <p:txBody>
          <a:bodyPr/>
          <a:lstStyle/>
          <a:p>
            <a:r>
              <a:rPr lang="en-US" dirty="0"/>
              <a:t>Semiconductor</a:t>
            </a:r>
          </a:p>
        </p:txBody>
      </p:sp>
      <p:sp>
        <p:nvSpPr>
          <p:cNvPr id="3" name="Content Placeholder 2">
            <a:extLst>
              <a:ext uri="{FF2B5EF4-FFF2-40B4-BE49-F238E27FC236}">
                <a16:creationId xmlns:a16="http://schemas.microsoft.com/office/drawing/2014/main" id="{D22EAB82-1D87-4FD0-8701-8795511C0555}"/>
              </a:ext>
            </a:extLst>
          </p:cNvPr>
          <p:cNvSpPr>
            <a:spLocks noGrp="1"/>
          </p:cNvSpPr>
          <p:nvPr>
            <p:ph idx="1"/>
          </p:nvPr>
        </p:nvSpPr>
        <p:spPr/>
        <p:txBody>
          <a:bodyPr/>
          <a:lstStyle/>
          <a:p>
            <a:pPr marL="0" indent="0">
              <a:buNone/>
            </a:pPr>
            <a:r>
              <a:rPr lang="en-US" dirty="0"/>
              <a:t>A silicon wafer is an insulator when no heat is added. When heat is applied, the silicon wafer turns on the light and becomes a conductor. A semiconductor is a substance whose conductivity changes based on the environment. </a:t>
            </a:r>
          </a:p>
        </p:txBody>
      </p:sp>
    </p:spTree>
    <p:extLst>
      <p:ext uri="{BB962C8B-B14F-4D97-AF65-F5344CB8AC3E}">
        <p14:creationId xmlns:p14="http://schemas.microsoft.com/office/powerpoint/2010/main" val="94897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4E44-4525-4293-9955-FE01C66DA264}"/>
              </a:ext>
            </a:extLst>
          </p:cNvPr>
          <p:cNvSpPr>
            <a:spLocks noGrp="1"/>
          </p:cNvSpPr>
          <p:nvPr>
            <p:ph type="title"/>
          </p:nvPr>
        </p:nvSpPr>
        <p:spPr/>
        <p:txBody>
          <a:bodyPr/>
          <a:lstStyle/>
          <a:p>
            <a:r>
              <a:rPr lang="en-US" dirty="0"/>
              <a:t>Uses of Semiconductors </a:t>
            </a:r>
          </a:p>
        </p:txBody>
      </p:sp>
      <p:sp>
        <p:nvSpPr>
          <p:cNvPr id="3" name="Content Placeholder 2">
            <a:extLst>
              <a:ext uri="{FF2B5EF4-FFF2-40B4-BE49-F238E27FC236}">
                <a16:creationId xmlns:a16="http://schemas.microsoft.com/office/drawing/2014/main" id="{FF9D9CCB-7375-4A65-BA56-1078372BE7C2}"/>
              </a:ext>
            </a:extLst>
          </p:cNvPr>
          <p:cNvSpPr>
            <a:spLocks noGrp="1"/>
          </p:cNvSpPr>
          <p:nvPr>
            <p:ph idx="1"/>
          </p:nvPr>
        </p:nvSpPr>
        <p:spPr/>
        <p:txBody>
          <a:bodyPr/>
          <a:lstStyle/>
          <a:p>
            <a:r>
              <a:rPr lang="en-US" dirty="0"/>
              <a:t>Diodes</a:t>
            </a:r>
          </a:p>
          <a:p>
            <a:r>
              <a:rPr lang="en-US" dirty="0"/>
              <a:t>Transistors</a:t>
            </a:r>
          </a:p>
          <a:p>
            <a:r>
              <a:rPr lang="en-US" dirty="0"/>
              <a:t>Circuits</a:t>
            </a:r>
          </a:p>
          <a:p>
            <a:r>
              <a:rPr lang="en-US" dirty="0"/>
              <a:t>Computer chips</a:t>
            </a:r>
          </a:p>
        </p:txBody>
      </p:sp>
    </p:spTree>
    <p:extLst>
      <p:ext uri="{BB962C8B-B14F-4D97-AF65-F5344CB8AC3E}">
        <p14:creationId xmlns:p14="http://schemas.microsoft.com/office/powerpoint/2010/main" val="401917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9207-550B-46D6-BB47-36CF05882833}"/>
              </a:ext>
            </a:extLst>
          </p:cNvPr>
          <p:cNvSpPr>
            <a:spLocks noGrp="1"/>
          </p:cNvSpPr>
          <p:nvPr>
            <p:ph type="title"/>
          </p:nvPr>
        </p:nvSpPr>
        <p:spPr/>
        <p:txBody>
          <a:bodyPr/>
          <a:lstStyle/>
          <a:p>
            <a:r>
              <a:rPr lang="en-US" dirty="0"/>
              <a:t>Semiconductor Benefits</a:t>
            </a:r>
          </a:p>
        </p:txBody>
      </p:sp>
      <p:sp>
        <p:nvSpPr>
          <p:cNvPr id="3" name="Content Placeholder 2">
            <a:extLst>
              <a:ext uri="{FF2B5EF4-FFF2-40B4-BE49-F238E27FC236}">
                <a16:creationId xmlns:a16="http://schemas.microsoft.com/office/drawing/2014/main" id="{68D8316A-72B7-409D-A219-66B3D76B8214}"/>
              </a:ext>
            </a:extLst>
          </p:cNvPr>
          <p:cNvSpPr>
            <a:spLocks noGrp="1"/>
          </p:cNvSpPr>
          <p:nvPr>
            <p:ph idx="1"/>
          </p:nvPr>
        </p:nvSpPr>
        <p:spPr/>
        <p:txBody>
          <a:bodyPr/>
          <a:lstStyle/>
          <a:p>
            <a:pPr marL="0" indent="0">
              <a:buNone/>
            </a:pPr>
            <a:r>
              <a:rPr lang="en-US" dirty="0"/>
              <a:t>Semiconductors allowed electronics to be smaller, faster and more reliable. </a:t>
            </a:r>
          </a:p>
        </p:txBody>
      </p:sp>
    </p:spTree>
    <p:extLst>
      <p:ext uri="{BB962C8B-B14F-4D97-AF65-F5344CB8AC3E}">
        <p14:creationId xmlns:p14="http://schemas.microsoft.com/office/powerpoint/2010/main" val="228485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6DB5-03F9-442C-BC6F-78340FC4E76E}"/>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D4E637DB-2B5E-4C46-A7B5-BDFA11170BE1}"/>
              </a:ext>
            </a:extLst>
          </p:cNvPr>
          <p:cNvSpPr>
            <a:spLocks noGrp="1"/>
          </p:cNvSpPr>
          <p:nvPr>
            <p:ph idx="1"/>
          </p:nvPr>
        </p:nvSpPr>
        <p:spPr/>
        <p:txBody>
          <a:bodyPr/>
          <a:lstStyle/>
          <a:p>
            <a:pPr marL="0" indent="0">
              <a:buNone/>
            </a:pPr>
            <a:r>
              <a:rPr lang="en-US" dirty="0"/>
              <a:t>In atoms, electrons can occupy specific energy levels. Then, when multiple atoms bond, the electrons are shared between them. The energy levels shift around when they are interacting. The individual energy level would smear into energy bands. For a material to conduct, the electrons must be able to jump from lower energy states to higher ones. The spacing of the energy levels and how they are filled with electrons determines if a material is an insulator, conductor or semiconductor. </a:t>
            </a:r>
          </a:p>
        </p:txBody>
      </p:sp>
    </p:spTree>
    <p:extLst>
      <p:ext uri="{BB962C8B-B14F-4D97-AF65-F5344CB8AC3E}">
        <p14:creationId xmlns:p14="http://schemas.microsoft.com/office/powerpoint/2010/main" val="1606031917"/>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1B2431"/>
      </a:dk2>
      <a:lt2>
        <a:srgbClr val="F0F1F3"/>
      </a:lt2>
      <a:accent1>
        <a:srgbClr val="C19B4C"/>
      </a:accent1>
      <a:accent2>
        <a:srgbClr val="B15A3B"/>
      </a:accent2>
      <a:accent3>
        <a:srgbClr val="C34D5F"/>
      </a:accent3>
      <a:accent4>
        <a:srgbClr val="B13B7F"/>
      </a:accent4>
      <a:accent5>
        <a:srgbClr val="C34DC2"/>
      </a:accent5>
      <a:accent6>
        <a:srgbClr val="813BB1"/>
      </a:accent6>
      <a:hlink>
        <a:srgbClr val="426AC0"/>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23</TotalTime>
  <Words>353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The Hand Bold</vt:lpstr>
      <vt:lpstr>The Serif Hand Black</vt:lpstr>
      <vt:lpstr>SketchyVTI</vt:lpstr>
      <vt:lpstr>Semiconductors</vt:lpstr>
      <vt:lpstr>My personal Ranking of The Videos</vt:lpstr>
      <vt:lpstr>Electricity Insulators and conductors</vt:lpstr>
      <vt:lpstr>Insulator Examples</vt:lpstr>
      <vt:lpstr>Conductor Examples</vt:lpstr>
      <vt:lpstr>Semiconductor</vt:lpstr>
      <vt:lpstr>Uses of Semiconductors </vt:lpstr>
      <vt:lpstr>Semiconductor Benefits</vt:lpstr>
      <vt:lpstr>How it works</vt:lpstr>
      <vt:lpstr>Different Energy Gaps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Semiconductors</dc:title>
  <dc:creator>Huynh, Quang</dc:creator>
  <cp:lastModifiedBy>Huynh, Quang</cp:lastModifiedBy>
  <cp:revision>17</cp:revision>
  <dcterms:created xsi:type="dcterms:W3CDTF">2021-01-06T20:24:44Z</dcterms:created>
  <dcterms:modified xsi:type="dcterms:W3CDTF">2021-01-06T20:48:42Z</dcterms:modified>
</cp:coreProperties>
</file>