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9" r:id="rId4"/>
    <p:sldId id="266" r:id="rId5"/>
    <p:sldId id="267" r:id="rId6"/>
    <p:sldId id="268" r:id="rId7"/>
    <p:sldId id="269" r:id="rId8"/>
    <p:sldId id="258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84DA-E3E0-4099-8BC4-1813584CD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5" y="800100"/>
            <a:ext cx="8447314" cy="331469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BD63B-9405-4E42-9E2F-07573F9B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415" y="4909459"/>
            <a:ext cx="8292874" cy="91439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D03A-9A11-476C-B52A-593F3C01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0CD1-7906-4885-9A4D-B764220D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CA96-1AD5-41FE-AB5C-68ABD652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09E39A-DA3F-4BDC-A89A-6545C1DD3721}"/>
              </a:ext>
            </a:extLst>
          </p:cNvPr>
          <p:cNvCxnSpPr>
            <a:cxnSpLocks/>
          </p:cNvCxnSpPr>
          <p:nvPr/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64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4882-AC48-4F1E-837D-E154BEED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613106" cy="12828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D34B7-C335-425E-BF89-DB1A0C23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914525"/>
            <a:ext cx="9613106" cy="388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3754-C885-4DC6-962D-C861267B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9693-03CD-4EBD-A3D7-BE310CD5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BD01-5E50-4FF1-A1D6-B24B7B75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4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1D39-AB23-4CEE-BBAA-55B29415D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78644"/>
            <a:ext cx="1912144" cy="5272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0688-FA9B-4ABD-9E9E-C7EADE94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578643"/>
            <a:ext cx="7943848" cy="5272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1A6B-AE19-4BD4-AE49-43E78CC0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2144-27EE-4CE0-B167-F5DBA41B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40B2-EFB0-47EA-878B-6405E1DC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EE8-2E4A-4A4A-833E-89D8D794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CFDA-CDBF-4B24-9EC3-827F540F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643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871D-4A14-4A17-A0ED-7DDA7752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D654-899B-4DAF-93B9-1CBCAB5F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7FCA-B968-443D-90A7-E0F3C6D6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F5CC56-CBE8-4152-AD5E-982DD286AA28}"/>
              </a:ext>
            </a:extLst>
          </p:cNvPr>
          <p:cNvCxnSpPr>
            <a:cxnSpLocks/>
          </p:cNvCxnSpPr>
          <p:nvPr/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64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95B8-786F-418B-9367-52B19526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3426"/>
            <a:ext cx="8840344" cy="34890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CF574-9044-4964-B6AE-A3983D59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8488"/>
            <a:ext cx="8840344" cy="90077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A109-E9F9-428E-858A-38375BF1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BA6F-665B-4D62-84D1-23E03428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A2D7-4390-4B51-90D4-900EAAB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5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66EE-5127-48B4-A6F6-F5F6B38D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7828"/>
            <a:ext cx="9578683" cy="990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B8A9-5914-49F9-8E0E-C8723C533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057407"/>
            <a:ext cx="4318906" cy="3725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7D0C2-CAEA-4E31-8FA6-D866315D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9577" y="2057407"/>
            <a:ext cx="4405746" cy="3725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5DE2-0BD6-45B3-BDB1-675BA05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622B7-97C1-4C72-BCA9-290DC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BEE3-B3AE-45B6-924A-08ABC951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0397D-8A25-4307-B58D-8DE617EFD26D}"/>
              </a:ext>
            </a:extLst>
          </p:cNvPr>
          <p:cNvCxnSpPr>
            <a:cxnSpLocks/>
          </p:cNvCxnSpPr>
          <p:nvPr/>
        </p:nvCxnSpPr>
        <p:spPr>
          <a:xfrm>
            <a:off x="375523" y="176040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747697-5C57-4DA6-8ED6-CAB14CDD220A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39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2296-2B01-4044-AD7B-497BAC8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09600"/>
            <a:ext cx="10515600" cy="95149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08880-DE5D-4299-BAC3-D45377C4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89859"/>
            <a:ext cx="4381644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A655D-7A3A-4BA5-B82A-744276BE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713126"/>
            <a:ext cx="4381644" cy="3121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37933-BDAC-4317-9B7E-E30CF0B4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0530" y="1989859"/>
            <a:ext cx="4487137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5878F-AE56-4F8C-A84A-A8534180D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0531" y="2713127"/>
            <a:ext cx="4487136" cy="3121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F249A-9D93-4A8E-9284-5AB19AC0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1/26/2021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63883-9438-44C9-877E-EC771D1B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ED3CC-D7BA-43BD-973A-B09921FE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03ADF-AEED-49C1-9CF7-7749387E2A4F}"/>
              </a:ext>
            </a:extLst>
          </p:cNvPr>
          <p:cNvCxnSpPr>
            <a:cxnSpLocks/>
          </p:cNvCxnSpPr>
          <p:nvPr/>
        </p:nvCxnSpPr>
        <p:spPr>
          <a:xfrm>
            <a:off x="378503" y="17526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5345CA-2FC8-42B9-85F7-84F77724D011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454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8770-E2EE-4C9B-9F89-128DAC66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6" y="703687"/>
            <a:ext cx="9406190" cy="1722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CE391-8E22-4716-8A8B-C39BA61A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1/26/2021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C042F-179F-4DBC-80B7-34B89EA2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86EA4-4BE5-4D17-A1DC-196FEA97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1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49B6B-2C1C-452D-9F93-BD9A6F2B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1/26/2021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CA8ED-78AC-4474-8874-E4C42429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B764-0B68-4801-ADE7-93105912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2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717A-ED7D-43FE-881F-9407FF22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7476"/>
            <a:ext cx="3932237" cy="169371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E954-332E-4D66-AFFD-A15389A7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97475"/>
            <a:ext cx="5140180" cy="526357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15CDA-9FC3-4F17-963C-DD9E226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1194"/>
            <a:ext cx="3932237" cy="35777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30BE-8EE8-4A41-B20E-ACEFC980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6719-F550-42EF-B377-8E41A46D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6636-5EF9-499C-A3A0-3021812D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63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38CB-27F1-47CF-B05A-CC068830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9822"/>
            <a:ext cx="3932237" cy="165215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C67EA-3155-4708-9B86-D7B2B54FC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03687"/>
            <a:ext cx="5212917" cy="49690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434F1-C813-4E9B-98A4-B0B372CE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6277"/>
            <a:ext cx="3932237" cy="32464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A0B8-75E7-465D-84CB-BC9C3FB2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879C9-B751-43BD-8B27-FA18290E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98FB-27B9-46E5-90E3-09B108B0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01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BA68A5-A7C7-4D91-AB95-6E0B6FFD87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93EBF-655A-4373-ADBE-9606BFA9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485160" cy="1282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2994-4D2E-43BB-9D9B-117ED94A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91757"/>
            <a:ext cx="9485163" cy="370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28926-9DF1-4A3E-8B81-2191D6F7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300" baseline="0">
                <a:solidFill>
                  <a:schemeClr val="accent1"/>
                </a:solidFill>
              </a:defRPr>
            </a:lvl1pPr>
          </a:lstStyle>
          <a:p>
            <a:fld id="{CFBEA57F-793F-4683-BD8A-741FD4B89154}" type="datetime1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1BD4F-CE83-48A3-9683-19CF03C0A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 cap="all" spc="300" baseline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4939-09B3-4A6E-88F8-4D923A56D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609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7468962-6189-43AD-BB02-A6F88AD0E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F2E68D-E9CA-4A00-AE2B-17BCDFABC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3A933BA-2363-4368-AA23-653D262FB9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t="36026" b="7724"/>
          <a:stretch/>
        </p:blipFill>
        <p:spPr>
          <a:xfrm>
            <a:off x="20" y="-4069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1353B5-C312-42B0-9938-352A2B3F80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2" y="2400301"/>
            <a:ext cx="8412384" cy="3222578"/>
          </a:xfrm>
        </p:spPr>
        <p:txBody>
          <a:bodyPr anchor="b">
            <a:normAutofit/>
          </a:bodyPr>
          <a:lstStyle/>
          <a:p>
            <a:r>
              <a:rPr lang="en-US" dirty="0"/>
              <a:t>Part III – Civic Literacy Essay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1304CE-399E-4EFB-AC6F-CA3ABE76C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B346787-55AA-410B-9763-FB4DF19D5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74228F0-C94A-49D1-98AF-F8C229FF0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C5F0E5C-AB75-49D9-8D9B-727A524E4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668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FBA68A5-A7C7-4D91-AB95-6E0B6FFD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4051E3-92B2-42FC-BB3D-372E4A614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425084-C97A-4C25-AE47-DDECF2DD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09E39A-DA3F-4BDC-A89A-6545C1DD3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9BBDDCC-0358-4EDD-9820-287B1D8FD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6DB8A32-C556-479E-A407-2AB56D72A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E31AC6-E383-4D2B-9A24-69EEE084D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DD089E2-CEA3-48C4-9094-610D00D94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6B1F4-4F7F-4095-813E-3E4AE494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050" b="1" kern="1200" cap="all" spc="300" baseline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49F475-10BF-4E7D-9BE8-5329BCAFE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4991100"/>
            <a:ext cx="1038095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21E947D-525D-4D2A-B0C3-E1BFCA606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7D7B7-4389-4CC8-BCA8-A130926ABA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 smtClean="0"/>
              <a:pPr>
                <a:spcAft>
                  <a:spcPts val="600"/>
                </a:spcAft>
              </a:pPr>
              <a:t>1/26/2021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B557-6303-43A0-9BBC-32D0AE29C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5FD76D9-545C-4EBC-919A-0CC284846EA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99477" y="470208"/>
            <a:ext cx="8673665" cy="434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613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FBA68A5-A7C7-4D91-AB95-6E0B6FFD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4051E3-92B2-42FC-BB3D-372E4A614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425084-C97A-4C25-AE47-DDECF2DD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09E39A-DA3F-4BDC-A89A-6545C1DD3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9BBDDCC-0358-4EDD-9820-287B1D8FD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6DB8A32-C556-479E-A407-2AB56D72A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E31AC6-E383-4D2B-9A24-69EEE084D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DD089E2-CEA3-48C4-9094-610D00D94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6B1F4-4F7F-4095-813E-3E4AE494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050" b="1" kern="1200" cap="all" spc="300" baseline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49F475-10BF-4E7D-9BE8-5329BCAFE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4991100"/>
            <a:ext cx="1038095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21E947D-525D-4D2A-B0C3-E1BFCA606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7D7B7-4389-4CC8-BCA8-A130926ABA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 smtClean="0"/>
              <a:pPr>
                <a:spcAft>
                  <a:spcPts val="600"/>
                </a:spcAft>
              </a:pPr>
              <a:t>1/26/2021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B557-6303-43A0-9BBC-32D0AE29C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6C7DDFA-8685-4D05-8330-129BADF45CB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40218" y="490685"/>
            <a:ext cx="8879939" cy="432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459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FBA68A5-A7C7-4D91-AB95-6E0B6FFD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4051E3-92B2-42FC-BB3D-372E4A614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425084-C97A-4C25-AE47-DDECF2DD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09E39A-DA3F-4BDC-A89A-6545C1DD3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9BBDDCC-0358-4EDD-9820-287B1D8FD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6DB8A32-C556-479E-A407-2AB56D72A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E31AC6-E383-4D2B-9A24-69EEE084D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DD089E2-CEA3-48C4-9094-610D00D94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6B1F4-4F7F-4095-813E-3E4AE494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050" b="1" kern="1200" cap="all" spc="300" baseline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49F475-10BF-4E7D-9BE8-5329BCAFE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4991100"/>
            <a:ext cx="1038095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21E947D-525D-4D2A-B0C3-E1BFCA606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7D7B7-4389-4CC8-BCA8-A130926ABA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 smtClean="0"/>
              <a:pPr>
                <a:spcAft>
                  <a:spcPts val="600"/>
                </a:spcAft>
              </a:pPr>
              <a:t>1/26/2021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B557-6303-43A0-9BBC-32D0AE29C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4DB1C67-EC77-4210-B2F7-60F255C40A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8475" y="930908"/>
            <a:ext cx="9558651" cy="324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32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FBA68A5-A7C7-4D91-AB95-6E0B6FFD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4051E3-92B2-42FC-BB3D-372E4A614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425084-C97A-4C25-AE47-DDECF2DD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09E39A-DA3F-4BDC-A89A-6545C1DD3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9BBDDCC-0358-4EDD-9820-287B1D8FD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6DB8A32-C556-479E-A407-2AB56D72A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E31AC6-E383-4D2B-9A24-69EEE084D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DD089E2-CEA3-48C4-9094-610D00D94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6B1F4-4F7F-4095-813E-3E4AE494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050" b="1" kern="1200" cap="all" spc="300" baseline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49F475-10BF-4E7D-9BE8-5329BCAFE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4991100"/>
            <a:ext cx="1038095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21E947D-525D-4D2A-B0C3-E1BFCA606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7D7B7-4389-4CC8-BCA8-A130926ABA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 smtClean="0"/>
              <a:pPr>
                <a:spcAft>
                  <a:spcPts val="600"/>
                </a:spcAft>
              </a:pPr>
              <a:t>1/26/2021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B557-6303-43A0-9BBC-32D0AE29C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CE66417-16AD-4E71-AC33-6029E54013D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9987" y="810562"/>
            <a:ext cx="9197143" cy="351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741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FBA68A5-A7C7-4D91-AB95-6E0B6FFD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4051E3-92B2-42FC-BB3D-372E4A614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425084-C97A-4C25-AE47-DDECF2DD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09E39A-DA3F-4BDC-A89A-6545C1DD3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9BBDDCC-0358-4EDD-9820-287B1D8FD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6DB8A32-C556-479E-A407-2AB56D72A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E31AC6-E383-4D2B-9A24-69EEE084D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DD089E2-CEA3-48C4-9094-610D00D94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6B1F4-4F7F-4095-813E-3E4AE494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050" b="1" kern="1200" cap="all" spc="300" baseline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49F475-10BF-4E7D-9BE8-5329BCAFE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4991100"/>
            <a:ext cx="1038095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21E947D-525D-4D2A-B0C3-E1BFCA606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7D7B7-4389-4CC8-BCA8-A130926ABA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 smtClean="0"/>
              <a:pPr>
                <a:spcAft>
                  <a:spcPts val="600"/>
                </a:spcAft>
              </a:pPr>
              <a:t>1/26/2021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B557-6303-43A0-9BBC-32D0AE29C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FE158D4-8F5F-4832-882F-704B2C16C45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73595" y="356554"/>
            <a:ext cx="6593958" cy="446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302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E0C40-70F2-4940-A6A6-CF26A49EA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Civil Literacy Essay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9FBA5-5203-44A6-98ED-D706E53EF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accompanying documents</a:t>
            </a:r>
          </a:p>
          <a:p>
            <a:r>
              <a:rPr lang="en-US" dirty="0"/>
              <a:t>Designed to test your ability to work with historical documents</a:t>
            </a:r>
          </a:p>
          <a:p>
            <a:r>
              <a:rPr lang="en-US" dirty="0"/>
              <a:t>Analyze each document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Take into account the source of each document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Take into account any point of view that may be presented in the document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Keep in mind the language and images used in a document – they may reflect the historical context of the time in which it was created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99988-559A-4297-BBCA-F96E801E2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1/26/2021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55307-E1D4-41FC-AE61-B66157D19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23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E0C40-70F2-4940-A6A6-CF26A49EA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Civil Literacy Essay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9FBA5-5203-44A6-98ED-D706E53EF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(</a:t>
            </a:r>
            <a:r>
              <a:rPr lang="en-US" b="1" i="1" dirty="0">
                <a:solidFill>
                  <a:srgbClr val="0070C0"/>
                </a:solidFill>
              </a:rPr>
              <a:t>illustrate in words, tell about it</a:t>
            </a:r>
            <a:r>
              <a:rPr lang="en-US" dirty="0"/>
              <a:t>) the historical circumstances surrounding this constitutional or civic issue</a:t>
            </a:r>
          </a:p>
          <a:p>
            <a:r>
              <a:rPr lang="en-US" dirty="0"/>
              <a:t>Explain (</a:t>
            </a:r>
            <a:r>
              <a:rPr lang="en-US" b="1" i="1" dirty="0">
                <a:solidFill>
                  <a:srgbClr val="0070C0"/>
                </a:solidFill>
              </a:rPr>
              <a:t>make plain or understandable, give reasons or causes of, show the logical development or relationship of</a:t>
            </a:r>
            <a:r>
              <a:rPr lang="en-US" dirty="0"/>
              <a:t>) efforts to address this constitutional or civic issue by </a:t>
            </a:r>
            <a:r>
              <a:rPr lang="en-US" b="1" dirty="0"/>
              <a:t>individuals</a:t>
            </a:r>
            <a:r>
              <a:rPr lang="en-US" dirty="0"/>
              <a:t>, </a:t>
            </a:r>
            <a:r>
              <a:rPr lang="en-US" b="1" dirty="0"/>
              <a:t>groups</a:t>
            </a:r>
            <a:r>
              <a:rPr lang="en-US" dirty="0"/>
              <a:t>, and/or </a:t>
            </a:r>
            <a:r>
              <a:rPr lang="en-US" b="1" dirty="0"/>
              <a:t>governments</a:t>
            </a:r>
          </a:p>
          <a:p>
            <a:r>
              <a:rPr lang="en-US" dirty="0"/>
              <a:t>Discuss (</a:t>
            </a:r>
            <a:r>
              <a:rPr lang="en-US" b="1" i="1" dirty="0">
                <a:solidFill>
                  <a:srgbClr val="0070C0"/>
                </a:solidFill>
              </a:rPr>
              <a:t>make observations about using facts, reasoning, and argument, present in some detail</a:t>
            </a:r>
            <a:r>
              <a:rPr lang="en-US" dirty="0"/>
              <a:t>) the extent to which these efforts were successful OR discuss the impact of these efforts on the United States and/or American society (</a:t>
            </a:r>
            <a:r>
              <a:rPr lang="en-US" b="1" dirty="0"/>
              <a:t>it will be one or the other</a:t>
            </a:r>
            <a:r>
              <a:rPr lang="en-U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99988-559A-4297-BBCA-F96E801E2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1/26/2021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55307-E1D4-41FC-AE61-B66157D19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65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E0C40-70F2-4940-A6A6-CF26A49EA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Civil Literacy Hints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9FBA5-5203-44A6-98ED-D706E53EF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ALL aspects of the task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make sure you answer all parts of the question/task for EACH of your choices</a:t>
            </a:r>
          </a:p>
          <a:p>
            <a:r>
              <a:rPr lang="en-US" dirty="0"/>
              <a:t>Incorporate information from AT LEAST FOUR DOCUMENTS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they will give you 6 or more documents or sets of documents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Use MLA-style citations when referencing information from the documents (Document 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99988-559A-4297-BBCA-F96E801E2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1/26/2021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55307-E1D4-41FC-AE61-B66157D19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E0C40-70F2-4940-A6A6-CF26A49EA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Civil Literacy Hints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9FBA5-5203-44A6-98ED-D706E53EF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Incorporate relevant OUTSIDE INFORMATION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You must have information that is not in the documents (other historical examples, outcomes, details)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Remember the “who, what, when, where, why, and how” model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Who? Where? When? – are there specific details (people, places, things) that are left out?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What? – can you think of additional facts or events that would also go with this theme/topic?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Why? – analysis of the causes and effects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99988-559A-4297-BBCA-F96E801E2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1/26/2021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55307-E1D4-41FC-AE61-B66157D19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83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E0C40-70F2-4940-A6A6-CF26A49EA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Civil Literacy Hints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9FBA5-5203-44A6-98ED-D706E53EF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the Theme/Historical Context with relevant facts, examples, and details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Do not GUESS - if you know specifics, use them…if not, be vague and explain as best you can</a:t>
            </a:r>
          </a:p>
          <a:p>
            <a:r>
              <a:rPr lang="en-US" dirty="0"/>
              <a:t>Use a logical and clear plan of organization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Include an introduction and a conclusion that are BEYOND A RESTATEMENT OF THE HISTORICAL CONTEXT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99988-559A-4297-BBCA-F96E801E2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1/26/2021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55307-E1D4-41FC-AE61-B66157D19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48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F6C80-5A74-4763-B2D9-55FF7B3D8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Civic Literacy Block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9DEFC1A-708B-48DF-A923-8A45D92FF6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8794428"/>
              </p:ext>
            </p:extLst>
          </p:nvPr>
        </p:nvGraphicFramePr>
        <p:xfrm>
          <a:off x="418391" y="1934935"/>
          <a:ext cx="10301316" cy="4049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0658">
                  <a:extLst>
                    <a:ext uri="{9D8B030D-6E8A-4147-A177-3AD203B41FA5}">
                      <a16:colId xmlns:a16="http://schemas.microsoft.com/office/drawing/2014/main" val="158500347"/>
                    </a:ext>
                  </a:extLst>
                </a:gridCol>
                <a:gridCol w="5150658">
                  <a:extLst>
                    <a:ext uri="{9D8B030D-6E8A-4147-A177-3AD203B41FA5}">
                      <a16:colId xmlns:a16="http://schemas.microsoft.com/office/drawing/2014/main" val="2017121042"/>
                    </a:ext>
                  </a:extLst>
                </a:gridCol>
              </a:tblGrid>
              <a:tr h="1012371">
                <a:tc gridSpan="2">
                  <a:txBody>
                    <a:bodyPr/>
                    <a:lstStyle/>
                    <a:p>
                      <a:r>
                        <a:rPr lang="en-US" dirty="0"/>
                        <a:t>Thesis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325629"/>
                  </a:ext>
                </a:extLst>
              </a:tr>
              <a:tr h="1012371">
                <a:tc gridSpan="2">
                  <a:txBody>
                    <a:bodyPr/>
                    <a:lstStyle/>
                    <a:p>
                      <a:r>
                        <a:rPr lang="en-US" dirty="0"/>
                        <a:t>Historical Circumstances – what led to the civic issue (events, ideas, people)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292046"/>
                  </a:ext>
                </a:extLst>
              </a:tr>
              <a:tr h="10123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Efforts – individual, group, government 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Efforts – individual, group, government #2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16187"/>
                  </a:ext>
                </a:extLst>
              </a:tr>
              <a:tr h="1012371">
                <a:tc gridSpan="2">
                  <a:txBody>
                    <a:bodyPr/>
                    <a:lstStyle/>
                    <a:p>
                      <a:r>
                        <a:rPr lang="en-US" dirty="0"/>
                        <a:t>Success of efforts or impact of efforts (direct or indirect)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432104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89E96-0190-4EE7-9D16-B0CAE819B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D3F6E-0CC0-4D81-9B10-78DC5B875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8B7A3-DF54-48D6-8AB6-F1933F9AA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00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FBA68A5-A7C7-4D91-AB95-6E0B6FFD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4051E3-92B2-42FC-BB3D-372E4A614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425084-C97A-4C25-AE47-DDECF2DD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09E39A-DA3F-4BDC-A89A-6545C1DD3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9BBDDCC-0358-4EDD-9820-287B1D8FD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6DB8A32-C556-479E-A407-2AB56D72A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E31AC6-E383-4D2B-9A24-69EEE084D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DD089E2-CEA3-48C4-9094-610D00D94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6B1F4-4F7F-4095-813E-3E4AE494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050" b="1" kern="1200" cap="all" spc="300" baseline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49F475-10BF-4E7D-9BE8-5329BCAFE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4991100"/>
            <a:ext cx="1038095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21E947D-525D-4D2A-B0C3-E1BFCA606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7D7B7-4389-4CC8-BCA8-A130926ABA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 smtClean="0"/>
              <a:pPr>
                <a:spcAft>
                  <a:spcPts val="600"/>
                </a:spcAft>
              </a:pPr>
              <a:t>1/26/2021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B557-6303-43A0-9BBC-32D0AE29C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C7AB197-08A0-41E6-850E-FCA674CE448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7064" y="947361"/>
            <a:ext cx="9836003" cy="346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05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FBA68A5-A7C7-4D91-AB95-6E0B6FFD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4051E3-92B2-42FC-BB3D-372E4A614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425084-C97A-4C25-AE47-DDECF2DD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09E39A-DA3F-4BDC-A89A-6545C1DD3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9BBDDCC-0358-4EDD-9820-287B1D8FD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6DB8A32-C556-479E-A407-2AB56D72A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E31AC6-E383-4D2B-9A24-69EEE084D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DD089E2-CEA3-48C4-9094-610D00D94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6B1F4-4F7F-4095-813E-3E4AE494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050" b="1" kern="1200" cap="all" spc="300" baseline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49F475-10BF-4E7D-9BE8-5329BCAFE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4991100"/>
            <a:ext cx="1038095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21E947D-525D-4D2A-B0C3-E1BFCA606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7D7B7-4389-4CC8-BCA8-A130926ABA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 smtClean="0"/>
              <a:pPr>
                <a:spcAft>
                  <a:spcPts val="600"/>
                </a:spcAft>
              </a:pPr>
              <a:t>1/26/2021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B557-6303-43A0-9BBC-32D0AE29C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0336123-8BAE-4EDB-BBE4-AEE65D97E27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8475" y="612968"/>
            <a:ext cx="9346908" cy="404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543903"/>
      </p:ext>
    </p:extLst>
  </p:cSld>
  <p:clrMapOvr>
    <a:masterClrMapping/>
  </p:clrMapOvr>
</p:sld>
</file>

<file path=ppt/theme/theme1.xml><?xml version="1.0" encoding="utf-8"?>
<a:theme xmlns:a="http://schemas.openxmlformats.org/drawingml/2006/main" name="MemoVTI">
  <a:themeElements>
    <a:clrScheme name="AnalogousFromRegularSeedLeftStep">
      <a:dk1>
        <a:srgbClr val="000000"/>
      </a:dk1>
      <a:lt1>
        <a:srgbClr val="FFFFFF"/>
      </a:lt1>
      <a:dk2>
        <a:srgbClr val="301B27"/>
      </a:dk2>
      <a:lt2>
        <a:srgbClr val="F0F3F3"/>
      </a:lt2>
      <a:accent1>
        <a:srgbClr val="C34D4E"/>
      </a:accent1>
      <a:accent2>
        <a:srgbClr val="B13B6D"/>
      </a:accent2>
      <a:accent3>
        <a:srgbClr val="C34DB0"/>
      </a:accent3>
      <a:accent4>
        <a:srgbClr val="933BB1"/>
      </a:accent4>
      <a:accent5>
        <a:srgbClr val="734DC3"/>
      </a:accent5>
      <a:accent6>
        <a:srgbClr val="3F49B3"/>
      </a:accent6>
      <a:hlink>
        <a:srgbClr val="339A99"/>
      </a:hlink>
      <a:folHlink>
        <a:srgbClr val="7F7F7F"/>
      </a:folHlink>
    </a:clrScheme>
    <a:fontScheme name="Elephant Univers Condensed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moVTI" id="{DF30D94D-D909-45F8-8565-C675708280D4}" vid="{636A8D8B-0354-48FA-9492-83E81C2616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477</Words>
  <Application>Microsoft Office PowerPoint</Application>
  <PresentationFormat>Widescreen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Elephant</vt:lpstr>
      <vt:lpstr>Univers Condensed</vt:lpstr>
      <vt:lpstr>Wingdings</vt:lpstr>
      <vt:lpstr>MemoVTI</vt:lpstr>
      <vt:lpstr>Part III – Civic Literacy Essay</vt:lpstr>
      <vt:lpstr>Civil Literacy Essay</vt:lpstr>
      <vt:lpstr>Civil Literacy Essay</vt:lpstr>
      <vt:lpstr>Civil Literacy Hints</vt:lpstr>
      <vt:lpstr>Civil Literacy Hints</vt:lpstr>
      <vt:lpstr>Civil Literacy Hints</vt:lpstr>
      <vt:lpstr>Civic Literacy Block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III – Civic Literacy Essay</dc:title>
  <dc:creator>David Howlett</dc:creator>
  <cp:lastModifiedBy>Howlett, David</cp:lastModifiedBy>
  <cp:revision>1</cp:revision>
  <dcterms:created xsi:type="dcterms:W3CDTF">2021-01-26T12:33:51Z</dcterms:created>
  <dcterms:modified xsi:type="dcterms:W3CDTF">2021-01-26T12:56:15Z</dcterms:modified>
</cp:coreProperties>
</file>