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341" r:id="rId3"/>
    <p:sldId id="342" r:id="rId4"/>
    <p:sldId id="326" r:id="rId5"/>
    <p:sldId id="336" r:id="rId6"/>
    <p:sldId id="335" r:id="rId7"/>
    <p:sldId id="334" r:id="rId8"/>
    <p:sldId id="337" r:id="rId9"/>
    <p:sldId id="338" r:id="rId10"/>
    <p:sldId id="339" r:id="rId11"/>
    <p:sldId id="34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FF33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p:cViewPr varScale="1">
        <p:scale>
          <a:sx n="72" d="100"/>
          <a:sy n="72" d="100"/>
        </p:scale>
        <p:origin x="11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g Huynh" userId="a6ac5431-fb28-46ba-876a-d42607d9fc5f" providerId="ADAL" clId="{ABFF66FE-0994-4B3C-B900-13D869FEBC64}"/>
    <pc:docChg chg="modSld">
      <pc:chgData name="Quang Huynh" userId="a6ac5431-fb28-46ba-876a-d42607d9fc5f" providerId="ADAL" clId="{ABFF66FE-0994-4B3C-B900-13D869FEBC64}" dt="2022-02-17T13:29:27.865" v="0" actId="14100"/>
      <pc:docMkLst>
        <pc:docMk/>
      </pc:docMkLst>
      <pc:sldChg chg="modSp mod">
        <pc:chgData name="Quang Huynh" userId="a6ac5431-fb28-46ba-876a-d42607d9fc5f" providerId="ADAL" clId="{ABFF66FE-0994-4B3C-B900-13D869FEBC64}" dt="2022-02-17T13:29:27.865" v="0" actId="14100"/>
        <pc:sldMkLst>
          <pc:docMk/>
          <pc:sldMk cId="823047069" sldId="335"/>
        </pc:sldMkLst>
        <pc:spChg chg="mod">
          <ac:chgData name="Quang Huynh" userId="a6ac5431-fb28-46ba-876a-d42607d9fc5f" providerId="ADAL" clId="{ABFF66FE-0994-4B3C-B900-13D869FEBC64}" dt="2022-02-17T13:29:27.865" v="0" actId="14100"/>
          <ac:spMkLst>
            <pc:docMk/>
            <pc:sldMk cId="823047069" sldId="335"/>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65B14D-6649-4F5A-A148-FC4DA3E6BAC0}" type="datetimeFigureOut">
              <a:rPr lang="en-US" smtClean="0"/>
              <a:t>2/17/2022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B4CD3-85BE-437C-9E36-1DE9748C32BE}" type="slidenum">
              <a:rPr lang="en-US" smtClean="0"/>
              <a:t>‹#›</a:t>
            </a:fld>
            <a:endParaRPr lang="en-US" dirty="0"/>
          </a:p>
        </p:txBody>
      </p:sp>
    </p:spTree>
    <p:extLst>
      <p:ext uri="{BB962C8B-B14F-4D97-AF65-F5344CB8AC3E}">
        <p14:creationId xmlns:p14="http://schemas.microsoft.com/office/powerpoint/2010/main" val="3303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E096DAE-CA8A-4F3E-9B47-CA1CBDC98349}" type="datetimeFigureOut">
              <a:rPr lang="en-US" smtClean="0"/>
              <a:t>2/17/2022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15D343E-9ED3-46E0-B118-E6CEFA657A7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096DAE-CA8A-4F3E-9B47-CA1CBDC98349}" type="datetimeFigureOut">
              <a:rPr lang="en-US" smtClean="0"/>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5D343E-9ED3-46E0-B118-E6CEFA657A7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096DAE-CA8A-4F3E-9B47-CA1CBDC98349}" type="datetimeFigureOut">
              <a:rPr lang="en-US" smtClean="0"/>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5D343E-9ED3-46E0-B118-E6CEFA657A7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096DAE-CA8A-4F3E-9B47-CA1CBDC98349}" type="datetimeFigureOut">
              <a:rPr lang="en-US" smtClean="0"/>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5D343E-9ED3-46E0-B118-E6CEFA657A7A}"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096DAE-CA8A-4F3E-9B47-CA1CBDC98349}" type="datetimeFigureOut">
              <a:rPr lang="en-US" smtClean="0"/>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5D343E-9ED3-46E0-B118-E6CEFA657A7A}"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096DAE-CA8A-4F3E-9B47-CA1CBDC98349}" type="datetimeFigureOut">
              <a:rPr lang="en-US" smtClean="0"/>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5D343E-9ED3-46E0-B118-E6CEFA657A7A}"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E096DAE-CA8A-4F3E-9B47-CA1CBDC98349}" type="datetimeFigureOut">
              <a:rPr lang="en-US" smtClean="0"/>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5D343E-9ED3-46E0-B118-E6CEFA657A7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096DAE-CA8A-4F3E-9B47-CA1CBDC98349}" type="datetimeFigureOut">
              <a:rPr lang="en-US" smtClean="0"/>
              <a:t>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5D343E-9ED3-46E0-B118-E6CEFA657A7A}"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96DAE-CA8A-4F3E-9B47-CA1CBDC98349}" type="datetimeFigureOut">
              <a:rPr lang="en-US" smtClean="0"/>
              <a:t>2/17/2022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5D343E-9ED3-46E0-B118-E6CEFA657A7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E096DAE-CA8A-4F3E-9B47-CA1CBDC98349}" type="datetimeFigureOut">
              <a:rPr lang="en-US" smtClean="0"/>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5D343E-9ED3-46E0-B118-E6CEFA657A7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7E096DAE-CA8A-4F3E-9B47-CA1CBDC98349}" type="datetimeFigureOut">
              <a:rPr lang="en-US" smtClean="0"/>
              <a:t>2/17/2022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15D343E-9ED3-46E0-B118-E6CEFA657A7A}"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E096DAE-CA8A-4F3E-9B47-CA1CBDC98349}" type="datetimeFigureOut">
              <a:rPr lang="en-US" smtClean="0"/>
              <a:t>2/17/2022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15D343E-9ED3-46E0-B118-E6CEFA657A7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3200" dirty="0">
                <a:latin typeface="Forte" panose="03060902040502070203" pitchFamily="66" charset="0"/>
              </a:rPr>
              <a:t>Chapter 23</a:t>
            </a:r>
          </a:p>
          <a:p>
            <a:r>
              <a:rPr lang="en-US" sz="3200" dirty="0"/>
              <a:t>“Making the World Over”</a:t>
            </a:r>
          </a:p>
          <a:p>
            <a:r>
              <a:rPr lang="en-US" sz="3200" dirty="0"/>
              <a:t>The Progressive Era</a:t>
            </a:r>
          </a:p>
        </p:txBody>
      </p:sp>
    </p:spTree>
    <p:extLst>
      <p:ext uri="{BB962C8B-B14F-4D97-AF65-F5344CB8AC3E}">
        <p14:creationId xmlns:p14="http://schemas.microsoft.com/office/powerpoint/2010/main" val="522687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52400" y="152400"/>
            <a:ext cx="8763000" cy="6629400"/>
          </a:xfrm>
        </p:spPr>
        <p:txBody>
          <a:bodyPr>
            <a:normAutofit/>
          </a:bodyPr>
          <a:lstStyle/>
          <a:p>
            <a:r>
              <a:rPr lang="en-US" b="1" u="sng" dirty="0">
                <a:latin typeface="Times New Roman" panose="02020603050405020304" pitchFamily="18" charset="0"/>
                <a:cs typeface="Times New Roman" panose="02020603050405020304" pitchFamily="18" charset="0"/>
              </a:rPr>
              <a:t>Case</a:t>
            </a:r>
            <a:r>
              <a:rPr lang="en-US" dirty="0">
                <a:latin typeface="Times New Roman" panose="02020603050405020304" pitchFamily="18" charset="0"/>
                <a:cs typeface="Times New Roman" panose="02020603050405020304" pitchFamily="18" charset="0"/>
              </a:rPr>
              <a:t>: </a:t>
            </a:r>
            <a:r>
              <a:rPr lang="en-US" b="1" i="1" dirty="0">
                <a:solidFill>
                  <a:srgbClr val="0000FF"/>
                </a:solidFill>
                <a:latin typeface="Times New Roman" panose="02020603050405020304" pitchFamily="18" charset="0"/>
                <a:cs typeface="Times New Roman" panose="02020603050405020304" pitchFamily="18" charset="0"/>
              </a:rPr>
              <a:t>Muller v. Oregon</a:t>
            </a:r>
          </a:p>
          <a:p>
            <a:r>
              <a:rPr lang="en-US" b="1" u="sng" dirty="0">
                <a:latin typeface="Times New Roman" panose="02020603050405020304" pitchFamily="18" charset="0"/>
                <a:cs typeface="Times New Roman" panose="02020603050405020304" pitchFamily="18" charset="0"/>
              </a:rPr>
              <a:t>Date</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1908</a:t>
            </a:r>
          </a:p>
          <a:p>
            <a:r>
              <a:rPr lang="en-US" b="1" u="sng" dirty="0">
                <a:latin typeface="Times New Roman" panose="02020603050405020304" pitchFamily="18" charset="0"/>
                <a:cs typeface="Times New Roman" panose="02020603050405020304" pitchFamily="18" charset="0"/>
              </a:rPr>
              <a:t>Who was involved in the case</a:t>
            </a:r>
            <a:r>
              <a:rPr lang="en-US" b="1" dirty="0">
                <a:latin typeface="Times New Roman" panose="02020603050405020304" pitchFamily="18" charset="0"/>
                <a:cs typeface="Times New Roman" panose="02020603050405020304" pitchFamily="18" charset="0"/>
              </a:rPr>
              <a:t>?</a:t>
            </a:r>
            <a:endParaRPr lang="en-US" sz="2200" b="1" dirty="0">
              <a:solidFill>
                <a:srgbClr val="0000FF"/>
              </a:solidFill>
              <a:latin typeface="Times New Roman" panose="02020603050405020304" pitchFamily="18" charset="0"/>
              <a:cs typeface="Times New Roman" panose="02020603050405020304" pitchFamily="18" charset="0"/>
            </a:endParaRPr>
          </a:p>
          <a:p>
            <a:pPr lvl="1"/>
            <a:r>
              <a:rPr lang="en-US" sz="2000" b="1" dirty="0">
                <a:solidFill>
                  <a:srgbClr val="0000FF"/>
                </a:solidFill>
                <a:latin typeface="Times New Roman" panose="02020603050405020304" pitchFamily="18" charset="0"/>
                <a:cs typeface="Times New Roman" panose="02020603050405020304" pitchFamily="18" charset="0"/>
              </a:rPr>
              <a:t>10</a:t>
            </a:r>
            <a:r>
              <a:rPr lang="en-US" sz="2000" b="1" baseline="30000" dirty="0">
                <a:solidFill>
                  <a:srgbClr val="0000FF"/>
                </a:solidFill>
                <a:latin typeface="Times New Roman" panose="02020603050405020304" pitchFamily="18" charset="0"/>
                <a:cs typeface="Times New Roman" panose="02020603050405020304" pitchFamily="18" charset="0"/>
              </a:rPr>
              <a:t>th</a:t>
            </a:r>
            <a:r>
              <a:rPr lang="en-US" sz="2000" b="1" dirty="0">
                <a:solidFill>
                  <a:srgbClr val="0000FF"/>
                </a:solidFill>
                <a:latin typeface="Times New Roman" panose="02020603050405020304" pitchFamily="18" charset="0"/>
                <a:cs typeface="Times New Roman" panose="02020603050405020304" pitchFamily="18" charset="0"/>
              </a:rPr>
              <a:t> Amendment</a:t>
            </a:r>
          </a:p>
          <a:p>
            <a:pPr lvl="1"/>
            <a:r>
              <a:rPr lang="en-US" sz="2000" b="1" dirty="0">
                <a:solidFill>
                  <a:srgbClr val="0000FF"/>
                </a:solidFill>
                <a:latin typeface="Times New Roman" panose="02020603050405020304" pitchFamily="18" charset="0"/>
                <a:cs typeface="Times New Roman" panose="02020603050405020304" pitchFamily="18" charset="0"/>
              </a:rPr>
              <a:t>14</a:t>
            </a:r>
            <a:r>
              <a:rPr lang="en-US" sz="2000" b="1" baseline="30000" dirty="0">
                <a:solidFill>
                  <a:srgbClr val="0000FF"/>
                </a:solidFill>
                <a:latin typeface="Times New Roman" panose="02020603050405020304" pitchFamily="18" charset="0"/>
                <a:cs typeface="Times New Roman" panose="02020603050405020304" pitchFamily="18" charset="0"/>
              </a:rPr>
              <a:t>th</a:t>
            </a:r>
            <a:r>
              <a:rPr lang="en-US" sz="2000" b="1" dirty="0">
                <a:solidFill>
                  <a:srgbClr val="0000FF"/>
                </a:solidFill>
                <a:latin typeface="Times New Roman" panose="02020603050405020304" pitchFamily="18" charset="0"/>
                <a:cs typeface="Times New Roman" panose="02020603050405020304" pitchFamily="18" charset="0"/>
              </a:rPr>
              <a:t> Amendment</a:t>
            </a:r>
          </a:p>
          <a:p>
            <a:pPr lvl="1"/>
            <a:endParaRPr lang="en-US" b="1" dirty="0">
              <a:solidFill>
                <a:srgbClr val="0000FF"/>
              </a:solidFill>
              <a:latin typeface="Times New Roman" panose="02020603050405020304" pitchFamily="18" charset="0"/>
              <a:cs typeface="Times New Roman" panose="02020603050405020304" pitchFamily="18" charset="0"/>
            </a:endParaRPr>
          </a:p>
          <a:p>
            <a:pPr lvl="0">
              <a:buClr>
                <a:srgbClr val="2DA2BF"/>
              </a:buClr>
            </a:pPr>
            <a:r>
              <a:rPr lang="en-US" b="1" u="sng" dirty="0">
                <a:solidFill>
                  <a:prstClr val="black"/>
                </a:solidFill>
                <a:latin typeface="Times New Roman" panose="02020603050405020304" pitchFamily="18" charset="0"/>
                <a:cs typeface="Times New Roman" panose="02020603050405020304" pitchFamily="18" charset="0"/>
              </a:rPr>
              <a:t>What happened in the case</a:t>
            </a:r>
            <a:r>
              <a:rPr lang="en-US" b="1" dirty="0">
                <a:solidFill>
                  <a:prstClr val="black"/>
                </a:solidFill>
                <a:latin typeface="Times New Roman" panose="02020603050405020304" pitchFamily="18" charset="0"/>
                <a:cs typeface="Times New Roman" panose="02020603050405020304" pitchFamily="18" charset="0"/>
              </a:rPr>
              <a:t>?</a:t>
            </a:r>
            <a:endParaRPr lang="en-US" b="1" dirty="0">
              <a:solidFill>
                <a:srgbClr val="0000FF"/>
              </a:solidFill>
              <a:latin typeface="Times New Roman" panose="02020603050405020304" pitchFamily="18" charset="0"/>
              <a:cs typeface="Times New Roman" panose="02020603050405020304" pitchFamily="18" charset="0"/>
            </a:endParaRP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In 1903, Oregon passed a law prohibiting women from working in factories or laundries more than 10 hours/day</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Curt Muller was convicted of making Mrs. </a:t>
            </a:r>
            <a:r>
              <a:rPr lang="en-US" sz="2000" b="1" dirty="0" err="1">
                <a:solidFill>
                  <a:srgbClr val="0000FF"/>
                </a:solidFill>
                <a:latin typeface="Times New Roman" panose="02020603050405020304" pitchFamily="18" charset="0"/>
                <a:cs typeface="Times New Roman" panose="02020603050405020304" pitchFamily="18" charset="0"/>
              </a:rPr>
              <a:t>Gotcher</a:t>
            </a:r>
            <a:r>
              <a:rPr lang="en-US" sz="2000" b="1" dirty="0">
                <a:solidFill>
                  <a:srgbClr val="0000FF"/>
                </a:solidFill>
                <a:latin typeface="Times New Roman" panose="02020603050405020304" pitchFamily="18" charset="0"/>
                <a:cs typeface="Times New Roman" panose="02020603050405020304" pitchFamily="18" charset="0"/>
              </a:rPr>
              <a:t> work more than 10 hours in one day</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He believed the law was unconstitutional and violated his 14th Amendment right to make his own hours for his employees</a:t>
            </a:r>
          </a:p>
          <a:p>
            <a:pPr marL="109728"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83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52400" y="152400"/>
            <a:ext cx="8763000" cy="6629400"/>
          </a:xfrm>
        </p:spPr>
        <p:txBody>
          <a:bodyPr>
            <a:normAutofit/>
          </a:bodyPr>
          <a:lstStyle/>
          <a:p>
            <a:r>
              <a:rPr lang="en-US" b="1" u="sng" dirty="0">
                <a:latin typeface="Times New Roman" panose="02020603050405020304" pitchFamily="18" charset="0"/>
                <a:cs typeface="Times New Roman" panose="02020603050405020304" pitchFamily="18" charset="0"/>
              </a:rPr>
              <a:t>What was the Constitutional issue</a:t>
            </a:r>
            <a:r>
              <a:rPr lang="en-US" dirty="0">
                <a:latin typeface="Times New Roman" panose="02020603050405020304" pitchFamily="18" charset="0"/>
                <a:cs typeface="Times New Roman" panose="02020603050405020304" pitchFamily="18" charset="0"/>
              </a:rPr>
              <a:t>: </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Whether the state of Oregon violated the “privileges and immunities” clause of the 14</a:t>
            </a:r>
            <a:r>
              <a:rPr lang="en-US" sz="2000" b="1" baseline="30000" dirty="0">
                <a:solidFill>
                  <a:srgbClr val="0000FF"/>
                </a:solidFill>
                <a:latin typeface="Times New Roman" panose="02020603050405020304" pitchFamily="18" charset="0"/>
                <a:cs typeface="Times New Roman" panose="02020603050405020304" pitchFamily="18" charset="0"/>
              </a:rPr>
              <a:t>th</a:t>
            </a:r>
            <a:r>
              <a:rPr lang="en-US" sz="2000" b="1" dirty="0">
                <a:solidFill>
                  <a:srgbClr val="0000FF"/>
                </a:solidFill>
                <a:latin typeface="Times New Roman" panose="02020603050405020304" pitchFamily="18" charset="0"/>
                <a:cs typeface="Times New Roman" panose="02020603050405020304" pitchFamily="18" charset="0"/>
              </a:rPr>
              <a:t> Amendment by forbidding the employment of women for more than 10 hours/day in laundries and factories</a:t>
            </a:r>
          </a:p>
          <a:p>
            <a:pPr lvl="1">
              <a:buClr>
                <a:srgbClr val="2DA2BF"/>
              </a:buClr>
            </a:pPr>
            <a:endParaRPr lang="en-US" sz="2000" b="1" dirty="0">
              <a:solidFill>
                <a:srgbClr val="0000FF"/>
              </a:solidFill>
              <a:latin typeface="Times New Roman" panose="02020603050405020304" pitchFamily="18" charset="0"/>
              <a:cs typeface="Times New Roman" panose="02020603050405020304" pitchFamily="18" charset="0"/>
            </a:endParaRPr>
          </a:p>
          <a:p>
            <a:pPr lvl="0">
              <a:buClr>
                <a:srgbClr val="2DA2BF"/>
              </a:buClr>
            </a:pPr>
            <a:r>
              <a:rPr lang="en-US" b="1" u="sng" dirty="0">
                <a:solidFill>
                  <a:prstClr val="black"/>
                </a:solidFill>
                <a:latin typeface="Times New Roman" panose="02020603050405020304" pitchFamily="18" charset="0"/>
                <a:cs typeface="Times New Roman" panose="02020603050405020304" pitchFamily="18" charset="0"/>
              </a:rPr>
              <a:t>How did the Supreme Court rule in the case</a:t>
            </a:r>
            <a:r>
              <a:rPr lang="en-US" b="1" dirty="0">
                <a:solidFill>
                  <a:prstClr val="black"/>
                </a:solidFill>
                <a:latin typeface="Times New Roman" panose="02020603050405020304" pitchFamily="18" charset="0"/>
                <a:cs typeface="Times New Roman" panose="02020603050405020304" pitchFamily="18" charset="0"/>
              </a:rPr>
              <a: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Court  held that the Oregon law that viewed women as a weaker class and in need of special protection was correct and sustained the legislation</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kumimoji="0" 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The court based its decision on sociological, economic, and physiological data on the effects of long working hours on the health of women and conceded that women were different than men and needed this type of protection</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kumimoji="0" 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This need to protect women outweighed the liberty to make a contract (that was upheld in Lochner)</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2000" b="1" dirty="0">
                <a:solidFill>
                  <a:srgbClr val="0000FF"/>
                </a:solidFill>
                <a:latin typeface="Times New Roman" panose="02020603050405020304" pitchFamily="18" charset="0"/>
                <a:cs typeface="Times New Roman" panose="02020603050405020304" pitchFamily="18" charset="0"/>
              </a:rPr>
              <a:t>“women’s physical structure and the function she performs…justify special legislation restricting the conditions under which she should be permitted </a:t>
            </a:r>
            <a:r>
              <a:rPr lang="en-US" sz="2000" b="1">
                <a:solidFill>
                  <a:srgbClr val="0000FF"/>
                </a:solidFill>
                <a:latin typeface="Times New Roman" panose="02020603050405020304" pitchFamily="18" charset="0"/>
                <a:cs typeface="Times New Roman" panose="02020603050405020304" pitchFamily="18" charset="0"/>
              </a:rPr>
              <a:t>to toil”</a:t>
            </a:r>
            <a:endParaRPr kumimoji="0" 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lvl="1">
              <a:buClr>
                <a:srgbClr val="2DA2BF"/>
              </a:buClr>
            </a:pPr>
            <a:endParaRPr lang="en-US" sz="2000" b="1" dirty="0">
              <a:solidFill>
                <a:srgbClr val="0000FF"/>
              </a:solidFill>
              <a:latin typeface="Times New Roman" panose="02020603050405020304" pitchFamily="18" charset="0"/>
              <a:cs typeface="Times New Roman" panose="02020603050405020304" pitchFamily="18" charset="0"/>
            </a:endParaRPr>
          </a:p>
          <a:p>
            <a:pPr marL="109728"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07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BA44E8-DFA6-410E-A774-F7883B063374}"/>
              </a:ext>
            </a:extLst>
          </p:cNvPr>
          <p:cNvSpPr>
            <a:spLocks noGrp="1"/>
          </p:cNvSpPr>
          <p:nvPr>
            <p:ph idx="1"/>
          </p:nvPr>
        </p:nvSpPr>
        <p:spPr>
          <a:xfrm>
            <a:off x="457200" y="1166018"/>
            <a:ext cx="8229600" cy="5310982"/>
          </a:xfrm>
        </p:spPr>
        <p:txBody>
          <a:bodyPr>
            <a:normAutofit/>
          </a:bodyPr>
          <a:lstStyle/>
          <a:p>
            <a:r>
              <a:rPr lang="en-US" sz="1800" dirty="0"/>
              <a:t>Create a dominant executive</a:t>
            </a:r>
          </a:p>
          <a:p>
            <a:r>
              <a:rPr lang="en-US" sz="1800" dirty="0"/>
              <a:t>Expand economic opportunities for the poor</a:t>
            </a:r>
          </a:p>
          <a:p>
            <a:pPr lvl="1"/>
            <a:r>
              <a:rPr lang="en-US" sz="1400" dirty="0"/>
              <a:t>Underwood Tariff Act</a:t>
            </a:r>
          </a:p>
          <a:p>
            <a:pPr lvl="1"/>
            <a:r>
              <a:rPr lang="en-US" sz="1400" dirty="0"/>
              <a:t>Federal Reserve Act</a:t>
            </a:r>
          </a:p>
          <a:p>
            <a:pPr lvl="1"/>
            <a:r>
              <a:rPr lang="en-US" sz="1400" dirty="0"/>
              <a:t>Clayton Antitrust Act/Federal Trade Commission</a:t>
            </a:r>
          </a:p>
          <a:p>
            <a:pPr lvl="1"/>
            <a:r>
              <a:rPr lang="en-US" sz="1400" dirty="0"/>
              <a:t>Adamson Act</a:t>
            </a:r>
          </a:p>
          <a:p>
            <a:pPr lvl="1"/>
            <a:r>
              <a:rPr lang="en-US" sz="1400" dirty="0"/>
              <a:t>Department of Labor</a:t>
            </a:r>
          </a:p>
          <a:p>
            <a:pPr lvl="1"/>
            <a:r>
              <a:rPr lang="en-US" sz="1400" dirty="0"/>
              <a:t>Improve credit for farmers</a:t>
            </a:r>
          </a:p>
          <a:p>
            <a:pPr lvl="1"/>
            <a:r>
              <a:rPr lang="en-US" sz="1400" dirty="0"/>
              <a:t>Workers Compensation</a:t>
            </a:r>
          </a:p>
          <a:p>
            <a:pPr lvl="1"/>
            <a:r>
              <a:rPr lang="en-US" sz="1400" dirty="0"/>
              <a:t>Eliminate Child Labor</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1800" b="0" i="0" u="none" strike="noStrike" kern="1200" cap="none" spc="0" normalizeH="0" baseline="0" noProof="0" dirty="0">
                <a:ln>
                  <a:noFill/>
                </a:ln>
                <a:solidFill>
                  <a:prstClr val="black"/>
                </a:solidFill>
                <a:effectLst/>
                <a:uLnTx/>
                <a:uFillTx/>
                <a:latin typeface="Lucida Sans Unicode"/>
                <a:ea typeface="+mn-ea"/>
                <a:cs typeface="+mn-cs"/>
              </a:rPr>
              <a:t>Wartime actions</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kumimoji="0" lang="en-US" sz="1400" b="0" i="0" u="none" strike="noStrike" kern="1200" cap="none" spc="0" normalizeH="0" baseline="0" noProof="0" dirty="0">
                <a:ln>
                  <a:noFill/>
                </a:ln>
                <a:solidFill>
                  <a:prstClr val="black"/>
                </a:solidFill>
                <a:effectLst/>
                <a:uLnTx/>
                <a:uFillTx/>
                <a:latin typeface="Lucida Sans Unicode"/>
                <a:ea typeface="+mn-ea"/>
                <a:cs typeface="+mn-cs"/>
              </a:rPr>
              <a:t>War Industries Board</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Food Administration</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kumimoji="0" lang="en-US" sz="1400" b="0" i="0" u="none" strike="noStrike" kern="1200" cap="none" spc="0" normalizeH="0" baseline="0" noProof="0" dirty="0">
                <a:ln>
                  <a:noFill/>
                </a:ln>
                <a:solidFill>
                  <a:prstClr val="black"/>
                </a:solidFill>
                <a:effectLst/>
                <a:uLnTx/>
                <a:uFillTx/>
                <a:latin typeface="Lucida Sans Unicode"/>
                <a:ea typeface="+mn-ea"/>
                <a:cs typeface="+mn-cs"/>
              </a:rPr>
              <a:t>Fuel Administration</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Committee on Public Information</a:t>
            </a:r>
            <a:endParaRPr kumimoji="0" lang="en-US" sz="1400" b="0" i="0" u="none" strike="noStrike" kern="1200" cap="none" spc="0" normalizeH="0" baseline="0" noProof="0" dirty="0">
              <a:ln>
                <a:noFill/>
              </a:ln>
              <a:solidFill>
                <a:prstClr val="black"/>
              </a:solidFill>
              <a:effectLst/>
              <a:uLnTx/>
              <a:uFillTx/>
              <a:latin typeface="Lucida Sans Unicode"/>
              <a:ea typeface="+mn-ea"/>
              <a:cs typeface="+mn-cs"/>
            </a:endParaRP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Full employment and better wages</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“Americanization Drives”</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Espionage and Sedition Acts</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endParaRPr kumimoji="0" lang="en-US" sz="1400" b="0" i="0" u="none" strike="noStrike" kern="1200" cap="none" spc="0" normalizeH="0" baseline="0" noProof="0" dirty="0">
              <a:ln>
                <a:noFill/>
              </a:ln>
              <a:solidFill>
                <a:prstClr val="black"/>
              </a:solidFill>
              <a:effectLst/>
              <a:uLnTx/>
              <a:uFillTx/>
              <a:latin typeface="Lucida Sans Unicode"/>
              <a:ea typeface="+mn-ea"/>
              <a:cs typeface="+mn-cs"/>
            </a:endParaRPr>
          </a:p>
          <a:p>
            <a:pPr lvl="1" indent="-256032">
              <a:spcBef>
                <a:spcPts val="400"/>
              </a:spcBef>
              <a:buClr>
                <a:srgbClr val="2DA2BF"/>
              </a:buClr>
              <a:buSzPct val="68000"/>
              <a:buFont typeface="Wingdings 3"/>
              <a:buChar char=""/>
              <a:defRPr/>
            </a:pPr>
            <a:endParaRPr kumimoji="0" lang="en-US" sz="1400" b="0" i="0" u="none" strike="noStrike" kern="1200" cap="none" spc="0" normalizeH="0" baseline="0" noProof="0" dirty="0">
              <a:ln>
                <a:noFill/>
              </a:ln>
              <a:solidFill>
                <a:prstClr val="black"/>
              </a:solidFill>
              <a:effectLst/>
              <a:uLnTx/>
              <a:uFillTx/>
              <a:latin typeface="Lucida Sans Unicode"/>
              <a:ea typeface="+mn-ea"/>
              <a:cs typeface="+mn-cs"/>
            </a:endParaRPr>
          </a:p>
          <a:p>
            <a:pPr lvl="1"/>
            <a:endParaRPr lang="en-US" sz="1400" dirty="0"/>
          </a:p>
        </p:txBody>
      </p:sp>
      <p:sp>
        <p:nvSpPr>
          <p:cNvPr id="3" name="Title 2">
            <a:extLst>
              <a:ext uri="{FF2B5EF4-FFF2-40B4-BE49-F238E27FC236}">
                <a16:creationId xmlns:a16="http://schemas.microsoft.com/office/drawing/2014/main" id="{37EA0B42-E2E4-455E-8471-E944481B50F1}"/>
              </a:ext>
            </a:extLst>
          </p:cNvPr>
          <p:cNvSpPr>
            <a:spLocks noGrp="1"/>
          </p:cNvSpPr>
          <p:nvPr>
            <p:ph type="title"/>
          </p:nvPr>
        </p:nvSpPr>
        <p:spPr/>
        <p:txBody>
          <a:bodyPr/>
          <a:lstStyle/>
          <a:p>
            <a:r>
              <a:rPr lang="en-US" dirty="0"/>
              <a:t>Wilson Domestic Policies</a:t>
            </a:r>
          </a:p>
        </p:txBody>
      </p:sp>
    </p:spTree>
    <p:extLst>
      <p:ext uri="{BB962C8B-B14F-4D97-AF65-F5344CB8AC3E}">
        <p14:creationId xmlns:p14="http://schemas.microsoft.com/office/powerpoint/2010/main" val="6669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BA44E8-DFA6-410E-A774-F7883B063374}"/>
              </a:ext>
            </a:extLst>
          </p:cNvPr>
          <p:cNvSpPr>
            <a:spLocks noGrp="1"/>
          </p:cNvSpPr>
          <p:nvPr>
            <p:ph idx="1"/>
          </p:nvPr>
        </p:nvSpPr>
        <p:spPr>
          <a:xfrm>
            <a:off x="457200" y="1417638"/>
            <a:ext cx="8229600" cy="5310982"/>
          </a:xfrm>
        </p:spPr>
        <p:txBody>
          <a:bodyPr>
            <a:normAutofit/>
          </a:bodyPr>
          <a:lstStyle/>
          <a:p>
            <a:r>
              <a:rPr lang="en-US" sz="1800" dirty="0"/>
              <a:t>Based on moral principles not materialism</a:t>
            </a:r>
          </a:p>
          <a:p>
            <a:pPr lvl="1"/>
            <a:r>
              <a:rPr lang="en-US" sz="1400" dirty="0"/>
              <a:t>Philippine independence</a:t>
            </a:r>
          </a:p>
          <a:p>
            <a:pPr lvl="1"/>
            <a:r>
              <a:rPr lang="en-US" sz="1400" dirty="0"/>
              <a:t>Puerto Rico</a:t>
            </a:r>
          </a:p>
          <a:p>
            <a:pPr lvl="1"/>
            <a:r>
              <a:rPr lang="en-US" sz="1400" dirty="0"/>
              <a:t>Self-determination??</a:t>
            </a:r>
          </a:p>
          <a:p>
            <a:pPr lvl="1"/>
            <a:r>
              <a:rPr lang="en-US" sz="1400" dirty="0"/>
              <a:t>Virgin Islands</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1800" b="0" i="0" u="none" strike="noStrike" kern="1200" cap="none" spc="0" normalizeH="0" baseline="0" noProof="0" dirty="0">
                <a:ln>
                  <a:noFill/>
                </a:ln>
                <a:solidFill>
                  <a:prstClr val="black"/>
                </a:solidFill>
                <a:effectLst/>
                <a:uLnTx/>
                <a:uFillTx/>
                <a:latin typeface="Lucida Sans Unicode"/>
                <a:ea typeface="+mn-ea"/>
                <a:cs typeface="+mn-cs"/>
              </a:rPr>
              <a:t>Aggressive Moral Diplomacy</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kumimoji="0" lang="en-US" sz="1400" b="0" i="0" u="none" strike="noStrike" kern="1200" cap="none" spc="0" normalizeH="0" baseline="0" noProof="0" dirty="0">
                <a:ln>
                  <a:noFill/>
                </a:ln>
                <a:solidFill>
                  <a:prstClr val="black"/>
                </a:solidFill>
                <a:effectLst/>
                <a:uLnTx/>
                <a:uFillTx/>
                <a:latin typeface="Lucida Sans Unicode"/>
                <a:ea typeface="+mn-ea"/>
                <a:cs typeface="+mn-cs"/>
              </a:rPr>
              <a:t>Invasion of Mexico</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Zimmerman Telegram (solidifies public opinion)</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1800" b="0" i="0" u="none" strike="noStrike" kern="1200" cap="none" spc="0" normalizeH="0" baseline="0" noProof="0" dirty="0">
                <a:ln>
                  <a:noFill/>
                </a:ln>
                <a:solidFill>
                  <a:prstClr val="black"/>
                </a:solidFill>
                <a:effectLst/>
                <a:uLnTx/>
                <a:uFillTx/>
                <a:latin typeface="Lucida Sans Unicode"/>
                <a:ea typeface="+mn-ea"/>
                <a:cs typeface="+mn-cs"/>
              </a:rPr>
              <a:t>World War I</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Neutrality at first</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Banned US travel</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Cut off arms sales to belligerents</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Lusitania</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“make the world safe for democracy”</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Segregated forces</a:t>
            </a: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r>
              <a:rPr lang="en-US" sz="1400" dirty="0">
                <a:solidFill>
                  <a:prstClr val="black"/>
                </a:solidFill>
                <a:latin typeface="Lucida Sans Unicode"/>
              </a:rPr>
              <a:t>Fourteen Points/League of Nations</a:t>
            </a:r>
          </a:p>
          <a:p>
            <a:pPr marL="393192" marR="0" lvl="1" indent="0" algn="l" defTabSz="914400" rtl="0" eaLnBrk="1" fontAlgn="auto" latinLnBrk="0" hangingPunct="1">
              <a:lnSpc>
                <a:spcPct val="100000"/>
              </a:lnSpc>
              <a:spcBef>
                <a:spcPts val="324"/>
              </a:spcBef>
              <a:spcAft>
                <a:spcPts val="0"/>
              </a:spcAft>
              <a:buClr>
                <a:srgbClr val="2DA2BF"/>
              </a:buClr>
              <a:buSzTx/>
              <a:buNone/>
              <a:tabLst/>
              <a:defRPr/>
            </a:pPr>
            <a:endParaRPr lang="en-US" sz="1400" dirty="0">
              <a:solidFill>
                <a:prstClr val="black"/>
              </a:solidFill>
              <a:latin typeface="Lucida Sans Unicode"/>
            </a:endParaRPr>
          </a:p>
          <a:p>
            <a:pPr marL="621792" marR="0" lvl="1" indent="-228600" algn="l" defTabSz="914400" rtl="0" eaLnBrk="1" fontAlgn="auto" latinLnBrk="0" hangingPunct="1">
              <a:lnSpc>
                <a:spcPct val="100000"/>
              </a:lnSpc>
              <a:spcBef>
                <a:spcPts val="324"/>
              </a:spcBef>
              <a:spcAft>
                <a:spcPts val="0"/>
              </a:spcAft>
              <a:buClr>
                <a:srgbClr val="2DA2BF"/>
              </a:buClr>
              <a:buSzTx/>
              <a:buFont typeface="Verdana"/>
              <a:buChar char="◦"/>
              <a:tabLst/>
              <a:defRPr/>
            </a:pPr>
            <a:endParaRPr kumimoji="0" lang="en-US" sz="1400" b="0" i="0" u="none" strike="noStrike" kern="1200" cap="none" spc="0" normalizeH="0" baseline="0" noProof="0" dirty="0">
              <a:ln>
                <a:noFill/>
              </a:ln>
              <a:solidFill>
                <a:prstClr val="black"/>
              </a:solidFill>
              <a:effectLst/>
              <a:uLnTx/>
              <a:uFillTx/>
              <a:latin typeface="Lucida Sans Unicode"/>
              <a:ea typeface="+mn-ea"/>
              <a:cs typeface="+mn-cs"/>
            </a:endParaRPr>
          </a:p>
          <a:p>
            <a:pPr lvl="1" indent="-256032">
              <a:spcBef>
                <a:spcPts val="400"/>
              </a:spcBef>
              <a:buClr>
                <a:srgbClr val="2DA2BF"/>
              </a:buClr>
              <a:buSzPct val="68000"/>
              <a:buFont typeface="Wingdings 3"/>
              <a:buChar char=""/>
              <a:defRPr/>
            </a:pPr>
            <a:endParaRPr kumimoji="0" lang="en-US" sz="1400" b="0" i="0" u="none" strike="noStrike" kern="1200" cap="none" spc="0" normalizeH="0" baseline="0" noProof="0" dirty="0">
              <a:ln>
                <a:noFill/>
              </a:ln>
              <a:solidFill>
                <a:prstClr val="black"/>
              </a:solidFill>
              <a:effectLst/>
              <a:uLnTx/>
              <a:uFillTx/>
              <a:latin typeface="Lucida Sans Unicode"/>
              <a:ea typeface="+mn-ea"/>
              <a:cs typeface="+mn-cs"/>
            </a:endParaRPr>
          </a:p>
          <a:p>
            <a:pPr lvl="1"/>
            <a:endParaRPr lang="en-US" sz="1400" dirty="0"/>
          </a:p>
        </p:txBody>
      </p:sp>
      <p:sp>
        <p:nvSpPr>
          <p:cNvPr id="3" name="Title 2">
            <a:extLst>
              <a:ext uri="{FF2B5EF4-FFF2-40B4-BE49-F238E27FC236}">
                <a16:creationId xmlns:a16="http://schemas.microsoft.com/office/drawing/2014/main" id="{37EA0B42-E2E4-455E-8471-E944481B50F1}"/>
              </a:ext>
            </a:extLst>
          </p:cNvPr>
          <p:cNvSpPr>
            <a:spLocks noGrp="1"/>
          </p:cNvSpPr>
          <p:nvPr>
            <p:ph type="title"/>
          </p:nvPr>
        </p:nvSpPr>
        <p:spPr/>
        <p:txBody>
          <a:bodyPr/>
          <a:lstStyle/>
          <a:p>
            <a:r>
              <a:rPr lang="en-US" dirty="0"/>
              <a:t>Wilson Foreign Policies</a:t>
            </a:r>
          </a:p>
        </p:txBody>
      </p:sp>
    </p:spTree>
    <p:extLst>
      <p:ext uri="{BB962C8B-B14F-4D97-AF65-F5344CB8AC3E}">
        <p14:creationId xmlns:p14="http://schemas.microsoft.com/office/powerpoint/2010/main" val="69475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52400" y="152400"/>
            <a:ext cx="8763000" cy="6629400"/>
          </a:xfrm>
        </p:spPr>
        <p:txBody>
          <a:bodyPr>
            <a:normAutofit/>
          </a:bodyPr>
          <a:lstStyle/>
          <a:p>
            <a:r>
              <a:rPr lang="en-US" b="1" u="sng" dirty="0">
                <a:latin typeface="Times New Roman" panose="02020603050405020304" pitchFamily="18" charset="0"/>
                <a:cs typeface="Times New Roman" panose="02020603050405020304" pitchFamily="18" charset="0"/>
              </a:rPr>
              <a:t>Case</a:t>
            </a:r>
            <a:r>
              <a:rPr lang="en-US" dirty="0">
                <a:latin typeface="Times New Roman" panose="02020603050405020304" pitchFamily="18" charset="0"/>
                <a:cs typeface="Times New Roman" panose="02020603050405020304" pitchFamily="18" charset="0"/>
              </a:rPr>
              <a:t>: </a:t>
            </a:r>
            <a:r>
              <a:rPr lang="en-US" b="1" i="1" dirty="0">
                <a:solidFill>
                  <a:srgbClr val="0000FF"/>
                </a:solidFill>
                <a:latin typeface="Times New Roman" panose="02020603050405020304" pitchFamily="18" charset="0"/>
                <a:cs typeface="Times New Roman" panose="02020603050405020304" pitchFamily="18" charset="0"/>
              </a:rPr>
              <a:t>In Re Debs</a:t>
            </a:r>
          </a:p>
          <a:p>
            <a:r>
              <a:rPr lang="en-US" b="1" u="sng" dirty="0">
                <a:latin typeface="Times New Roman" panose="02020603050405020304" pitchFamily="18" charset="0"/>
                <a:cs typeface="Times New Roman" panose="02020603050405020304" pitchFamily="18" charset="0"/>
              </a:rPr>
              <a:t>Date</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1896</a:t>
            </a:r>
          </a:p>
          <a:p>
            <a:r>
              <a:rPr lang="en-US" b="1" u="sng" dirty="0">
                <a:latin typeface="Times New Roman" panose="02020603050405020304" pitchFamily="18" charset="0"/>
                <a:cs typeface="Times New Roman" panose="02020603050405020304" pitchFamily="18" charset="0"/>
              </a:rPr>
              <a:t>Who was involved in the case</a:t>
            </a:r>
            <a:r>
              <a:rPr lang="en-US" b="1" dirty="0">
                <a:latin typeface="Times New Roman" panose="02020603050405020304" pitchFamily="18" charset="0"/>
                <a:cs typeface="Times New Roman" panose="02020603050405020304" pitchFamily="18" charset="0"/>
              </a:rPr>
              <a:t>?</a:t>
            </a:r>
          </a:p>
          <a:p>
            <a:pPr lvl="1"/>
            <a:r>
              <a:rPr lang="en-US" sz="2000" b="1" dirty="0">
                <a:solidFill>
                  <a:srgbClr val="0000FF"/>
                </a:solidFill>
                <a:latin typeface="Times New Roman" panose="02020603050405020304" pitchFamily="18" charset="0"/>
                <a:cs typeface="Times New Roman" panose="02020603050405020304" pitchFamily="18" charset="0"/>
              </a:rPr>
              <a:t>Eugene V. Debs – American Railway Union officer</a:t>
            </a:r>
          </a:p>
          <a:p>
            <a:pPr lvl="1"/>
            <a:r>
              <a:rPr lang="en-US" sz="2000" b="1" dirty="0">
                <a:solidFill>
                  <a:srgbClr val="0000FF"/>
                </a:solidFill>
                <a:latin typeface="Times New Roman" panose="02020603050405020304" pitchFamily="18" charset="0"/>
                <a:cs typeface="Times New Roman" panose="02020603050405020304" pitchFamily="18" charset="0"/>
              </a:rPr>
              <a:t>Pullman Palace Car Company</a:t>
            </a:r>
          </a:p>
          <a:p>
            <a:pPr lvl="1"/>
            <a:r>
              <a:rPr lang="en-US" sz="2000" b="1" dirty="0">
                <a:solidFill>
                  <a:srgbClr val="0000FF"/>
                </a:solidFill>
                <a:latin typeface="Times New Roman" panose="02020603050405020304" pitchFamily="18" charset="0"/>
                <a:cs typeface="Times New Roman" panose="02020603050405020304" pitchFamily="18" charset="0"/>
              </a:rPr>
              <a:t>Article I, Section 8 of the Constitution</a:t>
            </a:r>
          </a:p>
          <a:p>
            <a:pPr lvl="1"/>
            <a:endParaRPr lang="en-US" b="1" dirty="0">
              <a:solidFill>
                <a:srgbClr val="0000FF"/>
              </a:solidFill>
              <a:latin typeface="Times New Roman" panose="02020603050405020304" pitchFamily="18" charset="0"/>
              <a:cs typeface="Times New Roman" panose="02020603050405020304" pitchFamily="18" charset="0"/>
            </a:endParaRPr>
          </a:p>
          <a:p>
            <a:pPr lvl="0">
              <a:buClr>
                <a:srgbClr val="2DA2BF"/>
              </a:buClr>
            </a:pPr>
            <a:r>
              <a:rPr lang="en-US" b="1" u="sng" dirty="0">
                <a:solidFill>
                  <a:prstClr val="black"/>
                </a:solidFill>
                <a:latin typeface="Times New Roman" panose="02020603050405020304" pitchFamily="18" charset="0"/>
                <a:cs typeface="Times New Roman" panose="02020603050405020304" pitchFamily="18" charset="0"/>
              </a:rPr>
              <a:t>What happened in the case</a:t>
            </a:r>
            <a:r>
              <a:rPr lang="en-US" b="1" dirty="0">
                <a:solidFill>
                  <a:prstClr val="black"/>
                </a:solidFill>
                <a:latin typeface="Times New Roman" panose="02020603050405020304" pitchFamily="18" charset="0"/>
                <a:cs typeface="Times New Roman" panose="02020603050405020304" pitchFamily="18" charset="0"/>
              </a:rPr>
              <a: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Economic depression of the 1890s caused the Pullman Co. to lay off workers and slash the wages of other workers</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union refused to handle any trains coming into Chicago that contained Pullman cars, which brought railway transportation to a halt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company persuaded President Cleveland to get a federal injunction to forbid workers from interfering with the US mail or interstate commerce and sent federal troops to enforce the order</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Debs (and other union officers) was arrested, tried, and sentenced to 6 months in jail for not obeying the injunction</a:t>
            </a:r>
          </a:p>
          <a:p>
            <a:pPr marL="109728"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83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52400" y="152400"/>
            <a:ext cx="8763000" cy="6629400"/>
          </a:xfrm>
        </p:spPr>
        <p:txBody>
          <a:bodyPr/>
          <a:lstStyle/>
          <a:p>
            <a:r>
              <a:rPr lang="en-US" b="1" u="sng" dirty="0">
                <a:latin typeface="Times New Roman" panose="02020603050405020304" pitchFamily="18" charset="0"/>
                <a:cs typeface="Times New Roman" panose="02020603050405020304" pitchFamily="18" charset="0"/>
              </a:rPr>
              <a:t>What was the Constitutional issue</a:t>
            </a:r>
            <a:r>
              <a:rPr lang="en-US" dirty="0">
                <a:latin typeface="Times New Roman" panose="02020603050405020304" pitchFamily="18" charset="0"/>
                <a:cs typeface="Times New Roman" panose="02020603050405020304" pitchFamily="18" charset="0"/>
              </a:rPr>
              <a:t>: </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Does the federal government have the constitutional authority to stop railroad workers from striking?</a:t>
            </a:r>
          </a:p>
          <a:p>
            <a:pPr lvl="1">
              <a:buClr>
                <a:srgbClr val="2DA2BF"/>
              </a:buClr>
            </a:pPr>
            <a:endParaRPr lang="en-US" sz="2000" b="1" dirty="0">
              <a:solidFill>
                <a:srgbClr val="0000FF"/>
              </a:solidFill>
              <a:latin typeface="Times New Roman" panose="02020603050405020304" pitchFamily="18" charset="0"/>
              <a:cs typeface="Times New Roman" panose="02020603050405020304" pitchFamily="18" charset="0"/>
            </a:endParaRPr>
          </a:p>
          <a:p>
            <a:pPr lvl="0">
              <a:buClr>
                <a:srgbClr val="2DA2BF"/>
              </a:buClr>
            </a:pPr>
            <a:r>
              <a:rPr lang="en-US" b="1" u="sng" dirty="0">
                <a:solidFill>
                  <a:prstClr val="black"/>
                </a:solidFill>
                <a:latin typeface="Times New Roman" panose="02020603050405020304" pitchFamily="18" charset="0"/>
                <a:cs typeface="Times New Roman" panose="02020603050405020304" pitchFamily="18" charset="0"/>
              </a:rPr>
              <a:t>How did the Supreme Court rule in the case</a:t>
            </a:r>
            <a:r>
              <a:rPr lang="en-US" b="1" dirty="0">
                <a:solidFill>
                  <a:prstClr val="black"/>
                </a:solidFill>
                <a:latin typeface="Times New Roman" panose="02020603050405020304" pitchFamily="18" charset="0"/>
                <a:cs typeface="Times New Roman" panose="02020603050405020304" pitchFamily="18" charset="0"/>
              </a:rPr>
              <a: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Court, unanimously, upheld the authority of the federal government to stop the strike.  </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Article I, Section 8 gives them “enumerated power” to “regulate commerce…among the several states” and to establish post offices and post roads</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When the union went on strike, it interfered with the railroad’s ability to carry commerce and mail, which benefited the needs and “general welfare” of all Americans</a:t>
            </a:r>
            <a:endParaRPr lang="en-US" sz="2000" b="1" dirty="0">
              <a:solidFill>
                <a:prstClr val="black"/>
              </a:solidFill>
              <a:latin typeface="Times New Roman" panose="02020603050405020304" pitchFamily="18" charset="0"/>
              <a:cs typeface="Times New Roman" panose="02020603050405020304" pitchFamily="18" charset="0"/>
            </a:endParaRPr>
          </a:p>
          <a:p>
            <a:pPr marL="109728"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6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304800" y="152400"/>
            <a:ext cx="8610600" cy="6629400"/>
          </a:xfrm>
        </p:spPr>
        <p:txBody>
          <a:bodyPr>
            <a:normAutofit/>
          </a:bodyPr>
          <a:lstStyle/>
          <a:p>
            <a:r>
              <a:rPr lang="en-US" b="1" u="sng" dirty="0">
                <a:latin typeface="Times New Roman" panose="02020603050405020304" pitchFamily="18" charset="0"/>
                <a:cs typeface="Times New Roman" panose="02020603050405020304" pitchFamily="18" charset="0"/>
              </a:rPr>
              <a:t>Case</a:t>
            </a:r>
            <a:r>
              <a:rPr lang="en-US" dirty="0">
                <a:latin typeface="Times New Roman" panose="02020603050405020304" pitchFamily="18" charset="0"/>
                <a:cs typeface="Times New Roman" panose="02020603050405020304" pitchFamily="18" charset="0"/>
              </a:rPr>
              <a:t>: </a:t>
            </a:r>
            <a:r>
              <a:rPr lang="en-US" b="1" i="1" dirty="0">
                <a:solidFill>
                  <a:srgbClr val="0000FF"/>
                </a:solidFill>
                <a:latin typeface="Times New Roman" panose="02020603050405020304" pitchFamily="18" charset="0"/>
                <a:cs typeface="Times New Roman" panose="02020603050405020304" pitchFamily="18" charset="0"/>
              </a:rPr>
              <a:t>Northern Securities Co. v. United States</a:t>
            </a:r>
          </a:p>
          <a:p>
            <a:r>
              <a:rPr lang="en-US" b="1" u="sng" dirty="0">
                <a:latin typeface="Times New Roman" panose="02020603050405020304" pitchFamily="18" charset="0"/>
                <a:cs typeface="Times New Roman" panose="02020603050405020304" pitchFamily="18" charset="0"/>
              </a:rPr>
              <a:t>Date</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1904</a:t>
            </a:r>
          </a:p>
          <a:p>
            <a:r>
              <a:rPr lang="en-US" b="1" u="sng" dirty="0">
                <a:latin typeface="Times New Roman" panose="02020603050405020304" pitchFamily="18" charset="0"/>
                <a:cs typeface="Times New Roman" panose="02020603050405020304" pitchFamily="18" charset="0"/>
              </a:rPr>
              <a:t>Who was involved in the case</a:t>
            </a:r>
            <a:r>
              <a:rPr lang="en-US" b="1" dirty="0">
                <a:latin typeface="Times New Roman" panose="02020603050405020304" pitchFamily="18" charset="0"/>
                <a:cs typeface="Times New Roman" panose="02020603050405020304" pitchFamily="18" charset="0"/>
              </a:rPr>
              <a: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Northern Securities Company</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Sherman Antitrust Act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Theodore Roosevelt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Commerce Clause of the Constitution</a:t>
            </a:r>
          </a:p>
          <a:p>
            <a:pPr lvl="1">
              <a:buClr>
                <a:srgbClr val="2DA2BF"/>
              </a:buClr>
            </a:pPr>
            <a:endParaRPr lang="en-US" sz="2000" b="1" dirty="0">
              <a:latin typeface="Times New Roman" panose="02020603050405020304" pitchFamily="18" charset="0"/>
              <a:cs typeface="Times New Roman" panose="02020603050405020304" pitchFamily="18" charset="0"/>
            </a:endParaRPr>
          </a:p>
          <a:p>
            <a:pPr lvl="0">
              <a:buClr>
                <a:srgbClr val="2DA2BF"/>
              </a:buClr>
            </a:pPr>
            <a:r>
              <a:rPr lang="en-US" b="1" u="sng" dirty="0">
                <a:solidFill>
                  <a:prstClr val="black"/>
                </a:solidFill>
                <a:latin typeface="Times New Roman" panose="02020603050405020304" pitchFamily="18" charset="0"/>
                <a:cs typeface="Times New Roman" panose="02020603050405020304" pitchFamily="18" charset="0"/>
              </a:rPr>
              <a:t>What happened in the case</a:t>
            </a:r>
            <a:r>
              <a:rPr lang="en-US" b="1" dirty="0">
                <a:solidFill>
                  <a:prstClr val="black"/>
                </a:solidFill>
                <a:latin typeface="Times New Roman" panose="02020603050405020304" pitchFamily="18" charset="0"/>
                <a:cs typeface="Times New Roman" panose="02020603050405020304" pitchFamily="18" charset="0"/>
              </a:rPr>
              <a: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major stockholders of two competing railroads set up a “holding company” to buy controlling interest in their railroads</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Sherman Antitrust Act (1890) forbade “unreasonable restraints on trade”</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President T. Roosevelt considered himself a “trustbuster” and was pushing a campaign of busting up bad monopolies – believing that the Northern Securities Company was formed only to eliminate competition and ordered it to be dissolved</a:t>
            </a:r>
          </a:p>
          <a:p>
            <a:pPr marL="109728"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04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52400" y="152400"/>
            <a:ext cx="8763000" cy="6629400"/>
          </a:xfrm>
        </p:spPr>
        <p:txBody>
          <a:bodyPr/>
          <a:lstStyle/>
          <a:p>
            <a:r>
              <a:rPr lang="en-US" b="1" u="sng" dirty="0">
                <a:latin typeface="Times New Roman" panose="02020603050405020304" pitchFamily="18" charset="0"/>
                <a:cs typeface="Times New Roman" panose="02020603050405020304" pitchFamily="18" charset="0"/>
              </a:rPr>
              <a:t>What was the Constitutional issue</a:t>
            </a:r>
            <a:r>
              <a:rPr lang="en-US" dirty="0">
                <a:latin typeface="Times New Roman" panose="02020603050405020304" pitchFamily="18" charset="0"/>
                <a:cs typeface="Times New Roman" panose="02020603050405020304" pitchFamily="18" charset="0"/>
              </a:rPr>
              <a:t>: </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Whether the United States Congress had the authority, under the Commerce Clause of the Constitution, to regulate the holding company’s effort to eliminate competition?</a:t>
            </a:r>
          </a:p>
          <a:p>
            <a:pPr lvl="1">
              <a:buClr>
                <a:srgbClr val="2DA2BF"/>
              </a:buClr>
            </a:pPr>
            <a:endParaRPr lang="en-US" sz="2000" b="1" dirty="0">
              <a:solidFill>
                <a:srgbClr val="0000FF"/>
              </a:solidFill>
              <a:latin typeface="Times New Roman" panose="02020603050405020304" pitchFamily="18" charset="0"/>
              <a:cs typeface="Times New Roman" panose="02020603050405020304" pitchFamily="18" charset="0"/>
            </a:endParaRPr>
          </a:p>
          <a:p>
            <a:pPr lvl="0">
              <a:buClr>
                <a:srgbClr val="2DA2BF"/>
              </a:buClr>
            </a:pPr>
            <a:r>
              <a:rPr lang="en-US" b="1" u="sng" dirty="0">
                <a:solidFill>
                  <a:prstClr val="black"/>
                </a:solidFill>
                <a:latin typeface="Times New Roman" panose="02020603050405020304" pitchFamily="18" charset="0"/>
                <a:cs typeface="Times New Roman" panose="02020603050405020304" pitchFamily="18" charset="0"/>
              </a:rPr>
              <a:t>How did the Supreme Court rule in the case</a:t>
            </a:r>
            <a:r>
              <a:rPr lang="en-US" b="1" dirty="0">
                <a:solidFill>
                  <a:prstClr val="black"/>
                </a:solidFill>
                <a:latin typeface="Times New Roman" panose="02020603050405020304" pitchFamily="18" charset="0"/>
                <a:cs typeface="Times New Roman" panose="02020603050405020304" pitchFamily="18" charset="0"/>
              </a:rPr>
              <a: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Court found that a holding company formed solely to eliminate competition between the two railroads was in violation of the Sherman Antitrust Act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It unreasonably restrained interstate and international commerce</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Congress, under the commerce clause, had the authority to eliminate monopolies</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Federal antitrust legislation could apply to any conspiracy which sought to eliminate competition between otherwise competitive railroads</a:t>
            </a:r>
            <a:endParaRPr lang="en-US" sz="2000" b="1" dirty="0">
              <a:solidFill>
                <a:prstClr val="black"/>
              </a:solidFill>
              <a:latin typeface="Times New Roman" panose="02020603050405020304" pitchFamily="18" charset="0"/>
              <a:cs typeface="Times New Roman" panose="02020603050405020304" pitchFamily="18" charset="0"/>
            </a:endParaRPr>
          </a:p>
          <a:p>
            <a:pPr marL="109728"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57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52400" y="152400"/>
            <a:ext cx="8763000" cy="6629400"/>
          </a:xfrm>
        </p:spPr>
        <p:txBody>
          <a:bodyPr>
            <a:normAutofit/>
          </a:bodyPr>
          <a:lstStyle/>
          <a:p>
            <a:r>
              <a:rPr lang="en-US" b="1" u="sng" dirty="0">
                <a:latin typeface="Times New Roman" panose="02020603050405020304" pitchFamily="18" charset="0"/>
                <a:cs typeface="Times New Roman" panose="02020603050405020304" pitchFamily="18" charset="0"/>
              </a:rPr>
              <a:t>Case</a:t>
            </a:r>
            <a:r>
              <a:rPr lang="en-US" dirty="0">
                <a:latin typeface="Times New Roman" panose="02020603050405020304" pitchFamily="18" charset="0"/>
                <a:cs typeface="Times New Roman" panose="02020603050405020304" pitchFamily="18" charset="0"/>
              </a:rPr>
              <a:t>: </a:t>
            </a:r>
            <a:r>
              <a:rPr lang="en-US" b="1" i="1" dirty="0">
                <a:solidFill>
                  <a:srgbClr val="0000FF"/>
                </a:solidFill>
                <a:latin typeface="Times New Roman" panose="02020603050405020304" pitchFamily="18" charset="0"/>
                <a:cs typeface="Times New Roman" panose="02020603050405020304" pitchFamily="18" charset="0"/>
              </a:rPr>
              <a:t>Lochner v. New York</a:t>
            </a:r>
          </a:p>
          <a:p>
            <a:r>
              <a:rPr lang="en-US" b="1" u="sng" dirty="0">
                <a:latin typeface="Times New Roman" panose="02020603050405020304" pitchFamily="18" charset="0"/>
                <a:cs typeface="Times New Roman" panose="02020603050405020304" pitchFamily="18" charset="0"/>
              </a:rPr>
              <a:t>Date</a:t>
            </a:r>
            <a:r>
              <a:rPr lang="en-US" b="1"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1905</a:t>
            </a:r>
          </a:p>
          <a:p>
            <a:r>
              <a:rPr lang="en-US" b="1" u="sng" dirty="0">
                <a:latin typeface="Times New Roman" panose="02020603050405020304" pitchFamily="18" charset="0"/>
                <a:cs typeface="Times New Roman" panose="02020603050405020304" pitchFamily="18" charset="0"/>
              </a:rPr>
              <a:t>Who was involved in the case</a:t>
            </a:r>
            <a:r>
              <a:rPr lang="en-US" b="1" dirty="0">
                <a:latin typeface="Times New Roman" panose="02020603050405020304" pitchFamily="18" charset="0"/>
                <a:cs typeface="Times New Roman" panose="02020603050405020304" pitchFamily="18" charset="0"/>
              </a:rPr>
              <a:t>?</a:t>
            </a:r>
          </a:p>
          <a:p>
            <a:pPr lvl="1"/>
            <a:r>
              <a:rPr lang="en-US" sz="2000" b="1" dirty="0">
                <a:solidFill>
                  <a:srgbClr val="0000FF"/>
                </a:solidFill>
                <a:latin typeface="Times New Roman" panose="02020603050405020304" pitchFamily="18" charset="0"/>
                <a:cs typeface="Times New Roman" panose="02020603050405020304" pitchFamily="18" charset="0"/>
              </a:rPr>
              <a:t>14</a:t>
            </a:r>
            <a:r>
              <a:rPr lang="en-US" sz="2000" b="1" baseline="30000" dirty="0">
                <a:solidFill>
                  <a:srgbClr val="0000FF"/>
                </a:solidFill>
                <a:latin typeface="Times New Roman" panose="02020603050405020304" pitchFamily="18" charset="0"/>
                <a:cs typeface="Times New Roman" panose="02020603050405020304" pitchFamily="18" charset="0"/>
              </a:rPr>
              <a:t>th</a:t>
            </a:r>
            <a:r>
              <a:rPr lang="en-US" sz="2000" b="1" dirty="0">
                <a:solidFill>
                  <a:srgbClr val="0000FF"/>
                </a:solidFill>
                <a:latin typeface="Times New Roman" panose="02020603050405020304" pitchFamily="18" charset="0"/>
                <a:cs typeface="Times New Roman" panose="02020603050405020304" pitchFamily="18" charset="0"/>
              </a:rPr>
              <a:t> Amendment</a:t>
            </a:r>
          </a:p>
          <a:p>
            <a:pPr lvl="1"/>
            <a:r>
              <a:rPr lang="en-US" sz="2000" b="1" dirty="0">
                <a:solidFill>
                  <a:srgbClr val="0000FF"/>
                </a:solidFill>
                <a:latin typeface="Times New Roman" panose="02020603050405020304" pitchFamily="18" charset="0"/>
                <a:cs typeface="Times New Roman" panose="02020603050405020304" pitchFamily="18" charset="0"/>
              </a:rPr>
              <a:t>Joseph Lochner, bakery owner</a:t>
            </a:r>
          </a:p>
          <a:p>
            <a:pPr lvl="1"/>
            <a:r>
              <a:rPr lang="en-US" sz="2000" b="1" dirty="0">
                <a:solidFill>
                  <a:srgbClr val="0000FF"/>
                </a:solidFill>
                <a:latin typeface="Times New Roman" panose="02020603050405020304" pitchFamily="18" charset="0"/>
                <a:cs typeface="Times New Roman" panose="02020603050405020304" pitchFamily="18" charset="0"/>
              </a:rPr>
              <a:t>New York’s Labor Law</a:t>
            </a:r>
          </a:p>
          <a:p>
            <a:pPr marL="393192" lvl="1" indent="0">
              <a:buNone/>
            </a:pPr>
            <a:endParaRPr lang="en-US" sz="2000" b="1" dirty="0">
              <a:solidFill>
                <a:srgbClr val="0000FF"/>
              </a:solidFill>
              <a:latin typeface="Times New Roman" panose="02020603050405020304" pitchFamily="18" charset="0"/>
              <a:cs typeface="Times New Roman" panose="02020603050405020304" pitchFamily="18" charset="0"/>
            </a:endParaRPr>
          </a:p>
          <a:p>
            <a:pPr lvl="0">
              <a:buClr>
                <a:srgbClr val="2DA2BF"/>
              </a:buClr>
            </a:pPr>
            <a:r>
              <a:rPr lang="en-US" b="1" u="sng" dirty="0">
                <a:solidFill>
                  <a:prstClr val="black"/>
                </a:solidFill>
                <a:latin typeface="Times New Roman" panose="02020603050405020304" pitchFamily="18" charset="0"/>
                <a:cs typeface="Times New Roman" panose="02020603050405020304" pitchFamily="18" charset="0"/>
              </a:rPr>
              <a:t>What happened in the case</a:t>
            </a:r>
            <a:r>
              <a:rPr lang="en-US" b="1" dirty="0">
                <a:solidFill>
                  <a:prstClr val="black"/>
                </a:solidFill>
                <a:latin typeface="Times New Roman" panose="02020603050405020304" pitchFamily="18" charset="0"/>
                <a:cs typeface="Times New Roman" panose="02020603050405020304" pitchFamily="18" charset="0"/>
              </a:rPr>
              <a: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New York legislature passed the Labor Law, which applied to workers in any “biscuit, bread or cake bakery or confectionery establishment”, limiting their work </a:t>
            </a:r>
            <a:r>
              <a:rPr lang="en-US" sz="2000" b="1" dirty="0" err="1">
                <a:solidFill>
                  <a:srgbClr val="0000FF"/>
                </a:solidFill>
                <a:latin typeface="Times New Roman" panose="02020603050405020304" pitchFamily="18" charset="0"/>
                <a:cs typeface="Times New Roman" panose="02020603050405020304" pitchFamily="18" charset="0"/>
              </a:rPr>
              <a:t>hous</a:t>
            </a:r>
            <a:r>
              <a:rPr lang="en-US" sz="2000" b="1" dirty="0">
                <a:solidFill>
                  <a:srgbClr val="0000FF"/>
                </a:solidFill>
                <a:latin typeface="Times New Roman" panose="02020603050405020304" pitchFamily="18" charset="0"/>
                <a:cs typeface="Times New Roman" panose="02020603050405020304" pitchFamily="18" charset="0"/>
              </a:rPr>
              <a:t> to no more than 60 hours in a week and 10 hours in a day</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Lochner was arrested and fined twice for allowing employees to work more than the lawful number of hours in a week, and was sent to jail until the $50 fine was paid</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He appealed to the State Supreme Court, claiming the law had infringed on his right to make employer/employee contracts</a:t>
            </a:r>
          </a:p>
          <a:p>
            <a:pPr lvl="1">
              <a:buClr>
                <a:srgbClr val="2DA2BF"/>
              </a:buClr>
            </a:pPr>
            <a:endParaRPr lang="en-US" sz="2000" b="1" dirty="0">
              <a:solidFill>
                <a:srgbClr val="0000FF"/>
              </a:solidFill>
              <a:latin typeface="Times New Roman" panose="02020603050405020304" pitchFamily="18" charset="0"/>
              <a:cs typeface="Times New Roman" panose="02020603050405020304" pitchFamily="18" charset="0"/>
            </a:endParaRPr>
          </a:p>
          <a:p>
            <a:pPr marL="109728"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84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52400" y="152400"/>
            <a:ext cx="8763000" cy="6629400"/>
          </a:xfrm>
        </p:spPr>
        <p:txBody>
          <a:bodyPr>
            <a:normAutofit/>
          </a:bodyPr>
          <a:lstStyle/>
          <a:p>
            <a:r>
              <a:rPr lang="en-US" b="1" u="sng" dirty="0">
                <a:latin typeface="Times New Roman" panose="02020603050405020304" pitchFamily="18" charset="0"/>
                <a:cs typeface="Times New Roman" panose="02020603050405020304" pitchFamily="18" charset="0"/>
              </a:rPr>
              <a:t>What was the Constitutional issue</a:t>
            </a:r>
            <a:r>
              <a:rPr lang="en-US" dirty="0">
                <a:latin typeface="Times New Roman" panose="02020603050405020304" pitchFamily="18" charset="0"/>
                <a:cs typeface="Times New Roman" panose="02020603050405020304" pitchFamily="18" charset="0"/>
              </a:rPr>
              <a:t>: </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Whether a law which limited the number of hours bakery employees could work interfered with the bakery owner’s right to make a contract with his employees?</a:t>
            </a:r>
          </a:p>
          <a:p>
            <a:pPr lvl="1">
              <a:buClr>
                <a:srgbClr val="2DA2BF"/>
              </a:buClr>
            </a:pPr>
            <a:endParaRPr lang="en-US" sz="2000" b="1" dirty="0">
              <a:solidFill>
                <a:srgbClr val="0000FF"/>
              </a:solidFill>
              <a:latin typeface="Times New Roman" panose="02020603050405020304" pitchFamily="18" charset="0"/>
              <a:cs typeface="Times New Roman" panose="02020603050405020304" pitchFamily="18" charset="0"/>
            </a:endParaRPr>
          </a:p>
          <a:p>
            <a:pPr lvl="0">
              <a:buClr>
                <a:srgbClr val="2DA2BF"/>
              </a:buClr>
            </a:pPr>
            <a:r>
              <a:rPr lang="en-US" b="1" u="sng" dirty="0">
                <a:solidFill>
                  <a:prstClr val="black"/>
                </a:solidFill>
                <a:latin typeface="Times New Roman" panose="02020603050405020304" pitchFamily="18" charset="0"/>
                <a:cs typeface="Times New Roman" panose="02020603050405020304" pitchFamily="18" charset="0"/>
              </a:rPr>
              <a:t>How did the Supreme Court rule in the case</a:t>
            </a:r>
            <a:r>
              <a:rPr lang="en-US" b="1" dirty="0">
                <a:solidFill>
                  <a:prstClr val="black"/>
                </a:solidFill>
                <a:latin typeface="Times New Roman" panose="02020603050405020304" pitchFamily="18" charset="0"/>
                <a:cs typeface="Times New Roman" panose="02020603050405020304" pitchFamily="18" charset="0"/>
              </a:rPr>
              <a: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Court held that even though states have the power to regulate the areas of health, safety, morals, and public welfare, the law was not within the limits of these “police powers” of the State</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The law violated the right and liberty of an individual to make a contract</a:t>
            </a:r>
          </a:p>
          <a:p>
            <a:pPr lvl="1">
              <a:buClr>
                <a:srgbClr val="2DA2BF"/>
              </a:buClr>
            </a:pPr>
            <a:r>
              <a:rPr lang="en-US" sz="2000" b="1" dirty="0">
                <a:solidFill>
                  <a:srgbClr val="0000FF"/>
                </a:solidFill>
                <a:latin typeface="Times New Roman" panose="02020603050405020304" pitchFamily="18" charset="0"/>
                <a:cs typeface="Times New Roman" panose="02020603050405020304" pitchFamily="18" charset="0"/>
              </a:rPr>
              <a:t>This decision marked the beginning of the “substantive due process” era in which the Court struck down a number of state laws that interfered with an individual’s economic and property rights</a:t>
            </a:r>
          </a:p>
          <a:p>
            <a:pPr marL="109728"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406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3491</TotalTime>
  <Words>1112</Words>
  <Application>Microsoft Office PowerPoint</Application>
  <PresentationFormat>On-screen Show (4:3)</PresentationFormat>
  <Paragraphs>117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Forte</vt:lpstr>
      <vt:lpstr>Lucida Sans Unicode</vt:lpstr>
      <vt:lpstr>Times New Roman</vt:lpstr>
      <vt:lpstr>Verdana</vt:lpstr>
      <vt:lpstr>Wingdings 2</vt:lpstr>
      <vt:lpstr>Wingdings 3</vt:lpstr>
      <vt:lpstr>Concourse</vt:lpstr>
      <vt:lpstr>PowerPoint Presentation</vt:lpstr>
      <vt:lpstr>Wilson Domestic Policies</vt:lpstr>
      <vt:lpstr>Wilson Foreign Policies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Quang Huynh</cp:lastModifiedBy>
  <cp:revision>106</cp:revision>
  <dcterms:created xsi:type="dcterms:W3CDTF">2015-02-15T21:33:12Z</dcterms:created>
  <dcterms:modified xsi:type="dcterms:W3CDTF">2022-02-17T13:29:38Z</dcterms:modified>
</cp:coreProperties>
</file>