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58" r:id="rId3"/>
    <p:sldId id="262" r:id="rId4"/>
    <p:sldId id="263" r:id="rId5"/>
    <p:sldId id="282" r:id="rId6"/>
    <p:sldId id="265" r:id="rId7"/>
    <p:sldId id="268" r:id="rId8"/>
    <p:sldId id="283" r:id="rId9"/>
    <p:sldId id="275" r:id="rId10"/>
  </p:sldIdLst>
  <p:sldSz cx="9144000" cy="5143500" type="screen16x9"/>
  <p:notesSz cx="6858000" cy="9144000"/>
  <p:embeddedFontLst>
    <p:embeddedFont>
      <p:font typeface="Arial Rounded MT Bold" panose="020F0704030504030204" pitchFamily="34" charset="0"/>
      <p:regular r:id="rId12"/>
    </p:embeddedFont>
    <p:embeddedFont>
      <p:font typeface="Bebas Neue" panose="020B0604020202020204" charset="0"/>
      <p:regular r:id="rId13"/>
    </p:embeddedFont>
    <p:embeddedFont>
      <p:font typeface="Oswald" panose="020B0604020202020204" charset="0"/>
      <p:regular r:id="rId14"/>
      <p:bold r:id="rId15"/>
    </p:embeddedFont>
    <p:embeddedFont>
      <p:font typeface="Assistant" panose="020B0604020202020204" charset="-79"/>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49C5A6-F34C-42B0-B041-FB4E26981B4C}">
  <a:tblStyle styleId="{4D49C5A6-F34C-42B0-B041-FB4E26981B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59" autoAdjust="0"/>
  </p:normalViewPr>
  <p:slideViewPr>
    <p:cSldViewPr snapToGrid="0">
      <p:cViewPr varScale="1">
        <p:scale>
          <a:sx n="113" d="100"/>
          <a:sy n="113" d="100"/>
        </p:scale>
        <p:origin x="15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3a27512b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13a27512b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4e550f3f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4e550f3f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4e550f3fb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14e550f3fb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50eea57e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50eea57e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14e550f3f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14e550f3f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14e550f3f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14e550f3f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3. To reveal the plate we have to binarize the image. For this apply Otsu’s Thresholding on the vertical edge image. In other thresholding methods we have to choose a threshold value to binarize the image but Otsu’s Thresholding determines the value automatically. </a:t>
            </a:r>
            <a:r>
              <a:rPr lang="en-US" smtClean="0"/>
              <a:t/>
            </a:r>
            <a:br>
              <a:rPr lang="en-US" smtClean="0"/>
            </a:br>
            <a:r>
              <a:rPr lang="en-US" sz="1100" b="0" i="0" u="none" strike="noStrike" cap="none" smtClean="0">
                <a:solidFill>
                  <a:srgbClr val="000000"/>
                </a:solidFill>
                <a:effectLst/>
                <a:latin typeface="Arial"/>
                <a:ea typeface="Arial"/>
                <a:cs typeface="Arial"/>
                <a:sym typeface="Arial"/>
              </a:rPr>
              <a:t> </a:t>
            </a: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4.Apply Closing Morphological Transformation on thresholded image. Closing is useful to fill small black regions between white regions in a thresholded image. It reveals the rectangular white box of license plate. </a:t>
            </a: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 5. To detect the plate we need to find contours in the image. It is important to binarize and morph the image before finding contours so that it can find more relevant and less number of contours in the image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14e550f3f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14e550f3f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8: To recognize the characters on license plate precisely, we have to apply image segmentation. For that first step is to extract the value channel from the HSV format of the plate’s image.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cs typeface="Arial"/>
                <a:sym typeface="Arial"/>
              </a:rPr>
              <a:t>9: </a:t>
            </a:r>
            <a:r>
              <a:rPr lang="en-US" sz="1100" b="0" i="0" u="none" strike="noStrike" cap="none" smtClean="0">
                <a:solidFill>
                  <a:srgbClr val="000000"/>
                </a:solidFill>
                <a:effectLst/>
                <a:latin typeface="Arial"/>
                <a:ea typeface="Arial"/>
                <a:cs typeface="Arial"/>
                <a:sym typeface="Arial"/>
              </a:rPr>
              <a:t>apply adaptive thresholding on the plate’s value channel image to binarize it and reveal the characters. The image of plate can have different lightning conditions in different areas, in that case adaptive thresholding can be more suitable to binarize because it uses different threshold values for different regions based on the brightness of the pixels in</a:t>
            </a:r>
            <a:r>
              <a:rPr lang="en-US" sz="1100" b="0" i="0" u="none" strike="noStrike" cap="none" baseline="0" smtClean="0">
                <a:solidFill>
                  <a:srgbClr val="000000"/>
                </a:solidFill>
                <a:effectLst/>
                <a:latin typeface="Arial"/>
                <a:ea typeface="Arial"/>
                <a:cs typeface="Arial"/>
                <a:sym typeface="Arial"/>
              </a:rPr>
              <a:t> the</a:t>
            </a:r>
            <a:r>
              <a:rPr lang="en-US" sz="1100" smtClean="0">
                <a:solidFill>
                  <a:srgbClr val="000000"/>
                </a:solidFill>
                <a:latin typeface="Arial"/>
                <a:ea typeface="Arial"/>
                <a:cs typeface="Arial"/>
                <a:sym typeface="Arial"/>
              </a:rPr>
              <a:t> region around it.</a:t>
            </a:r>
            <a:endParaRPr lang="en-US" sz="110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10: Now find all the contours in the character candidate mask and extract those contour areas from the plate’s value thresholded image, you will get all the characters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smtClean="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smtClean="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cs typeface="Arial"/>
                <a:sym typeface="Arial"/>
              </a:rPr>
              <a:t>Can using matplot to cut the characters</a:t>
            </a:r>
            <a:endParaRPr/>
          </a:p>
        </p:txBody>
      </p:sp>
    </p:spTree>
    <p:extLst>
      <p:ext uri="{BB962C8B-B14F-4D97-AF65-F5344CB8AC3E}">
        <p14:creationId xmlns:p14="http://schemas.microsoft.com/office/powerpoint/2010/main" val="49882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14e550f3f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14e550f3f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cxnSp>
        <p:nvCxnSpPr>
          <p:cNvPr id="9" name="Google Shape;9;p2"/>
          <p:cNvCxnSpPr/>
          <p:nvPr/>
        </p:nvCxnSpPr>
        <p:spPr>
          <a:xfrm>
            <a:off x="275550" y="53867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10" name="Google Shape;10;p2"/>
          <p:cNvCxnSpPr/>
          <p:nvPr/>
        </p:nvCxnSpPr>
        <p:spPr>
          <a:xfrm>
            <a:off x="275550" y="4604100"/>
            <a:ext cx="85929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11;p2"/>
          <p:cNvSpPr txBox="1">
            <a:spLocks noGrp="1"/>
          </p:cNvSpPr>
          <p:nvPr>
            <p:ph type="ctrTitle"/>
          </p:nvPr>
        </p:nvSpPr>
        <p:spPr>
          <a:xfrm>
            <a:off x="713100" y="782288"/>
            <a:ext cx="5394300" cy="2843100"/>
          </a:xfrm>
          <a:prstGeom prst="rect">
            <a:avLst/>
          </a:prstGeom>
        </p:spPr>
        <p:txBody>
          <a:bodyPr spcFirstLastPara="1" wrap="square" lIns="91425" tIns="91425" rIns="91425" bIns="91425" anchor="ctr" anchorCtr="0">
            <a:noAutofit/>
          </a:bodyPr>
          <a:lstStyle>
            <a:lvl1pPr lvl="0" algn="l">
              <a:spcBef>
                <a:spcPts val="0"/>
              </a:spcBef>
              <a:spcAft>
                <a:spcPts val="0"/>
              </a:spcAft>
              <a:buClr>
                <a:srgbClr val="191919"/>
              </a:buClr>
              <a:buSzPts val="5200"/>
              <a:buNone/>
              <a:defRPr sz="6100">
                <a:latin typeface="Oswald"/>
                <a:ea typeface="Oswald"/>
                <a:cs typeface="Oswald"/>
                <a:sym typeface="Oswa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100" y="3807150"/>
            <a:ext cx="4528200" cy="475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1"/>
        <p:cNvGrpSpPr/>
        <p:nvPr/>
      </p:nvGrpSpPr>
      <p:grpSpPr>
        <a:xfrm>
          <a:off x="0" y="0"/>
          <a:ext cx="0" cy="0"/>
          <a:chOff x="0" y="0"/>
          <a:chExt cx="0" cy="0"/>
        </a:xfrm>
      </p:grpSpPr>
      <p:cxnSp>
        <p:nvCxnSpPr>
          <p:cNvPr id="282" name="Google Shape;282;p30"/>
          <p:cNvCxnSpPr/>
          <p:nvPr/>
        </p:nvCxnSpPr>
        <p:spPr>
          <a:xfrm>
            <a:off x="275550" y="118262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283" name="Google Shape;283;p30"/>
          <p:cNvCxnSpPr/>
          <p:nvPr/>
        </p:nvCxnSpPr>
        <p:spPr>
          <a:xfrm>
            <a:off x="275550" y="4604100"/>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284" name="Google Shape;284;p30"/>
          <p:cNvCxnSpPr/>
          <p:nvPr/>
        </p:nvCxnSpPr>
        <p:spPr>
          <a:xfrm>
            <a:off x="275550" y="538675"/>
            <a:ext cx="8592900" cy="0"/>
          </a:xfrm>
          <a:prstGeom prst="straightConnector1">
            <a:avLst/>
          </a:prstGeom>
          <a:noFill/>
          <a:ln w="9525" cap="flat" cmpd="sng">
            <a:solidFill>
              <a:schemeClr val="dk1"/>
            </a:solidFill>
            <a:prstDash val="solid"/>
            <a:round/>
            <a:headEnd type="none" w="med" len="med"/>
            <a:tailEnd type="none" w="med" len="med"/>
          </a:ln>
        </p:spPr>
      </p:cxnSp>
      <p:grpSp>
        <p:nvGrpSpPr>
          <p:cNvPr id="285" name="Google Shape;285;p30"/>
          <p:cNvGrpSpPr/>
          <p:nvPr/>
        </p:nvGrpSpPr>
        <p:grpSpPr>
          <a:xfrm>
            <a:off x="424726" y="3149823"/>
            <a:ext cx="485667" cy="1191097"/>
            <a:chOff x="965825" y="1302324"/>
            <a:chExt cx="1406100" cy="2431803"/>
          </a:xfrm>
        </p:grpSpPr>
        <p:sp>
          <p:nvSpPr>
            <p:cNvPr id="286" name="Google Shape;286;p30"/>
            <p:cNvSpPr/>
            <p:nvPr/>
          </p:nvSpPr>
          <p:spPr>
            <a:xfrm rot="10800000">
              <a:off x="965825" y="1302324"/>
              <a:ext cx="1406100" cy="12159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flipH="1">
              <a:off x="965825" y="2518227"/>
              <a:ext cx="1406100" cy="12159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30"/>
          <p:cNvGrpSpPr/>
          <p:nvPr/>
        </p:nvGrpSpPr>
        <p:grpSpPr>
          <a:xfrm>
            <a:off x="8233663" y="1439623"/>
            <a:ext cx="485667" cy="1191097"/>
            <a:chOff x="965825" y="1302324"/>
            <a:chExt cx="1406100" cy="2431803"/>
          </a:xfrm>
        </p:grpSpPr>
        <p:sp>
          <p:nvSpPr>
            <p:cNvPr id="289" name="Google Shape;289;p30"/>
            <p:cNvSpPr/>
            <p:nvPr/>
          </p:nvSpPr>
          <p:spPr>
            <a:xfrm rot="10800000">
              <a:off x="965825" y="1302324"/>
              <a:ext cx="1406100" cy="12159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flipH="1">
              <a:off x="965825" y="2518227"/>
              <a:ext cx="1406100" cy="12159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91"/>
        <p:cNvGrpSpPr/>
        <p:nvPr/>
      </p:nvGrpSpPr>
      <p:grpSpPr>
        <a:xfrm>
          <a:off x="0" y="0"/>
          <a:ext cx="0" cy="0"/>
          <a:chOff x="0" y="0"/>
          <a:chExt cx="0" cy="0"/>
        </a:xfrm>
      </p:grpSpPr>
      <p:cxnSp>
        <p:nvCxnSpPr>
          <p:cNvPr id="292" name="Google Shape;292;p31"/>
          <p:cNvCxnSpPr/>
          <p:nvPr/>
        </p:nvCxnSpPr>
        <p:spPr>
          <a:xfrm>
            <a:off x="275550" y="118262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293" name="Google Shape;293;p31"/>
          <p:cNvCxnSpPr/>
          <p:nvPr/>
        </p:nvCxnSpPr>
        <p:spPr>
          <a:xfrm>
            <a:off x="275550" y="4604100"/>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294" name="Google Shape;294;p31"/>
          <p:cNvCxnSpPr/>
          <p:nvPr/>
        </p:nvCxnSpPr>
        <p:spPr>
          <a:xfrm>
            <a:off x="275550" y="53867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295" name="Google Shape;295;p31"/>
          <p:cNvCxnSpPr/>
          <p:nvPr/>
        </p:nvCxnSpPr>
        <p:spPr>
          <a:xfrm>
            <a:off x="1216300" y="1257525"/>
            <a:ext cx="0" cy="3257100"/>
          </a:xfrm>
          <a:prstGeom prst="straightConnector1">
            <a:avLst/>
          </a:prstGeom>
          <a:noFill/>
          <a:ln w="9525" cap="flat" cmpd="sng">
            <a:solidFill>
              <a:schemeClr val="dk1"/>
            </a:solidFill>
            <a:prstDash val="solid"/>
            <a:round/>
            <a:headEnd type="none" w="med" len="med"/>
            <a:tailEnd type="none" w="med" len="med"/>
          </a:ln>
        </p:spPr>
      </p:cxnSp>
      <p:cxnSp>
        <p:nvCxnSpPr>
          <p:cNvPr id="296" name="Google Shape;296;p31"/>
          <p:cNvCxnSpPr/>
          <p:nvPr/>
        </p:nvCxnSpPr>
        <p:spPr>
          <a:xfrm>
            <a:off x="7939800" y="1262638"/>
            <a:ext cx="0" cy="3257100"/>
          </a:xfrm>
          <a:prstGeom prst="straightConnector1">
            <a:avLst/>
          </a:prstGeom>
          <a:noFill/>
          <a:ln w="9525" cap="flat" cmpd="sng">
            <a:solidFill>
              <a:schemeClr val="dk1"/>
            </a:solidFill>
            <a:prstDash val="solid"/>
            <a:round/>
            <a:headEnd type="none" w="med" len="med"/>
            <a:tailEnd type="none" w="med" len="med"/>
          </a:ln>
        </p:spPr>
      </p:cxnSp>
      <p:sp>
        <p:nvSpPr>
          <p:cNvPr id="297" name="Google Shape;297;p31"/>
          <p:cNvSpPr/>
          <p:nvPr/>
        </p:nvSpPr>
        <p:spPr>
          <a:xfrm flipH="1">
            <a:off x="424850" y="3478123"/>
            <a:ext cx="485700" cy="8628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rot="10800000">
            <a:off x="8233650" y="1439598"/>
            <a:ext cx="485700" cy="8628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100" y="1892625"/>
            <a:ext cx="3550800" cy="15975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100" y="1050825"/>
            <a:ext cx="1251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3100" y="3576525"/>
            <a:ext cx="3550800" cy="515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cxnSp>
        <p:nvCxnSpPr>
          <p:cNvPr id="17" name="Google Shape;17;p3"/>
          <p:cNvCxnSpPr/>
          <p:nvPr/>
        </p:nvCxnSpPr>
        <p:spPr>
          <a:xfrm>
            <a:off x="275550" y="53867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275550" y="4604100"/>
            <a:ext cx="8592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cxnSp>
        <p:nvCxnSpPr>
          <p:cNvPr id="51" name="Google Shape;51;p8"/>
          <p:cNvCxnSpPr/>
          <p:nvPr/>
        </p:nvCxnSpPr>
        <p:spPr>
          <a:xfrm>
            <a:off x="275550" y="53867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8"/>
          <p:cNvCxnSpPr/>
          <p:nvPr/>
        </p:nvCxnSpPr>
        <p:spPr>
          <a:xfrm>
            <a:off x="275550" y="4604100"/>
            <a:ext cx="8592900" cy="0"/>
          </a:xfrm>
          <a:prstGeom prst="straightConnector1">
            <a:avLst/>
          </a:prstGeom>
          <a:noFill/>
          <a:ln w="9525" cap="flat" cmpd="sng">
            <a:solidFill>
              <a:schemeClr val="dk1"/>
            </a:solidFill>
            <a:prstDash val="solid"/>
            <a:round/>
            <a:headEnd type="none" w="med" len="med"/>
            <a:tailEnd type="none" w="med" len="med"/>
          </a:ln>
        </p:spPr>
      </p:cxnSp>
      <p:grpSp>
        <p:nvGrpSpPr>
          <p:cNvPr id="53" name="Google Shape;53;p8"/>
          <p:cNvGrpSpPr/>
          <p:nvPr/>
        </p:nvGrpSpPr>
        <p:grpSpPr>
          <a:xfrm>
            <a:off x="8157148" y="801131"/>
            <a:ext cx="638699" cy="1191009"/>
            <a:chOff x="6611825" y="1157250"/>
            <a:chExt cx="1517100" cy="2829000"/>
          </a:xfrm>
        </p:grpSpPr>
        <p:sp>
          <p:nvSpPr>
            <p:cNvPr id="54" name="Google Shape;54;p8"/>
            <p:cNvSpPr/>
            <p:nvPr/>
          </p:nvSpPr>
          <p:spPr>
            <a:xfrm rot="10800000">
              <a:off x="6611825" y="1157250"/>
              <a:ext cx="1517100" cy="13119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6611825" y="2469150"/>
              <a:ext cx="1517100" cy="1517100"/>
            </a:xfrm>
            <a:prstGeom prst="ellipse">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8"/>
          <p:cNvGrpSpPr/>
          <p:nvPr/>
        </p:nvGrpSpPr>
        <p:grpSpPr>
          <a:xfrm rot="10800000" flipH="1">
            <a:off x="348298" y="3149070"/>
            <a:ext cx="638699" cy="1191009"/>
            <a:chOff x="6611825" y="1157250"/>
            <a:chExt cx="1517100" cy="2829000"/>
          </a:xfrm>
        </p:grpSpPr>
        <p:sp>
          <p:nvSpPr>
            <p:cNvPr id="57" name="Google Shape;57;p8"/>
            <p:cNvSpPr/>
            <p:nvPr/>
          </p:nvSpPr>
          <p:spPr>
            <a:xfrm rot="10800000">
              <a:off x="6611825" y="1157250"/>
              <a:ext cx="1517100" cy="13119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6611825" y="2469150"/>
              <a:ext cx="1517100" cy="1517100"/>
            </a:xfrm>
            <a:prstGeom prst="ellipse">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1496400" y="1024050"/>
            <a:ext cx="6151200" cy="309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1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cxnSp>
        <p:nvCxnSpPr>
          <p:cNvPr id="82" name="Google Shape;82;p13"/>
          <p:cNvCxnSpPr/>
          <p:nvPr/>
        </p:nvCxnSpPr>
        <p:spPr>
          <a:xfrm>
            <a:off x="275550" y="118262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3"/>
          <p:cNvCxnSpPr/>
          <p:nvPr/>
        </p:nvCxnSpPr>
        <p:spPr>
          <a:xfrm>
            <a:off x="275550" y="4604100"/>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84" name="Google Shape;84;p13"/>
          <p:cNvCxnSpPr/>
          <p:nvPr/>
        </p:nvCxnSpPr>
        <p:spPr>
          <a:xfrm>
            <a:off x="275550" y="53867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85" name="Google Shape;85;p13"/>
          <p:cNvCxnSpPr/>
          <p:nvPr/>
        </p:nvCxnSpPr>
        <p:spPr>
          <a:xfrm>
            <a:off x="1216300" y="1257525"/>
            <a:ext cx="0" cy="3257100"/>
          </a:xfrm>
          <a:prstGeom prst="straightConnector1">
            <a:avLst/>
          </a:prstGeom>
          <a:noFill/>
          <a:ln w="9525" cap="flat" cmpd="sng">
            <a:solidFill>
              <a:schemeClr val="dk1"/>
            </a:solidFill>
            <a:prstDash val="solid"/>
            <a:round/>
            <a:headEnd type="none" w="med" len="med"/>
            <a:tailEnd type="none" w="med" len="med"/>
          </a:ln>
        </p:spPr>
      </p:cxnSp>
      <p:cxnSp>
        <p:nvCxnSpPr>
          <p:cNvPr id="86" name="Google Shape;86;p13"/>
          <p:cNvCxnSpPr/>
          <p:nvPr/>
        </p:nvCxnSpPr>
        <p:spPr>
          <a:xfrm>
            <a:off x="7939800" y="1262638"/>
            <a:ext cx="0" cy="3257100"/>
          </a:xfrm>
          <a:prstGeom prst="straightConnector1">
            <a:avLst/>
          </a:prstGeom>
          <a:noFill/>
          <a:ln w="9525" cap="flat" cmpd="sng">
            <a:solidFill>
              <a:schemeClr val="dk1"/>
            </a:solidFill>
            <a:prstDash val="solid"/>
            <a:round/>
            <a:headEnd type="none" w="med" len="med"/>
            <a:tailEnd type="none" w="med" len="med"/>
          </a:ln>
        </p:spPr>
      </p:cxnSp>
      <p:sp>
        <p:nvSpPr>
          <p:cNvPr id="87" name="Google Shape;87;p13"/>
          <p:cNvSpPr/>
          <p:nvPr/>
        </p:nvSpPr>
        <p:spPr>
          <a:xfrm flipH="1">
            <a:off x="275550" y="3305316"/>
            <a:ext cx="783900" cy="10377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rot="10800000">
            <a:off x="8082450" y="1443720"/>
            <a:ext cx="786000" cy="10404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a:spLocks noGrp="1"/>
          </p:cNvSpPr>
          <p:nvPr>
            <p:ph type="title"/>
          </p:nvPr>
        </p:nvSpPr>
        <p:spPr>
          <a:xfrm>
            <a:off x="2387275" y="1443575"/>
            <a:ext cx="31539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500"/>
              <a:buNone/>
              <a:defRPr sz="25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3"/>
          <p:cNvSpPr txBox="1">
            <a:spLocks noGrp="1"/>
          </p:cNvSpPr>
          <p:nvPr>
            <p:ph type="title" idx="2" hasCustomPrompt="1"/>
          </p:nvPr>
        </p:nvSpPr>
        <p:spPr>
          <a:xfrm>
            <a:off x="1291688" y="1443575"/>
            <a:ext cx="78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1" name="Google Shape;91;p13"/>
          <p:cNvSpPr txBox="1">
            <a:spLocks noGrp="1"/>
          </p:cNvSpPr>
          <p:nvPr>
            <p:ph type="subTitle" idx="1"/>
          </p:nvPr>
        </p:nvSpPr>
        <p:spPr>
          <a:xfrm>
            <a:off x="5852800" y="1435625"/>
            <a:ext cx="19995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2" name="Google Shape;92;p13"/>
          <p:cNvSpPr txBox="1">
            <a:spLocks noGrp="1"/>
          </p:cNvSpPr>
          <p:nvPr>
            <p:ph type="title" idx="3"/>
          </p:nvPr>
        </p:nvSpPr>
        <p:spPr>
          <a:xfrm>
            <a:off x="2387288" y="2234200"/>
            <a:ext cx="31539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500"/>
              <a:buNone/>
              <a:defRPr sz="25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 name="Google Shape;93;p13"/>
          <p:cNvSpPr txBox="1">
            <a:spLocks noGrp="1"/>
          </p:cNvSpPr>
          <p:nvPr>
            <p:ph type="title" idx="4" hasCustomPrompt="1"/>
          </p:nvPr>
        </p:nvSpPr>
        <p:spPr>
          <a:xfrm>
            <a:off x="1291698" y="2234200"/>
            <a:ext cx="78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4" name="Google Shape;94;p13"/>
          <p:cNvSpPr txBox="1">
            <a:spLocks noGrp="1"/>
          </p:cNvSpPr>
          <p:nvPr>
            <p:ph type="subTitle" idx="5"/>
          </p:nvPr>
        </p:nvSpPr>
        <p:spPr>
          <a:xfrm>
            <a:off x="5852813" y="2226250"/>
            <a:ext cx="19995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5" name="Google Shape;95;p13"/>
          <p:cNvSpPr txBox="1">
            <a:spLocks noGrp="1"/>
          </p:cNvSpPr>
          <p:nvPr>
            <p:ph type="title" idx="6"/>
          </p:nvPr>
        </p:nvSpPr>
        <p:spPr>
          <a:xfrm>
            <a:off x="2387288" y="3024825"/>
            <a:ext cx="31539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500"/>
              <a:buNone/>
              <a:defRPr sz="25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 name="Google Shape;96;p13"/>
          <p:cNvSpPr txBox="1">
            <a:spLocks noGrp="1"/>
          </p:cNvSpPr>
          <p:nvPr>
            <p:ph type="title" idx="7" hasCustomPrompt="1"/>
          </p:nvPr>
        </p:nvSpPr>
        <p:spPr>
          <a:xfrm>
            <a:off x="1291698" y="3024825"/>
            <a:ext cx="78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7" name="Google Shape;97;p13"/>
          <p:cNvSpPr txBox="1">
            <a:spLocks noGrp="1"/>
          </p:cNvSpPr>
          <p:nvPr>
            <p:ph type="subTitle" idx="8"/>
          </p:nvPr>
        </p:nvSpPr>
        <p:spPr>
          <a:xfrm>
            <a:off x="5852813" y="3016875"/>
            <a:ext cx="19995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8" name="Google Shape;98;p13"/>
          <p:cNvSpPr txBox="1">
            <a:spLocks noGrp="1"/>
          </p:cNvSpPr>
          <p:nvPr>
            <p:ph type="title" idx="9"/>
          </p:nvPr>
        </p:nvSpPr>
        <p:spPr>
          <a:xfrm>
            <a:off x="2387288" y="3815450"/>
            <a:ext cx="31539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500"/>
              <a:buNone/>
              <a:defRPr sz="25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 name="Google Shape;99;p13"/>
          <p:cNvSpPr txBox="1">
            <a:spLocks noGrp="1"/>
          </p:cNvSpPr>
          <p:nvPr>
            <p:ph type="title" idx="13" hasCustomPrompt="1"/>
          </p:nvPr>
        </p:nvSpPr>
        <p:spPr>
          <a:xfrm>
            <a:off x="1291698" y="3815450"/>
            <a:ext cx="78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0" name="Google Shape;100;p13"/>
          <p:cNvSpPr txBox="1">
            <a:spLocks noGrp="1"/>
          </p:cNvSpPr>
          <p:nvPr>
            <p:ph type="subTitle" idx="14"/>
          </p:nvPr>
        </p:nvSpPr>
        <p:spPr>
          <a:xfrm>
            <a:off x="5852813" y="3807500"/>
            <a:ext cx="19995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1" name="Google Shape;101;p13"/>
          <p:cNvSpPr txBox="1">
            <a:spLocks noGrp="1"/>
          </p:cNvSpPr>
          <p:nvPr>
            <p:ph type="title" idx="15"/>
          </p:nvPr>
        </p:nvSpPr>
        <p:spPr>
          <a:xfrm>
            <a:off x="720000" y="538675"/>
            <a:ext cx="7704000" cy="639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3558000" y="1411850"/>
            <a:ext cx="4872900" cy="97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4" name="Google Shape;104;p14"/>
          <p:cNvSpPr txBox="1">
            <a:spLocks noGrp="1"/>
          </p:cNvSpPr>
          <p:nvPr>
            <p:ph type="subTitle" idx="1"/>
          </p:nvPr>
        </p:nvSpPr>
        <p:spPr>
          <a:xfrm>
            <a:off x="3558000" y="2384950"/>
            <a:ext cx="4872900" cy="134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05" name="Google Shape;105;p14"/>
          <p:cNvCxnSpPr/>
          <p:nvPr/>
        </p:nvCxnSpPr>
        <p:spPr>
          <a:xfrm>
            <a:off x="275550" y="53867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14"/>
          <p:cNvCxnSpPr/>
          <p:nvPr/>
        </p:nvCxnSpPr>
        <p:spPr>
          <a:xfrm>
            <a:off x="275550" y="4604100"/>
            <a:ext cx="8592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7"/>
        <p:cNvGrpSpPr/>
        <p:nvPr/>
      </p:nvGrpSpPr>
      <p:grpSpPr>
        <a:xfrm>
          <a:off x="0" y="0"/>
          <a:ext cx="0" cy="0"/>
          <a:chOff x="0" y="0"/>
          <a:chExt cx="0" cy="0"/>
        </a:xfrm>
      </p:grpSpPr>
      <p:cxnSp>
        <p:nvCxnSpPr>
          <p:cNvPr id="108" name="Google Shape;108;p15"/>
          <p:cNvCxnSpPr/>
          <p:nvPr/>
        </p:nvCxnSpPr>
        <p:spPr>
          <a:xfrm>
            <a:off x="275550" y="53867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109" name="Google Shape;109;p15"/>
          <p:cNvCxnSpPr/>
          <p:nvPr/>
        </p:nvCxnSpPr>
        <p:spPr>
          <a:xfrm>
            <a:off x="275550" y="4604100"/>
            <a:ext cx="8592900" cy="0"/>
          </a:xfrm>
          <a:prstGeom prst="straightConnector1">
            <a:avLst/>
          </a:prstGeom>
          <a:noFill/>
          <a:ln w="9525" cap="flat" cmpd="sng">
            <a:solidFill>
              <a:schemeClr val="dk1"/>
            </a:solidFill>
            <a:prstDash val="solid"/>
            <a:round/>
            <a:headEnd type="none" w="med" len="med"/>
            <a:tailEnd type="none" w="med" len="med"/>
          </a:ln>
        </p:spPr>
      </p:cxnSp>
      <p:sp>
        <p:nvSpPr>
          <p:cNvPr id="110" name="Google Shape;110;p15"/>
          <p:cNvSpPr txBox="1">
            <a:spLocks noGrp="1"/>
          </p:cNvSpPr>
          <p:nvPr>
            <p:ph type="title"/>
          </p:nvPr>
        </p:nvSpPr>
        <p:spPr>
          <a:xfrm>
            <a:off x="2785200" y="2989729"/>
            <a:ext cx="5645700" cy="6426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15"/>
          <p:cNvSpPr txBox="1">
            <a:spLocks noGrp="1"/>
          </p:cNvSpPr>
          <p:nvPr>
            <p:ph type="subTitle" idx="1"/>
          </p:nvPr>
        </p:nvSpPr>
        <p:spPr>
          <a:xfrm>
            <a:off x="2785200" y="1511325"/>
            <a:ext cx="56457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1600"/>
              </a:spcBef>
              <a:spcAft>
                <a:spcPts val="0"/>
              </a:spcAft>
              <a:buSzPts val="2500"/>
              <a:buNone/>
              <a:defRPr sz="2500"/>
            </a:lvl3pPr>
            <a:lvl4pPr lvl="3" algn="ctr" rtl="0">
              <a:lnSpc>
                <a:spcPct val="100000"/>
              </a:lnSpc>
              <a:spcBef>
                <a:spcPts val="1600"/>
              </a:spcBef>
              <a:spcAft>
                <a:spcPts val="0"/>
              </a:spcAft>
              <a:buSzPts val="2500"/>
              <a:buNone/>
              <a:defRPr sz="2500"/>
            </a:lvl4pPr>
            <a:lvl5pPr lvl="4" algn="ctr" rtl="0">
              <a:lnSpc>
                <a:spcPct val="100000"/>
              </a:lnSpc>
              <a:spcBef>
                <a:spcPts val="1600"/>
              </a:spcBef>
              <a:spcAft>
                <a:spcPts val="0"/>
              </a:spcAft>
              <a:buSzPts val="2500"/>
              <a:buNone/>
              <a:defRPr sz="2500"/>
            </a:lvl5pPr>
            <a:lvl6pPr lvl="5" algn="ctr" rtl="0">
              <a:lnSpc>
                <a:spcPct val="100000"/>
              </a:lnSpc>
              <a:spcBef>
                <a:spcPts val="1600"/>
              </a:spcBef>
              <a:spcAft>
                <a:spcPts val="0"/>
              </a:spcAft>
              <a:buSzPts val="2500"/>
              <a:buNone/>
              <a:defRPr sz="2500"/>
            </a:lvl6pPr>
            <a:lvl7pPr lvl="6" algn="ctr" rtl="0">
              <a:lnSpc>
                <a:spcPct val="100000"/>
              </a:lnSpc>
              <a:spcBef>
                <a:spcPts val="1600"/>
              </a:spcBef>
              <a:spcAft>
                <a:spcPts val="0"/>
              </a:spcAft>
              <a:buSzPts val="2500"/>
              <a:buNone/>
              <a:defRPr sz="2500"/>
            </a:lvl7pPr>
            <a:lvl8pPr lvl="7" algn="ctr" rtl="0">
              <a:lnSpc>
                <a:spcPct val="100000"/>
              </a:lnSpc>
              <a:spcBef>
                <a:spcPts val="1600"/>
              </a:spcBef>
              <a:spcAft>
                <a:spcPts val="0"/>
              </a:spcAft>
              <a:buSzPts val="2500"/>
              <a:buNone/>
              <a:defRPr sz="2500"/>
            </a:lvl8pPr>
            <a:lvl9pPr lvl="8" algn="ctr" rtl="0">
              <a:lnSpc>
                <a:spcPct val="100000"/>
              </a:lnSpc>
              <a:spcBef>
                <a:spcPts val="1600"/>
              </a:spcBef>
              <a:spcAft>
                <a:spcPts val="160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720000" y="1410763"/>
            <a:ext cx="4501800" cy="1137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16"/>
          <p:cNvSpPr txBox="1">
            <a:spLocks noGrp="1"/>
          </p:cNvSpPr>
          <p:nvPr>
            <p:ph type="subTitle" idx="1"/>
          </p:nvPr>
        </p:nvSpPr>
        <p:spPr>
          <a:xfrm>
            <a:off x="720000" y="2547738"/>
            <a:ext cx="4501800" cy="118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15" name="Google Shape;115;p16"/>
          <p:cNvCxnSpPr/>
          <p:nvPr/>
        </p:nvCxnSpPr>
        <p:spPr>
          <a:xfrm rot="10800000">
            <a:off x="275550" y="53867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16"/>
          <p:cNvCxnSpPr/>
          <p:nvPr/>
        </p:nvCxnSpPr>
        <p:spPr>
          <a:xfrm rot="10800000">
            <a:off x="275550" y="4604100"/>
            <a:ext cx="8592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265"/>
        <p:cNvGrpSpPr/>
        <p:nvPr/>
      </p:nvGrpSpPr>
      <p:grpSpPr>
        <a:xfrm>
          <a:off x="0" y="0"/>
          <a:ext cx="0" cy="0"/>
          <a:chOff x="0" y="0"/>
          <a:chExt cx="0" cy="0"/>
        </a:xfrm>
      </p:grpSpPr>
      <p:cxnSp>
        <p:nvCxnSpPr>
          <p:cNvPr id="266" name="Google Shape;266;p28"/>
          <p:cNvCxnSpPr/>
          <p:nvPr/>
        </p:nvCxnSpPr>
        <p:spPr>
          <a:xfrm>
            <a:off x="275550" y="118262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267" name="Google Shape;267;p28"/>
          <p:cNvCxnSpPr/>
          <p:nvPr/>
        </p:nvCxnSpPr>
        <p:spPr>
          <a:xfrm>
            <a:off x="275550" y="4604100"/>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268" name="Google Shape;268;p28"/>
          <p:cNvCxnSpPr/>
          <p:nvPr/>
        </p:nvCxnSpPr>
        <p:spPr>
          <a:xfrm>
            <a:off x="275550" y="538675"/>
            <a:ext cx="8592900" cy="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28"/>
          <p:cNvCxnSpPr/>
          <p:nvPr/>
        </p:nvCxnSpPr>
        <p:spPr>
          <a:xfrm>
            <a:off x="1216300" y="1257525"/>
            <a:ext cx="0" cy="3257100"/>
          </a:xfrm>
          <a:prstGeom prst="straightConnector1">
            <a:avLst/>
          </a:prstGeom>
          <a:noFill/>
          <a:ln w="9525" cap="flat" cmpd="sng">
            <a:solidFill>
              <a:schemeClr val="dk1"/>
            </a:solidFill>
            <a:prstDash val="solid"/>
            <a:round/>
            <a:headEnd type="none" w="med" len="med"/>
            <a:tailEnd type="none" w="med" len="med"/>
          </a:ln>
        </p:spPr>
      </p:cxnSp>
      <p:cxnSp>
        <p:nvCxnSpPr>
          <p:cNvPr id="270" name="Google Shape;270;p28"/>
          <p:cNvCxnSpPr/>
          <p:nvPr/>
        </p:nvCxnSpPr>
        <p:spPr>
          <a:xfrm>
            <a:off x="7939800" y="1262638"/>
            <a:ext cx="0" cy="3257100"/>
          </a:xfrm>
          <a:prstGeom prst="straightConnector1">
            <a:avLst/>
          </a:prstGeom>
          <a:noFill/>
          <a:ln w="9525" cap="flat" cmpd="sng">
            <a:solidFill>
              <a:schemeClr val="dk1"/>
            </a:solidFill>
            <a:prstDash val="solid"/>
            <a:round/>
            <a:headEnd type="none" w="med" len="med"/>
            <a:tailEnd type="none" w="med" len="med"/>
          </a:ln>
        </p:spPr>
      </p:cxnSp>
      <p:sp>
        <p:nvSpPr>
          <p:cNvPr id="271" name="Google Shape;271;p28"/>
          <p:cNvSpPr txBox="1">
            <a:spLocks noGrp="1"/>
          </p:cNvSpPr>
          <p:nvPr>
            <p:ph type="title"/>
          </p:nvPr>
        </p:nvSpPr>
        <p:spPr>
          <a:xfrm>
            <a:off x="720000" y="538675"/>
            <a:ext cx="77040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2" name="Google Shape;272;p28"/>
          <p:cNvSpPr/>
          <p:nvPr/>
        </p:nvSpPr>
        <p:spPr>
          <a:xfrm flipH="1">
            <a:off x="424850" y="3478123"/>
            <a:ext cx="485700" cy="8628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rot="10800000">
            <a:off x="8233650" y="1439598"/>
            <a:ext cx="485700" cy="8628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 id="2147483660" r:id="rId6"/>
    <p:sldLayoutId id="2147483661" r:id="rId7"/>
    <p:sldLayoutId id="2147483662" r:id="rId8"/>
    <p:sldLayoutId id="2147483674"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309" name="Google Shape;309;p35"/>
          <p:cNvGrpSpPr/>
          <p:nvPr/>
        </p:nvGrpSpPr>
        <p:grpSpPr>
          <a:xfrm>
            <a:off x="6716650" y="1157250"/>
            <a:ext cx="1517100" cy="2829000"/>
            <a:chOff x="6611825" y="1157250"/>
            <a:chExt cx="1517100" cy="2829000"/>
          </a:xfrm>
        </p:grpSpPr>
        <p:sp>
          <p:nvSpPr>
            <p:cNvPr id="310" name="Google Shape;310;p35"/>
            <p:cNvSpPr/>
            <p:nvPr/>
          </p:nvSpPr>
          <p:spPr>
            <a:xfrm rot="10800000">
              <a:off x="6611825" y="1157250"/>
              <a:ext cx="1517100" cy="13119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Rounded MT Bold" panose="020F0704030504030204" pitchFamily="34" charset="0"/>
              </a:endParaRPr>
            </a:p>
          </p:txBody>
        </p:sp>
        <p:sp>
          <p:nvSpPr>
            <p:cNvPr id="311" name="Google Shape;311;p35"/>
            <p:cNvSpPr/>
            <p:nvPr/>
          </p:nvSpPr>
          <p:spPr>
            <a:xfrm>
              <a:off x="6611825" y="2469150"/>
              <a:ext cx="1517100" cy="1517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Rounded MT Bold" panose="020F0704030504030204" pitchFamily="34" charset="0"/>
              </a:endParaRPr>
            </a:p>
          </p:txBody>
        </p:sp>
      </p:grpSp>
      <p:sp>
        <p:nvSpPr>
          <p:cNvPr id="312" name="Google Shape;312;p35"/>
          <p:cNvSpPr txBox="1">
            <a:spLocks noGrp="1"/>
          </p:cNvSpPr>
          <p:nvPr>
            <p:ph type="ctrTitle"/>
          </p:nvPr>
        </p:nvSpPr>
        <p:spPr>
          <a:xfrm>
            <a:off x="713100" y="782288"/>
            <a:ext cx="5394300" cy="284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smtClean="0">
                <a:solidFill>
                  <a:srgbClr val="FFC000"/>
                </a:solidFill>
                <a:latin typeface="Arial Rounded MT Bold" panose="020F0704030504030204" pitchFamily="34" charset="0"/>
              </a:rPr>
              <a:t>License Plate Detection </a:t>
            </a:r>
            <a:r>
              <a:rPr lang="en" sz="3600" smtClean="0">
                <a:latin typeface="Arial Rounded MT Bold" panose="020F0704030504030204" pitchFamily="34" charset="0"/>
              </a:rPr>
              <a:t>Using </a:t>
            </a:r>
            <a:r>
              <a:rPr lang="en" sz="3600" smtClean="0">
                <a:solidFill>
                  <a:srgbClr val="00B050"/>
                </a:solidFill>
                <a:latin typeface="Arial Rounded MT Bold" panose="020F0704030504030204" pitchFamily="34" charset="0"/>
              </a:rPr>
              <a:t>Image Processing </a:t>
            </a:r>
            <a:r>
              <a:rPr lang="en" sz="3600" smtClean="0">
                <a:latin typeface="Arial Rounded MT Bold" panose="020F0704030504030204" pitchFamily="34" charset="0"/>
              </a:rPr>
              <a:t>and </a:t>
            </a:r>
            <a:r>
              <a:rPr lang="en" sz="3600" smtClean="0">
                <a:solidFill>
                  <a:srgbClr val="00B050"/>
                </a:solidFill>
                <a:latin typeface="Arial Rounded MT Bold" panose="020F0704030504030204" pitchFamily="34" charset="0"/>
              </a:rPr>
              <a:t>Pattern Recognition </a:t>
            </a:r>
            <a:r>
              <a:rPr lang="en" sz="3600" smtClean="0">
                <a:latin typeface="Arial Rounded MT Bold" panose="020F0704030504030204" pitchFamily="34" charset="0"/>
              </a:rPr>
              <a:t>Techiniques</a:t>
            </a:r>
            <a:endParaRPr sz="3600" b="0">
              <a:latin typeface="Arial Rounded MT Bold" panose="020F0704030504030204" pitchFamily="34" charset="0"/>
            </a:endParaRPr>
          </a:p>
        </p:txBody>
      </p:sp>
      <p:sp>
        <p:nvSpPr>
          <p:cNvPr id="313" name="Google Shape;313;p35"/>
          <p:cNvSpPr txBox="1">
            <a:spLocks noGrp="1"/>
          </p:cNvSpPr>
          <p:nvPr>
            <p:ph type="subTitle" idx="1"/>
          </p:nvPr>
        </p:nvSpPr>
        <p:spPr>
          <a:xfrm>
            <a:off x="713100" y="3807150"/>
            <a:ext cx="4528200" cy="4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latin typeface="Arial Rounded MT Bold" panose="020F0704030504030204" pitchFamily="34" charset="0"/>
              </a:rPr>
              <a:t>Group 6 : La Quang Huy – Huynh Van Hanh</a:t>
            </a:r>
            <a:endParaRPr>
              <a:latin typeface="Arial Rounded MT Bold" panose="020F0704030504030204" pitchFamily="34" charset="0"/>
            </a:endParaRPr>
          </a:p>
        </p:txBody>
      </p:sp>
      <p:cxnSp>
        <p:nvCxnSpPr>
          <p:cNvPr id="314" name="Google Shape;314;p35"/>
          <p:cNvCxnSpPr/>
          <p:nvPr/>
        </p:nvCxnSpPr>
        <p:spPr>
          <a:xfrm>
            <a:off x="6081850" y="608175"/>
            <a:ext cx="0" cy="3918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a:spLocks noGrp="1"/>
          </p:cNvSpPr>
          <p:nvPr>
            <p:ph type="title"/>
          </p:nvPr>
        </p:nvSpPr>
        <p:spPr>
          <a:xfrm>
            <a:off x="2387275" y="1443575"/>
            <a:ext cx="3153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latin typeface="Arial Rounded MT Bold" panose="020F0704030504030204" pitchFamily="34" charset="0"/>
              </a:rPr>
              <a:t>Problem</a:t>
            </a:r>
            <a:endParaRPr>
              <a:latin typeface="Arial Rounded MT Bold" panose="020F0704030504030204" pitchFamily="34" charset="0"/>
            </a:endParaRPr>
          </a:p>
        </p:txBody>
      </p:sp>
      <p:sp>
        <p:nvSpPr>
          <p:cNvPr id="334" name="Google Shape;334;p37"/>
          <p:cNvSpPr txBox="1">
            <a:spLocks noGrp="1"/>
          </p:cNvSpPr>
          <p:nvPr>
            <p:ph type="title" idx="2"/>
          </p:nvPr>
        </p:nvSpPr>
        <p:spPr>
          <a:xfrm>
            <a:off x="1291688" y="1443575"/>
            <a:ext cx="7839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Arial Rounded MT Bold" panose="020F0704030504030204" pitchFamily="34" charset="0"/>
              </a:rPr>
              <a:t>01.</a:t>
            </a:r>
            <a:endParaRPr>
              <a:latin typeface="Arial Rounded MT Bold" panose="020F0704030504030204" pitchFamily="34" charset="0"/>
            </a:endParaRPr>
          </a:p>
        </p:txBody>
      </p:sp>
      <p:sp>
        <p:nvSpPr>
          <p:cNvPr id="335" name="Google Shape;335;p37"/>
          <p:cNvSpPr txBox="1">
            <a:spLocks noGrp="1"/>
          </p:cNvSpPr>
          <p:nvPr>
            <p:ph type="subTitle" idx="1"/>
          </p:nvPr>
        </p:nvSpPr>
        <p:spPr>
          <a:xfrm>
            <a:off x="2387275" y="2193298"/>
            <a:ext cx="3153900" cy="5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latin typeface="Arial Rounded MT Bold" panose="020F0704030504030204" pitchFamily="34" charset="0"/>
              </a:rPr>
              <a:t>Lincense Plate Detection Problems </a:t>
            </a:r>
            <a:endParaRPr>
              <a:latin typeface="Arial Rounded MT Bold" panose="020F0704030504030204" pitchFamily="34" charset="0"/>
            </a:endParaRPr>
          </a:p>
        </p:txBody>
      </p:sp>
      <p:sp>
        <p:nvSpPr>
          <p:cNvPr id="336" name="Google Shape;336;p37"/>
          <p:cNvSpPr txBox="1">
            <a:spLocks noGrp="1"/>
          </p:cNvSpPr>
          <p:nvPr>
            <p:ph type="title" idx="3"/>
          </p:nvPr>
        </p:nvSpPr>
        <p:spPr>
          <a:xfrm>
            <a:off x="2387278" y="2861598"/>
            <a:ext cx="3153900" cy="527700"/>
          </a:xfrm>
          <a:prstGeom prst="rect">
            <a:avLst/>
          </a:prstGeom>
        </p:spPr>
        <p:txBody>
          <a:bodyPr spcFirstLastPara="1" wrap="square" lIns="91425" tIns="91425" rIns="91425" bIns="91425" anchor="ctr" anchorCtr="0">
            <a:noAutofit/>
          </a:bodyPr>
          <a:lstStyle/>
          <a:p>
            <a:pPr lvl="0"/>
            <a:r>
              <a:rPr lang="en" smtClean="0">
                <a:latin typeface="Arial Rounded MT Bold" panose="020F0704030504030204" pitchFamily="34" charset="0"/>
              </a:rPr>
              <a:t>Solution</a:t>
            </a:r>
            <a:endParaRPr>
              <a:latin typeface="Arial Rounded MT Bold" panose="020F0704030504030204" pitchFamily="34" charset="0"/>
            </a:endParaRPr>
          </a:p>
        </p:txBody>
      </p:sp>
      <p:sp>
        <p:nvSpPr>
          <p:cNvPr id="337" name="Google Shape;337;p37"/>
          <p:cNvSpPr txBox="1">
            <a:spLocks noGrp="1"/>
          </p:cNvSpPr>
          <p:nvPr>
            <p:ph type="subTitle" idx="5"/>
          </p:nvPr>
        </p:nvSpPr>
        <p:spPr>
          <a:xfrm>
            <a:off x="2387275" y="3627221"/>
            <a:ext cx="3153900" cy="5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latin typeface="Arial Rounded MT Bold" panose="020F0704030504030204" pitchFamily="34" charset="0"/>
              </a:rPr>
              <a:t>Upcoming Ideas and Solutions</a:t>
            </a:r>
            <a:endParaRPr>
              <a:latin typeface="Arial Rounded MT Bold" panose="020F0704030504030204" pitchFamily="34" charset="0"/>
            </a:endParaRPr>
          </a:p>
        </p:txBody>
      </p:sp>
      <p:sp>
        <p:nvSpPr>
          <p:cNvPr id="338" name="Google Shape;338;p37"/>
          <p:cNvSpPr txBox="1">
            <a:spLocks noGrp="1"/>
          </p:cNvSpPr>
          <p:nvPr>
            <p:ph type="title" idx="4"/>
          </p:nvPr>
        </p:nvSpPr>
        <p:spPr>
          <a:xfrm>
            <a:off x="1291688" y="2861598"/>
            <a:ext cx="7839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Arial Rounded MT Bold" panose="020F0704030504030204" pitchFamily="34" charset="0"/>
              </a:rPr>
              <a:t>02.</a:t>
            </a:r>
            <a:endParaRPr>
              <a:latin typeface="Arial Rounded MT Bold" panose="020F0704030504030204" pitchFamily="34" charset="0"/>
            </a:endParaRPr>
          </a:p>
        </p:txBody>
      </p:sp>
      <p:sp>
        <p:nvSpPr>
          <p:cNvPr id="341" name="Google Shape;341;p37"/>
          <p:cNvSpPr txBox="1">
            <a:spLocks noGrp="1"/>
          </p:cNvSpPr>
          <p:nvPr>
            <p:ph type="title" idx="15"/>
          </p:nvPr>
        </p:nvSpPr>
        <p:spPr>
          <a:xfrm>
            <a:off x="720000" y="538675"/>
            <a:ext cx="7704000" cy="63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rial Rounded MT Bold" panose="020F0704030504030204" pitchFamily="34" charset="0"/>
              </a:rPr>
              <a:t>Table of contents</a:t>
            </a:r>
            <a:endParaRPr>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3100" y="1892625"/>
            <a:ext cx="3550800" cy="159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latin typeface="Arial Rounded MT Bold" panose="020F0704030504030204" pitchFamily="34" charset="0"/>
              </a:rPr>
              <a:t>Problem</a:t>
            </a:r>
            <a:endParaRPr>
              <a:latin typeface="Arial Rounded MT Bold" panose="020F0704030504030204" pitchFamily="34" charset="0"/>
            </a:endParaRPr>
          </a:p>
        </p:txBody>
      </p:sp>
      <p:sp>
        <p:nvSpPr>
          <p:cNvPr id="388" name="Google Shape;388;p41"/>
          <p:cNvSpPr txBox="1">
            <a:spLocks noGrp="1"/>
          </p:cNvSpPr>
          <p:nvPr>
            <p:ph type="title" idx="2"/>
          </p:nvPr>
        </p:nvSpPr>
        <p:spPr>
          <a:xfrm>
            <a:off x="713099" y="1050825"/>
            <a:ext cx="148823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Arial Rounded MT Bold" panose="020F0704030504030204" pitchFamily="34" charset="0"/>
              </a:rPr>
              <a:t>01.</a:t>
            </a:r>
            <a:endParaRPr>
              <a:latin typeface="Arial Rounded MT Bold" panose="020F0704030504030204" pitchFamily="34" charset="0"/>
            </a:endParaRPr>
          </a:p>
        </p:txBody>
      </p:sp>
      <p:sp>
        <p:nvSpPr>
          <p:cNvPr id="389" name="Google Shape;389;p41"/>
          <p:cNvSpPr txBox="1">
            <a:spLocks noGrp="1"/>
          </p:cNvSpPr>
          <p:nvPr>
            <p:ph type="subTitle" idx="1"/>
          </p:nvPr>
        </p:nvSpPr>
        <p:spPr>
          <a:xfrm>
            <a:off x="713100" y="3576525"/>
            <a:ext cx="3550800" cy="5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Rounded MT Bold" panose="020F0704030504030204" pitchFamily="34" charset="0"/>
            </a:endParaRPr>
          </a:p>
        </p:txBody>
      </p:sp>
      <p:cxnSp>
        <p:nvCxnSpPr>
          <p:cNvPr id="390" name="Google Shape;390;p41"/>
          <p:cNvCxnSpPr/>
          <p:nvPr/>
        </p:nvCxnSpPr>
        <p:spPr>
          <a:xfrm>
            <a:off x="5277525" y="608175"/>
            <a:ext cx="0" cy="3918600"/>
          </a:xfrm>
          <a:prstGeom prst="straightConnector1">
            <a:avLst/>
          </a:prstGeom>
          <a:noFill/>
          <a:ln w="9525" cap="flat" cmpd="sng">
            <a:solidFill>
              <a:schemeClr val="dk1"/>
            </a:solidFill>
            <a:prstDash val="solid"/>
            <a:round/>
            <a:headEnd type="none" w="med" len="med"/>
            <a:tailEnd type="none" w="med" len="med"/>
          </a:ln>
        </p:spPr>
      </p:cxnSp>
      <p:sp>
        <p:nvSpPr>
          <p:cNvPr id="391" name="Google Shape;391;p41"/>
          <p:cNvSpPr/>
          <p:nvPr/>
        </p:nvSpPr>
        <p:spPr>
          <a:xfrm rot="10800000">
            <a:off x="6239015" y="1129488"/>
            <a:ext cx="1668000" cy="2884500"/>
          </a:xfrm>
          <a:prstGeom prst="triangle">
            <a:avLst>
              <a:gd name="adj" fmla="val 50000"/>
            </a:avLst>
          </a:prstGeom>
          <a:solidFill>
            <a:srgbClr val="FFCB4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3558000" y="489275"/>
            <a:ext cx="4872900" cy="97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Assistant" panose="020B0604020202020204" charset="-79"/>
                <a:cs typeface="Assistant" panose="020B0604020202020204" charset="-79"/>
              </a:rPr>
              <a:t>Problem</a:t>
            </a:r>
            <a:endParaRPr>
              <a:latin typeface="Assistant" panose="020B0604020202020204" charset="-79"/>
              <a:cs typeface="Assistant" panose="020B0604020202020204" charset="-79"/>
            </a:endParaRPr>
          </a:p>
        </p:txBody>
      </p:sp>
      <p:sp>
        <p:nvSpPr>
          <p:cNvPr id="399" name="Google Shape;399;p42"/>
          <p:cNvSpPr txBox="1">
            <a:spLocks noGrp="1"/>
          </p:cNvSpPr>
          <p:nvPr>
            <p:ph type="subTitle" idx="1"/>
          </p:nvPr>
        </p:nvSpPr>
        <p:spPr>
          <a:xfrm>
            <a:off x="3558000" y="1650560"/>
            <a:ext cx="4872900" cy="2601066"/>
          </a:xfrm>
          <a:prstGeom prst="rect">
            <a:avLst/>
          </a:prstGeom>
        </p:spPr>
        <p:txBody>
          <a:bodyPr spcFirstLastPara="1" wrap="square" lIns="91425" tIns="91425" rIns="91425" bIns="91425" anchor="ctr" anchorCtr="0">
            <a:noAutofit/>
          </a:bodyPr>
          <a:lstStyle/>
          <a:p>
            <a:pPr marL="0" lvl="0" indent="0" algn="l"/>
            <a:r>
              <a:rPr lang="en-US" smtClean="0">
                <a:latin typeface="Assistant" panose="020B0604020202020204" charset="-79"/>
                <a:cs typeface="Assistant" panose="020B0604020202020204" charset="-79"/>
              </a:rPr>
              <a:t>License Plate Detection or Recognization on </a:t>
            </a:r>
            <a:r>
              <a:rPr lang="en-US">
                <a:solidFill>
                  <a:srgbClr val="00B050"/>
                </a:solidFill>
                <a:latin typeface="Assistant" panose="020B0604020202020204" charset="-79"/>
                <a:cs typeface="Assistant" panose="020B0604020202020204" charset="-79"/>
              </a:rPr>
              <a:t>stationary to fast-moving vehicles </a:t>
            </a:r>
            <a:r>
              <a:rPr lang="en-US">
                <a:latin typeface="Assistant" panose="020B0604020202020204" charset="-79"/>
                <a:cs typeface="Assistant" panose="020B0604020202020204" charset="-79"/>
              </a:rPr>
              <a:t>is one of the common intelligent video analytics applications for smart cities</a:t>
            </a:r>
            <a:r>
              <a:rPr lang="en-US" smtClean="0">
                <a:latin typeface="Assistant" panose="020B0604020202020204" charset="-79"/>
                <a:cs typeface="Assistant" panose="020B0604020202020204" charset="-79"/>
              </a:rPr>
              <a:t>.</a:t>
            </a:r>
          </a:p>
          <a:p>
            <a:pPr marL="0" lvl="0" indent="0" algn="l"/>
            <a:r>
              <a:rPr lang="en-US" smtClean="0">
                <a:latin typeface="Assistant" panose="020B0604020202020204" charset="-79"/>
                <a:cs typeface="Assistant" panose="020B0604020202020204" charset="-79"/>
              </a:rPr>
              <a:t> </a:t>
            </a:r>
          </a:p>
          <a:p>
            <a:pPr marL="0" lvl="0" indent="0" algn="l"/>
            <a:r>
              <a:rPr lang="en-US" smtClean="0">
                <a:latin typeface="Assistant" panose="020B0604020202020204" charset="-79"/>
                <a:cs typeface="Assistant" panose="020B0604020202020204" charset="-79"/>
              </a:rPr>
              <a:t>Some </a:t>
            </a:r>
            <a:r>
              <a:rPr lang="en-US">
                <a:latin typeface="Assistant" panose="020B0604020202020204" charset="-79"/>
                <a:cs typeface="Assistant" panose="020B0604020202020204" charset="-79"/>
              </a:rPr>
              <a:t>of the common use cases </a:t>
            </a:r>
            <a:r>
              <a:rPr lang="en-US" smtClean="0">
                <a:latin typeface="Assistant" panose="020B0604020202020204" charset="-79"/>
                <a:cs typeface="Assistant" panose="020B0604020202020204" charset="-79"/>
              </a:rPr>
              <a:t>include: </a:t>
            </a:r>
          </a:p>
          <a:p>
            <a:pPr marL="0" lvl="0" indent="0" algn="l"/>
            <a:endParaRPr lang="en-US" smtClean="0">
              <a:solidFill>
                <a:schemeClr val="tx1"/>
              </a:solidFill>
              <a:latin typeface="Assistant" panose="020B0604020202020204" charset="-79"/>
              <a:cs typeface="Assistant" panose="020B0604020202020204" charset="-79"/>
            </a:endParaRPr>
          </a:p>
          <a:p>
            <a:pPr marL="285750" lvl="0" indent="-285750" algn="l">
              <a:buFontTx/>
              <a:buChar char="-"/>
            </a:pPr>
            <a:r>
              <a:rPr lang="en-US">
                <a:solidFill>
                  <a:schemeClr val="tx1"/>
                </a:solidFill>
                <a:latin typeface="Assistant" panose="020B0604020202020204" charset="-79"/>
                <a:cs typeface="Assistant" panose="020B0604020202020204" charset="-79"/>
              </a:rPr>
              <a:t>parking assistance systems </a:t>
            </a:r>
            <a:endParaRPr lang="en-US" smtClean="0">
              <a:solidFill>
                <a:schemeClr val="tx1"/>
              </a:solidFill>
              <a:latin typeface="Assistant" panose="020B0604020202020204" charset="-79"/>
              <a:cs typeface="Assistant" panose="020B0604020202020204" charset="-79"/>
            </a:endParaRPr>
          </a:p>
          <a:p>
            <a:pPr marL="285750" lvl="0" indent="-285750" algn="l">
              <a:buFontTx/>
              <a:buChar char="-"/>
            </a:pPr>
            <a:r>
              <a:rPr lang="en-US" smtClean="0">
                <a:solidFill>
                  <a:schemeClr val="tx1"/>
                </a:solidFill>
                <a:latin typeface="Assistant" panose="020B0604020202020204" charset="-79"/>
                <a:cs typeface="Assistant" panose="020B0604020202020204" charset="-79"/>
              </a:rPr>
              <a:t>automated </a:t>
            </a:r>
            <a:r>
              <a:rPr lang="en-US">
                <a:solidFill>
                  <a:schemeClr val="tx1"/>
                </a:solidFill>
                <a:latin typeface="Assistant" panose="020B0604020202020204" charset="-79"/>
                <a:cs typeface="Assistant" panose="020B0604020202020204" charset="-79"/>
              </a:rPr>
              <a:t>toll </a:t>
            </a:r>
            <a:r>
              <a:rPr lang="en-US" smtClean="0">
                <a:solidFill>
                  <a:schemeClr val="tx1"/>
                </a:solidFill>
                <a:latin typeface="Assistant" panose="020B0604020202020204" charset="-79"/>
                <a:cs typeface="Assistant" panose="020B0604020202020204" charset="-79"/>
              </a:rPr>
              <a:t>booths</a:t>
            </a:r>
          </a:p>
          <a:p>
            <a:pPr marL="285750" lvl="0" indent="-285750" algn="l">
              <a:buFontTx/>
              <a:buChar char="-"/>
            </a:pPr>
            <a:r>
              <a:rPr lang="en-US" smtClean="0">
                <a:solidFill>
                  <a:schemeClr val="tx1"/>
                </a:solidFill>
                <a:latin typeface="Assistant" panose="020B0604020202020204" charset="-79"/>
                <a:cs typeface="Assistant" panose="020B0604020202020204" charset="-79"/>
              </a:rPr>
              <a:t>vehicle </a:t>
            </a:r>
            <a:r>
              <a:rPr lang="en-US">
                <a:solidFill>
                  <a:schemeClr val="tx1"/>
                </a:solidFill>
                <a:latin typeface="Assistant" panose="020B0604020202020204" charset="-79"/>
                <a:cs typeface="Assistant" panose="020B0604020202020204" charset="-79"/>
              </a:rPr>
              <a:t>registration and identification for delivery and logistics at </a:t>
            </a:r>
            <a:r>
              <a:rPr lang="en-US" smtClean="0">
                <a:solidFill>
                  <a:schemeClr val="tx1"/>
                </a:solidFill>
                <a:latin typeface="Assistant" panose="020B0604020202020204" charset="-79"/>
                <a:cs typeface="Assistant" panose="020B0604020202020204" charset="-79"/>
              </a:rPr>
              <a:t>ports.</a:t>
            </a:r>
          </a:p>
          <a:p>
            <a:pPr marL="285750" lvl="0" indent="-285750" algn="l">
              <a:buFontTx/>
              <a:buChar char="-"/>
            </a:pPr>
            <a:r>
              <a:rPr lang="en-US" smtClean="0">
                <a:solidFill>
                  <a:schemeClr val="tx1"/>
                </a:solidFill>
                <a:latin typeface="Assistant" panose="020B0604020202020204" charset="-79"/>
                <a:cs typeface="Assistant" panose="020B0604020202020204" charset="-79"/>
              </a:rPr>
              <a:t>medical </a:t>
            </a:r>
            <a:r>
              <a:rPr lang="en-US">
                <a:solidFill>
                  <a:schemeClr val="tx1"/>
                </a:solidFill>
                <a:latin typeface="Assistant" panose="020B0604020202020204" charset="-79"/>
                <a:cs typeface="Assistant" panose="020B0604020202020204" charset="-79"/>
              </a:rPr>
              <a:t>supply transporting </a:t>
            </a:r>
            <a:r>
              <a:rPr lang="en-US" smtClean="0">
                <a:solidFill>
                  <a:schemeClr val="tx1"/>
                </a:solidFill>
                <a:latin typeface="Assistant" panose="020B0604020202020204" charset="-79"/>
                <a:cs typeface="Assistant" panose="020B0604020202020204" charset="-79"/>
              </a:rPr>
              <a:t>warehouses</a:t>
            </a:r>
            <a:r>
              <a:rPr lang="en-US" smtClean="0">
                <a:solidFill>
                  <a:srgbClr val="FFC000"/>
                </a:solidFill>
                <a:latin typeface="Assistant" panose="020B0604020202020204" charset="-79"/>
                <a:cs typeface="Assistant" panose="020B0604020202020204" charset="-79"/>
              </a:rPr>
              <a:t>.</a:t>
            </a:r>
            <a:endParaRPr>
              <a:solidFill>
                <a:srgbClr val="FFC000"/>
              </a:solidFill>
              <a:latin typeface="Assistant" panose="020B0604020202020204" charset="-79"/>
              <a:cs typeface="Assistant" panose="020B0604020202020204" charset="-79"/>
            </a:endParaRPr>
          </a:p>
        </p:txBody>
      </p:sp>
      <p:cxnSp>
        <p:nvCxnSpPr>
          <p:cNvPr id="400" name="Google Shape;400;p42"/>
          <p:cNvCxnSpPr/>
          <p:nvPr/>
        </p:nvCxnSpPr>
        <p:spPr>
          <a:xfrm>
            <a:off x="3201000" y="608175"/>
            <a:ext cx="0" cy="3918600"/>
          </a:xfrm>
          <a:prstGeom prst="straightConnector1">
            <a:avLst/>
          </a:prstGeom>
          <a:noFill/>
          <a:ln w="9525" cap="flat" cmpd="sng">
            <a:solidFill>
              <a:schemeClr val="dk1"/>
            </a:solidFill>
            <a:prstDash val="solid"/>
            <a:round/>
            <a:headEnd type="none" w="med" len="med"/>
            <a:tailEnd type="none" w="med" len="med"/>
          </a:ln>
        </p:spPr>
      </p:cxnSp>
      <p:pic>
        <p:nvPicPr>
          <p:cNvPr id="1026" name="Picture 2" descr="https://929687.smushcdn.com/2633864/wp-content/uploads/2020/09/opencv_anpr_example.jpg?size=700x427&amp;lossy=1&amp;strip=1&amp;web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50" y="599211"/>
            <a:ext cx="2829390" cy="17259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parklio.com/assets/img/parking-solutions/lpr/p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61" y="2431072"/>
            <a:ext cx="2020856" cy="20957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61"/>
          <p:cNvSpPr txBox="1">
            <a:spLocks noGrp="1"/>
          </p:cNvSpPr>
          <p:nvPr>
            <p:ph type="title"/>
          </p:nvPr>
        </p:nvSpPr>
        <p:spPr>
          <a:xfrm>
            <a:off x="720000" y="538675"/>
            <a:ext cx="770400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latin typeface="Assistant" panose="020B0604020202020204" charset="-79"/>
                <a:cs typeface="Assistant" panose="020B0604020202020204" charset="-79"/>
              </a:rPr>
              <a:t>Absolute Environment for Image</a:t>
            </a:r>
            <a:endParaRPr>
              <a:latin typeface="Assistant" panose="020B0604020202020204" charset="-79"/>
              <a:cs typeface="Assistant" panose="020B0604020202020204" charset="-79"/>
            </a:endParaRPr>
          </a:p>
        </p:txBody>
      </p:sp>
      <p:sp>
        <p:nvSpPr>
          <p:cNvPr id="890" name="Google Shape;890;p61"/>
          <p:cNvSpPr txBox="1"/>
          <p:nvPr/>
        </p:nvSpPr>
        <p:spPr>
          <a:xfrm>
            <a:off x="3288750" y="1458550"/>
            <a:ext cx="1986000" cy="523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a:latin typeface="Assistant" panose="020B0604020202020204" charset="-79"/>
                <a:cs typeface="Assistant" panose="020B0604020202020204" charset="-79"/>
              </a:rPr>
              <a:t>Dynamic </a:t>
            </a:r>
            <a:r>
              <a:rPr lang="en-US" b="1" smtClean="0">
                <a:latin typeface="Assistant" panose="020B0604020202020204" charset="-79"/>
                <a:cs typeface="Assistant" panose="020B0604020202020204" charset="-79"/>
              </a:rPr>
              <a:t>lighting conditions</a:t>
            </a:r>
            <a:endParaRPr sz="2500" b="1">
              <a:solidFill>
                <a:schemeClr val="dk1"/>
              </a:solidFill>
              <a:latin typeface="Assistant" panose="020B0604020202020204" charset="-79"/>
              <a:ea typeface="Oswald"/>
              <a:cs typeface="Assistant" panose="020B0604020202020204" charset="-79"/>
              <a:sym typeface="Oswald"/>
            </a:endParaRPr>
          </a:p>
        </p:txBody>
      </p:sp>
      <p:sp>
        <p:nvSpPr>
          <p:cNvPr id="891" name="Google Shape;891;p61"/>
          <p:cNvSpPr txBox="1"/>
          <p:nvPr/>
        </p:nvSpPr>
        <p:spPr>
          <a:xfrm>
            <a:off x="5539075" y="1372450"/>
            <a:ext cx="1986000" cy="695400"/>
          </a:xfrm>
          <a:prstGeom prst="rect">
            <a:avLst/>
          </a:prstGeom>
          <a:noFill/>
          <a:ln>
            <a:noFill/>
          </a:ln>
        </p:spPr>
        <p:txBody>
          <a:bodyPr spcFirstLastPara="1" wrap="square" lIns="91425" tIns="91425" rIns="91425" bIns="91425" anchor="ctr" anchorCtr="0">
            <a:noAutofit/>
          </a:bodyPr>
          <a:lstStyle/>
          <a:p>
            <a:pPr lvl="0" algn="ctr"/>
            <a:r>
              <a:rPr lang="en-US" smtClean="0">
                <a:solidFill>
                  <a:schemeClr val="tx1"/>
                </a:solidFill>
                <a:latin typeface="Assistant" panose="020B0604020202020204" charset="-79"/>
                <a:cs typeface="Assistant" panose="020B0604020202020204" charset="-79"/>
              </a:rPr>
              <a:t>Reduce</a:t>
            </a:r>
            <a:r>
              <a:rPr lang="en-US" b="1" smtClean="0">
                <a:solidFill>
                  <a:srgbClr val="00B050"/>
                </a:solidFill>
                <a:latin typeface="Assistant" panose="020B0604020202020204" charset="-79"/>
                <a:cs typeface="Assistant" panose="020B0604020202020204" charset="-79"/>
              </a:rPr>
              <a:t> Reflections</a:t>
            </a:r>
            <a:r>
              <a:rPr lang="en-US" b="1">
                <a:solidFill>
                  <a:srgbClr val="00B050"/>
                </a:solidFill>
                <a:latin typeface="Assistant" panose="020B0604020202020204" charset="-79"/>
                <a:cs typeface="Assistant" panose="020B0604020202020204" charset="-79"/>
              </a:rPr>
              <a:t>, shadows, and blurring</a:t>
            </a:r>
            <a:endParaRPr b="1">
              <a:solidFill>
                <a:srgbClr val="00B050"/>
              </a:solidFill>
              <a:latin typeface="Assistant" panose="020B0604020202020204" charset="-79"/>
              <a:ea typeface="Assistant"/>
              <a:cs typeface="Assistant" panose="020B0604020202020204" charset="-79"/>
              <a:sym typeface="Assistant"/>
            </a:endParaRPr>
          </a:p>
        </p:txBody>
      </p:sp>
      <p:sp>
        <p:nvSpPr>
          <p:cNvPr id="892" name="Google Shape;892;p61"/>
          <p:cNvSpPr txBox="1"/>
          <p:nvPr/>
        </p:nvSpPr>
        <p:spPr>
          <a:xfrm>
            <a:off x="3288750" y="2240650"/>
            <a:ext cx="1986000" cy="523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smtClean="0">
                <a:solidFill>
                  <a:schemeClr val="dk1"/>
                </a:solidFill>
                <a:latin typeface="Assistant" panose="020B0604020202020204" charset="-79"/>
                <a:ea typeface="Oswald"/>
                <a:cs typeface="Assistant" panose="020B0604020202020204" charset="-79"/>
                <a:sym typeface="Oswald"/>
              </a:rPr>
              <a:t>Videos Detection</a:t>
            </a:r>
            <a:endParaRPr b="1">
              <a:solidFill>
                <a:schemeClr val="dk1"/>
              </a:solidFill>
              <a:latin typeface="Assistant" panose="020B0604020202020204" charset="-79"/>
              <a:ea typeface="Oswald"/>
              <a:cs typeface="Assistant" panose="020B0604020202020204" charset="-79"/>
              <a:sym typeface="Oswald"/>
            </a:endParaRPr>
          </a:p>
        </p:txBody>
      </p:sp>
      <p:sp>
        <p:nvSpPr>
          <p:cNvPr id="893" name="Google Shape;893;p61"/>
          <p:cNvSpPr txBox="1"/>
          <p:nvPr/>
        </p:nvSpPr>
        <p:spPr>
          <a:xfrm>
            <a:off x="5539075" y="2154550"/>
            <a:ext cx="1986000" cy="695400"/>
          </a:xfrm>
          <a:prstGeom prst="rect">
            <a:avLst/>
          </a:prstGeom>
          <a:noFill/>
          <a:ln>
            <a:noFill/>
          </a:ln>
        </p:spPr>
        <p:txBody>
          <a:bodyPr spcFirstLastPara="1" wrap="square" lIns="91425" tIns="91425" rIns="91425" bIns="91425" anchor="ctr" anchorCtr="0">
            <a:noAutofit/>
          </a:bodyPr>
          <a:lstStyle/>
          <a:p>
            <a:pPr algn="ctr"/>
            <a:r>
              <a:rPr lang="en-US" smtClean="0">
                <a:latin typeface="Assistant" panose="020B0604020202020204" charset="-79"/>
                <a:cs typeface="Assistant" panose="020B0604020202020204" charset="-79"/>
              </a:rPr>
              <a:t>Hard to detect </a:t>
            </a:r>
            <a:r>
              <a:rPr lang="en-US" b="1" smtClean="0">
                <a:solidFill>
                  <a:srgbClr val="00B050"/>
                </a:solidFill>
                <a:latin typeface="Assistant" panose="020B0604020202020204" charset="-79"/>
                <a:cs typeface="Assistant" panose="020B0604020202020204" charset="-79"/>
              </a:rPr>
              <a:t>fast-moving </a:t>
            </a:r>
            <a:r>
              <a:rPr lang="en-US" b="1">
                <a:solidFill>
                  <a:srgbClr val="00B050"/>
                </a:solidFill>
                <a:latin typeface="Assistant" panose="020B0604020202020204" charset="-79"/>
                <a:cs typeface="Assistant" panose="020B0604020202020204" charset="-79"/>
              </a:rPr>
              <a:t>vehicles</a:t>
            </a:r>
          </a:p>
        </p:txBody>
      </p:sp>
      <p:sp>
        <p:nvSpPr>
          <p:cNvPr id="894" name="Google Shape;894;p61"/>
          <p:cNvSpPr txBox="1"/>
          <p:nvPr/>
        </p:nvSpPr>
        <p:spPr>
          <a:xfrm>
            <a:off x="3288750" y="3022750"/>
            <a:ext cx="1986000" cy="523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US" b="1" smtClean="0">
                <a:latin typeface="Assistant" panose="020B0604020202020204" charset="-79"/>
                <a:cs typeface="Assistant" panose="020B0604020202020204" charset="-79"/>
              </a:rPr>
              <a:t>Obstructions</a:t>
            </a:r>
            <a:endParaRPr lang="en-US" b="1">
              <a:latin typeface="Assistant" panose="020B0604020202020204" charset="-79"/>
              <a:cs typeface="Assistant" panose="020B0604020202020204" charset="-79"/>
            </a:endParaRPr>
          </a:p>
        </p:txBody>
      </p:sp>
      <p:sp>
        <p:nvSpPr>
          <p:cNvPr id="895" name="Google Shape;895;p61"/>
          <p:cNvSpPr txBox="1"/>
          <p:nvPr/>
        </p:nvSpPr>
        <p:spPr>
          <a:xfrm>
            <a:off x="5539075" y="2936650"/>
            <a:ext cx="1986000" cy="69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mtClean="0">
                <a:solidFill>
                  <a:schemeClr val="dk1"/>
                </a:solidFill>
                <a:latin typeface="Assistant" panose="020B0604020202020204" charset="-79"/>
                <a:ea typeface="Assistant"/>
                <a:cs typeface="Assistant" panose="020B0604020202020204" charset="-79"/>
                <a:sym typeface="Assistant"/>
              </a:rPr>
              <a:t>No </a:t>
            </a:r>
            <a:r>
              <a:rPr lang="en-US" b="1" smtClean="0">
                <a:solidFill>
                  <a:srgbClr val="00B050"/>
                </a:solidFill>
                <a:latin typeface="Assistant" panose="020B0604020202020204" charset="-79"/>
                <a:ea typeface="Assistant"/>
                <a:cs typeface="Assistant" panose="020B0604020202020204" charset="-79"/>
                <a:sym typeface="Assistant"/>
              </a:rPr>
              <a:t>objects block </a:t>
            </a:r>
            <a:r>
              <a:rPr lang="en-US" smtClean="0">
                <a:solidFill>
                  <a:schemeClr val="dk1"/>
                </a:solidFill>
                <a:latin typeface="Assistant" panose="020B0604020202020204" charset="-79"/>
                <a:ea typeface="Assistant"/>
                <a:cs typeface="Assistant" panose="020B0604020202020204" charset="-79"/>
                <a:sym typeface="Assistant"/>
              </a:rPr>
              <a:t>license plates</a:t>
            </a:r>
            <a:endParaRPr>
              <a:solidFill>
                <a:schemeClr val="dk1"/>
              </a:solidFill>
              <a:latin typeface="Assistant" panose="020B0604020202020204" charset="-79"/>
              <a:ea typeface="Assistant"/>
              <a:cs typeface="Assistant" panose="020B0604020202020204" charset="-79"/>
              <a:sym typeface="Assistant"/>
            </a:endParaRPr>
          </a:p>
        </p:txBody>
      </p:sp>
      <p:sp>
        <p:nvSpPr>
          <p:cNvPr id="896" name="Google Shape;896;p61"/>
          <p:cNvSpPr txBox="1"/>
          <p:nvPr/>
        </p:nvSpPr>
        <p:spPr>
          <a:xfrm>
            <a:off x="3288750" y="3804850"/>
            <a:ext cx="1986000" cy="523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smtClean="0">
                <a:solidFill>
                  <a:schemeClr val="dk1"/>
                </a:solidFill>
                <a:latin typeface="Assistant" panose="020B0604020202020204" charset="-79"/>
                <a:ea typeface="Oswald"/>
                <a:cs typeface="Assistant" panose="020B0604020202020204" charset="-79"/>
                <a:sym typeface="Oswald"/>
              </a:rPr>
              <a:t>Weird Font</a:t>
            </a:r>
            <a:endParaRPr b="1">
              <a:solidFill>
                <a:schemeClr val="dk1"/>
              </a:solidFill>
              <a:latin typeface="Assistant" panose="020B0604020202020204" charset="-79"/>
              <a:ea typeface="Oswald"/>
              <a:cs typeface="Assistant" panose="020B0604020202020204" charset="-79"/>
              <a:sym typeface="Oswald"/>
            </a:endParaRPr>
          </a:p>
        </p:txBody>
      </p:sp>
      <p:sp>
        <p:nvSpPr>
          <p:cNvPr id="897" name="Google Shape;897;p61"/>
          <p:cNvSpPr txBox="1"/>
          <p:nvPr/>
        </p:nvSpPr>
        <p:spPr>
          <a:xfrm>
            <a:off x="5539075" y="3718750"/>
            <a:ext cx="1986000" cy="69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mtClean="0">
                <a:solidFill>
                  <a:schemeClr val="dk1"/>
                </a:solidFill>
                <a:latin typeface="Assistant" panose="020B0604020202020204" charset="-79"/>
                <a:ea typeface="Assistant"/>
                <a:cs typeface="Assistant" panose="020B0604020202020204" charset="-79"/>
                <a:sym typeface="Assistant"/>
              </a:rPr>
              <a:t>Cannot detect </a:t>
            </a:r>
            <a:r>
              <a:rPr lang="en" b="1" smtClean="0">
                <a:solidFill>
                  <a:srgbClr val="00B050"/>
                </a:solidFill>
                <a:latin typeface="Assistant" panose="020B0604020202020204" charset="-79"/>
                <a:ea typeface="Assistant"/>
                <a:cs typeface="Assistant" panose="020B0604020202020204" charset="-79"/>
                <a:sym typeface="Assistant"/>
              </a:rPr>
              <a:t>weird font words</a:t>
            </a:r>
            <a:endParaRPr b="1">
              <a:solidFill>
                <a:srgbClr val="00B050"/>
              </a:solidFill>
              <a:latin typeface="Assistant" panose="020B0604020202020204" charset="-79"/>
              <a:ea typeface="Assistant"/>
              <a:cs typeface="Assistant" panose="020B0604020202020204" charset="-79"/>
              <a:sym typeface="Assistant"/>
            </a:endParaRPr>
          </a:p>
        </p:txBody>
      </p:sp>
      <p:sp>
        <p:nvSpPr>
          <p:cNvPr id="898" name="Google Shape;898;p61"/>
          <p:cNvSpPr txBox="1"/>
          <p:nvPr/>
        </p:nvSpPr>
        <p:spPr>
          <a:xfrm>
            <a:off x="1618925" y="1458550"/>
            <a:ext cx="1405500" cy="52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smtClean="0">
                <a:solidFill>
                  <a:schemeClr val="dk1"/>
                </a:solidFill>
                <a:latin typeface="Assistant" panose="020B0604020202020204" charset="-79"/>
                <a:ea typeface="Oswald"/>
                <a:cs typeface="Assistant" panose="020B0604020202020204" charset="-79"/>
                <a:sym typeface="Oswald"/>
              </a:rPr>
              <a:t>Req. 1</a:t>
            </a:r>
            <a:endParaRPr sz="2500">
              <a:solidFill>
                <a:schemeClr val="dk1"/>
              </a:solidFill>
              <a:latin typeface="Assistant" panose="020B0604020202020204" charset="-79"/>
              <a:ea typeface="Oswald"/>
              <a:cs typeface="Assistant" panose="020B0604020202020204" charset="-79"/>
              <a:sym typeface="Oswald"/>
            </a:endParaRPr>
          </a:p>
        </p:txBody>
      </p:sp>
      <p:sp>
        <p:nvSpPr>
          <p:cNvPr id="899" name="Google Shape;899;p61"/>
          <p:cNvSpPr txBox="1"/>
          <p:nvPr/>
        </p:nvSpPr>
        <p:spPr>
          <a:xfrm>
            <a:off x="1618925" y="2240650"/>
            <a:ext cx="1405500" cy="52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smtClean="0">
                <a:solidFill>
                  <a:schemeClr val="dk1"/>
                </a:solidFill>
                <a:latin typeface="Assistant" panose="020B0604020202020204" charset="-79"/>
                <a:ea typeface="Oswald"/>
                <a:cs typeface="Assistant" panose="020B0604020202020204" charset="-79"/>
                <a:sym typeface="Oswald"/>
              </a:rPr>
              <a:t>Req. 2</a:t>
            </a:r>
            <a:endParaRPr sz="2500">
              <a:solidFill>
                <a:schemeClr val="dk1"/>
              </a:solidFill>
              <a:latin typeface="Assistant" panose="020B0604020202020204" charset="-79"/>
              <a:ea typeface="Oswald"/>
              <a:cs typeface="Assistant" panose="020B0604020202020204" charset="-79"/>
              <a:sym typeface="Oswald"/>
            </a:endParaRPr>
          </a:p>
        </p:txBody>
      </p:sp>
      <p:sp>
        <p:nvSpPr>
          <p:cNvPr id="900" name="Google Shape;900;p61"/>
          <p:cNvSpPr txBox="1"/>
          <p:nvPr/>
        </p:nvSpPr>
        <p:spPr>
          <a:xfrm>
            <a:off x="1618925" y="3022750"/>
            <a:ext cx="1405500" cy="52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smtClean="0">
                <a:solidFill>
                  <a:schemeClr val="dk1"/>
                </a:solidFill>
                <a:latin typeface="Assistant" panose="020B0604020202020204" charset="-79"/>
                <a:ea typeface="Oswald"/>
                <a:cs typeface="Assistant" panose="020B0604020202020204" charset="-79"/>
                <a:sym typeface="Oswald"/>
              </a:rPr>
              <a:t>Req. 3</a:t>
            </a:r>
            <a:endParaRPr sz="2500">
              <a:solidFill>
                <a:schemeClr val="dk1"/>
              </a:solidFill>
              <a:latin typeface="Assistant" panose="020B0604020202020204" charset="-79"/>
              <a:ea typeface="Oswald"/>
              <a:cs typeface="Assistant" panose="020B0604020202020204" charset="-79"/>
              <a:sym typeface="Oswald"/>
            </a:endParaRPr>
          </a:p>
        </p:txBody>
      </p:sp>
      <p:sp>
        <p:nvSpPr>
          <p:cNvPr id="901" name="Google Shape;901;p61"/>
          <p:cNvSpPr txBox="1"/>
          <p:nvPr/>
        </p:nvSpPr>
        <p:spPr>
          <a:xfrm>
            <a:off x="1618925" y="3804850"/>
            <a:ext cx="1405500" cy="52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smtClean="0">
                <a:solidFill>
                  <a:schemeClr val="dk1"/>
                </a:solidFill>
                <a:latin typeface="Assistant" panose="020B0604020202020204" charset="-79"/>
                <a:ea typeface="Oswald"/>
                <a:cs typeface="Assistant" panose="020B0604020202020204" charset="-79"/>
                <a:sym typeface="Oswald"/>
              </a:rPr>
              <a:t>Req. 4</a:t>
            </a:r>
            <a:endParaRPr sz="2500">
              <a:solidFill>
                <a:schemeClr val="dk1"/>
              </a:solidFill>
              <a:latin typeface="Assistant" panose="020B0604020202020204" charset="-79"/>
              <a:ea typeface="Oswald"/>
              <a:cs typeface="Assistant" panose="020B0604020202020204" charset="-79"/>
              <a:sym typeface="Oswald"/>
            </a:endParaRPr>
          </a:p>
        </p:txBody>
      </p:sp>
      <p:cxnSp>
        <p:nvCxnSpPr>
          <p:cNvPr id="902" name="Google Shape;902;p61"/>
          <p:cNvCxnSpPr>
            <a:stCxn id="898" idx="3"/>
            <a:endCxn id="890" idx="1"/>
          </p:cNvCxnSpPr>
          <p:nvPr/>
        </p:nvCxnSpPr>
        <p:spPr>
          <a:xfrm>
            <a:off x="3024425" y="1720150"/>
            <a:ext cx="264300" cy="0"/>
          </a:xfrm>
          <a:prstGeom prst="straightConnector1">
            <a:avLst/>
          </a:prstGeom>
          <a:noFill/>
          <a:ln w="9525" cap="flat" cmpd="sng">
            <a:solidFill>
              <a:schemeClr val="dk1"/>
            </a:solidFill>
            <a:prstDash val="solid"/>
            <a:round/>
            <a:headEnd type="none" w="med" len="med"/>
            <a:tailEnd type="none" w="med" len="med"/>
          </a:ln>
        </p:spPr>
      </p:cxnSp>
      <p:cxnSp>
        <p:nvCxnSpPr>
          <p:cNvPr id="903" name="Google Shape;903;p61"/>
          <p:cNvCxnSpPr>
            <a:stCxn id="899" idx="3"/>
            <a:endCxn id="892" idx="1"/>
          </p:cNvCxnSpPr>
          <p:nvPr/>
        </p:nvCxnSpPr>
        <p:spPr>
          <a:xfrm>
            <a:off x="3024425" y="2502250"/>
            <a:ext cx="264300" cy="0"/>
          </a:xfrm>
          <a:prstGeom prst="straightConnector1">
            <a:avLst/>
          </a:prstGeom>
          <a:noFill/>
          <a:ln w="9525" cap="flat" cmpd="sng">
            <a:solidFill>
              <a:schemeClr val="dk1"/>
            </a:solidFill>
            <a:prstDash val="solid"/>
            <a:round/>
            <a:headEnd type="none" w="med" len="med"/>
            <a:tailEnd type="none" w="med" len="med"/>
          </a:ln>
        </p:spPr>
      </p:cxnSp>
      <p:cxnSp>
        <p:nvCxnSpPr>
          <p:cNvPr id="904" name="Google Shape;904;p61"/>
          <p:cNvCxnSpPr>
            <a:endCxn id="894" idx="1"/>
          </p:cNvCxnSpPr>
          <p:nvPr/>
        </p:nvCxnSpPr>
        <p:spPr>
          <a:xfrm>
            <a:off x="3024450" y="3284350"/>
            <a:ext cx="264300" cy="0"/>
          </a:xfrm>
          <a:prstGeom prst="straightConnector1">
            <a:avLst/>
          </a:prstGeom>
          <a:noFill/>
          <a:ln w="9525" cap="flat" cmpd="sng">
            <a:solidFill>
              <a:schemeClr val="dk1"/>
            </a:solidFill>
            <a:prstDash val="solid"/>
            <a:round/>
            <a:headEnd type="none" w="med" len="med"/>
            <a:tailEnd type="none" w="med" len="med"/>
          </a:ln>
        </p:spPr>
      </p:cxnSp>
      <p:cxnSp>
        <p:nvCxnSpPr>
          <p:cNvPr id="905" name="Google Shape;905;p61"/>
          <p:cNvCxnSpPr>
            <a:stCxn id="901" idx="3"/>
            <a:endCxn id="896" idx="1"/>
          </p:cNvCxnSpPr>
          <p:nvPr/>
        </p:nvCxnSpPr>
        <p:spPr>
          <a:xfrm>
            <a:off x="3024425" y="4066450"/>
            <a:ext cx="264300" cy="0"/>
          </a:xfrm>
          <a:prstGeom prst="straightConnector1">
            <a:avLst/>
          </a:prstGeom>
          <a:noFill/>
          <a:ln w="9525" cap="flat" cmpd="sng">
            <a:solidFill>
              <a:schemeClr val="dk1"/>
            </a:solidFill>
            <a:prstDash val="solid"/>
            <a:round/>
            <a:headEnd type="none" w="med" len="med"/>
            <a:tailEnd type="none" w="med" len="med"/>
          </a:ln>
        </p:spPr>
      </p:cxnSp>
      <p:cxnSp>
        <p:nvCxnSpPr>
          <p:cNvPr id="906" name="Google Shape;906;p61"/>
          <p:cNvCxnSpPr>
            <a:stCxn id="890" idx="3"/>
            <a:endCxn id="891" idx="1"/>
          </p:cNvCxnSpPr>
          <p:nvPr/>
        </p:nvCxnSpPr>
        <p:spPr>
          <a:xfrm>
            <a:off x="5274750" y="1720150"/>
            <a:ext cx="264300" cy="0"/>
          </a:xfrm>
          <a:prstGeom prst="straightConnector1">
            <a:avLst/>
          </a:prstGeom>
          <a:noFill/>
          <a:ln w="9525" cap="flat" cmpd="sng">
            <a:solidFill>
              <a:schemeClr val="dk1"/>
            </a:solidFill>
            <a:prstDash val="solid"/>
            <a:round/>
            <a:headEnd type="none" w="med" len="med"/>
            <a:tailEnd type="none" w="med" len="med"/>
          </a:ln>
        </p:spPr>
      </p:cxnSp>
      <p:cxnSp>
        <p:nvCxnSpPr>
          <p:cNvPr id="907" name="Google Shape;907;p61"/>
          <p:cNvCxnSpPr>
            <a:stCxn id="892" idx="3"/>
            <a:endCxn id="893" idx="1"/>
          </p:cNvCxnSpPr>
          <p:nvPr/>
        </p:nvCxnSpPr>
        <p:spPr>
          <a:xfrm>
            <a:off x="5274750" y="2502250"/>
            <a:ext cx="264300" cy="0"/>
          </a:xfrm>
          <a:prstGeom prst="straightConnector1">
            <a:avLst/>
          </a:prstGeom>
          <a:noFill/>
          <a:ln w="9525" cap="flat" cmpd="sng">
            <a:solidFill>
              <a:schemeClr val="dk1"/>
            </a:solidFill>
            <a:prstDash val="solid"/>
            <a:round/>
            <a:headEnd type="none" w="med" len="med"/>
            <a:tailEnd type="none" w="med" len="med"/>
          </a:ln>
        </p:spPr>
      </p:cxnSp>
      <p:cxnSp>
        <p:nvCxnSpPr>
          <p:cNvPr id="908" name="Google Shape;908;p61"/>
          <p:cNvCxnSpPr>
            <a:stCxn id="894" idx="3"/>
            <a:endCxn id="895" idx="1"/>
          </p:cNvCxnSpPr>
          <p:nvPr/>
        </p:nvCxnSpPr>
        <p:spPr>
          <a:xfrm>
            <a:off x="5274750" y="3284350"/>
            <a:ext cx="264300" cy="0"/>
          </a:xfrm>
          <a:prstGeom prst="straightConnector1">
            <a:avLst/>
          </a:prstGeom>
          <a:noFill/>
          <a:ln w="9525" cap="flat" cmpd="sng">
            <a:solidFill>
              <a:schemeClr val="dk1"/>
            </a:solidFill>
            <a:prstDash val="solid"/>
            <a:round/>
            <a:headEnd type="none" w="med" len="med"/>
            <a:tailEnd type="none" w="med" len="med"/>
          </a:ln>
        </p:spPr>
      </p:cxnSp>
      <p:cxnSp>
        <p:nvCxnSpPr>
          <p:cNvPr id="909" name="Google Shape;909;p61"/>
          <p:cNvCxnSpPr>
            <a:stCxn id="896" idx="3"/>
            <a:endCxn id="897" idx="1"/>
          </p:cNvCxnSpPr>
          <p:nvPr/>
        </p:nvCxnSpPr>
        <p:spPr>
          <a:xfrm>
            <a:off x="5274750" y="4066450"/>
            <a:ext cx="264300" cy="0"/>
          </a:xfrm>
          <a:prstGeom prst="straightConnector1">
            <a:avLst/>
          </a:prstGeom>
          <a:noFill/>
          <a:ln w="9525" cap="flat" cmpd="sng">
            <a:solidFill>
              <a:schemeClr val="dk1"/>
            </a:solidFill>
            <a:prstDash val="solid"/>
            <a:round/>
            <a:headEnd type="none" w="med" len="med"/>
            <a:tailEnd type="none" w="med" len="med"/>
          </a:ln>
        </p:spPr>
      </p:cxnSp>
      <p:sp>
        <p:nvSpPr>
          <p:cNvPr id="25" name="Google Shape;898;p61"/>
          <p:cNvSpPr txBox="1"/>
          <p:nvPr/>
        </p:nvSpPr>
        <p:spPr>
          <a:xfrm>
            <a:off x="109240" y="1458550"/>
            <a:ext cx="1033371" cy="197879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smtClean="0">
                <a:solidFill>
                  <a:schemeClr val="dk1"/>
                </a:solidFill>
                <a:latin typeface="Assistant" panose="020B0604020202020204" charset="-79"/>
                <a:ea typeface="Oswald"/>
                <a:cs typeface="Assistant" panose="020B0604020202020204" charset="-79"/>
                <a:sym typeface="Oswald"/>
              </a:rPr>
              <a:t>Requirement</a:t>
            </a:r>
            <a:endParaRPr sz="1100">
              <a:solidFill>
                <a:schemeClr val="dk1"/>
              </a:solidFill>
              <a:latin typeface="Assistant" panose="020B0604020202020204" charset="-79"/>
              <a:ea typeface="Oswald"/>
              <a:cs typeface="Assistant" panose="020B0604020202020204" charset="-79"/>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4"/>
          <p:cNvSpPr txBox="1">
            <a:spLocks noGrp="1"/>
          </p:cNvSpPr>
          <p:nvPr>
            <p:ph type="title"/>
          </p:nvPr>
        </p:nvSpPr>
        <p:spPr>
          <a:xfrm>
            <a:off x="720000" y="763341"/>
            <a:ext cx="4501800" cy="113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Assistant" panose="020B0604020202020204" charset="-79"/>
                <a:cs typeface="Assistant" panose="020B0604020202020204" charset="-79"/>
              </a:rPr>
              <a:t>Solution</a:t>
            </a:r>
            <a:endParaRPr>
              <a:latin typeface="Assistant" panose="020B0604020202020204" charset="-79"/>
              <a:cs typeface="Assistant" panose="020B0604020202020204" charset="-79"/>
            </a:endParaRPr>
          </a:p>
        </p:txBody>
      </p:sp>
      <p:sp>
        <p:nvSpPr>
          <p:cNvPr id="433" name="Google Shape;433;p44"/>
          <p:cNvSpPr txBox="1">
            <a:spLocks noGrp="1"/>
          </p:cNvSpPr>
          <p:nvPr>
            <p:ph type="subTitle" idx="1"/>
          </p:nvPr>
        </p:nvSpPr>
        <p:spPr>
          <a:xfrm>
            <a:off x="720000" y="2547738"/>
            <a:ext cx="4501800" cy="1185000"/>
          </a:xfrm>
          <a:prstGeom prst="rect">
            <a:avLst/>
          </a:prstGeom>
        </p:spPr>
        <p:txBody>
          <a:bodyPr spcFirstLastPara="1" wrap="square" lIns="91425" tIns="91425" rIns="91425" bIns="91425" anchor="ctr" anchorCtr="0">
            <a:noAutofit/>
          </a:bodyPr>
          <a:lstStyle/>
          <a:p>
            <a:r>
              <a:rPr lang="en-US" b="1">
                <a:solidFill>
                  <a:srgbClr val="FFC000"/>
                </a:solidFill>
                <a:latin typeface="Assistant" panose="020B0604020202020204" charset="-79"/>
                <a:cs typeface="Assistant" panose="020B0604020202020204" charset="-79"/>
              </a:rPr>
              <a:t>Step </a:t>
            </a:r>
            <a:r>
              <a:rPr lang="en-US" b="1" smtClean="0">
                <a:solidFill>
                  <a:srgbClr val="FFC000"/>
                </a:solidFill>
                <a:latin typeface="Assistant" panose="020B0604020202020204" charset="-79"/>
                <a:cs typeface="Assistant" panose="020B0604020202020204" charset="-79"/>
              </a:rPr>
              <a:t>1</a:t>
            </a:r>
            <a:r>
              <a:rPr lang="en-US" b="1">
                <a:solidFill>
                  <a:srgbClr val="FFC000"/>
                </a:solidFill>
                <a:latin typeface="Assistant" panose="020B0604020202020204" charset="-79"/>
                <a:cs typeface="Assistant" panose="020B0604020202020204" charset="-79"/>
              </a:rPr>
              <a:t>:</a:t>
            </a:r>
            <a:r>
              <a:rPr lang="en-US">
                <a:latin typeface="Assistant" panose="020B0604020202020204" charset="-79"/>
                <a:cs typeface="Assistant" panose="020B0604020202020204" charset="-79"/>
              </a:rPr>
              <a:t> Detect and localize a license plate in an input </a:t>
            </a:r>
            <a:r>
              <a:rPr lang="en-US" smtClean="0">
                <a:latin typeface="Assistant" panose="020B0604020202020204" charset="-79"/>
                <a:cs typeface="Assistant" panose="020B0604020202020204" charset="-79"/>
              </a:rPr>
              <a:t>image/frame</a:t>
            </a:r>
          </a:p>
          <a:p>
            <a:endParaRPr lang="en-US" smtClean="0">
              <a:latin typeface="Assistant" panose="020B0604020202020204" charset="-79"/>
              <a:cs typeface="Assistant" panose="020B0604020202020204" charset="-79"/>
            </a:endParaRPr>
          </a:p>
          <a:p>
            <a:r>
              <a:rPr lang="en-US" b="1">
                <a:solidFill>
                  <a:srgbClr val="FFC000"/>
                </a:solidFill>
                <a:latin typeface="Assistant" panose="020B0604020202020204" charset="-79"/>
                <a:cs typeface="Assistant" panose="020B0604020202020204" charset="-79"/>
              </a:rPr>
              <a:t>Step </a:t>
            </a:r>
            <a:r>
              <a:rPr lang="en-US" b="1" smtClean="0">
                <a:solidFill>
                  <a:srgbClr val="FFC000"/>
                </a:solidFill>
                <a:latin typeface="Assistant" panose="020B0604020202020204" charset="-79"/>
                <a:cs typeface="Assistant" panose="020B0604020202020204" charset="-79"/>
              </a:rPr>
              <a:t>2</a:t>
            </a:r>
            <a:r>
              <a:rPr lang="en-US" b="1">
                <a:solidFill>
                  <a:srgbClr val="FFC000"/>
                </a:solidFill>
                <a:latin typeface="Assistant" panose="020B0604020202020204" charset="-79"/>
                <a:cs typeface="Assistant" panose="020B0604020202020204" charset="-79"/>
              </a:rPr>
              <a:t>:</a:t>
            </a:r>
            <a:r>
              <a:rPr lang="en-US">
                <a:latin typeface="Assistant" panose="020B0604020202020204" charset="-79"/>
                <a:cs typeface="Assistant" panose="020B0604020202020204" charset="-79"/>
              </a:rPr>
              <a:t> Extract the characters from the license </a:t>
            </a:r>
            <a:r>
              <a:rPr lang="en-US" smtClean="0">
                <a:latin typeface="Assistant" panose="020B0604020202020204" charset="-79"/>
                <a:cs typeface="Assistant" panose="020B0604020202020204" charset="-79"/>
              </a:rPr>
              <a:t>plate</a:t>
            </a:r>
          </a:p>
          <a:p>
            <a:endParaRPr lang="en-US">
              <a:latin typeface="Assistant" panose="020B0604020202020204" charset="-79"/>
              <a:cs typeface="Assistant" panose="020B0604020202020204" charset="-79"/>
            </a:endParaRPr>
          </a:p>
          <a:p>
            <a:r>
              <a:rPr lang="en-US" b="1">
                <a:solidFill>
                  <a:srgbClr val="FFC000"/>
                </a:solidFill>
                <a:latin typeface="Assistant" panose="020B0604020202020204" charset="-79"/>
                <a:cs typeface="Assistant" panose="020B0604020202020204" charset="-79"/>
              </a:rPr>
              <a:t>Step </a:t>
            </a:r>
            <a:r>
              <a:rPr lang="en-US" b="1" smtClean="0">
                <a:solidFill>
                  <a:srgbClr val="FFC000"/>
                </a:solidFill>
                <a:latin typeface="Assistant" panose="020B0604020202020204" charset="-79"/>
                <a:cs typeface="Assistant" panose="020B0604020202020204" charset="-79"/>
              </a:rPr>
              <a:t>3</a:t>
            </a:r>
            <a:r>
              <a:rPr lang="en-US" b="1">
                <a:solidFill>
                  <a:srgbClr val="FFC000"/>
                </a:solidFill>
                <a:latin typeface="Assistant" panose="020B0604020202020204" charset="-79"/>
                <a:cs typeface="Assistant" panose="020B0604020202020204" charset="-79"/>
              </a:rPr>
              <a:t>:</a:t>
            </a:r>
            <a:r>
              <a:rPr lang="en-US">
                <a:latin typeface="Assistant" panose="020B0604020202020204" charset="-79"/>
                <a:cs typeface="Assistant" panose="020B0604020202020204" charset="-79"/>
              </a:rPr>
              <a:t> Apply some form of Optical Character Recognition (OCR) to recognize the extracted characters</a:t>
            </a:r>
          </a:p>
          <a:p>
            <a:endParaRPr lang="en-US">
              <a:latin typeface="Assistant" panose="020B0604020202020204" charset="-79"/>
              <a:cs typeface="Assistant" panose="020B0604020202020204" charset="-79"/>
            </a:endParaRPr>
          </a:p>
        </p:txBody>
      </p:sp>
      <p:cxnSp>
        <p:nvCxnSpPr>
          <p:cNvPr id="434" name="Google Shape;434;p44"/>
          <p:cNvCxnSpPr/>
          <p:nvPr/>
        </p:nvCxnSpPr>
        <p:spPr>
          <a:xfrm>
            <a:off x="5943000" y="608175"/>
            <a:ext cx="0" cy="3918600"/>
          </a:xfrm>
          <a:prstGeom prst="straightConnector1">
            <a:avLst/>
          </a:prstGeom>
          <a:noFill/>
          <a:ln w="9525" cap="flat" cmpd="sng">
            <a:solidFill>
              <a:schemeClr val="dk1"/>
            </a:solidFill>
            <a:prstDash val="solid"/>
            <a:round/>
            <a:headEnd type="none" w="med" len="med"/>
            <a:tailEnd type="none" w="med" len="med"/>
          </a:ln>
        </p:spPr>
      </p:cxnSp>
      <p:sp>
        <p:nvSpPr>
          <p:cNvPr id="2" name="Rectangle 1"/>
          <p:cNvSpPr/>
          <p:nvPr/>
        </p:nvSpPr>
        <p:spPr>
          <a:xfrm>
            <a:off x="6070600" y="1900341"/>
            <a:ext cx="2861733" cy="2246769"/>
          </a:xfrm>
          <a:prstGeom prst="rect">
            <a:avLst/>
          </a:prstGeom>
        </p:spPr>
        <p:txBody>
          <a:bodyPr wrap="square">
            <a:spAutoFit/>
          </a:bodyPr>
          <a:lstStyle/>
          <a:p>
            <a:pPr fontAlgn="base">
              <a:buFont typeface="Arial" panose="020B0604020202020204" pitchFamily="34" charset="0"/>
              <a:buChar char="•"/>
            </a:pPr>
            <a:r>
              <a:rPr lang="en-US" smtClean="0">
                <a:solidFill>
                  <a:schemeClr val="tx1"/>
                </a:solidFill>
                <a:latin typeface="Assistant" panose="020B0604020202020204" charset="-79"/>
                <a:cs typeface="Assistant" panose="020B0604020202020204" charset="-79"/>
              </a:rPr>
              <a:t> Blur </a:t>
            </a:r>
            <a:r>
              <a:rPr lang="en-US">
                <a:solidFill>
                  <a:schemeClr val="tx1"/>
                </a:solidFill>
                <a:latin typeface="Assistant" panose="020B0604020202020204" charset="-79"/>
                <a:cs typeface="Assistant" panose="020B0604020202020204" charset="-79"/>
              </a:rPr>
              <a:t>the </a:t>
            </a:r>
            <a:r>
              <a:rPr lang="en-US" smtClean="0">
                <a:solidFill>
                  <a:schemeClr val="tx1"/>
                </a:solidFill>
                <a:latin typeface="Assistant" panose="020B0604020202020204" charset="-79"/>
                <a:cs typeface="Assistant" panose="020B0604020202020204" charset="-79"/>
              </a:rPr>
              <a:t>Image</a:t>
            </a:r>
          </a:p>
          <a:p>
            <a:pPr fontAlgn="base"/>
            <a:endParaRPr lang="en-US">
              <a:solidFill>
                <a:schemeClr val="tx1"/>
              </a:solidFill>
              <a:latin typeface="Assistant" panose="020B0604020202020204" charset="-79"/>
              <a:cs typeface="Assistant" panose="020B0604020202020204" charset="-79"/>
            </a:endParaRPr>
          </a:p>
          <a:p>
            <a:pPr fontAlgn="base">
              <a:buFont typeface="Arial" panose="020B0604020202020204" pitchFamily="34" charset="0"/>
              <a:buChar char="•"/>
            </a:pPr>
            <a:r>
              <a:rPr lang="en-US" smtClean="0">
                <a:solidFill>
                  <a:schemeClr val="tx1"/>
                </a:solidFill>
                <a:latin typeface="Assistant" panose="020B0604020202020204" charset="-79"/>
                <a:cs typeface="Assistant" panose="020B0604020202020204" charset="-79"/>
              </a:rPr>
              <a:t> Convert </a:t>
            </a:r>
            <a:r>
              <a:rPr lang="en-US">
                <a:solidFill>
                  <a:schemeClr val="tx1"/>
                </a:solidFill>
                <a:latin typeface="Assistant" panose="020B0604020202020204" charset="-79"/>
                <a:cs typeface="Assistant" panose="020B0604020202020204" charset="-79"/>
              </a:rPr>
              <a:t>to </a:t>
            </a:r>
            <a:r>
              <a:rPr lang="en-US" smtClean="0">
                <a:solidFill>
                  <a:schemeClr val="tx1"/>
                </a:solidFill>
                <a:latin typeface="Assistant" panose="020B0604020202020204" charset="-79"/>
                <a:cs typeface="Assistant" panose="020B0604020202020204" charset="-79"/>
              </a:rPr>
              <a:t>Grayscale</a:t>
            </a:r>
          </a:p>
          <a:p>
            <a:pPr fontAlgn="base"/>
            <a:endParaRPr lang="en-US">
              <a:solidFill>
                <a:schemeClr val="tx1"/>
              </a:solidFill>
              <a:latin typeface="Assistant" panose="020B0604020202020204" charset="-79"/>
              <a:cs typeface="Assistant" panose="020B0604020202020204" charset="-79"/>
            </a:endParaRPr>
          </a:p>
          <a:p>
            <a:pPr lvl="1" fontAlgn="base">
              <a:buFont typeface="Arial" panose="020B0604020202020204" pitchFamily="34" charset="0"/>
              <a:buChar char="•"/>
            </a:pPr>
            <a:r>
              <a:rPr lang="en-US" smtClean="0">
                <a:solidFill>
                  <a:schemeClr val="tx1"/>
                </a:solidFill>
                <a:latin typeface="Assistant" panose="020B0604020202020204" charset="-79"/>
                <a:cs typeface="Assistant" panose="020B0604020202020204" charset="-79"/>
              </a:rPr>
              <a:t> Find </a:t>
            </a:r>
            <a:r>
              <a:rPr lang="en-US">
                <a:solidFill>
                  <a:schemeClr val="tx1"/>
                </a:solidFill>
                <a:latin typeface="Assistant" panose="020B0604020202020204" charset="-79"/>
                <a:cs typeface="Assistant" panose="020B0604020202020204" charset="-79"/>
              </a:rPr>
              <a:t>vertical </a:t>
            </a:r>
            <a:r>
              <a:rPr lang="en-US" smtClean="0">
                <a:solidFill>
                  <a:schemeClr val="tx1"/>
                </a:solidFill>
                <a:latin typeface="Assistant" panose="020B0604020202020204" charset="-79"/>
                <a:cs typeface="Assistant" panose="020B0604020202020204" charset="-79"/>
              </a:rPr>
              <a:t>edges</a:t>
            </a:r>
          </a:p>
          <a:p>
            <a:pPr fontAlgn="base">
              <a:buFont typeface="Arial" panose="020B0604020202020204" pitchFamily="34" charset="0"/>
              <a:buChar char="•"/>
            </a:pPr>
            <a:endParaRPr lang="en-US">
              <a:solidFill>
                <a:schemeClr val="tx1"/>
              </a:solidFill>
              <a:latin typeface="Assistant" panose="020B0604020202020204" charset="-79"/>
              <a:cs typeface="Assistant" panose="020B0604020202020204" charset="-79"/>
            </a:endParaRPr>
          </a:p>
          <a:p>
            <a:pPr fontAlgn="base">
              <a:buFont typeface="Arial" panose="020B0604020202020204" pitchFamily="34" charset="0"/>
              <a:buChar char="•"/>
            </a:pPr>
            <a:r>
              <a:rPr lang="en-US" smtClean="0">
                <a:solidFill>
                  <a:schemeClr val="tx1"/>
                </a:solidFill>
                <a:latin typeface="Assistant" panose="020B0604020202020204" charset="-79"/>
                <a:cs typeface="Assistant" panose="020B0604020202020204" charset="-79"/>
              </a:rPr>
              <a:t> Threshold </a:t>
            </a:r>
            <a:r>
              <a:rPr lang="en-US">
                <a:solidFill>
                  <a:schemeClr val="tx1"/>
                </a:solidFill>
                <a:latin typeface="Assistant" panose="020B0604020202020204" charset="-79"/>
                <a:cs typeface="Assistant" panose="020B0604020202020204" charset="-79"/>
              </a:rPr>
              <a:t>the vertical edged image</a:t>
            </a:r>
            <a:r>
              <a:rPr lang="en-US" smtClean="0">
                <a:solidFill>
                  <a:schemeClr val="tx1"/>
                </a:solidFill>
                <a:latin typeface="Assistant" panose="020B0604020202020204" charset="-79"/>
                <a:cs typeface="Assistant" panose="020B0604020202020204" charset="-79"/>
              </a:rPr>
              <a:t>.</a:t>
            </a:r>
          </a:p>
          <a:p>
            <a:pPr fontAlgn="base"/>
            <a:endParaRPr lang="en-US">
              <a:solidFill>
                <a:schemeClr val="tx1"/>
              </a:solidFill>
              <a:latin typeface="Assistant" panose="020B0604020202020204" charset="-79"/>
              <a:cs typeface="Assistant" panose="020B0604020202020204" charset="-79"/>
            </a:endParaRPr>
          </a:p>
          <a:p>
            <a:pPr fontAlgn="base">
              <a:buFont typeface="Arial" panose="020B0604020202020204" pitchFamily="34" charset="0"/>
              <a:buChar char="•"/>
            </a:pPr>
            <a:r>
              <a:rPr lang="en-US" smtClean="0">
                <a:solidFill>
                  <a:schemeClr val="tx1"/>
                </a:solidFill>
                <a:latin typeface="Assistant" panose="020B0604020202020204" charset="-79"/>
                <a:cs typeface="Assistant" panose="020B0604020202020204" charset="-79"/>
              </a:rPr>
              <a:t> Close </a:t>
            </a:r>
            <a:r>
              <a:rPr lang="en-US">
                <a:solidFill>
                  <a:schemeClr val="tx1"/>
                </a:solidFill>
                <a:latin typeface="Assistant" panose="020B0604020202020204" charset="-79"/>
                <a:cs typeface="Assistant" panose="020B0604020202020204" charset="-79"/>
              </a:rPr>
              <a:t>Morph the Threshold image.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7"/>
          <p:cNvSpPr txBox="1">
            <a:spLocks noGrp="1"/>
          </p:cNvSpPr>
          <p:nvPr>
            <p:ph type="title"/>
          </p:nvPr>
        </p:nvSpPr>
        <p:spPr>
          <a:xfrm>
            <a:off x="3201000" y="4326112"/>
            <a:ext cx="5229900" cy="20066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mtClean="0">
                <a:latin typeface="Assistant" panose="020B0604020202020204" charset="-79"/>
                <a:cs typeface="Assistant" panose="020B0604020202020204" charset="-79"/>
              </a:rPr>
              <a:t> </a:t>
            </a:r>
            <a:endParaRPr>
              <a:latin typeface="Assistant" panose="020B0604020202020204" charset="-79"/>
              <a:cs typeface="Assistant" panose="020B0604020202020204" charset="-79"/>
            </a:endParaRPr>
          </a:p>
        </p:txBody>
      </p:sp>
      <p:sp>
        <p:nvSpPr>
          <p:cNvPr id="489" name="Google Shape;489;p47"/>
          <p:cNvSpPr txBox="1">
            <a:spLocks noGrp="1"/>
          </p:cNvSpPr>
          <p:nvPr>
            <p:ph type="subTitle" idx="1"/>
          </p:nvPr>
        </p:nvSpPr>
        <p:spPr>
          <a:xfrm>
            <a:off x="3201000" y="608174"/>
            <a:ext cx="5229900" cy="3717937"/>
          </a:xfrm>
          <a:prstGeom prst="rect">
            <a:avLst/>
          </a:prstGeom>
        </p:spPr>
        <p:txBody>
          <a:bodyPr spcFirstLastPara="1" wrap="square" lIns="91425" tIns="91425" rIns="91425" bIns="91425" anchor="ctr" anchorCtr="0">
            <a:noAutofit/>
          </a:bodyPr>
          <a:lstStyle/>
          <a:p>
            <a:pPr marL="0" lvl="0" indent="0"/>
            <a:r>
              <a:rPr lang="en-US" sz="1400">
                <a:latin typeface="Assistant" panose="020B0604020202020204" charset="-79"/>
                <a:cs typeface="Assistant" panose="020B0604020202020204" charset="-79"/>
              </a:rPr>
              <a:t>W</a:t>
            </a:r>
            <a:r>
              <a:rPr lang="en-US" sz="1400" smtClean="0">
                <a:latin typeface="Assistant" panose="020B0604020202020204" charset="-79"/>
                <a:cs typeface="Assistant" panose="020B0604020202020204" charset="-79"/>
              </a:rPr>
              <a:t>e’ll </a:t>
            </a:r>
            <a:r>
              <a:rPr lang="en-US" sz="1400">
                <a:latin typeface="Assistant" panose="020B0604020202020204" charset="-79"/>
                <a:cs typeface="Assistant" panose="020B0604020202020204" charset="-79"/>
              </a:rPr>
              <a:t>use </a:t>
            </a:r>
            <a:r>
              <a:rPr lang="en-US" sz="1400" smtClean="0">
                <a:latin typeface="Assistant" panose="020B0604020202020204" charset="-79"/>
                <a:cs typeface="Assistant" panose="020B0604020202020204" charset="-79"/>
              </a:rPr>
              <a:t>OpenCV</a:t>
            </a:r>
            <a:r>
              <a:rPr lang="en-US" sz="1400">
                <a:latin typeface="Assistant" panose="020B0604020202020204" charset="-79"/>
                <a:cs typeface="Assistant" panose="020B0604020202020204" charset="-79"/>
              </a:rPr>
              <a:t>, Tesseract, and </a:t>
            </a:r>
            <a:r>
              <a:rPr lang="en-US" sz="1400" smtClean="0">
                <a:latin typeface="Assistant" panose="020B0604020202020204" charset="-79"/>
                <a:cs typeface="Assistant" panose="020B0604020202020204" charset="-79"/>
              </a:rPr>
              <a:t>PyTesseract.</a:t>
            </a:r>
          </a:p>
          <a:p>
            <a:pPr marL="0" lvl="0" indent="0"/>
            <a:endParaRPr lang="en-US" sz="1400" smtClean="0">
              <a:latin typeface="Assistant" panose="020B0604020202020204" charset="-79"/>
              <a:cs typeface="Assistant" panose="020B0604020202020204" charset="-79"/>
            </a:endParaRPr>
          </a:p>
          <a:p>
            <a:pPr marL="0" lvl="0" indent="0" algn="l"/>
            <a:r>
              <a:rPr lang="en-US" sz="1400" smtClean="0">
                <a:latin typeface="Assistant" panose="020B0604020202020204" charset="-79"/>
                <a:cs typeface="Assistant" panose="020B0604020202020204" charset="-79"/>
              </a:rPr>
              <a:t>Process: </a:t>
            </a:r>
          </a:p>
          <a:p>
            <a:pPr marL="0" lvl="0" indent="0" algn="l"/>
            <a:r>
              <a:rPr lang="en-US" sz="1200" smtClean="0">
                <a:solidFill>
                  <a:schemeClr val="bg1">
                    <a:lumMod val="50000"/>
                  </a:schemeClr>
                </a:solidFill>
                <a:latin typeface="Assistant" panose="020B0604020202020204" charset="-79"/>
                <a:cs typeface="Assistant" panose="020B0604020202020204" charset="-79"/>
              </a:rPr>
              <a:t>Terms: Inputs are the images, videos that get into the program</a:t>
            </a:r>
          </a:p>
          <a:p>
            <a:pPr marL="0" lvl="0" indent="0" algn="l"/>
            <a:endParaRPr lang="en-US" sz="1200" smtClean="0">
              <a:solidFill>
                <a:schemeClr val="bg1">
                  <a:lumMod val="50000"/>
                </a:schemeClr>
              </a:solidFill>
              <a:latin typeface="Assistant" panose="020B0604020202020204" charset="-79"/>
              <a:cs typeface="Assistant" panose="020B0604020202020204" charset="-79"/>
            </a:endParaRPr>
          </a:p>
          <a:p>
            <a:pPr marL="285750" lvl="0" indent="-285750" algn="l">
              <a:buFontTx/>
              <a:buChar char="-"/>
            </a:pPr>
            <a:r>
              <a:rPr lang="en-US" sz="1400" smtClean="0">
                <a:latin typeface="Assistant" panose="020B0604020202020204" charset="-79"/>
                <a:cs typeface="Assistant" panose="020B0604020202020204" charset="-79"/>
              </a:rPr>
              <a:t>Step 1: Resize the input</a:t>
            </a:r>
          </a:p>
          <a:p>
            <a:pPr marL="285750" lvl="0" indent="-285750" algn="l">
              <a:buFontTx/>
              <a:buChar char="-"/>
            </a:pPr>
            <a:r>
              <a:rPr lang="en-US" sz="1400" smtClean="0">
                <a:latin typeface="Assistant" panose="020B0604020202020204" charset="-79"/>
                <a:cs typeface="Assistant" panose="020B0604020202020204" charset="-79"/>
              </a:rPr>
              <a:t>Step 2: Reduce the noise by using </a:t>
            </a:r>
            <a:r>
              <a:rPr lang="en-US" sz="1400" b="1" smtClean="0">
                <a:solidFill>
                  <a:srgbClr val="00B050"/>
                </a:solidFill>
                <a:latin typeface="Assistant" panose="020B0604020202020204" charset="-79"/>
                <a:cs typeface="Assistant" panose="020B0604020202020204" charset="-79"/>
              </a:rPr>
              <a:t>Gaussian Blur.</a:t>
            </a:r>
          </a:p>
          <a:p>
            <a:pPr marL="285750" lvl="0" indent="-285750" algn="l">
              <a:buFontTx/>
              <a:buChar char="-"/>
            </a:pPr>
            <a:r>
              <a:rPr lang="en-US" sz="1400" smtClean="0">
                <a:solidFill>
                  <a:schemeClr val="tx1"/>
                </a:solidFill>
                <a:latin typeface="Assistant" panose="020B0604020202020204" charset="-79"/>
                <a:cs typeface="Assistant" panose="020B0604020202020204" charset="-79"/>
              </a:rPr>
              <a:t>Step 3: Binarize the input using </a:t>
            </a:r>
            <a:r>
              <a:rPr lang="en-US" sz="1400" b="1" smtClean="0">
                <a:solidFill>
                  <a:srgbClr val="00B050"/>
                </a:solidFill>
                <a:latin typeface="Assistant" panose="020B0604020202020204" charset="-79"/>
                <a:cs typeface="Assistant" panose="020B0604020202020204" charset="-79"/>
              </a:rPr>
              <a:t>OTSU’s Thresholding </a:t>
            </a:r>
            <a:r>
              <a:rPr lang="en-US" sz="1400" smtClean="0">
                <a:solidFill>
                  <a:schemeClr val="tx1"/>
                </a:solidFill>
                <a:latin typeface="Assistant" panose="020B0604020202020204" charset="-79"/>
                <a:cs typeface="Assistant" panose="020B0604020202020204" charset="-79"/>
              </a:rPr>
              <a:t>and find the vertical edge of input.</a:t>
            </a:r>
          </a:p>
          <a:p>
            <a:pPr marL="285750" lvl="0" indent="-285750" algn="l">
              <a:buFontTx/>
              <a:buChar char="-"/>
            </a:pPr>
            <a:r>
              <a:rPr lang="en-US" sz="1400">
                <a:solidFill>
                  <a:schemeClr val="tx1"/>
                </a:solidFill>
                <a:latin typeface="Assistant" panose="020B0604020202020204" charset="-79"/>
                <a:cs typeface="Assistant" panose="020B0604020202020204" charset="-79"/>
              </a:rPr>
              <a:t>Step 4: </a:t>
            </a:r>
            <a:r>
              <a:rPr lang="en-US" sz="1400" b="1">
                <a:solidFill>
                  <a:srgbClr val="00B050"/>
                </a:solidFill>
                <a:latin typeface="Assistant" panose="020B0604020202020204" charset="-79"/>
                <a:cs typeface="Assistant" panose="020B0604020202020204" charset="-79"/>
              </a:rPr>
              <a:t>Apply Closing Morphological Transformation </a:t>
            </a:r>
            <a:r>
              <a:rPr lang="en-US" sz="1400">
                <a:solidFill>
                  <a:schemeClr val="tx1"/>
                </a:solidFill>
                <a:latin typeface="Assistant" panose="020B0604020202020204" charset="-79"/>
                <a:cs typeface="Assistant" panose="020B0604020202020204" charset="-79"/>
              </a:rPr>
              <a:t>on thresholded </a:t>
            </a:r>
            <a:r>
              <a:rPr lang="en-US" sz="1400" smtClean="0">
                <a:solidFill>
                  <a:schemeClr val="tx1"/>
                </a:solidFill>
                <a:latin typeface="Assistant" panose="020B0604020202020204" charset="-79"/>
                <a:cs typeface="Assistant" panose="020B0604020202020204" charset="-79"/>
              </a:rPr>
              <a:t>input. </a:t>
            </a:r>
          </a:p>
          <a:p>
            <a:pPr marL="285750" indent="-285750" algn="l">
              <a:buFontTx/>
              <a:buChar char="-"/>
            </a:pPr>
            <a:r>
              <a:rPr lang="en-US" sz="1400" smtClean="0">
                <a:solidFill>
                  <a:schemeClr val="tx1"/>
                </a:solidFill>
                <a:latin typeface="Assistant" panose="020B0604020202020204" charset="-79"/>
                <a:cs typeface="Assistant" panose="020B0604020202020204" charset="-79"/>
              </a:rPr>
              <a:t>Step 5: </a:t>
            </a:r>
            <a:r>
              <a:rPr lang="en-US" sz="1400" smtClean="0">
                <a:solidFill>
                  <a:srgbClr val="000000"/>
                </a:solidFill>
                <a:latin typeface="Assistant" panose="020B0604020202020204" charset="-79"/>
                <a:cs typeface="Assistant" panose="020B0604020202020204" charset="-79"/>
                <a:sym typeface="Arial"/>
              </a:rPr>
              <a:t>F</a:t>
            </a:r>
            <a:r>
              <a:rPr lang="en-US" sz="1400" smtClean="0">
                <a:solidFill>
                  <a:srgbClr val="000000"/>
                </a:solidFill>
                <a:latin typeface="Assistant" panose="020B0604020202020204" charset="-79"/>
                <a:ea typeface="Arial"/>
                <a:cs typeface="Assistant" panose="020B0604020202020204" charset="-79"/>
                <a:sym typeface="Arial"/>
              </a:rPr>
              <a:t>ind </a:t>
            </a:r>
            <a:r>
              <a:rPr lang="en-US" sz="1400">
                <a:solidFill>
                  <a:srgbClr val="000000"/>
                </a:solidFill>
                <a:latin typeface="Assistant" panose="020B0604020202020204" charset="-79"/>
                <a:ea typeface="Arial"/>
                <a:cs typeface="Assistant" panose="020B0604020202020204" charset="-79"/>
                <a:sym typeface="Arial"/>
              </a:rPr>
              <a:t>contours in the </a:t>
            </a:r>
            <a:r>
              <a:rPr lang="en-US" sz="1400" smtClean="0">
                <a:solidFill>
                  <a:srgbClr val="000000"/>
                </a:solidFill>
                <a:latin typeface="Assistant" panose="020B0604020202020204" charset="-79"/>
                <a:ea typeface="Arial"/>
                <a:cs typeface="Assistant" panose="020B0604020202020204" charset="-79"/>
                <a:sym typeface="Arial"/>
              </a:rPr>
              <a:t>input by highlighting border of white spots/shapes.</a:t>
            </a:r>
          </a:p>
          <a:p>
            <a:pPr marL="285750" indent="-285750" algn="l">
              <a:buFontTx/>
              <a:buChar char="-"/>
            </a:pPr>
            <a:r>
              <a:rPr lang="en-US" sz="1400">
                <a:solidFill>
                  <a:srgbClr val="000000"/>
                </a:solidFill>
                <a:latin typeface="Assistant" panose="020B0604020202020204" charset="-79"/>
                <a:ea typeface="Arial"/>
                <a:cs typeface="Assistant" panose="020B0604020202020204" charset="-79"/>
                <a:sym typeface="Arial"/>
              </a:rPr>
              <a:t>Step 6: </a:t>
            </a:r>
            <a:r>
              <a:rPr lang="en-US" sz="1400" smtClean="0">
                <a:solidFill>
                  <a:srgbClr val="000000"/>
                </a:solidFill>
                <a:latin typeface="Assistant" panose="020B0604020202020204" charset="-79"/>
                <a:ea typeface="Arial"/>
                <a:cs typeface="Assistant" panose="020B0604020202020204" charset="-79"/>
                <a:sym typeface="Arial"/>
              </a:rPr>
              <a:t>Find the </a:t>
            </a:r>
            <a:r>
              <a:rPr lang="en-US" sz="1400">
                <a:solidFill>
                  <a:srgbClr val="000000"/>
                </a:solidFill>
                <a:latin typeface="Assistant" panose="020B0604020202020204" charset="-79"/>
                <a:ea typeface="Arial"/>
                <a:cs typeface="Assistant" panose="020B0604020202020204" charset="-79"/>
                <a:sym typeface="Arial"/>
              </a:rPr>
              <a:t>minimum area rectangle </a:t>
            </a:r>
            <a:r>
              <a:rPr lang="en-US" sz="1400" smtClean="0">
                <a:solidFill>
                  <a:srgbClr val="00B050"/>
                </a:solidFill>
                <a:latin typeface="Assistant" panose="020B0604020202020204" charset="-79"/>
                <a:ea typeface="Arial"/>
                <a:cs typeface="Assistant" panose="020B0604020202020204" charset="-79"/>
                <a:sym typeface="Arial"/>
              </a:rPr>
              <a:t>(cv2. minAreaRect) </a:t>
            </a:r>
            <a:r>
              <a:rPr lang="en-US" sz="1400" smtClean="0">
                <a:solidFill>
                  <a:srgbClr val="000000"/>
                </a:solidFill>
                <a:latin typeface="Assistant" panose="020B0604020202020204" charset="-79"/>
                <a:ea typeface="Arial"/>
                <a:cs typeface="Assistant" panose="020B0604020202020204" charset="-79"/>
                <a:sym typeface="Arial"/>
              </a:rPr>
              <a:t>enclosed </a:t>
            </a:r>
            <a:r>
              <a:rPr lang="en-US" sz="1400">
                <a:solidFill>
                  <a:srgbClr val="000000"/>
                </a:solidFill>
                <a:latin typeface="Assistant" panose="020B0604020202020204" charset="-79"/>
                <a:ea typeface="Arial"/>
                <a:cs typeface="Assistant" panose="020B0604020202020204" charset="-79"/>
                <a:sym typeface="Arial"/>
              </a:rPr>
              <a:t>by each of the contour and validate their side ratios and </a:t>
            </a:r>
            <a:r>
              <a:rPr lang="en-US" sz="1400" smtClean="0">
                <a:solidFill>
                  <a:srgbClr val="000000"/>
                </a:solidFill>
                <a:latin typeface="Assistant" panose="020B0604020202020204" charset="-79"/>
                <a:ea typeface="Arial"/>
                <a:cs typeface="Assistant" panose="020B0604020202020204" charset="-79"/>
                <a:sym typeface="Arial"/>
              </a:rPr>
              <a:t>area.</a:t>
            </a:r>
            <a:endParaRPr lang="en-US" sz="1400">
              <a:solidFill>
                <a:schemeClr val="tx1"/>
              </a:solidFill>
              <a:latin typeface="Assistant" panose="020B0604020202020204" charset="-79"/>
              <a:cs typeface="Assistant" panose="020B0604020202020204" charset="-79"/>
            </a:endParaRPr>
          </a:p>
          <a:p>
            <a:pPr marL="0" lvl="0" indent="0" algn="l"/>
            <a:endParaRPr sz="1400">
              <a:latin typeface="Assistant" panose="020B0604020202020204" charset="-79"/>
              <a:cs typeface="Assistant" panose="020B0604020202020204" charset="-79"/>
            </a:endParaRPr>
          </a:p>
        </p:txBody>
      </p:sp>
      <p:cxnSp>
        <p:nvCxnSpPr>
          <p:cNvPr id="491" name="Google Shape;491;p47"/>
          <p:cNvCxnSpPr/>
          <p:nvPr/>
        </p:nvCxnSpPr>
        <p:spPr>
          <a:xfrm>
            <a:off x="2783975" y="608175"/>
            <a:ext cx="0" cy="3918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7"/>
          <p:cNvSpPr txBox="1">
            <a:spLocks noGrp="1"/>
          </p:cNvSpPr>
          <p:nvPr>
            <p:ph type="title"/>
          </p:nvPr>
        </p:nvSpPr>
        <p:spPr>
          <a:xfrm>
            <a:off x="3201000" y="4326112"/>
            <a:ext cx="5229900" cy="20066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mtClean="0">
                <a:latin typeface="Assistant" panose="020B0604020202020204" charset="-79"/>
                <a:cs typeface="Assistant" panose="020B0604020202020204" charset="-79"/>
              </a:rPr>
              <a:t> </a:t>
            </a:r>
            <a:endParaRPr>
              <a:latin typeface="Assistant" panose="020B0604020202020204" charset="-79"/>
              <a:cs typeface="Assistant" panose="020B0604020202020204" charset="-79"/>
            </a:endParaRPr>
          </a:p>
        </p:txBody>
      </p:sp>
      <p:sp>
        <p:nvSpPr>
          <p:cNvPr id="489" name="Google Shape;489;p47"/>
          <p:cNvSpPr txBox="1">
            <a:spLocks noGrp="1"/>
          </p:cNvSpPr>
          <p:nvPr>
            <p:ph type="subTitle" idx="1"/>
          </p:nvPr>
        </p:nvSpPr>
        <p:spPr>
          <a:xfrm>
            <a:off x="3201000" y="608174"/>
            <a:ext cx="5229900" cy="3717937"/>
          </a:xfrm>
          <a:prstGeom prst="rect">
            <a:avLst/>
          </a:prstGeom>
        </p:spPr>
        <p:txBody>
          <a:bodyPr spcFirstLastPara="1" wrap="square" lIns="91425" tIns="91425" rIns="91425" bIns="91425" anchor="ctr" anchorCtr="0">
            <a:noAutofit/>
          </a:bodyPr>
          <a:lstStyle/>
          <a:p>
            <a:pPr marL="0" lvl="0" indent="0"/>
            <a:r>
              <a:rPr lang="en-US" sz="1400">
                <a:latin typeface="Assistant" panose="020B0604020202020204" charset="-79"/>
                <a:cs typeface="Assistant" panose="020B0604020202020204" charset="-79"/>
              </a:rPr>
              <a:t>W</a:t>
            </a:r>
            <a:r>
              <a:rPr lang="en-US" sz="1400" smtClean="0">
                <a:latin typeface="Assistant" panose="020B0604020202020204" charset="-79"/>
                <a:cs typeface="Assistant" panose="020B0604020202020204" charset="-79"/>
              </a:rPr>
              <a:t>e’ll </a:t>
            </a:r>
            <a:r>
              <a:rPr lang="en-US" sz="1400">
                <a:latin typeface="Assistant" panose="020B0604020202020204" charset="-79"/>
                <a:cs typeface="Assistant" panose="020B0604020202020204" charset="-79"/>
              </a:rPr>
              <a:t>use </a:t>
            </a:r>
            <a:r>
              <a:rPr lang="en-US" sz="1400" smtClean="0">
                <a:latin typeface="Assistant" panose="020B0604020202020204" charset="-79"/>
                <a:cs typeface="Assistant" panose="020B0604020202020204" charset="-79"/>
              </a:rPr>
              <a:t>OpenCV</a:t>
            </a:r>
            <a:r>
              <a:rPr lang="en-US" sz="1400">
                <a:latin typeface="Assistant" panose="020B0604020202020204" charset="-79"/>
                <a:cs typeface="Assistant" panose="020B0604020202020204" charset="-79"/>
              </a:rPr>
              <a:t>, Tesseract, and </a:t>
            </a:r>
            <a:r>
              <a:rPr lang="en-US" sz="1400" smtClean="0">
                <a:latin typeface="Assistant" panose="020B0604020202020204" charset="-79"/>
                <a:cs typeface="Assistant" panose="020B0604020202020204" charset="-79"/>
              </a:rPr>
              <a:t>PyTesseract.</a:t>
            </a:r>
          </a:p>
          <a:p>
            <a:pPr marL="0" lvl="0" indent="0"/>
            <a:endParaRPr lang="en-US" sz="1400" smtClean="0">
              <a:latin typeface="Assistant" panose="020B0604020202020204" charset="-79"/>
              <a:cs typeface="Assistant" panose="020B0604020202020204" charset="-79"/>
            </a:endParaRPr>
          </a:p>
          <a:p>
            <a:pPr marL="0" lvl="0" indent="0" algn="l"/>
            <a:r>
              <a:rPr lang="en-US" sz="1400" smtClean="0">
                <a:latin typeface="Assistant" panose="020B0604020202020204" charset="-79"/>
                <a:cs typeface="Assistant" panose="020B0604020202020204" charset="-79"/>
              </a:rPr>
              <a:t>Process: </a:t>
            </a:r>
          </a:p>
          <a:p>
            <a:pPr marL="0" lvl="0" indent="0" algn="l"/>
            <a:r>
              <a:rPr lang="en-US" sz="1200" smtClean="0">
                <a:solidFill>
                  <a:schemeClr val="bg1">
                    <a:lumMod val="50000"/>
                  </a:schemeClr>
                </a:solidFill>
                <a:latin typeface="Assistant" panose="020B0604020202020204" charset="-79"/>
                <a:cs typeface="Assistant" panose="020B0604020202020204" charset="-79"/>
              </a:rPr>
              <a:t>Terms: Inputs are the images, videos that get into the program</a:t>
            </a:r>
          </a:p>
          <a:p>
            <a:pPr marL="0" lvl="0" indent="0" algn="l"/>
            <a:endParaRPr lang="en-US" sz="1200" smtClean="0">
              <a:solidFill>
                <a:schemeClr val="bg1">
                  <a:lumMod val="50000"/>
                </a:schemeClr>
              </a:solidFill>
              <a:latin typeface="Assistant" panose="020B0604020202020204" charset="-79"/>
              <a:cs typeface="Assistant" panose="020B0604020202020204" charset="-79"/>
            </a:endParaRPr>
          </a:p>
          <a:p>
            <a:pPr marL="285750" indent="-285750" algn="l">
              <a:buFontTx/>
              <a:buChar char="-"/>
            </a:pPr>
            <a:r>
              <a:rPr lang="en-US" sz="1400">
                <a:solidFill>
                  <a:srgbClr val="000000"/>
                </a:solidFill>
                <a:latin typeface="Assistant" panose="020B0604020202020204" charset="-79"/>
                <a:cs typeface="Assistant" panose="020B0604020202020204" charset="-79"/>
                <a:sym typeface="Arial"/>
              </a:rPr>
              <a:t>Step 7: Validate rectangle shape in right position: </a:t>
            </a:r>
            <a:r>
              <a:rPr lang="en-US" sz="1400">
                <a:solidFill>
                  <a:srgbClr val="00B050"/>
                </a:solidFill>
                <a:latin typeface="Assistant" panose="020B0604020202020204" charset="-79"/>
                <a:cs typeface="Assistant" panose="020B0604020202020204" charset="-79"/>
                <a:sym typeface="Arial"/>
              </a:rPr>
              <a:t>horizontal size &gt; vertical size</a:t>
            </a:r>
            <a:r>
              <a:rPr lang="en-US" sz="1400" smtClean="0">
                <a:solidFill>
                  <a:srgbClr val="00B050"/>
                </a:solidFill>
                <a:latin typeface="Assistant" panose="020B0604020202020204" charset="-79"/>
                <a:cs typeface="Assistant" panose="020B0604020202020204" charset="-79"/>
                <a:sym typeface="Arial"/>
              </a:rPr>
              <a:t>.</a:t>
            </a:r>
            <a:endParaRPr lang="en-US" sz="1400">
              <a:solidFill>
                <a:schemeClr val="tx1"/>
              </a:solidFill>
              <a:latin typeface="Assistant" panose="020B0604020202020204" charset="-79"/>
              <a:cs typeface="Assistant" panose="020B0604020202020204" charset="-79"/>
            </a:endParaRPr>
          </a:p>
          <a:p>
            <a:pPr marL="285750" lvl="0" indent="-285750" algn="l">
              <a:buFontTx/>
              <a:buChar char="-"/>
            </a:pPr>
            <a:r>
              <a:rPr lang="en-US" sz="1400" smtClean="0">
                <a:latin typeface="Assistant" panose="020B0604020202020204" charset="-79"/>
                <a:cs typeface="Assistant" panose="020B0604020202020204" charset="-79"/>
              </a:rPr>
              <a:t>Step </a:t>
            </a:r>
            <a:r>
              <a:rPr lang="en-US" sz="1400">
                <a:latin typeface="Assistant" panose="020B0604020202020204" charset="-79"/>
                <a:cs typeface="Assistant" panose="020B0604020202020204" charset="-79"/>
              </a:rPr>
              <a:t>8: </a:t>
            </a:r>
            <a:r>
              <a:rPr lang="en-US" sz="1400" smtClean="0">
                <a:latin typeface="Assistant" panose="020B0604020202020204" charset="-79"/>
                <a:cs typeface="Assistant" panose="020B0604020202020204" charset="-79"/>
              </a:rPr>
              <a:t>Recognize </a:t>
            </a:r>
            <a:r>
              <a:rPr lang="en-US" sz="1400">
                <a:latin typeface="Assistant" panose="020B0604020202020204" charset="-79"/>
                <a:cs typeface="Assistant" panose="020B0604020202020204" charset="-79"/>
              </a:rPr>
              <a:t>the characters on the license plate precisely, we have to apply image segmentation. </a:t>
            </a:r>
            <a:endParaRPr lang="en-US" sz="1400" smtClean="0">
              <a:latin typeface="Assistant" panose="020B0604020202020204" charset="-79"/>
              <a:cs typeface="Assistant" panose="020B0604020202020204" charset="-79"/>
            </a:endParaRPr>
          </a:p>
          <a:p>
            <a:pPr marL="285750" lvl="0" indent="-285750" algn="l">
              <a:buFontTx/>
              <a:buChar char="-"/>
            </a:pPr>
            <a:r>
              <a:rPr lang="en-US" sz="1400" smtClean="0">
                <a:solidFill>
                  <a:schemeClr val="tx1"/>
                </a:solidFill>
                <a:latin typeface="Assistant" panose="020B0604020202020204" charset="-79"/>
                <a:cs typeface="Assistant" panose="020B0604020202020204" charset="-79"/>
              </a:rPr>
              <a:t>Step 9: </a:t>
            </a:r>
            <a:r>
              <a:rPr lang="en-US" sz="1400" smtClean="0">
                <a:solidFill>
                  <a:srgbClr val="000000"/>
                </a:solidFill>
                <a:latin typeface="Assistant" panose="020B0604020202020204" charset="-79"/>
                <a:cs typeface="Assistant" panose="020B0604020202020204" charset="-79"/>
                <a:sym typeface="Arial"/>
              </a:rPr>
              <a:t>A</a:t>
            </a:r>
            <a:r>
              <a:rPr lang="en-US" sz="1400" smtClean="0">
                <a:solidFill>
                  <a:srgbClr val="000000"/>
                </a:solidFill>
                <a:latin typeface="Assistant" panose="020B0604020202020204" charset="-79"/>
                <a:ea typeface="Arial"/>
                <a:cs typeface="Assistant" panose="020B0604020202020204" charset="-79"/>
                <a:sym typeface="Arial"/>
              </a:rPr>
              <a:t>pply </a:t>
            </a:r>
            <a:r>
              <a:rPr lang="en-US" sz="1400">
                <a:solidFill>
                  <a:srgbClr val="000000"/>
                </a:solidFill>
                <a:latin typeface="Assistant" panose="020B0604020202020204" charset="-79"/>
                <a:ea typeface="Arial"/>
                <a:cs typeface="Assistant" panose="020B0604020202020204" charset="-79"/>
                <a:sym typeface="Arial"/>
              </a:rPr>
              <a:t>adaptive thresholding on the plate’s value channel image to binarize it and reveal the characters</a:t>
            </a:r>
            <a:r>
              <a:rPr lang="en-US" sz="1400" smtClean="0">
                <a:solidFill>
                  <a:srgbClr val="000000"/>
                </a:solidFill>
                <a:latin typeface="Assistant" panose="020B0604020202020204" charset="-79"/>
                <a:ea typeface="Arial"/>
                <a:cs typeface="Assistant" panose="020B0604020202020204" charset="-79"/>
                <a:sym typeface="Arial"/>
              </a:rPr>
              <a:t>.</a:t>
            </a:r>
          </a:p>
          <a:p>
            <a:pPr marL="285750" lvl="0" indent="-285750" algn="l">
              <a:buFontTx/>
              <a:buChar char="-"/>
            </a:pPr>
            <a:r>
              <a:rPr lang="en-US" sz="1400" smtClean="0">
                <a:solidFill>
                  <a:srgbClr val="000000"/>
                </a:solidFill>
                <a:latin typeface="Assistant" panose="020B0604020202020204" charset="-79"/>
                <a:cs typeface="Assistant" panose="020B0604020202020204" charset="-79"/>
                <a:sym typeface="Arial"/>
              </a:rPr>
              <a:t>Step 10: Cut the characters into a smaller pieces and bring each characters into a box. (Negative Trans if needed)</a:t>
            </a:r>
            <a:endParaRPr lang="en-US" sz="1400">
              <a:latin typeface="Assistant" panose="020B0604020202020204" charset="-79"/>
              <a:cs typeface="Assistant" panose="020B0604020202020204" charset="-79"/>
            </a:endParaRPr>
          </a:p>
          <a:p>
            <a:pPr marL="285750" indent="-285750" algn="l">
              <a:buFontTx/>
              <a:buChar char="-"/>
            </a:pPr>
            <a:r>
              <a:rPr lang="en-US" sz="1400" smtClean="0">
                <a:solidFill>
                  <a:srgbClr val="000000"/>
                </a:solidFill>
                <a:latin typeface="Assistant" panose="020B0604020202020204" charset="-79"/>
                <a:cs typeface="Assistant" panose="020B0604020202020204" charset="-79"/>
                <a:sym typeface="Arial"/>
              </a:rPr>
              <a:t>Step 11: </a:t>
            </a:r>
            <a:r>
              <a:rPr lang="en-US" sz="1400" smtClean="0">
                <a:latin typeface="Assistant" panose="020B0604020202020204" charset="-79"/>
                <a:cs typeface="Assistant" panose="020B0604020202020204" charset="-79"/>
              </a:rPr>
              <a:t>Use </a:t>
            </a:r>
            <a:r>
              <a:rPr lang="en-US" sz="1400" b="1" smtClean="0">
                <a:solidFill>
                  <a:srgbClr val="00B050"/>
                </a:solidFill>
                <a:latin typeface="Assistant" panose="020B0604020202020204" charset="-79"/>
                <a:cs typeface="Assistant" panose="020B0604020202020204" charset="-79"/>
              </a:rPr>
              <a:t>OCR</a:t>
            </a:r>
            <a:r>
              <a:rPr lang="en-US" sz="1400" smtClean="0">
                <a:latin typeface="Assistant" panose="020B0604020202020204" charset="-79"/>
                <a:cs typeface="Assistant" panose="020B0604020202020204" charset="-79"/>
              </a:rPr>
              <a:t> to recognize the character one by one.</a:t>
            </a:r>
            <a:endParaRPr lang="en-US" sz="1000" smtClean="0">
              <a:solidFill>
                <a:schemeClr val="tx1"/>
              </a:solidFill>
              <a:latin typeface="Assistant" panose="020B0604020202020204" charset="-79"/>
              <a:ea typeface="Arial"/>
              <a:cs typeface="Assistant" panose="020B0604020202020204" charset="-79"/>
              <a:sym typeface="Arial"/>
            </a:endParaRPr>
          </a:p>
          <a:p>
            <a:pPr marL="0" lvl="0" indent="0" algn="l"/>
            <a:endParaRPr lang="en-US" sz="1400" smtClean="0">
              <a:solidFill>
                <a:srgbClr val="000000"/>
              </a:solidFill>
              <a:latin typeface="Assistant" panose="020B0604020202020204" charset="-79"/>
              <a:cs typeface="Assistant" panose="020B0604020202020204" charset="-79"/>
              <a:sym typeface="Arial"/>
            </a:endParaRPr>
          </a:p>
        </p:txBody>
      </p:sp>
      <p:cxnSp>
        <p:nvCxnSpPr>
          <p:cNvPr id="491" name="Google Shape;491;p47"/>
          <p:cNvCxnSpPr/>
          <p:nvPr/>
        </p:nvCxnSpPr>
        <p:spPr>
          <a:xfrm>
            <a:off x="2783975" y="608175"/>
            <a:ext cx="0" cy="39186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8899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4"/>
          <p:cNvSpPr txBox="1">
            <a:spLocks noGrp="1"/>
          </p:cNvSpPr>
          <p:nvPr>
            <p:ph type="title"/>
          </p:nvPr>
        </p:nvSpPr>
        <p:spPr>
          <a:xfrm>
            <a:off x="1496400" y="1024050"/>
            <a:ext cx="6151200" cy="30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Thank </a:t>
            </a:r>
            <a:r>
              <a:rPr lang="en" smtClean="0">
                <a:solidFill>
                  <a:schemeClr val="dk2"/>
                </a:solidFill>
              </a:rPr>
              <a:t>you</a:t>
            </a:r>
            <a:endParaRPr>
              <a:solidFill>
                <a:schemeClr val="dk2"/>
              </a:solidFill>
            </a:endParaRPr>
          </a:p>
        </p:txBody>
      </p:sp>
    </p:spTree>
  </p:cSld>
  <p:clrMapOvr>
    <a:masterClrMapping/>
  </p:clrMapOvr>
</p:sld>
</file>

<file path=ppt/theme/theme1.xml><?xml version="1.0" encoding="utf-8"?>
<a:theme xmlns:a="http://schemas.openxmlformats.org/drawingml/2006/main" name="Weight Management App Pitch Deck by Slidesgo">
  <a:themeElements>
    <a:clrScheme name="Simple Light">
      <a:dk1>
        <a:srgbClr val="000000"/>
      </a:dk1>
      <a:lt1>
        <a:srgbClr val="FFFFFF"/>
      </a:lt1>
      <a:dk2>
        <a:srgbClr val="FFCB4B"/>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584</Words>
  <Application>Microsoft Office PowerPoint</Application>
  <PresentationFormat>On-screen Show (16:9)</PresentationFormat>
  <Paragraphs>83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Rounded MT Bold</vt:lpstr>
      <vt:lpstr>Bebas Neue</vt:lpstr>
      <vt:lpstr>Arial</vt:lpstr>
      <vt:lpstr>Oswald</vt:lpstr>
      <vt:lpstr>Assistant</vt:lpstr>
      <vt:lpstr>Weight Management App Pitch Deck by Slidesgo</vt:lpstr>
      <vt:lpstr>License Plate Detection Using Image Processing and Pattern Recognition Techiniques</vt:lpstr>
      <vt:lpstr>Problem</vt:lpstr>
      <vt:lpstr>Problem</vt:lpstr>
      <vt:lpstr>Problem</vt:lpstr>
      <vt:lpstr>Absolute Environment for Image</vt:lpstr>
      <vt:lpstr>Solution</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Lincense Plate Detection Using Image Processing and Pattern Recognition Techiniques</dc:title>
  <dc:creator>La Quang Huy</dc:creator>
  <cp:lastModifiedBy>Admin</cp:lastModifiedBy>
  <cp:revision>9</cp:revision>
  <dcterms:modified xsi:type="dcterms:W3CDTF">2022-05-05T14:45:06Z</dcterms:modified>
</cp:coreProperties>
</file>