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  <p:sldMasterId id="2147483697" r:id="rId2"/>
    <p:sldMasterId id="2147483698" r:id="rId3"/>
    <p:sldMasterId id="2147483699" r:id="rId4"/>
  </p:sldMasterIdLst>
  <p:notesMasterIdLst>
    <p:notesMasterId r:id="rId23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1"/>
    <p:restoredTop sz="94618"/>
  </p:normalViewPr>
  <p:slideViewPr>
    <p:cSldViewPr snapToGrid="0" snapToObjects="1">
      <p:cViewPr>
        <p:scale>
          <a:sx n="172" d="100"/>
          <a:sy n="172" d="100"/>
        </p:scale>
        <p:origin x="-4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8009241be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8009241be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7b5a90d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17b5a90d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666e8c3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666e8c3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6fd4fb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6fd4fb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66ef061e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66ef061e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16fd4fb26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16fd4fb26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800924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800924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8009241b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8009241b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009241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8009241b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8062fba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8062fba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16fd4fb2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16fd4fb2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66ef061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66ef061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8a6dff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8a6dff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8009241b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8009241b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66ef061e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66ef061e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8009241b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8009241be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2" name="Google Shape;212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3" name="Google Shape;213;p4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6" name="Google Shape;216;p4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1" name="Google Shape;221;p4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4" name="Google Shape;224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5" name="Google Shape;225;p4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4" name="Google Shape;234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5" name="Google Shape;235;p4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8" name="Google Shape;238;p4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2" name="Google Shape;242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3" name="Google Shape;243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47" name="Google Shape;247;p4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5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5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51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9" name="Google Shape;259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0" name="Google Shape;260;p51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1" name="Google Shape;261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2" name="Google Shape;2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ScrollView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support/v7/widget/RecyclerView.html" TargetMode="External"/><Relationship Id="rId5" Type="http://schemas.openxmlformats.org/officeDocument/2006/relationships/hyperlink" Target="https://developer.android.com/reference/android/widget/HorizontalScrollView.html" TargetMode="External"/><Relationship Id="rId4" Type="http://schemas.openxmlformats.org/officeDocument/2006/relationships/hyperlink" Target="https://developer.android.com/reference/android/widget/FrameLayout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codepath.com/android/Working-with-the-TextView" TargetMode="External"/><Relationship Id="rId3" Type="http://schemas.openxmlformats.org/officeDocument/2006/relationships/hyperlink" Target="http://developer.android.com/reference/android/widget/TextView.html" TargetMode="External"/><Relationship Id="rId7" Type="http://schemas.openxmlformats.org/officeDocument/2006/relationships/hyperlink" Target="http://android-developers.blogspot.com/2008/03/linkify-your-tex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developer.android.com/guide/topics/resources/string-resource.html" TargetMode="External"/><Relationship Id="rId5" Type="http://schemas.openxmlformats.org/officeDocument/2006/relationships/hyperlink" Target="https://developer.android.com/reference/android/widget/HorizontalScrollView.html" TargetMode="External"/><Relationship Id="rId4" Type="http://schemas.openxmlformats.org/officeDocument/2006/relationships/hyperlink" Target="https://developer.android.com/reference/android/widget/ScrollView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1-get-started/lesson-1-build-your-first-app/1-3-c-text-and-scrolling-views/1-3-c-text-and-scrolling-view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codelabs.developers.google.com/codelabs/android-training-text-and-scrolling-view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android.com/reference/android/widget/EditText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widget/TextView.html#attr_android:typeface" TargetMode="External"/><Relationship Id="rId3" Type="http://schemas.openxmlformats.org/officeDocument/2006/relationships/hyperlink" Target="https://developer.android.com/reference/android/widget/TextView.html#attr_android:text" TargetMode="External"/><Relationship Id="rId7" Type="http://schemas.openxmlformats.org/officeDocument/2006/relationships/hyperlink" Target="https://developer.android.com/reference/android/widget/TextView.html#attr_android:textSty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widget/TextView.html#attr_android:textSize" TargetMode="External"/><Relationship Id="rId5" Type="http://schemas.openxmlformats.org/officeDocument/2006/relationships/hyperlink" Target="https://developer.android.com/reference/android/widget/TextView.html#attr_android:textAppearance" TargetMode="External"/><Relationship Id="rId4" Type="http://schemas.openxmlformats.org/officeDocument/2006/relationships/hyperlink" Target="https://developer.android.com/reference/android/widget/TextView.html#attr_android:textColor" TargetMode="External"/><Relationship Id="rId9" Type="http://schemas.openxmlformats.org/officeDocument/2006/relationships/hyperlink" Target="https://developer.android.com/reference/android/widget/TextView.html#attr_android:lineSpacingExtr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widget/TextView.html#attr_android:auto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0" y="908225"/>
            <a:ext cx="7693800" cy="202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1.3 Text and scrolling views</a:t>
            </a:r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ScrollView</a:t>
            </a:r>
            <a:endParaRPr/>
          </a:p>
        </p:txBody>
      </p:sp>
      <p:sp>
        <p:nvSpPr>
          <p:cNvPr id="347" name="Google Shape;347;p6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What about large amounts of text?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3" name="Google Shape;353;p64"/>
          <p:cNvSpPr txBox="1">
            <a:spLocks noGrp="1"/>
          </p:cNvSpPr>
          <p:nvPr>
            <p:ph type="body" idx="1"/>
          </p:nvPr>
        </p:nvSpPr>
        <p:spPr>
          <a:xfrm>
            <a:off x="171850" y="1228675"/>
            <a:ext cx="847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</a:t>
            </a:r>
            <a:r>
              <a:rPr lang="en" sz="2400">
                <a:solidFill>
                  <a:schemeClr val="dk1"/>
                </a:solidFill>
              </a:rPr>
              <a:t>ews stories, articles, etc</a:t>
            </a:r>
            <a:r>
              <a:rPr lang="en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a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>
                <a:solidFill>
                  <a:schemeClr val="dk1"/>
                </a:solidFill>
              </a:rPr>
              <a:t>, embed it in a </a:t>
            </a:r>
            <a:r>
              <a:rPr lang="en" u="sng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ScrollView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Only </a:t>
            </a:r>
            <a:r>
              <a:rPr lang="en" sz="2400" i="1">
                <a:solidFill>
                  <a:schemeClr val="dk1"/>
                </a:solidFill>
              </a:rPr>
              <a:t>one</a:t>
            </a:r>
            <a:r>
              <a:rPr lang="en" sz="2400">
                <a:solidFill>
                  <a:schemeClr val="dk1"/>
                </a:solidFill>
              </a:rPr>
              <a:t>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sz="2400">
                <a:solidFill>
                  <a:schemeClr val="dk1"/>
                </a:solidFill>
              </a:rPr>
              <a:t> element (usually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sz="2400">
                <a:solidFill>
                  <a:schemeClr val="dk1"/>
                </a:solidFill>
              </a:rPr>
              <a:t>) allowed in a </a:t>
            </a:r>
            <a:r>
              <a:rPr lang="en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To scroll multiple elements, use one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ViewGroup</a:t>
            </a:r>
            <a:r>
              <a:rPr lang="en">
                <a:solidFill>
                  <a:schemeClr val="dk1"/>
                </a:solidFill>
              </a:rPr>
              <a:t> (such as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LinearLayout</a:t>
            </a:r>
            <a:r>
              <a:rPr lang="en">
                <a:solidFill>
                  <a:schemeClr val="dk1"/>
                </a:solidFill>
              </a:rPr>
              <a:t>) within the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4" name="Google Shape;354;p6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for scrolling content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65"/>
          <p:cNvSpPr txBox="1">
            <a:spLocks noGrp="1"/>
          </p:cNvSpPr>
          <p:nvPr>
            <p:ph type="body" idx="1"/>
          </p:nvPr>
        </p:nvSpPr>
        <p:spPr>
          <a:xfrm>
            <a:off x="67000" y="986550"/>
            <a:ext cx="8520600" cy="35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ScrollView</a:t>
            </a:r>
            <a:r>
              <a:rPr lang="en"/>
              <a:t> is a subclass of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FrameLayout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Holds all content in memory</a:t>
            </a:r>
            <a:endParaRPr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Not good for long texts, complex layouts</a:t>
            </a:r>
            <a:endParaRPr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Do not nest multiple scrolling views</a:t>
            </a:r>
            <a:endParaRPr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r>
              <a:rPr lang="en">
                <a:solidFill>
                  <a:schemeClr val="dk1"/>
                </a:solidFill>
              </a:rPr>
              <a:t> for horizontal scrolling</a:t>
            </a:r>
            <a:endParaRPr>
              <a:solidFill>
                <a:schemeClr val="dk1"/>
              </a:solidFill>
            </a:endParaRPr>
          </a:p>
          <a:p>
            <a:pPr marL="91440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Use a</a:t>
            </a:r>
            <a:r>
              <a:rPr lang="en"/>
              <a:t> 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RecyclerView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for lists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p6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6"/>
          <p:cNvSpPr txBox="1">
            <a:spLocks noGrp="1"/>
          </p:cNvSpPr>
          <p:nvPr>
            <p:ph type="body" idx="1"/>
          </p:nvPr>
        </p:nvSpPr>
        <p:spPr>
          <a:xfrm>
            <a:off x="20850" y="1076275"/>
            <a:ext cx="7094700" cy="3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android:layout_below="@id/article_subheading"&gt;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...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367" name="Google Shape;36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900" y="1653325"/>
            <a:ext cx="3836225" cy="283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one TextView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9" name="Google Shape;369;p6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5440725" y="2504200"/>
            <a:ext cx="1974000" cy="18924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7"/>
          <p:cNvSpPr txBox="1">
            <a:spLocks noGrp="1"/>
          </p:cNvSpPr>
          <p:nvPr>
            <p:ph type="body" idx="1"/>
          </p:nvPr>
        </p:nvSpPr>
        <p:spPr>
          <a:xfrm>
            <a:off x="97050" y="1000075"/>
            <a:ext cx="5011800" cy="3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&lt;ScrollView ...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&lt;LinearLayout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android:layout_width="match_parent"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android:layout_height="wrap_content"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android:orientation="vertical"&gt;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android:id="@+id/article_subheading" </a:t>
            </a:r>
            <a:b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.../&gt;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&lt;TextView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android:id="@+id/article" ... /&gt;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&lt;/LinearLayout&gt;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6" name="Google Shape;37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039" y="1656250"/>
            <a:ext cx="3712310" cy="274388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layout with a view group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8" name="Google Shape;378;p6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79" name="Google Shape;379;p67"/>
          <p:cNvSpPr/>
          <p:nvPr/>
        </p:nvSpPr>
        <p:spPr>
          <a:xfrm>
            <a:off x="5312800" y="2504200"/>
            <a:ext cx="1974000" cy="1827300"/>
          </a:xfrm>
          <a:prstGeom prst="rect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ScrollView with image and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85" name="Google Shape;385;p68"/>
          <p:cNvSpPr txBox="1">
            <a:spLocks noGrp="1"/>
          </p:cNvSpPr>
          <p:nvPr>
            <p:ph type="body" idx="1"/>
          </p:nvPr>
        </p:nvSpPr>
        <p:spPr>
          <a:xfrm>
            <a:off x="1002825" y="1076275"/>
            <a:ext cx="5865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&lt;ScrollView...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&lt;LinearLayout...&gt;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&lt;ImageView.../&gt;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.../&gt;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&lt;/LinearLayout&gt;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rgbClr val="000088"/>
                </a:solidFill>
                <a:latin typeface="Consolas"/>
                <a:ea typeface="Consolas"/>
                <a:cs typeface="Consolas"/>
                <a:sym typeface="Consolas"/>
              </a:rPr>
              <a:t>&lt;/ScrollView&gt;</a:t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6" name="Google Shape;386;p6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5682525" y="2671525"/>
            <a:ext cx="283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Children of the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68"/>
          <p:cNvSpPr txBox="1"/>
          <p:nvPr/>
        </p:nvSpPr>
        <p:spPr>
          <a:xfrm>
            <a:off x="5100350" y="1622500"/>
            <a:ext cx="36303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One child of ScrollView</a:t>
            </a:r>
            <a:br>
              <a:rPr lang="en" sz="1800">
                <a:latin typeface="Roboto"/>
                <a:ea typeface="Roboto"/>
                <a:cs typeface="Roboto"/>
                <a:sym typeface="Roboto"/>
              </a:rPr>
            </a:br>
            <a:r>
              <a:rPr lang="en" sz="1800">
                <a:latin typeface="Roboto"/>
                <a:ea typeface="Roboto"/>
                <a:cs typeface="Roboto"/>
                <a:sym typeface="Roboto"/>
              </a:rPr>
              <a:t>which can be a layout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68"/>
          <p:cNvSpPr/>
          <p:nvPr/>
        </p:nvSpPr>
        <p:spPr>
          <a:xfrm>
            <a:off x="4625925" y="2275225"/>
            <a:ext cx="345000" cy="1186200"/>
          </a:xfrm>
          <a:prstGeom prst="rightBracket">
            <a:avLst>
              <a:gd name="adj" fmla="val 833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0" name="Google Shape;390;p68"/>
          <p:cNvCxnSpPr>
            <a:stCxn id="389" idx="2"/>
            <a:endCxn id="387" idx="1"/>
          </p:cNvCxnSpPr>
          <p:nvPr/>
        </p:nvCxnSpPr>
        <p:spPr>
          <a:xfrm>
            <a:off x="4970925" y="2868325"/>
            <a:ext cx="71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1" name="Google Shape;391;p68"/>
          <p:cNvCxnSpPr/>
          <p:nvPr/>
        </p:nvCxnSpPr>
        <p:spPr>
          <a:xfrm>
            <a:off x="4549725" y="1895500"/>
            <a:ext cx="711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397" name="Google Shape;397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Developer Documentation: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ScrollView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/>
              <a:t>and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HorizontalScrollView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String Resources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Other: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Android Developers Blog: </a:t>
            </a:r>
            <a:r>
              <a:rPr lang="en" u="sng">
                <a:solidFill>
                  <a:schemeClr val="hlink"/>
                </a:solidFill>
                <a:hlinkClick r:id="rId7"/>
              </a:rPr>
              <a:t>Linkify your Text!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Codepath: </a:t>
            </a:r>
            <a:r>
              <a:rPr lang="en" u="sng">
                <a:solidFill>
                  <a:schemeClr val="hlink"/>
                </a:solidFill>
                <a:hlinkClick r:id="rId8"/>
              </a:rPr>
              <a:t>Working with a TextView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98" name="Google Shape;398;p6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404" name="Google Shape;404;p7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405" name="Google Shape;405;p70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Concept Chapter:</a:t>
            </a: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1.3 Text and scrolling views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1.3 Text and scrolling views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411" name="Google Shape;411;p7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7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13" name="Google Shape;413;p7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398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TextView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ScrollView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89" name="Google Shape;289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TextView</a:t>
            </a:r>
            <a:endParaRPr/>
          </a:p>
        </p:txBody>
      </p:sp>
      <p:sp>
        <p:nvSpPr>
          <p:cNvPr id="295" name="Google Shape;295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TextView for text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TextView</a:t>
            </a:r>
            <a:r>
              <a:rPr lang="en" dirty="0"/>
              <a:t> is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View</a:t>
            </a:r>
            <a:r>
              <a:rPr lang="en" dirty="0"/>
              <a:t> subclass for single and multi-line text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 dirty="0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EditText</a:t>
            </a:r>
            <a:r>
              <a:rPr lang="en" dirty="0"/>
              <a:t> is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dirty="0"/>
              <a:t> subclass with editable text 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Controlled with layout attributes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Set text: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Statically from string resource in XML</a:t>
            </a:r>
            <a:endParaRPr dirty="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dirty="0"/>
              <a:t>Dynamically from Java code and any source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302" name="Google Shape;302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text in string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0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&lt;b&gt;</a:t>
            </a:r>
            <a:r>
              <a:rPr lang="en" dirty="0"/>
              <a:t> and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" dirty="0"/>
              <a:t> HTML tags for bold and italics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All other HTML tags are ignored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String resources: one unbroken line = one paragraph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\n</a:t>
            </a:r>
            <a:r>
              <a:rPr lang="en" dirty="0"/>
              <a:t> starts a new a line or paragraph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Escape apostrophes and quotes with backslash (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\"</a:t>
            </a:r>
            <a:r>
              <a:rPr lang="en" dirty="0"/>
              <a:t>,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\'</a:t>
            </a:r>
            <a:r>
              <a:rPr lang="en" dirty="0"/>
              <a:t>)</a:t>
            </a:r>
            <a:endParaRPr dirty="0"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Escape any non-ASCII characters with backslash (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\</a:t>
            </a:r>
            <a:r>
              <a:rPr lang="en" dirty="0"/>
              <a:t>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09" name="Google Shape;309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XML</a:t>
            </a:r>
            <a:endParaRPr/>
          </a:p>
        </p:txBody>
      </p:sp>
      <p:sp>
        <p:nvSpPr>
          <p:cNvPr id="315" name="Google Shape;315;p59"/>
          <p:cNvSpPr txBox="1">
            <a:spLocks noGrp="1"/>
          </p:cNvSpPr>
          <p:nvPr>
            <p:ph type="body" idx="1"/>
          </p:nvPr>
        </p:nvSpPr>
        <p:spPr>
          <a:xfrm>
            <a:off x="392825" y="1228675"/>
            <a:ext cx="813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android:id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="@+id/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android:layout_width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match_parent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android:layout_height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="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wrap_content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"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android:text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="@string/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my_story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” 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/&gt;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TextView attributes</a:t>
            </a:r>
            <a:endParaRPr/>
          </a:p>
        </p:txBody>
      </p:sp>
      <p:sp>
        <p:nvSpPr>
          <p:cNvPr id="322" name="Google Shape;322;p60"/>
          <p:cNvSpPr txBox="1">
            <a:spLocks noGrp="1"/>
          </p:cNvSpPr>
          <p:nvPr>
            <p:ph type="body" idx="1"/>
          </p:nvPr>
        </p:nvSpPr>
        <p:spPr>
          <a:xfrm>
            <a:off x="196175" y="1043425"/>
            <a:ext cx="8871000" cy="35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to display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textColor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—color of text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textAppearance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—predefined style or theme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textSize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—text size in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textStyle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bold</a:t>
            </a:r>
            <a:r>
              <a:rPr lang="en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italic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typeface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sans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serif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or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monospace</a:t>
            </a: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android:</a:t>
            </a:r>
            <a:r>
              <a:rPr lang="en" b="1" u="sng" dirty="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lineSpacingExtra</a:t>
            </a:r>
            <a:r>
              <a:rPr lang="en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—extra space between lines in </a:t>
            </a:r>
            <a:r>
              <a:rPr lang="en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3" name="Google Shape;323;p6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Formatting active web links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9" name="Google Shape;329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37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&lt;string name="article_text"&gt;...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www.rockument.com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...&lt;/string&gt;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&lt;TextView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android:id="@+id/article"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android:autoLink="web"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android:text="@string/article_text"/&gt;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6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31" name="Google Shape;331;p61"/>
          <p:cNvSpPr/>
          <p:nvPr/>
        </p:nvSpPr>
        <p:spPr>
          <a:xfrm>
            <a:off x="4282425" y="1158300"/>
            <a:ext cx="2382000" cy="2856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61"/>
          <p:cNvSpPr/>
          <p:nvPr/>
        </p:nvSpPr>
        <p:spPr>
          <a:xfrm>
            <a:off x="707075" y="3061475"/>
            <a:ext cx="2947200" cy="285600"/>
          </a:xfrm>
          <a:prstGeom prst="rect">
            <a:avLst/>
          </a:prstGeom>
          <a:noFill/>
          <a:ln w="2857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61"/>
          <p:cNvSpPr txBox="1"/>
          <p:nvPr/>
        </p:nvSpPr>
        <p:spPr>
          <a:xfrm>
            <a:off x="7088425" y="3163075"/>
            <a:ext cx="1881000" cy="132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Don’t use HTML for a web link in free-form text</a:t>
            </a:r>
            <a:endParaRPr sz="1800"/>
          </a:p>
        </p:txBody>
      </p:sp>
      <p:sp>
        <p:nvSpPr>
          <p:cNvPr id="334" name="Google Shape;334;p61"/>
          <p:cNvSpPr txBox="1"/>
          <p:nvPr/>
        </p:nvSpPr>
        <p:spPr>
          <a:xfrm>
            <a:off x="311700" y="4108350"/>
            <a:ext cx="6297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autoLink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values: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"web"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"email"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"phone"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"map"</a:t>
            </a:r>
            <a:r>
              <a:rPr lang="en" sz="1800"/>
              <a:t>,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"all"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TextView in Java code</a:t>
            </a:r>
            <a:endParaRPr/>
          </a:p>
        </p:txBody>
      </p:sp>
      <p:sp>
        <p:nvSpPr>
          <p:cNvPr id="340" name="Google Shape;340;p62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myTextview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 = new 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TextView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(this);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myTextView.setWidth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LayoutParams.MATCH_PARENT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myTextView.setHeight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LayoutParams.WRAP_CONTENT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myTextView.setMinLines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(3);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myTextView.setText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R.string.my_story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myTextView.append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dirty="0" err="1">
                <a:latin typeface="Consolas"/>
                <a:ea typeface="Consolas"/>
                <a:cs typeface="Consolas"/>
                <a:sym typeface="Consolas"/>
              </a:rPr>
              <a:t>userComment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6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736</Words>
  <Application>Microsoft Macintosh PowerPoint</Application>
  <PresentationFormat>On-screen Show (16:9)</PresentationFormat>
  <Paragraphs>126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Consolas</vt:lpstr>
      <vt:lpstr>Roboto</vt:lpstr>
      <vt:lpstr>GDT master</vt:lpstr>
      <vt:lpstr>GDT master</vt:lpstr>
      <vt:lpstr>GDT master</vt:lpstr>
      <vt:lpstr>GDT master</vt:lpstr>
      <vt:lpstr>1.3 Text and scrolling views</vt:lpstr>
      <vt:lpstr>Contents</vt:lpstr>
      <vt:lpstr>TextView</vt:lpstr>
      <vt:lpstr>TextView for text</vt:lpstr>
      <vt:lpstr>Formatting text in string resource</vt:lpstr>
      <vt:lpstr>Creating TextView in XML</vt:lpstr>
      <vt:lpstr>Common TextView attributes</vt:lpstr>
      <vt:lpstr>Formatting active web links</vt:lpstr>
      <vt:lpstr>Creating TextView in Java code</vt:lpstr>
      <vt:lpstr>ScrollView</vt:lpstr>
      <vt:lpstr>What about large amounts of text?</vt:lpstr>
      <vt:lpstr>ScrollView for scrolling content</vt:lpstr>
      <vt:lpstr>ScrollView layout with one TextView</vt:lpstr>
      <vt:lpstr>ScrollView layout with a view group</vt:lpstr>
      <vt:lpstr>ScrollView with image and button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your first app</dc:title>
  <cp:lastModifiedBy>Phan Xuan-Thien</cp:lastModifiedBy>
  <cp:revision>7</cp:revision>
  <dcterms:modified xsi:type="dcterms:W3CDTF">2022-03-22T03:57:59Z</dcterms:modified>
</cp:coreProperties>
</file>