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28"/>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Consolas" panose="020B0609020204030204" pitchFamily="49"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8"/>
    <p:restoredTop sz="94643"/>
  </p:normalViewPr>
  <p:slideViewPr>
    <p:cSldViewPr snapToGrid="0" snapToObjects="1">
      <p:cViewPr varScale="1">
        <p:scale>
          <a:sx n="158" d="100"/>
          <a:sy n="158" d="100"/>
        </p:scale>
        <p:origin x="200" y="208"/>
      </p:cViewPr>
      <p:guideLst/>
    </p:cSldViewPr>
  </p:slideViewPr>
  <p:notesTextViewPr>
    <p:cViewPr>
      <p:scale>
        <a:sx n="1" d="1"/>
        <a:sy n="1" d="1"/>
      </p:scale>
      <p:origin x="0" y="-8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android.com/reference/android/view/MotionEvent.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eveloper.android.com/reference/android/support/v4/view/GestureDetectorCompat.html#onTouchEvent(android.view.MotionEvent)"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6743fd38d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6743fd38d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e168af2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e168af2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e168af2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e168af2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e168af26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e168af26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a:solidFill>
                  <a:schemeClr val="dk1"/>
                </a:solidFill>
              </a:rPr>
              <a:t>A </a:t>
            </a:r>
            <a:r>
              <a:rPr lang="en" i="1">
                <a:solidFill>
                  <a:schemeClr val="dk1"/>
                </a:solidFill>
              </a:rPr>
              <a:t>click event</a:t>
            </a:r>
            <a:r>
              <a:rPr lang="en">
                <a:solidFill>
                  <a:schemeClr val="dk1"/>
                </a:solidFill>
              </a:rPr>
              <a:t> occurs when the user taps or clicks a button, or an image used as a button. The object notifies an </a:t>
            </a:r>
            <a:r>
              <a:rPr lang="en" i="1">
                <a:solidFill>
                  <a:schemeClr val="dk1"/>
                </a:solidFill>
              </a:rPr>
              <a:t>event listener</a:t>
            </a:r>
            <a:r>
              <a:rPr lang="en">
                <a:solidFill>
                  <a:schemeClr val="dk1"/>
                </a:solidFill>
              </a:rPr>
              <a:t> called </a:t>
            </a:r>
            <a:r>
              <a:rPr lang="en" u="sng">
                <a:solidFill>
                  <a:srgbClr val="1155CC"/>
                </a:solidFill>
                <a:hlinkClick r:id="rId3">
                  <a:extLst>
                    <a:ext uri="{A12FA001-AC4F-418D-AE19-62706E023703}">
                      <ahyp:hlinkClr xmlns:ahyp="http://schemas.microsoft.com/office/drawing/2018/hyperlinkcolor" val="tx"/>
                    </a:ext>
                  </a:extLst>
                </a:hlinkClick>
              </a:rPr>
              <a:t>OnClickListener</a:t>
            </a:r>
            <a:r>
              <a:rPr lang="en">
                <a:solidFill>
                  <a:schemeClr val="dk1"/>
                </a:solidFill>
              </a:rPr>
              <a:t>, which is an interface in the </a:t>
            </a:r>
            <a:r>
              <a:rPr lang="en" u="sng">
                <a:solidFill>
                  <a:srgbClr val="1155CC"/>
                </a:solidFill>
                <a:hlinkClick r:id="rId4">
                  <a:extLst>
                    <a:ext uri="{A12FA001-AC4F-418D-AE19-62706E023703}">
                      <ahyp:hlinkClr xmlns:ahyp="http://schemas.microsoft.com/office/drawing/2018/hyperlinkcolor" val="tx"/>
                    </a:ext>
                  </a:extLst>
                </a:hlinkClick>
              </a:rPr>
              <a:t>View</a:t>
            </a:r>
            <a:r>
              <a:rPr lang="en">
                <a:solidFill>
                  <a:schemeClr val="dk1"/>
                </a:solidFill>
              </a:rPr>
              <a:t> class. You can use the listener to respond to a click event. </a:t>
            </a:r>
            <a:endParaRPr>
              <a:solidFill>
                <a:schemeClr val="dk1"/>
              </a:solidFill>
            </a:endParaRPr>
          </a:p>
          <a:p>
            <a:pPr marL="0" lvl="0" indent="0" algn="l" rtl="0">
              <a:lnSpc>
                <a:spcPct val="115000"/>
              </a:lnSpc>
              <a:spcBef>
                <a:spcPts val="500"/>
              </a:spcBef>
              <a:spcAft>
                <a:spcPts val="0"/>
              </a:spcAft>
              <a:buNone/>
            </a:pPr>
            <a:r>
              <a:rPr lang="en">
                <a:solidFill>
                  <a:schemeClr val="dk1"/>
                </a:solidFill>
              </a:rPr>
              <a:t>Android Studio provides a </a:t>
            </a:r>
            <a:r>
              <a:rPr lang="en" i="1">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marL="0" lvl="0" indent="0" algn="l" rtl="0">
              <a:lnSpc>
                <a:spcPct val="115000"/>
              </a:lnSpc>
              <a:spcBef>
                <a:spcPts val="20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chemeClr val="dk1"/>
              </a:solidFill>
              <a:latin typeface="Consolas"/>
              <a:ea typeface="Consolas"/>
              <a:cs typeface="Consolas"/>
              <a:sym typeface="Consolas"/>
            </a:endParaRPr>
          </a:p>
          <a:p>
            <a:pPr marL="0" lvl="0" indent="0" algn="l" rtl="0">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e168af26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e168af26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623df383d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623df383d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a:p>
            <a:pPr marL="0" lvl="0" indent="0" algn="l" rtl="0">
              <a:lnSpc>
                <a:spcPct val="115000"/>
              </a:lnSpc>
              <a:spcBef>
                <a:spcPts val="1000"/>
              </a:spcBef>
              <a:spcAft>
                <a:spcPts val="1000"/>
              </a:spcAft>
              <a:buClr>
                <a:schemeClr val="dk1"/>
              </a:buClr>
              <a:buSzPts val="1100"/>
              <a:buFont typeface="Arial"/>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623df383d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623df383d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e168af26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e168af26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US" sz="900" b="0" i="0" u="none" strike="noStrike" cap="none" dirty="0" err="1">
                <a:solidFill>
                  <a:srgbClr val="000000"/>
                </a:solidFill>
                <a:effectLst/>
                <a:latin typeface="Arial"/>
                <a:ea typeface="Arial"/>
                <a:cs typeface="Arial"/>
                <a:sym typeface="Arial"/>
              </a:rPr>
              <a:t>dp</a:t>
            </a:r>
            <a:r>
              <a:rPr lang="en-US" sz="900" b="0" i="0" u="none" strike="noStrike" cap="none" dirty="0">
                <a:solidFill>
                  <a:srgbClr val="000000"/>
                </a:solidFill>
                <a:effectLst/>
                <a:latin typeface="Arial"/>
                <a:ea typeface="Arial"/>
                <a:cs typeface="Arial"/>
                <a:sym typeface="Arial"/>
              </a:rPr>
              <a:t> :  Density-independent Pixels (</a:t>
            </a:r>
            <a:r>
              <a:rPr lang="en-US" sz="900" b="0" i="0" u="none" strike="noStrike" cap="none" dirty="0" err="1">
                <a:solidFill>
                  <a:srgbClr val="000000"/>
                </a:solidFill>
                <a:effectLst/>
                <a:latin typeface="Arial"/>
                <a:ea typeface="Arial"/>
                <a:cs typeface="Arial"/>
                <a:sym typeface="Arial"/>
              </a:rPr>
              <a:t>số</a:t>
            </a:r>
            <a:r>
              <a:rPr lang="en-US" sz="900" b="0" i="0" u="none" strike="noStrike" cap="none" dirty="0">
                <a:solidFill>
                  <a:srgbClr val="000000"/>
                </a:solidFill>
                <a:effectLst/>
                <a:latin typeface="Arial"/>
                <a:ea typeface="Arial"/>
                <a:cs typeface="Arial"/>
                <a:sym typeface="Arial"/>
              </a:rPr>
              <a:t> pixel </a:t>
            </a:r>
            <a:r>
              <a:rPr lang="en-US" sz="900" b="0" i="0" u="none" strike="noStrike" cap="none" dirty="0" err="1">
                <a:solidFill>
                  <a:srgbClr val="000000"/>
                </a:solidFill>
                <a:effectLst/>
                <a:latin typeface="Arial"/>
                <a:ea typeface="Arial"/>
                <a:cs typeface="Arial"/>
                <a:sym typeface="Arial"/>
              </a:rPr>
              <a:t>độc</a:t>
            </a:r>
            <a:r>
              <a:rPr lang="en-US" sz="900" b="0" i="0" u="none" strike="noStrike" cap="none" dirty="0">
                <a:solidFill>
                  <a:srgbClr val="000000"/>
                </a:solidFill>
                <a:effectLst/>
                <a:latin typeface="Arial"/>
                <a:ea typeface="Arial"/>
                <a:cs typeface="Arial"/>
                <a:sym typeface="Arial"/>
              </a:rPr>
              <a:t> </a:t>
            </a:r>
            <a:r>
              <a:rPr lang="en-US" sz="900" b="0" i="0" u="none" strike="noStrike" cap="none" dirty="0" err="1">
                <a:solidFill>
                  <a:srgbClr val="000000"/>
                </a:solidFill>
                <a:effectLst/>
                <a:latin typeface="Arial"/>
                <a:ea typeface="Arial"/>
                <a:cs typeface="Arial"/>
                <a:sym typeface="Arial"/>
              </a:rPr>
              <a:t>lập</a:t>
            </a:r>
            <a:r>
              <a:rPr lang="en-US" sz="900" b="0" i="0" u="none" strike="noStrike" cap="none" dirty="0">
                <a:solidFill>
                  <a:srgbClr val="000000"/>
                </a:solidFill>
                <a:effectLst/>
                <a:latin typeface="Arial"/>
                <a:ea typeface="Arial"/>
                <a:cs typeface="Arial"/>
                <a:sym typeface="Arial"/>
              </a:rPr>
              <a:t> </a:t>
            </a:r>
            <a:r>
              <a:rPr lang="en-US" sz="900" b="0" i="0" u="none" strike="noStrike" cap="none" dirty="0" err="1">
                <a:solidFill>
                  <a:srgbClr val="000000"/>
                </a:solidFill>
                <a:effectLst/>
                <a:latin typeface="Arial"/>
                <a:ea typeface="Arial"/>
                <a:cs typeface="Arial"/>
                <a:sym typeface="Arial"/>
              </a:rPr>
              <a:t>mật</a:t>
            </a:r>
            <a:r>
              <a:rPr lang="en-US" sz="900" b="0" i="0" u="none" strike="noStrike" cap="none" dirty="0">
                <a:solidFill>
                  <a:srgbClr val="000000"/>
                </a:solidFill>
                <a:effectLst/>
                <a:latin typeface="Arial"/>
                <a:ea typeface="Arial"/>
                <a:cs typeface="Arial"/>
                <a:sym typeface="Arial"/>
              </a:rPr>
              <a:t> </a:t>
            </a:r>
            <a:r>
              <a:rPr lang="en-US" sz="900" b="0" i="0" u="none" strike="noStrike" cap="none" dirty="0" err="1">
                <a:solidFill>
                  <a:srgbClr val="000000"/>
                </a:solidFill>
                <a:effectLst/>
                <a:latin typeface="Arial"/>
                <a:ea typeface="Arial"/>
                <a:cs typeface="Arial"/>
                <a:sym typeface="Arial"/>
              </a:rPr>
              <a:t>độ</a:t>
            </a:r>
            <a:r>
              <a:rPr lang="en-US" sz="900" b="0" i="0" u="none" strike="noStrike" cap="none" dirty="0">
                <a:solidFill>
                  <a:srgbClr val="000000"/>
                </a:solidFill>
                <a:effectLst/>
                <a:latin typeface="Arial"/>
                <a:ea typeface="Arial"/>
                <a:cs typeface="Arial"/>
                <a:sym typeface="Arial"/>
              </a:rPr>
              <a:t>)</a:t>
            </a:r>
          </a:p>
          <a:p>
            <a:pPr marL="0" lvl="0" indent="0" algn="l" rtl="0">
              <a:lnSpc>
                <a:spcPct val="115000"/>
              </a:lnSpc>
              <a:spcBef>
                <a:spcPts val="0"/>
              </a:spcBef>
              <a:spcAft>
                <a:spcPts val="1000"/>
              </a:spcAft>
              <a:buNone/>
            </a:pPr>
            <a:r>
              <a:rPr lang="en-US" sz="900" b="0" i="0" u="none" strike="noStrike" cap="none" dirty="0">
                <a:solidFill>
                  <a:srgbClr val="000000"/>
                </a:solidFill>
                <a:effectLst/>
                <a:latin typeface="Arial"/>
                <a:ea typeface="Arial"/>
                <a:cs typeface="Arial"/>
                <a:sym typeface="Arial"/>
              </a:rPr>
              <a:t>A </a:t>
            </a:r>
            <a:r>
              <a:rPr lang="en-US" sz="900" b="0" i="0" u="none" strike="noStrike" cap="none" dirty="0" err="1">
                <a:solidFill>
                  <a:srgbClr val="000000"/>
                </a:solidFill>
                <a:effectLst/>
                <a:latin typeface="Arial"/>
                <a:ea typeface="Arial"/>
                <a:cs typeface="Arial"/>
                <a:sym typeface="Arial"/>
              </a:rPr>
              <a:t>dp</a:t>
            </a:r>
            <a:r>
              <a:rPr lang="en-US" sz="900" b="0" i="0" u="none" strike="noStrike" cap="none" dirty="0">
                <a:solidFill>
                  <a:srgbClr val="000000"/>
                </a:solidFill>
                <a:effectLst/>
                <a:latin typeface="Arial"/>
                <a:ea typeface="Arial"/>
                <a:cs typeface="Arial"/>
                <a:sym typeface="Arial"/>
              </a:rPr>
              <a:t> is equal to one physical pixel on a screen with a density of 160</a:t>
            </a:r>
          </a:p>
          <a:p>
            <a:pPr marL="0" lvl="0" indent="0" algn="l" rtl="0">
              <a:lnSpc>
                <a:spcPct val="115000"/>
              </a:lnSpc>
              <a:spcBef>
                <a:spcPts val="0"/>
              </a:spcBef>
              <a:spcAft>
                <a:spcPts val="1000"/>
              </a:spcAft>
              <a:buNone/>
            </a:pPr>
            <a:r>
              <a:rPr lang="en-US" sz="900" b="0" i="0" u="none" strike="noStrike" cap="none" dirty="0" err="1">
                <a:solidFill>
                  <a:srgbClr val="000000"/>
                </a:solidFill>
                <a:effectLst/>
                <a:latin typeface="Arial"/>
                <a:ea typeface="Arial"/>
                <a:cs typeface="Arial"/>
                <a:sym typeface="Arial"/>
              </a:rPr>
              <a:t>dp</a:t>
            </a:r>
            <a:r>
              <a:rPr lang="en-US" sz="900" b="0" i="0" u="none" strike="noStrike" cap="none" dirty="0">
                <a:solidFill>
                  <a:srgbClr val="000000"/>
                </a:solidFill>
                <a:effectLst/>
                <a:latin typeface="Arial"/>
                <a:ea typeface="Arial"/>
                <a:cs typeface="Arial"/>
                <a:sym typeface="Arial"/>
              </a:rPr>
              <a:t> = (width in pixels * 160) / screen density</a:t>
            </a:r>
            <a:endParaRPr sz="900"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9058cd99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9058cd99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6e4119f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16e4119f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vi-VN" dirty="0"/>
              <a:t>Fling: ném, quăng </a:t>
            </a:r>
          </a:p>
          <a:p>
            <a:pPr marL="0" lvl="0" indent="0" algn="l" rtl="0">
              <a:lnSpc>
                <a:spcPct val="115000"/>
              </a:lnSpc>
              <a:spcBef>
                <a:spcPts val="1000"/>
              </a:spcBef>
              <a:spcAft>
                <a:spcPts val="0"/>
              </a:spcAft>
              <a:buClr>
                <a:schemeClr val="dk1"/>
              </a:buClr>
              <a:buSzPts val="1100"/>
              <a:buFont typeface="Arial"/>
              <a:buNone/>
            </a:pPr>
            <a:r>
              <a:rPr lang="vi-VN" dirty="0"/>
              <a:t>Drag: kéo </a:t>
            </a:r>
          </a:p>
          <a:p>
            <a:pPr marL="0" lvl="0" indent="0" algn="l" rtl="0">
              <a:lnSpc>
                <a:spcPct val="115000"/>
              </a:lnSpc>
              <a:spcBef>
                <a:spcPts val="1000"/>
              </a:spcBef>
              <a:spcAft>
                <a:spcPts val="0"/>
              </a:spcAft>
              <a:buClr>
                <a:schemeClr val="dk1"/>
              </a:buClr>
              <a:buSzPts val="1100"/>
              <a:buFont typeface="Arial"/>
              <a:buNone/>
            </a:pPr>
            <a:r>
              <a:rPr lang="vi-VN" dirty="0"/>
              <a:t>Pinch: kẹp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83a708a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83a708a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95b5a65c4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95b5a65c4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95b5a65c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95b5a65c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marL="457200" lvl="0" indent="-298450" algn="l" rtl="0">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marL="0" lvl="0" indent="0" algn="l" rtl="0">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3">
                  <a:extLst>
                    <a:ext uri="{A12FA001-AC4F-418D-AE19-62706E023703}">
                      <ahyp:hlinkClr xmlns:ahyp="http://schemas.microsoft.com/office/drawing/2018/hyperlinkcolor" val="tx"/>
                    </a:ext>
                  </a:extLst>
                </a:hlinkClick>
              </a:rPr>
              <a:t>MotionEvent</a:t>
            </a:r>
            <a:r>
              <a:rPr lang="en">
                <a:solidFill>
                  <a:schemeClr val="dk1"/>
                </a:solidFill>
              </a:rPr>
              <a:t> class is delivered to </a:t>
            </a:r>
            <a:r>
              <a:rPr lang="en" u="sng">
                <a:solidFill>
                  <a:srgbClr val="1155CC"/>
                </a:solidFill>
                <a:hlinkClick r:id="rId4">
                  <a:extLst>
                    <a:ext uri="{A12FA001-AC4F-418D-AE19-62706E023703}">
                      <ahyp:hlinkClr xmlns:ahyp="http://schemas.microsoft.com/office/drawing/2018/hyperlinkcolor" val="tx"/>
                    </a:ext>
                  </a:extLst>
                </a:hlinkClick>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marL="0" lvl="0" indent="0" algn="l" rtl="0">
              <a:lnSpc>
                <a:spcPct val="115000"/>
              </a:lnSpc>
              <a:spcBef>
                <a:spcPts val="1000"/>
              </a:spcBef>
              <a:spcAft>
                <a:spcPts val="1000"/>
              </a:spcAft>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28059886d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28059886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28059886d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28059886d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83a708af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83a708af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83a708af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83a708af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8059886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8059886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28059886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28059886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9058cd991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9058cd991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68e6cd3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68e6cd3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3a708aff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3a708aff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20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95b5a65c4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95b5a65c4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a:solidFill>
                  <a:schemeClr val="dk1"/>
                </a:solidFill>
              </a:rPr>
              <a:t>A </a:t>
            </a:r>
            <a:r>
              <a:rPr lang="en" i="1">
                <a:solidFill>
                  <a:schemeClr val="dk1"/>
                </a:solidFill>
              </a:rPr>
              <a:t>click event</a:t>
            </a:r>
            <a:r>
              <a:rPr lang="en">
                <a:solidFill>
                  <a:schemeClr val="dk1"/>
                </a:solidFill>
              </a:rPr>
              <a:t> occurs when the user taps or clicks a button, or an image used as a button. The object notifies an </a:t>
            </a:r>
            <a:r>
              <a:rPr lang="en" i="1">
                <a:solidFill>
                  <a:schemeClr val="dk1"/>
                </a:solidFill>
              </a:rPr>
              <a:t>event listener</a:t>
            </a:r>
            <a:r>
              <a:rPr lang="en">
                <a:solidFill>
                  <a:schemeClr val="dk1"/>
                </a:solidFill>
              </a:rPr>
              <a:t> called </a:t>
            </a:r>
            <a:r>
              <a:rPr lang="en" u="sng">
                <a:solidFill>
                  <a:srgbClr val="1155CC"/>
                </a:solidFill>
                <a:hlinkClick r:id="rId3">
                  <a:extLst>
                    <a:ext uri="{A12FA001-AC4F-418D-AE19-62706E023703}">
                      <ahyp:hlinkClr xmlns:ahyp="http://schemas.microsoft.com/office/drawing/2018/hyperlinkcolor" val="tx"/>
                    </a:ext>
                  </a:extLst>
                </a:hlinkClick>
              </a:rPr>
              <a:t>OnClickListener</a:t>
            </a:r>
            <a:r>
              <a:rPr lang="en">
                <a:solidFill>
                  <a:schemeClr val="dk1"/>
                </a:solidFill>
              </a:rPr>
              <a:t>, which is an interface in the </a:t>
            </a:r>
            <a:r>
              <a:rPr lang="en" u="sng">
                <a:solidFill>
                  <a:srgbClr val="1155CC"/>
                </a:solidFill>
                <a:hlinkClick r:id="rId4">
                  <a:extLst>
                    <a:ext uri="{A12FA001-AC4F-418D-AE19-62706E023703}">
                      <ahyp:hlinkClr xmlns:ahyp="http://schemas.microsoft.com/office/drawing/2018/hyperlinkcolor" val="tx"/>
                    </a:ext>
                  </a:extLst>
                </a:hlinkClick>
              </a:rPr>
              <a:t>View</a:t>
            </a:r>
            <a:r>
              <a:rPr lang="en">
                <a:solidFill>
                  <a:schemeClr val="dk1"/>
                </a:solidFill>
              </a:rPr>
              <a:t> class. You can use the listener to respond to a click event. </a:t>
            </a:r>
            <a:endParaRPr>
              <a:solidFill>
                <a:schemeClr val="dk1"/>
              </a:solidFill>
            </a:endParaRPr>
          </a:p>
          <a:p>
            <a:pPr marL="0" lvl="0" indent="0" algn="l" rtl="0">
              <a:lnSpc>
                <a:spcPct val="115000"/>
              </a:lnSpc>
              <a:spcBef>
                <a:spcPts val="500"/>
              </a:spcBef>
              <a:spcAft>
                <a:spcPts val="0"/>
              </a:spcAft>
              <a:buNone/>
            </a:pPr>
            <a:r>
              <a:rPr lang="en">
                <a:solidFill>
                  <a:schemeClr val="dk1"/>
                </a:solidFill>
              </a:rPr>
              <a:t>Android Studio provides a </a:t>
            </a:r>
            <a:r>
              <a:rPr lang="en" i="1">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marL="0" lvl="0" indent="0" algn="l" rtl="0">
              <a:lnSpc>
                <a:spcPct val="115000"/>
              </a:lnSpc>
              <a:spcBef>
                <a:spcPts val="20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chemeClr val="dk1"/>
              </a:solidFill>
              <a:latin typeface="Consolas"/>
              <a:ea typeface="Consolas"/>
              <a:cs typeface="Consolas"/>
              <a:sym typeface="Consolas"/>
            </a:endParaRPr>
          </a:p>
          <a:p>
            <a:pPr marL="0" lvl="0" indent="0" algn="l" rtl="0">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hyperlink" Target="http://creativecommons.org/licenses/by-nc/4.0/" TargetMode="Externa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AFAFA"/>
              </a:buClr>
              <a:buSzPts val="5200"/>
              <a:buNone/>
              <a:defRPr sz="5200" b="1">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SzPts val="2400"/>
              <a:buChar char="●"/>
              <a:defRPr/>
            </a:lvl1pPr>
            <a:lvl2pPr marL="914400" lvl="1" indent="-342900" algn="ctr">
              <a:spcBef>
                <a:spcPts val="0"/>
              </a:spcBef>
              <a:spcAft>
                <a:spcPts val="0"/>
              </a:spcAft>
              <a:buSzPts val="18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74"/>
        <p:cNvGrpSpPr/>
        <p:nvPr/>
      </p:nvGrpSpPr>
      <p:grpSpPr>
        <a:xfrm>
          <a:off x="0" y="0"/>
          <a:ext cx="0" cy="0"/>
          <a:chOff x="0" y="0"/>
          <a:chExt cx="0" cy="0"/>
        </a:xfrm>
      </p:grpSpPr>
      <p:sp>
        <p:nvSpPr>
          <p:cNvPr id="75" name="Google Shape;75;p1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8" name="Google Shape;88;p15"/>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 name="Google Shape;89;p15"/>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 name="Google Shape;92;p16"/>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7"/>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97" name="Google Shape;97;p17"/>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18"/>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1" name="Google Shape;101;p18"/>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9"/>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 name="Google Shape;110;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1" name="Google Shape;111;p20"/>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4" name="Google Shape;114;p21"/>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8" name="Google Shape;118;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9" name="Google Shape;119;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0" name="Google Shape;120;p22"/>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23"/>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123" name="Google Shape;123;p23"/>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4"/>
        <p:cNvGrpSpPr/>
        <p:nvPr/>
      </p:nvGrpSpPr>
      <p:grpSpPr>
        <a:xfrm>
          <a:off x="0" y="0"/>
          <a:ext cx="0" cy="0"/>
          <a:chOff x="0" y="0"/>
          <a:chExt cx="0" cy="0"/>
        </a:xfrm>
      </p:grpSpPr>
      <p:sp>
        <p:nvSpPr>
          <p:cNvPr id="125" name="Google Shape;125;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6" name="Google Shape;126;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7" name="Google Shape;127;p24"/>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pic>
        <p:nvPicPr>
          <p:cNvPr id="129" name="Google Shape;129;p25"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30" name="Google Shape;130;p25"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3" name="Google Shape;133;p25"/>
          <p:cNvSpPr txBox="1">
            <a:spLocks noGrp="1"/>
          </p:cNvSpPr>
          <p:nvPr>
            <p:ph type="sldNum" idx="2"/>
          </p:nvPr>
        </p:nvSpPr>
        <p:spPr>
          <a:xfrm>
            <a:off x="86248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25"/>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 name="Google Shape;135;p25"/>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6" name="Google Shape;136;p25"/>
          <p:cNvSpPr txBox="1">
            <a:spLocks noGrp="1"/>
          </p:cNvSpPr>
          <p:nvPr>
            <p:ph type="sldNum" idx="3"/>
          </p:nvPr>
        </p:nvSpPr>
        <p:spPr>
          <a:xfrm>
            <a:off x="86248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7" name="Google Shape;137;p25"/>
          <p:cNvSpPr txBox="1">
            <a:spLocks noGrp="1"/>
          </p:cNvSpPr>
          <p:nvPr>
            <p:ph type="subTitle" idx="4"/>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5">
                  <a:extLst>
                    <a:ext uri="{A12FA001-AC4F-418D-AE19-62706E023703}">
                      <ahyp:hlinkClr xmlns:ahyp="http://schemas.microsoft.com/office/drawing/2018/hyperlinkcolor" val="tx"/>
                    </a:ext>
                  </a:extLst>
                </a:hlinkClick>
              </a:rPr>
              <a:t>Creative Commons Attribution-NonCommercial 4.0 International License</a:t>
            </a:r>
            <a:endParaRPr sz="900" i="1">
              <a:solidFill>
                <a:srgbClr val="666666"/>
              </a:solidFill>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140"/>
        <p:cNvGrpSpPr/>
        <p:nvPr/>
      </p:nvGrpSpPr>
      <p:grpSpPr>
        <a:xfrm>
          <a:off x="0" y="0"/>
          <a:ext cx="0" cy="0"/>
          <a:chOff x="0" y="0"/>
          <a:chExt cx="0" cy="0"/>
        </a:xfrm>
      </p:grpSpPr>
      <p:sp>
        <p:nvSpPr>
          <p:cNvPr id="141" name="Google Shape;141;p26"/>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149"/>
        <p:cNvGrpSpPr/>
        <p:nvPr/>
      </p:nvGrpSpPr>
      <p:grpSpPr>
        <a:xfrm>
          <a:off x="0" y="0"/>
          <a:ext cx="0" cy="0"/>
          <a:chOff x="0" y="0"/>
          <a:chExt cx="0" cy="0"/>
        </a:xfrm>
      </p:grpSpPr>
      <p:sp>
        <p:nvSpPr>
          <p:cNvPr id="150" name="Google Shape;150;p28"/>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1" name="Google Shape;151;p28"/>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2" name="Google Shape;152;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5" name="Google Shape;15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 name="Google Shape;159;p30"/>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160" name="Google Shape;160;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1"/>
        <p:cNvGrpSpPr/>
        <p:nvPr/>
      </p:nvGrpSpPr>
      <p:grpSpPr>
        <a:xfrm>
          <a:off x="0" y="0"/>
          <a:ext cx="0" cy="0"/>
          <a:chOff x="0" y="0"/>
          <a:chExt cx="0" cy="0"/>
        </a:xfrm>
      </p:grpSpPr>
      <p:sp>
        <p:nvSpPr>
          <p:cNvPr id="162" name="Google Shape;162;p31"/>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3" name="Google Shape;163;p31"/>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4" name="Google Shape;164;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sp>
        <p:nvSpPr>
          <p:cNvPr id="168" name="Google Shape;168;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3" name="Google Shape;173;p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4" name="Google Shape;174;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a:lnSpc>
                <a:spcPct val="115000"/>
              </a:lnSpc>
              <a:spcBef>
                <a:spcPts val="1000"/>
              </a:spcBef>
              <a:spcAft>
                <a:spcPts val="0"/>
              </a:spcAft>
              <a:buSzPts val="2400"/>
              <a:buAutoNum type="arabicPeriod"/>
              <a:defRPr/>
            </a:lvl1pPr>
            <a:lvl2pPr marL="914400" lvl="1" indent="-355600">
              <a:lnSpc>
                <a:spcPct val="115000"/>
              </a:lnSpc>
              <a:spcBef>
                <a:spcPts val="1000"/>
              </a:spcBef>
              <a:spcAft>
                <a:spcPts val="0"/>
              </a:spcAft>
              <a:buSzPts val="2000"/>
              <a:buAutoNum type="alphaLcPeriod"/>
              <a:defRPr sz="20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26" name="Google Shape;26;p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5"/>
        <p:cNvGrpSpPr/>
        <p:nvPr/>
      </p:nvGrpSpPr>
      <p:grpSpPr>
        <a:xfrm>
          <a:off x="0" y="0"/>
          <a:ext cx="0" cy="0"/>
          <a:chOff x="0" y="0"/>
          <a:chExt cx="0" cy="0"/>
        </a:xfrm>
      </p:grpSpPr>
      <p:sp>
        <p:nvSpPr>
          <p:cNvPr id="176" name="Google Shape;176;p3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77" name="Google Shape;17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1" name="Google Shape;181;p3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3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3" name="Google Shape;183;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4"/>
        <p:cNvGrpSpPr/>
        <p:nvPr/>
      </p:nvGrpSpPr>
      <p:grpSpPr>
        <a:xfrm>
          <a:off x="0" y="0"/>
          <a:ext cx="0" cy="0"/>
          <a:chOff x="0" y="0"/>
          <a:chExt cx="0" cy="0"/>
        </a:xfrm>
      </p:grpSpPr>
      <p:sp>
        <p:nvSpPr>
          <p:cNvPr id="185" name="Google Shape;185;p36"/>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186" name="Google Shape;186;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7"/>
        <p:cNvGrpSpPr/>
        <p:nvPr/>
      </p:nvGrpSpPr>
      <p:grpSpPr>
        <a:xfrm>
          <a:off x="0" y="0"/>
          <a:ext cx="0" cy="0"/>
          <a:chOff x="0" y="0"/>
          <a:chExt cx="0" cy="0"/>
        </a:xfrm>
      </p:grpSpPr>
      <p:sp>
        <p:nvSpPr>
          <p:cNvPr id="188" name="Google Shape;188;p37"/>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9" name="Google Shape;189;p37"/>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90" name="Google Shape;19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1"/>
        <p:cNvGrpSpPr/>
        <p:nvPr/>
      </p:nvGrpSpPr>
      <p:grpSpPr>
        <a:xfrm>
          <a:off x="0" y="0"/>
          <a:ext cx="0" cy="0"/>
          <a:chOff x="0" y="0"/>
          <a:chExt cx="0" cy="0"/>
        </a:xfrm>
      </p:grpSpPr>
      <p:pic>
        <p:nvPicPr>
          <p:cNvPr id="192" name="Google Shape;192;p38"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4" name="Google Shape;194;p38"/>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38"/>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6" name="Google Shape;196;p38"/>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38"/>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98" name="Google Shape;198;p38"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99" name="Google Shape;199;p38"/>
          <p:cNvSpPr txBox="1">
            <a:spLocks noGrp="1"/>
          </p:cNvSpPr>
          <p:nvPr>
            <p:ph type="sldNum" idx="4"/>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01"/>
        <p:cNvGrpSpPr/>
        <p:nvPr/>
      </p:nvGrpSpPr>
      <p:grpSpPr>
        <a:xfrm>
          <a:off x="0" y="0"/>
          <a:ext cx="0" cy="0"/>
          <a:chOff x="0" y="0"/>
          <a:chExt cx="0" cy="0"/>
        </a:xfrm>
      </p:grpSpPr>
      <p:sp>
        <p:nvSpPr>
          <p:cNvPr id="202" name="Google Shape;202;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6" name="Google Shape;56;p1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76"/>
        <p:cNvGrpSpPr/>
        <p:nvPr/>
      </p:nvGrpSpPr>
      <p:grpSpPr>
        <a:xfrm>
          <a:off x="0" y="0"/>
          <a:ext cx="0" cy="0"/>
          <a:chOff x="0" y="0"/>
          <a:chExt cx="0" cy="0"/>
        </a:xfrm>
      </p:grpSpPr>
      <p:sp>
        <p:nvSpPr>
          <p:cNvPr id="78" name="Google Shape;78;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9" name="Google Shape;79;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1" name="Google Shape;81;p14"/>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142"/>
        <p:cNvGrpSpPr/>
        <p:nvPr/>
      </p:nvGrpSpPr>
      <p:grpSpPr>
        <a:xfrm>
          <a:off x="0" y="0"/>
          <a:ext cx="0" cy="0"/>
          <a:chOff x="0" y="0"/>
          <a:chExt cx="0" cy="0"/>
        </a:xfrm>
      </p:grpSpPr>
      <p:sp>
        <p:nvSpPr>
          <p:cNvPr id="144" name="Google Shape;144;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45" name="Google Shape;145;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147" name="Google Shape;147;p27"/>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ndroid.com/reference/android/view/View.OnClickListener.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android.com/reference/android/support/v4/view/GestureDetectorCompat.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developer.android.com/reference/android/view/MotionEvent.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android.com/training/gestures/detector.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developer.android.com/training/keyboard-input/style.html#Action" TargetMode="External"/><Relationship Id="rId13" Type="http://schemas.openxmlformats.org/officeDocument/2006/relationships/hyperlink" Target="http://developer.android.com/guide/components/fragments.html" TargetMode="External"/><Relationship Id="rId3" Type="http://schemas.openxmlformats.org/officeDocument/2006/relationships/hyperlink" Target="http://developer.android.com/guide/topics/ui/controls.html" TargetMode="External"/><Relationship Id="rId7" Type="http://schemas.openxmlformats.org/officeDocument/2006/relationships/hyperlink" Target="http://developer.android.com/training/keyboard-input/style.html" TargetMode="External"/><Relationship Id="rId12" Type="http://schemas.openxmlformats.org/officeDocument/2006/relationships/hyperlink" Target="https://developer.android.com/guide/topics/ui/dialogs.html" TargetMode="External"/><Relationship Id="rId17" Type="http://schemas.openxmlformats.org/officeDocument/2006/relationships/hyperlink" Target="http://developer.android.com/design/patterns/gestures.html" TargetMode="External"/><Relationship Id="rId2" Type="http://schemas.openxmlformats.org/officeDocument/2006/relationships/notesSlide" Target="../notesSlides/notesSlide22.xml"/><Relationship Id="rId16" Type="http://schemas.openxmlformats.org/officeDocument/2006/relationships/hyperlink" Target="https://developer.android.com/training/gestures/index.html" TargetMode="External"/><Relationship Id="rId1" Type="http://schemas.openxmlformats.org/officeDocument/2006/relationships/slideLayout" Target="../slideLayouts/slideLayout3.xml"/><Relationship Id="rId6" Type="http://schemas.openxmlformats.org/officeDocument/2006/relationships/hyperlink" Target="https://developer.android.com/guide/topics/ui/controls/radiobutton.html" TargetMode="External"/><Relationship Id="rId11" Type="http://schemas.openxmlformats.org/officeDocument/2006/relationships/hyperlink" Target="http://developer.android.com/guide/topics/ui/controls/spinner.html" TargetMode="External"/><Relationship Id="rId5" Type="http://schemas.openxmlformats.org/officeDocument/2006/relationships/hyperlink" Target="https://material.google.com/components/buttons-floating-action-button.html" TargetMode="External"/><Relationship Id="rId15" Type="http://schemas.openxmlformats.org/officeDocument/2006/relationships/hyperlink" Target="http://developer.android.com/guide/topics/ui/controls/pickers.html" TargetMode="External"/><Relationship Id="rId10" Type="http://schemas.openxmlformats.org/officeDocument/2006/relationships/hyperlink" Target="https://developer.android.com/guide/topics/ui/controls/button.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4" Type="http://schemas.openxmlformats.org/officeDocument/2006/relationships/hyperlink" Target="http://developer.android.com/guide/topics/ui/ui-events.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codelabs.developers.google.com/codelabs/android-training-clickable-image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1"/>
          <p:cNvSpPr txBox="1">
            <a:spLocks noGrp="1"/>
          </p:cNvSpPr>
          <p:nvPr>
            <p:ph type="ctrTitle"/>
          </p:nvPr>
        </p:nvSpPr>
        <p:spPr>
          <a:xfrm>
            <a:off x="311700" y="778203"/>
            <a:ext cx="8520600" cy="279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4.1 Buttons and clickable images</a:t>
            </a:r>
            <a:endParaRPr/>
          </a:p>
        </p:txBody>
      </p:sp>
      <p:sp>
        <p:nvSpPr>
          <p:cNvPr id="218" name="Google Shape;218;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3"/>
        <p:cNvGrpSpPr/>
        <p:nvPr/>
      </p:nvGrpSpPr>
      <p:grpSpPr>
        <a:xfrm>
          <a:off x="0" y="0"/>
          <a:ext cx="0" cy="0"/>
          <a:chOff x="0" y="0"/>
          <a:chExt cx="0" cy="0"/>
        </a:xfrm>
      </p:grpSpPr>
      <p:sp>
        <p:nvSpPr>
          <p:cNvPr id="284" name="Google Shape;284;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listener with onClick callback</a:t>
            </a:r>
            <a:endParaRPr/>
          </a:p>
        </p:txBody>
      </p:sp>
      <p:sp>
        <p:nvSpPr>
          <p:cNvPr id="285" name="Google Shape;285;p50"/>
          <p:cNvSpPr txBox="1">
            <a:spLocks noGrp="1"/>
          </p:cNvSpPr>
          <p:nvPr>
            <p:ph type="body" idx="1"/>
          </p:nvPr>
        </p:nvSpPr>
        <p:spPr>
          <a:xfrm>
            <a:off x="311700" y="1152475"/>
            <a:ext cx="8709300" cy="32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endParaRPr sz="2000">
              <a:solidFill>
                <a:srgbClr val="000000"/>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0" lvl="0" indent="0" algn="l" rtl="0">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1"/>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Clickable images</a:t>
            </a:r>
            <a:endParaRPr/>
          </a:p>
        </p:txBody>
      </p:sp>
      <p:sp>
        <p:nvSpPr>
          <p:cNvPr id="292" name="Google Shape;292;p5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ImageView</a:t>
            </a:r>
            <a:endParaRPr/>
          </a:p>
        </p:txBody>
      </p:sp>
      <p:sp>
        <p:nvSpPr>
          <p:cNvPr id="299" name="Google Shape;299;p52"/>
          <p:cNvSpPr txBox="1">
            <a:spLocks noGrp="1"/>
          </p:cNvSpPr>
          <p:nvPr>
            <p:ph type="body" idx="1"/>
          </p:nvPr>
        </p:nvSpPr>
        <p:spPr>
          <a:xfrm>
            <a:off x="311700" y="1152475"/>
            <a:ext cx="8709300" cy="20739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marL="457200" lvl="0" indent="-381000" algn="l" rtl="0">
              <a:spcBef>
                <a:spcPts val="1000"/>
              </a:spcBef>
              <a:spcAft>
                <a:spcPts val="0"/>
              </a:spcAft>
              <a:buClr>
                <a:srgbClr val="333333"/>
              </a:buClr>
              <a:buSzPts val="2400"/>
              <a:buChar char="●"/>
            </a:pPr>
            <a:r>
              <a:rPr lang="en">
                <a:solidFill>
                  <a:srgbClr val="333333"/>
                </a:solidFill>
                <a:highlight>
                  <a:srgbClr val="FFFFFF"/>
                </a:highlight>
              </a:rPr>
              <a:t>Image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lang="en" b="1">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5"/>
        <p:cNvGrpSpPr/>
        <p:nvPr/>
      </p:nvGrpSpPr>
      <p:grpSpPr>
        <a:xfrm>
          <a:off x="0" y="0"/>
          <a:ext cx="0" cy="0"/>
          <a:chOff x="0" y="0"/>
          <a:chExt cx="0" cy="0"/>
        </a:xfrm>
      </p:grpSpPr>
      <p:sp>
        <p:nvSpPr>
          <p:cNvPr id="306" name="Google Shape;30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Responding to ImageView taps</a:t>
            </a:r>
            <a:endParaRPr/>
          </a:p>
        </p:txBody>
      </p:sp>
      <p:sp>
        <p:nvSpPr>
          <p:cNvPr id="307" name="Google Shape;307;p53"/>
          <p:cNvSpPr txBox="1">
            <a:spLocks noGrp="1"/>
          </p:cNvSpPr>
          <p:nvPr>
            <p:ph type="body" idx="1"/>
          </p:nvPr>
        </p:nvSpPr>
        <p:spPr>
          <a:xfrm>
            <a:off x="311700" y="1152475"/>
            <a:ext cx="8709300" cy="33537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24242"/>
              </a:buClr>
              <a:buSzPts val="2400"/>
              <a:buChar char="●"/>
            </a:pPr>
            <a:r>
              <a:rPr lang="en" i="1"/>
              <a:t>In your code</a:t>
            </a:r>
            <a:r>
              <a:rPr lang="en"/>
              <a:t>: Use </a:t>
            </a:r>
            <a:r>
              <a:rPr lang="en">
                <a:latin typeface="Consolas"/>
                <a:ea typeface="Consolas"/>
                <a:cs typeface="Consolas"/>
                <a:sym typeface="Consolas"/>
              </a:rPr>
              <a:t>OnClickListener</a:t>
            </a:r>
            <a:r>
              <a:rPr lang="en"/>
              <a:t> event listener.</a:t>
            </a:r>
            <a:endParaRPr/>
          </a:p>
          <a:p>
            <a:pPr marL="457200" marR="0" lvl="0" indent="-381000" algn="l" rtl="0">
              <a:lnSpc>
                <a:spcPct val="115000"/>
              </a:lnSpc>
              <a:spcBef>
                <a:spcPts val="0"/>
              </a:spcBef>
              <a:spcAft>
                <a:spcPts val="0"/>
              </a:spcAft>
              <a:buClr>
                <a:srgbClr val="424242"/>
              </a:buClr>
              <a:buSzPts val="2400"/>
              <a:buChar char="●"/>
            </a:pPr>
            <a:r>
              <a:rPr lang="en" i="1"/>
              <a:t>In XML</a:t>
            </a:r>
            <a:r>
              <a:rPr lang="en"/>
              <a:t>: use </a:t>
            </a:r>
            <a:r>
              <a:rPr lang="en">
                <a:latin typeface="Consolas"/>
                <a:ea typeface="Consolas"/>
                <a:cs typeface="Consolas"/>
                <a:sym typeface="Consolas"/>
              </a:rPr>
              <a:t>android:onClick</a:t>
            </a:r>
            <a:r>
              <a:rPr lang="en"/>
              <a:t> attribute in the XML layout:</a:t>
            </a:r>
            <a:endParaRPr/>
          </a:p>
          <a:p>
            <a:pPr marL="457200" lvl="0" indent="0" algn="l" rtl="0">
              <a:spcBef>
                <a:spcPts val="0"/>
              </a:spcBef>
              <a:spcAft>
                <a:spcPts val="0"/>
              </a:spcAft>
              <a:buNone/>
            </a:pP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endParaRPr sz="1800">
              <a:solidFill>
                <a:schemeClr val="dk1"/>
              </a:solidFill>
              <a:latin typeface="Consolas"/>
              <a:ea typeface="Consolas"/>
              <a:cs typeface="Consolas"/>
              <a:sym typeface="Consolas"/>
            </a:endParaRPr>
          </a:p>
          <a:p>
            <a:pPr marL="45720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115000"/>
              </a:lnSpc>
              <a:spcBef>
                <a:spcPts val="1000"/>
              </a:spcBef>
              <a:spcAft>
                <a:spcPts val="0"/>
              </a:spcAft>
              <a:buNone/>
            </a:pPr>
            <a:endParaRPr sz="1800"/>
          </a:p>
          <a:p>
            <a:pPr marL="457200" lvl="0" indent="0" algn="l" rtl="0">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marL="457200" lvl="0" indent="0" algn="l" rtl="0">
              <a:spcBef>
                <a:spcPts val="0"/>
              </a:spcBef>
              <a:spcAft>
                <a:spcPts val="1000"/>
              </a:spcAft>
              <a:buNone/>
            </a:pPr>
            <a:endParaRPr sz="1400">
              <a:solidFill>
                <a:schemeClr val="dk1"/>
              </a:solidFill>
              <a:latin typeface="Consolas"/>
              <a:ea typeface="Consolas"/>
              <a:cs typeface="Consolas"/>
              <a:sym typeface="Consolas"/>
            </a:endParaRPr>
          </a:p>
        </p:txBody>
      </p:sp>
      <p:sp>
        <p:nvSpPr>
          <p:cNvPr id="308" name="Google Shape;30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09" name="Google Shape;309;p53"/>
          <p:cNvSpPr/>
          <p:nvPr/>
        </p:nvSpPr>
        <p:spPr>
          <a:xfrm>
            <a:off x="6535100" y="2518875"/>
            <a:ext cx="2372700" cy="5391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w="19050" cap="flat" cmpd="sng">
            <a:solidFill>
              <a:srgbClr val="595959"/>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4"/>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Floating action button</a:t>
            </a:r>
            <a:endParaRPr/>
          </a:p>
        </p:txBody>
      </p:sp>
      <p:sp>
        <p:nvSpPr>
          <p:cNvPr id="316" name="Google Shape;316;p5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Floating Action Buttons (FAB)</a:t>
            </a:r>
            <a:endParaRPr/>
          </a:p>
        </p:txBody>
      </p:sp>
      <p:sp>
        <p:nvSpPr>
          <p:cNvPr id="323" name="Google Shape;323;p55"/>
          <p:cNvSpPr txBox="1">
            <a:spLocks noGrp="1"/>
          </p:cNvSpPr>
          <p:nvPr>
            <p:ph type="body" idx="1"/>
          </p:nvPr>
        </p:nvSpPr>
        <p:spPr>
          <a:xfrm>
            <a:off x="311700" y="1152475"/>
            <a:ext cx="6346500" cy="3090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Raised, circular, floats above layout</a:t>
            </a:r>
            <a:endParaRPr/>
          </a:p>
          <a:p>
            <a:pPr marL="457200" lvl="0" indent="-381000" algn="l" rtl="0">
              <a:spcBef>
                <a:spcPts val="0"/>
              </a:spcBef>
              <a:spcAft>
                <a:spcPts val="0"/>
              </a:spcAft>
              <a:buSzPts val="2400"/>
              <a:buChar char="●"/>
            </a:pPr>
            <a:r>
              <a:rPr lang="en"/>
              <a:t>Primary or "promoted" action for a screen</a:t>
            </a:r>
            <a:endParaRPr/>
          </a:p>
          <a:p>
            <a:pPr marL="457200" lvl="0" indent="-381000" algn="l" rtl="0">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marL="0" lvl="0" indent="0" algn="l" rtl="0">
              <a:spcBef>
                <a:spcPts val="1000"/>
              </a:spcBef>
              <a:spcAft>
                <a:spcPts val="0"/>
              </a:spcAft>
              <a:buNone/>
            </a:pPr>
            <a:endParaRPr/>
          </a:p>
          <a:p>
            <a:pPr marL="0" lvl="0" indent="0" algn="l" rtl="0">
              <a:spcBef>
                <a:spcPts val="1000"/>
              </a:spcBef>
              <a:spcAft>
                <a:spcPts val="0"/>
              </a:spcAft>
              <a:buNone/>
            </a:pPr>
            <a:r>
              <a:rPr lang="en"/>
              <a:t>For example:</a:t>
            </a:r>
            <a:endParaRPr/>
          </a:p>
          <a:p>
            <a:pPr marL="0" lvl="0" indent="0" algn="l" rtl="0">
              <a:spcBef>
                <a:spcPts val="1000"/>
              </a:spcBef>
              <a:spcAft>
                <a:spcPts val="0"/>
              </a:spcAft>
              <a:buClr>
                <a:schemeClr val="dk1"/>
              </a:buClr>
              <a:buSzPts val="1100"/>
              <a:buFont typeface="Arial"/>
              <a:buNone/>
            </a:pPr>
            <a:r>
              <a:rPr lang="en" b="1"/>
              <a:t>Add Contact</a:t>
            </a:r>
            <a:r>
              <a:rPr lang="en"/>
              <a:t> button in Contacts app</a:t>
            </a:r>
            <a:endParaRPr/>
          </a:p>
        </p:txBody>
      </p:sp>
      <p:sp>
        <p:nvSpPr>
          <p:cNvPr id="324" name="Google Shape;324;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FABs</a:t>
            </a:r>
            <a:endParaRPr/>
          </a:p>
        </p:txBody>
      </p:sp>
      <p:sp>
        <p:nvSpPr>
          <p:cNvPr id="331" name="Google Shape;331;p56"/>
          <p:cNvSpPr txBox="1">
            <a:spLocks noGrp="1"/>
          </p:cNvSpPr>
          <p:nvPr>
            <p:ph type="body" idx="1"/>
          </p:nvPr>
        </p:nvSpPr>
        <p:spPr>
          <a:xfrm>
            <a:off x="311700" y="1022600"/>
            <a:ext cx="8520600" cy="35589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Start with Basic Activity template</a:t>
            </a:r>
            <a:endParaRPr/>
          </a:p>
          <a:p>
            <a:pPr marL="457200" lvl="0" indent="-381000" algn="l" rtl="0">
              <a:spcBef>
                <a:spcPts val="0"/>
              </a:spcBef>
              <a:spcAft>
                <a:spcPts val="0"/>
              </a:spcAft>
              <a:buSzPts val="2400"/>
              <a:buChar char="●"/>
            </a:pPr>
            <a:r>
              <a:rPr lang="en"/>
              <a:t>Layout:</a:t>
            </a:r>
            <a:endParaRPr sz="1800">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&lt;</a:t>
            </a:r>
            <a:r>
              <a:rPr lang="en" sz="1800" b="1">
                <a:solidFill>
                  <a:schemeClr val="dk1"/>
                </a:solidFill>
                <a:latin typeface="Consolas"/>
                <a:ea typeface="Consolas"/>
                <a:cs typeface="Consolas"/>
                <a:sym typeface="Consolas"/>
              </a:rPr>
              <a:t>android.support.design.widget.FloatingActionButton</a:t>
            </a:r>
            <a:endParaRPr sz="1800" b="1">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marL="457200" lvl="0" indent="0" algn="l" rtl="0">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marL="457200" lvl="0" indent="0" algn="l" rtl="0">
              <a:lnSpc>
                <a:spcPct val="115000"/>
              </a:lnSpc>
              <a:spcBef>
                <a:spcPts val="1000"/>
              </a:spcBef>
              <a:spcAft>
                <a:spcPts val="0"/>
              </a:spcAft>
              <a:buNone/>
            </a:pPr>
            <a:endParaRPr sz="1800">
              <a:latin typeface="Consolas"/>
              <a:ea typeface="Consolas"/>
              <a:cs typeface="Consolas"/>
              <a:sym typeface="Consolas"/>
            </a:endParaRPr>
          </a:p>
          <a:p>
            <a:pPr marL="0" marR="0" lvl="0" indent="0" algn="l" rtl="0">
              <a:lnSpc>
                <a:spcPct val="115000"/>
              </a:lnSpc>
              <a:spcBef>
                <a:spcPts val="1000"/>
              </a:spcBef>
              <a:spcAft>
                <a:spcPts val="0"/>
              </a:spcAft>
              <a:buNone/>
            </a:pPr>
            <a:endParaRPr>
              <a:latin typeface="Consolas"/>
              <a:ea typeface="Consolas"/>
              <a:cs typeface="Consolas"/>
              <a:sym typeface="Consolas"/>
            </a:endParaRPr>
          </a:p>
        </p:txBody>
      </p:sp>
      <p:sp>
        <p:nvSpPr>
          <p:cNvPr id="332" name="Google Shape;332;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FAB size</a:t>
            </a:r>
            <a:endParaRPr/>
          </a:p>
        </p:txBody>
      </p:sp>
      <p:sp>
        <p:nvSpPr>
          <p:cNvPr id="338" name="Google Shape;338;p57"/>
          <p:cNvSpPr txBox="1">
            <a:spLocks noGrp="1"/>
          </p:cNvSpPr>
          <p:nvPr>
            <p:ph type="body" idx="1"/>
          </p:nvPr>
        </p:nvSpPr>
        <p:spPr>
          <a:xfrm>
            <a:off x="311700" y="1390900"/>
            <a:ext cx="8520600" cy="3190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56 x 56 dp by default </a:t>
            </a:r>
            <a:endParaRPr/>
          </a:p>
          <a:p>
            <a:pPr marL="457200" lvl="0" indent="-381000" algn="l" rtl="0">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marL="1371600" lvl="1" indent="-355600" algn="l" rtl="0">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marL="457200" lvl="0" indent="-381000" algn="l" rtl="0">
              <a:spcBef>
                <a:spcPts val="1000"/>
              </a:spcBef>
              <a:spcAft>
                <a:spcPts val="0"/>
              </a:spcAft>
              <a:buSzPts val="2400"/>
              <a:buChar char="●"/>
            </a:pPr>
            <a:r>
              <a:rPr lang="en"/>
              <a:t>Set to 56 x 56 dp (default): </a:t>
            </a:r>
            <a:endParaRPr/>
          </a:p>
          <a:p>
            <a:pPr marL="1371600" lvl="1" indent="-355600" algn="l" rtl="0">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marL="457200" lvl="0" indent="0" algn="l" rtl="0">
              <a:spcBef>
                <a:spcPts val="1000"/>
              </a:spcBef>
              <a:spcAft>
                <a:spcPts val="1000"/>
              </a:spcAft>
              <a:buNone/>
            </a:pPr>
            <a:endParaRPr/>
          </a:p>
        </p:txBody>
      </p:sp>
      <p:sp>
        <p:nvSpPr>
          <p:cNvPr id="339" name="Google Shape;339;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8"/>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Common Gestures</a:t>
            </a:r>
            <a:endParaRPr/>
          </a:p>
        </p:txBody>
      </p:sp>
      <p:sp>
        <p:nvSpPr>
          <p:cNvPr id="345" name="Google Shape;345;p5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Touch Gestures</a:t>
            </a:r>
            <a:endParaRPr/>
          </a:p>
        </p:txBody>
      </p:sp>
      <p:sp>
        <p:nvSpPr>
          <p:cNvPr id="352" name="Google Shape;352;p59"/>
          <p:cNvSpPr txBox="1">
            <a:spLocks noGrp="1"/>
          </p:cNvSpPr>
          <p:nvPr>
            <p:ph type="body" idx="1"/>
          </p:nvPr>
        </p:nvSpPr>
        <p:spPr>
          <a:xfrm>
            <a:off x="311700" y="1076275"/>
            <a:ext cx="4123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Touch gestures include:</a:t>
            </a:r>
            <a:endParaRPr/>
          </a:p>
          <a:p>
            <a:pPr marL="457200" lvl="0" indent="-381000" algn="l" rtl="0">
              <a:spcBef>
                <a:spcPts val="1000"/>
              </a:spcBef>
              <a:spcAft>
                <a:spcPts val="0"/>
              </a:spcAft>
              <a:buSzPts val="2400"/>
              <a:buChar char="●"/>
            </a:pPr>
            <a:r>
              <a:rPr lang="en"/>
              <a:t>long touch</a:t>
            </a:r>
            <a:endParaRPr/>
          </a:p>
          <a:p>
            <a:pPr marL="457200" lvl="0" indent="-381000" algn="l" rtl="0">
              <a:spcBef>
                <a:spcPts val="0"/>
              </a:spcBef>
              <a:spcAft>
                <a:spcPts val="0"/>
              </a:spcAft>
              <a:buSzPts val="2400"/>
              <a:buChar char="●"/>
            </a:pPr>
            <a:r>
              <a:rPr lang="en"/>
              <a:t>double-tap</a:t>
            </a:r>
            <a:endParaRPr/>
          </a:p>
          <a:p>
            <a:pPr marL="457200" lvl="0" indent="-381000" algn="l" rtl="0">
              <a:spcBef>
                <a:spcPts val="0"/>
              </a:spcBef>
              <a:spcAft>
                <a:spcPts val="0"/>
              </a:spcAft>
              <a:buSzPts val="2400"/>
              <a:buChar char="●"/>
            </a:pPr>
            <a:r>
              <a:rPr lang="en"/>
              <a:t>fling</a:t>
            </a:r>
            <a:endParaRPr/>
          </a:p>
          <a:p>
            <a:pPr marL="457200" lvl="0" indent="-381000" algn="l" rtl="0">
              <a:spcBef>
                <a:spcPts val="0"/>
              </a:spcBef>
              <a:spcAft>
                <a:spcPts val="0"/>
              </a:spcAft>
              <a:buSzPts val="2400"/>
              <a:buChar char="●"/>
            </a:pPr>
            <a:r>
              <a:rPr lang="en"/>
              <a:t>drag</a:t>
            </a:r>
            <a:endParaRPr/>
          </a:p>
          <a:p>
            <a:pPr marL="457200" lvl="0" indent="-381000" algn="l" rtl="0">
              <a:spcBef>
                <a:spcPts val="0"/>
              </a:spcBef>
              <a:spcAft>
                <a:spcPts val="0"/>
              </a:spcAft>
              <a:buSzPts val="2400"/>
              <a:buChar char="●"/>
            </a:pPr>
            <a:r>
              <a:rPr lang="en"/>
              <a:t>scroll</a:t>
            </a:r>
            <a:endParaRPr/>
          </a:p>
          <a:p>
            <a:pPr marL="457200" lvl="0" indent="-381000" algn="l" rtl="0">
              <a:spcBef>
                <a:spcPts val="0"/>
              </a:spcBef>
              <a:spcAft>
                <a:spcPts val="0"/>
              </a:spcAft>
              <a:buSzPts val="2400"/>
              <a:buChar char="●"/>
            </a:pPr>
            <a:r>
              <a:rPr lang="en"/>
              <a:t>pinch</a:t>
            </a:r>
            <a:endParaRPr/>
          </a:p>
        </p:txBody>
      </p:sp>
      <p:sp>
        <p:nvSpPr>
          <p:cNvPr id="353" name="Google Shape;353;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54" name="Google Shape;354;p59"/>
          <p:cNvSpPr txBox="1"/>
          <p:nvPr/>
        </p:nvSpPr>
        <p:spPr>
          <a:xfrm>
            <a:off x="5315375" y="1945650"/>
            <a:ext cx="3436200" cy="13638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marL="0" lvl="0" indent="0" algn="l" rtl="0">
              <a:spcBef>
                <a:spcPts val="10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2"/>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a:spLocks noGrp="1"/>
          </p:cNvSpPr>
          <p:nvPr>
            <p:ph type="body" idx="1"/>
          </p:nvPr>
        </p:nvSpPr>
        <p:spPr>
          <a:xfrm>
            <a:off x="311700" y="1000075"/>
            <a:ext cx="8398800" cy="34164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marL="457200" marR="0" lvl="0" indent="-381000" algn="l" rtl="0">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marL="457200" marR="0" lvl="0" indent="-381000" algn="l" rtl="0">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marL="457200" marR="0" lvl="0" indent="-381000" algn="l" rtl="0">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marL="457200" lvl="0" indent="-381000" algn="l" rtl="0">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marL="0" lvl="0" indent="0" algn="l" rtl="0">
              <a:lnSpc>
                <a:spcPct val="115000"/>
              </a:lnSpc>
              <a:spcBef>
                <a:spcPts val="1000"/>
              </a:spcBef>
              <a:spcAft>
                <a:spcPts val="0"/>
              </a:spcAft>
              <a:buNone/>
            </a:pPr>
            <a:endParaRPr>
              <a:solidFill>
                <a:schemeClr val="dk1"/>
              </a:solidFill>
            </a:endParaRPr>
          </a:p>
          <a:p>
            <a:pPr marL="0" lvl="0" indent="0" algn="l" rtl="0">
              <a:lnSpc>
                <a:spcPct val="100000"/>
              </a:lnSpc>
              <a:spcBef>
                <a:spcPts val="1000"/>
              </a:spcBef>
              <a:spcAft>
                <a:spcPts val="1000"/>
              </a:spcAft>
              <a:buClr>
                <a:schemeClr val="dk1"/>
              </a:buClr>
              <a:buSzPts val="1100"/>
              <a:buFont typeface="Arial"/>
              <a:buNone/>
            </a:pPr>
            <a:endParaRPr/>
          </a:p>
        </p:txBody>
      </p:sp>
      <p:sp>
        <p:nvSpPr>
          <p:cNvPr id="225" name="Google Shape;225;p42"/>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 gestures</a:t>
            </a:r>
            <a:endParaRPr/>
          </a:p>
        </p:txBody>
      </p:sp>
      <p:sp>
        <p:nvSpPr>
          <p:cNvPr id="360" name="Google Shape;360;p60"/>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a:t>Classes and methods are available to help you handle gestures.</a:t>
            </a:r>
            <a:endParaRPr/>
          </a:p>
          <a:p>
            <a:pPr marL="457200" lvl="0" indent="-381000" algn="l" rtl="0">
              <a:spcBef>
                <a:spcPts val="1000"/>
              </a:spcBef>
              <a:spcAft>
                <a:spcPts val="0"/>
              </a:spcAft>
              <a:buSzPts val="2400"/>
              <a:buChar char="●"/>
            </a:pPr>
            <a:r>
              <a:rPr lang="en" u="sng">
                <a:solidFill>
                  <a:schemeClr val="accent5"/>
                </a:solidFill>
                <a:hlinkClick r:id="rId3">
                  <a:extLst>
                    <a:ext uri="{A12FA001-AC4F-418D-AE19-62706E023703}">
                      <ahyp:hlinkClr xmlns:ahyp="http://schemas.microsoft.com/office/drawing/2018/hyperlinkcolor" val="tx"/>
                    </a:ext>
                  </a:extLst>
                </a:hlinkClick>
              </a:rPr>
              <a:t>GestureDetectorCompat</a:t>
            </a:r>
            <a:r>
              <a:rPr lang="en"/>
              <a:t> class for common gestures</a:t>
            </a:r>
            <a:endParaRPr/>
          </a:p>
          <a:p>
            <a:pPr marL="457200" lvl="0" indent="-381000" algn="l" rtl="0">
              <a:spcBef>
                <a:spcPts val="1000"/>
              </a:spcBef>
              <a:spcAft>
                <a:spcPts val="0"/>
              </a:spcAft>
              <a:buSzPts val="2400"/>
              <a:buChar char="●"/>
            </a:pPr>
            <a:r>
              <a:rPr lang="en" u="sng">
                <a:solidFill>
                  <a:schemeClr val="accent5"/>
                </a:solidFill>
                <a:hlinkClick r:id="rId4">
                  <a:extLst>
                    <a:ext uri="{A12FA001-AC4F-418D-AE19-62706E023703}">
                      <ahyp:hlinkClr xmlns:ahyp="http://schemas.microsoft.com/office/drawing/2018/hyperlinkcolor" val="tx"/>
                    </a:ext>
                  </a:extLst>
                </a:hlinkClick>
              </a:rPr>
              <a:t>MotionEvent</a:t>
            </a:r>
            <a:r>
              <a:rPr lang="en"/>
              <a:t> class for motion events</a:t>
            </a:r>
            <a:endParaRPr/>
          </a:p>
        </p:txBody>
      </p:sp>
      <p:sp>
        <p:nvSpPr>
          <p:cNvPr id="361" name="Google Shape;361;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Detecting all types of gestures</a:t>
            </a:r>
            <a:endParaRPr/>
          </a:p>
        </p:txBody>
      </p:sp>
      <p:sp>
        <p:nvSpPr>
          <p:cNvPr id="367" name="Google Shape;367;p61"/>
          <p:cNvSpPr txBox="1">
            <a:spLocks noGrp="1"/>
          </p:cNvSpPr>
          <p:nvPr>
            <p:ph type="body" idx="1"/>
          </p:nvPr>
        </p:nvSpPr>
        <p:spPr>
          <a:xfrm>
            <a:off x="311700" y="1076275"/>
            <a:ext cx="7875000" cy="3462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marL="457200" lvl="0" indent="-381000" algn="l" rtl="0">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marL="0" lvl="0" indent="0" algn="l" rtl="0">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374" name="Google Shape;374;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75" name="Google Shape;375;p62"/>
          <p:cNvSpPr txBox="1">
            <a:spLocks noGrp="1"/>
          </p:cNvSpPr>
          <p:nvPr>
            <p:ph type="body" idx="1"/>
          </p:nvPr>
        </p:nvSpPr>
        <p:spPr>
          <a:xfrm>
            <a:off x="411625" y="1051425"/>
            <a:ext cx="4089900" cy="3612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u="sng">
                <a:solidFill>
                  <a:schemeClr val="hlink"/>
                </a:solidFill>
                <a:hlinkClick r:id="rId3"/>
              </a:rPr>
              <a:t>Input Controls</a:t>
            </a:r>
            <a:endParaRPr/>
          </a:p>
          <a:p>
            <a:pPr marL="457200" lvl="0" indent="-381000" algn="l" rtl="0">
              <a:spcBef>
                <a:spcPts val="0"/>
              </a:spcBef>
              <a:spcAft>
                <a:spcPts val="0"/>
              </a:spcAft>
              <a:buSzPts val="2400"/>
              <a:buChar char="●"/>
            </a:pPr>
            <a:r>
              <a:rPr lang="en" u="sng">
                <a:solidFill>
                  <a:schemeClr val="hlink"/>
                </a:solidFill>
                <a:hlinkClick r:id="rId4"/>
              </a:rPr>
              <a:t>Drawable Resources</a:t>
            </a:r>
            <a:endParaRPr/>
          </a:p>
          <a:p>
            <a:pPr marL="457200" lvl="0" indent="-381000" algn="l" rtl="0">
              <a:spcBef>
                <a:spcPts val="0"/>
              </a:spcBef>
              <a:spcAft>
                <a:spcPts val="0"/>
              </a:spcAft>
              <a:buSzPts val="2400"/>
              <a:buChar char="●"/>
            </a:pPr>
            <a:r>
              <a:rPr lang="en" u="sng">
                <a:solidFill>
                  <a:schemeClr val="hlink"/>
                </a:solidFill>
                <a:hlinkClick r:id="rId5"/>
              </a:rPr>
              <a:t>Floating Action Button</a:t>
            </a:r>
            <a:endParaRPr/>
          </a:p>
          <a:p>
            <a:pPr marL="457200" lvl="0" indent="-381000" algn="l" rtl="0">
              <a:spcBef>
                <a:spcPts val="0"/>
              </a:spcBef>
              <a:spcAft>
                <a:spcPts val="0"/>
              </a:spcAft>
              <a:buSzPts val="2400"/>
              <a:buChar char="●"/>
            </a:pPr>
            <a:r>
              <a:rPr lang="en" u="sng">
                <a:solidFill>
                  <a:schemeClr val="hlink"/>
                </a:solidFill>
                <a:hlinkClick r:id="rId6"/>
              </a:rPr>
              <a:t>Radio Buttons</a:t>
            </a:r>
            <a:endParaRPr/>
          </a:p>
          <a:p>
            <a:pPr marL="457200" lvl="0" indent="-381000" algn="l" rtl="0">
              <a:spcBef>
                <a:spcPts val="0"/>
              </a:spcBef>
              <a:spcAft>
                <a:spcPts val="0"/>
              </a:spcAft>
              <a:buSzPts val="2400"/>
              <a:buChar char="●"/>
            </a:pPr>
            <a:r>
              <a:rPr lang="en" u="sng">
                <a:solidFill>
                  <a:schemeClr val="hlink"/>
                </a:solidFill>
                <a:hlinkClick r:id="rId7"/>
              </a:rPr>
              <a:t>Specifying the Input Method Type</a:t>
            </a:r>
            <a:endParaRPr/>
          </a:p>
          <a:p>
            <a:pPr marL="457200" lvl="0" indent="-381000" algn="l" rtl="0">
              <a:spcBef>
                <a:spcPts val="0"/>
              </a:spcBef>
              <a:spcAft>
                <a:spcPts val="0"/>
              </a:spcAft>
              <a:buSzPts val="2400"/>
              <a:buChar char="●"/>
            </a:pPr>
            <a:r>
              <a:rPr lang="en" u="sng">
                <a:solidFill>
                  <a:schemeClr val="hlink"/>
                </a:solidFill>
                <a:hlinkClick r:id="rId8"/>
              </a:rPr>
              <a:t>Handling Keyboard Input</a:t>
            </a:r>
            <a:r>
              <a:rPr lang="en"/>
              <a:t> </a:t>
            </a:r>
            <a:endParaRPr/>
          </a:p>
          <a:p>
            <a:pPr marL="457200" lvl="0" indent="-381000" algn="l" rtl="0">
              <a:spcBef>
                <a:spcPts val="0"/>
              </a:spcBef>
              <a:spcAft>
                <a:spcPts val="0"/>
              </a:spcAft>
              <a:buSzPts val="2400"/>
              <a:buChar char="●"/>
            </a:pPr>
            <a:r>
              <a:rPr lang="en" u="sng">
                <a:solidFill>
                  <a:schemeClr val="hlink"/>
                </a:solidFill>
                <a:hlinkClick r:id="rId9"/>
              </a:rPr>
              <a:t>Text Fields</a:t>
            </a:r>
            <a:r>
              <a:rPr lang="en"/>
              <a:t> </a:t>
            </a:r>
            <a:endParaRPr/>
          </a:p>
          <a:p>
            <a:pPr marL="0" lvl="0" indent="0" algn="l" rtl="0">
              <a:spcBef>
                <a:spcPts val="0"/>
              </a:spcBef>
              <a:spcAft>
                <a:spcPts val="0"/>
              </a:spcAft>
              <a:buNone/>
            </a:pPr>
            <a:endParaRPr sz="1800"/>
          </a:p>
        </p:txBody>
      </p:sp>
      <p:sp>
        <p:nvSpPr>
          <p:cNvPr id="376" name="Google Shape;376;p62"/>
          <p:cNvSpPr txBox="1">
            <a:spLocks noGrp="1"/>
          </p:cNvSpPr>
          <p:nvPr>
            <p:ph type="body" idx="1"/>
          </p:nvPr>
        </p:nvSpPr>
        <p:spPr>
          <a:xfrm>
            <a:off x="4903525" y="1051425"/>
            <a:ext cx="3751800" cy="3504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u="sng">
                <a:solidFill>
                  <a:schemeClr val="hlink"/>
                </a:solidFill>
                <a:hlinkClick r:id="rId10"/>
              </a:rPr>
              <a:t>Buttons</a:t>
            </a:r>
            <a:endParaRPr/>
          </a:p>
          <a:p>
            <a:pPr marL="457200" lvl="0" indent="-381000" algn="l" rtl="0">
              <a:spcBef>
                <a:spcPts val="0"/>
              </a:spcBef>
              <a:spcAft>
                <a:spcPts val="0"/>
              </a:spcAft>
              <a:buSzPts val="2400"/>
              <a:buChar char="●"/>
            </a:pPr>
            <a:r>
              <a:rPr lang="en" u="sng">
                <a:solidFill>
                  <a:schemeClr val="hlink"/>
                </a:solidFill>
                <a:hlinkClick r:id="rId11"/>
              </a:rPr>
              <a:t>Spinners</a:t>
            </a:r>
            <a:endParaRPr/>
          </a:p>
          <a:p>
            <a:pPr marL="457200" lvl="0" indent="-381000" algn="l" rtl="0">
              <a:spcBef>
                <a:spcPts val="0"/>
              </a:spcBef>
              <a:spcAft>
                <a:spcPts val="0"/>
              </a:spcAft>
              <a:buSzPts val="2400"/>
              <a:buChar char="●"/>
            </a:pPr>
            <a:r>
              <a:rPr lang="en" u="sng">
                <a:solidFill>
                  <a:schemeClr val="hlink"/>
                </a:solidFill>
                <a:hlinkClick r:id="rId12"/>
              </a:rPr>
              <a:t>Dialogs</a:t>
            </a:r>
            <a:r>
              <a:rPr lang="en"/>
              <a:t> </a:t>
            </a:r>
            <a:endParaRPr/>
          </a:p>
          <a:p>
            <a:pPr marL="457200" lvl="0" indent="-381000" algn="l" rtl="0">
              <a:spcBef>
                <a:spcPts val="0"/>
              </a:spcBef>
              <a:spcAft>
                <a:spcPts val="0"/>
              </a:spcAft>
              <a:buSzPts val="2400"/>
              <a:buChar char="●"/>
            </a:pPr>
            <a:r>
              <a:rPr lang="en" u="sng">
                <a:solidFill>
                  <a:schemeClr val="hlink"/>
                </a:solidFill>
                <a:hlinkClick r:id="rId13"/>
              </a:rPr>
              <a:t>Fragments</a:t>
            </a:r>
            <a:endParaRPr/>
          </a:p>
          <a:p>
            <a:pPr marL="457200" lvl="0" indent="-381000" algn="l" rtl="0">
              <a:spcBef>
                <a:spcPts val="0"/>
              </a:spcBef>
              <a:spcAft>
                <a:spcPts val="0"/>
              </a:spcAft>
              <a:buSzPts val="2400"/>
              <a:buChar char="●"/>
            </a:pPr>
            <a:r>
              <a:rPr lang="en" u="sng">
                <a:solidFill>
                  <a:schemeClr val="hlink"/>
                </a:solidFill>
                <a:hlinkClick r:id="rId14"/>
              </a:rPr>
              <a:t>Input Events</a:t>
            </a:r>
            <a:endParaRPr/>
          </a:p>
          <a:p>
            <a:pPr marL="457200" lvl="0" indent="-381000" algn="l" rtl="0">
              <a:spcBef>
                <a:spcPts val="0"/>
              </a:spcBef>
              <a:spcAft>
                <a:spcPts val="0"/>
              </a:spcAft>
              <a:buSzPts val="2400"/>
              <a:buChar char="●"/>
            </a:pPr>
            <a:r>
              <a:rPr lang="en" u="sng">
                <a:solidFill>
                  <a:schemeClr val="hlink"/>
                </a:solidFill>
                <a:hlinkClick r:id="rId15"/>
              </a:rPr>
              <a:t>Pickers</a:t>
            </a:r>
            <a:endParaRPr/>
          </a:p>
          <a:p>
            <a:pPr marL="457200" lvl="0" indent="-381000" algn="l" rtl="0">
              <a:spcBef>
                <a:spcPts val="0"/>
              </a:spcBef>
              <a:spcAft>
                <a:spcPts val="0"/>
              </a:spcAft>
              <a:buSzPts val="2400"/>
              <a:buChar char="●"/>
            </a:pPr>
            <a:r>
              <a:rPr lang="en" u="sng">
                <a:solidFill>
                  <a:schemeClr val="hlink"/>
                </a:solidFill>
                <a:hlinkClick r:id="rId16"/>
              </a:rPr>
              <a:t>Using Touch Gestures</a:t>
            </a:r>
            <a:endParaRPr/>
          </a:p>
          <a:p>
            <a:pPr marL="457200" lvl="0" indent="-381000" algn="l" rtl="0">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7">
                  <a:extLst>
                    <a:ext uri="{A12FA001-AC4F-418D-AE19-62706E023703}">
                      <ahyp:hlinkClr xmlns:ahyp="http://schemas.microsoft.com/office/drawing/2018/hyperlinkcolor" val="tx"/>
                    </a:ext>
                  </a:extLst>
                </a:hlinkClick>
              </a:rPr>
              <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What's Next?</a:t>
            </a:r>
            <a:endParaRPr/>
          </a:p>
        </p:txBody>
      </p:sp>
      <p:sp>
        <p:nvSpPr>
          <p:cNvPr id="382" name="Google Shape;382;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83" name="Google Shape;383;p63"/>
          <p:cNvSpPr txBox="1"/>
          <p:nvPr/>
        </p:nvSpPr>
        <p:spPr>
          <a:xfrm>
            <a:off x="311700" y="2063725"/>
            <a:ext cx="8520600" cy="1941300"/>
          </a:xfrm>
          <a:prstGeom prst="rect">
            <a:avLst/>
          </a:prstGeom>
          <a:noFill/>
          <a:ln w="38100" cap="flat" cmpd="sng">
            <a:solidFill>
              <a:srgbClr val="4CAF5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marL="457200" lvl="0" indent="-381000" algn="l" rtl="0">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END</a:t>
            </a:r>
            <a:endParaRPr/>
          </a:p>
        </p:txBody>
      </p:sp>
      <p:sp>
        <p:nvSpPr>
          <p:cNvPr id="389" name="Google Shape;389;p6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91" name="Google Shape;391;p6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User interaction</a:t>
            </a:r>
            <a:endParaRPr/>
          </a:p>
        </p:txBody>
      </p:sp>
      <p:sp>
        <p:nvSpPr>
          <p:cNvPr id="231" name="Google Shape;231;p4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3"/>
          <p:cNvSpPr txBox="1">
            <a:spLocks noGrp="1"/>
          </p:cNvSpPr>
          <p:nvPr>
            <p:ph type="sldNum" idx="4294967295"/>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a:spLocks noGrp="1"/>
          </p:cNvSpPr>
          <p:nvPr>
            <p:ph type="body" idx="1"/>
          </p:nvPr>
        </p:nvSpPr>
        <p:spPr>
          <a:xfrm>
            <a:off x="311700" y="1521575"/>
            <a:ext cx="8398800" cy="2895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marL="457200" lvl="0" indent="-381000" algn="l" rtl="0">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marL="457200" lvl="0" indent="-381000" algn="l" rtl="0">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marL="0" lvl="0" indent="0" algn="l" rtl="0">
              <a:lnSpc>
                <a:spcPct val="115000"/>
              </a:lnSpc>
              <a:spcBef>
                <a:spcPts val="1000"/>
              </a:spcBef>
              <a:spcAft>
                <a:spcPts val="0"/>
              </a:spcAft>
              <a:buNone/>
            </a:pPr>
            <a:endParaRPr>
              <a:solidFill>
                <a:srgbClr val="333333"/>
              </a:solidFill>
            </a:endParaRPr>
          </a:p>
          <a:p>
            <a:pPr marL="0" lvl="0" indent="0" algn="l" rtl="0">
              <a:lnSpc>
                <a:spcPct val="115000"/>
              </a:lnSpc>
              <a:spcBef>
                <a:spcPts val="1000"/>
              </a:spcBef>
              <a:spcAft>
                <a:spcPts val="0"/>
              </a:spcAft>
              <a:buNone/>
            </a:pPr>
            <a:endParaRPr>
              <a:solidFill>
                <a:schemeClr val="dk1"/>
              </a:solidFill>
            </a:endParaRPr>
          </a:p>
          <a:p>
            <a:pPr marL="0" lvl="0" indent="0" algn="l" rtl="0">
              <a:lnSpc>
                <a:spcPct val="100000"/>
              </a:lnSpc>
              <a:spcBef>
                <a:spcPts val="1000"/>
              </a:spcBef>
              <a:spcAft>
                <a:spcPts val="1000"/>
              </a:spcAft>
              <a:buClr>
                <a:schemeClr val="dk1"/>
              </a:buClr>
              <a:buSzPts val="1100"/>
              <a:buFont typeface="Arial"/>
              <a:buNone/>
            </a:pPr>
            <a:endParaRPr/>
          </a:p>
        </p:txBody>
      </p:sp>
      <p:sp>
        <p:nvSpPr>
          <p:cNvPr id="239" name="Google Shape;239;p44"/>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5"/>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a:spLocks noGrp="1"/>
          </p:cNvSpPr>
          <p:nvPr>
            <p:ph type="body" idx="1"/>
          </p:nvPr>
        </p:nvSpPr>
        <p:spPr>
          <a:xfrm>
            <a:off x="311700" y="1069938"/>
            <a:ext cx="8398800" cy="334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a:t>Important to be obvious, easy, and consistent: </a:t>
            </a:r>
            <a:endParaRPr/>
          </a:p>
          <a:p>
            <a:pPr marL="457200" lvl="0" indent="-381000" algn="l" rtl="0">
              <a:spcBef>
                <a:spcPts val="1000"/>
              </a:spcBef>
              <a:spcAft>
                <a:spcPts val="0"/>
              </a:spcAft>
              <a:buSzPts val="2400"/>
              <a:buChar char="●"/>
            </a:pPr>
            <a:r>
              <a:rPr lang="en"/>
              <a:t>Think about how users will use your app</a:t>
            </a:r>
            <a:endParaRPr/>
          </a:p>
          <a:p>
            <a:pPr marL="457200" lvl="0" indent="-381000" algn="l" rtl="0">
              <a:spcBef>
                <a:spcPts val="1000"/>
              </a:spcBef>
              <a:spcAft>
                <a:spcPts val="0"/>
              </a:spcAft>
              <a:buSzPts val="2400"/>
              <a:buChar char="●"/>
            </a:pPr>
            <a:r>
              <a:rPr lang="en"/>
              <a:t>Minimize steps </a:t>
            </a:r>
            <a:endParaRPr/>
          </a:p>
          <a:p>
            <a:pPr marL="457200" lvl="0" indent="-381000" algn="l" rtl="0">
              <a:spcBef>
                <a:spcPts val="1000"/>
              </a:spcBef>
              <a:spcAft>
                <a:spcPts val="0"/>
              </a:spcAft>
              <a:buSzPts val="2400"/>
              <a:buChar char="●"/>
            </a:pPr>
            <a:r>
              <a:rPr lang="en"/>
              <a:t>Use UI elements that are easy to access, understand, use</a:t>
            </a:r>
            <a:endParaRPr/>
          </a:p>
          <a:p>
            <a:pPr marL="457200" lvl="0" indent="-381000" algn="l" rtl="0">
              <a:spcBef>
                <a:spcPts val="1000"/>
              </a:spcBef>
              <a:spcAft>
                <a:spcPts val="0"/>
              </a:spcAft>
              <a:buSzPts val="2400"/>
              <a:buChar char="●"/>
            </a:pPr>
            <a:r>
              <a:rPr lang="en"/>
              <a:t>Follow Android best practices</a:t>
            </a:r>
            <a:endParaRPr/>
          </a:p>
          <a:p>
            <a:pPr marL="457200" lvl="0" indent="-381000" algn="l" rtl="0">
              <a:spcBef>
                <a:spcPts val="1000"/>
              </a:spcBef>
              <a:spcAft>
                <a:spcPts val="0"/>
              </a:spcAft>
              <a:buSzPts val="2400"/>
              <a:buChar char="●"/>
            </a:pPr>
            <a:r>
              <a:rPr lang="en"/>
              <a:t>Meet user's expectations</a:t>
            </a:r>
            <a:endParaRPr/>
          </a:p>
          <a:p>
            <a:pPr marL="0" lvl="0" indent="0" algn="l" rtl="0">
              <a:lnSpc>
                <a:spcPct val="115000"/>
              </a:lnSpc>
              <a:spcBef>
                <a:spcPts val="1000"/>
              </a:spcBef>
              <a:spcAft>
                <a:spcPts val="0"/>
              </a:spcAft>
              <a:buNone/>
            </a:pPr>
            <a:endParaRPr>
              <a:solidFill>
                <a:srgbClr val="333333"/>
              </a:solidFill>
            </a:endParaRPr>
          </a:p>
          <a:p>
            <a:pPr marL="0" lvl="0" indent="0" algn="l" rtl="0">
              <a:lnSpc>
                <a:spcPct val="115000"/>
              </a:lnSpc>
              <a:spcBef>
                <a:spcPts val="1000"/>
              </a:spcBef>
              <a:spcAft>
                <a:spcPts val="0"/>
              </a:spcAft>
              <a:buNone/>
            </a:pPr>
            <a:endParaRPr>
              <a:solidFill>
                <a:schemeClr val="dk1"/>
              </a:solidFill>
            </a:endParaRPr>
          </a:p>
          <a:p>
            <a:pPr marL="0" lvl="0" indent="0" algn="l" rtl="0">
              <a:lnSpc>
                <a:spcPct val="100000"/>
              </a:lnSpc>
              <a:spcBef>
                <a:spcPts val="1000"/>
              </a:spcBef>
              <a:spcAft>
                <a:spcPts val="1000"/>
              </a:spcAft>
              <a:buClr>
                <a:schemeClr val="dk1"/>
              </a:buClr>
              <a:buSzPts val="1100"/>
              <a:buFont typeface="Arial"/>
              <a:buNone/>
            </a:pPr>
            <a:endParaRPr/>
          </a:p>
        </p:txBody>
      </p:sp>
      <p:sp>
        <p:nvSpPr>
          <p:cNvPr id="246" name="Google Shape;246;p45"/>
          <p:cNvSpPr txBox="1">
            <a:spLocks noGrp="1"/>
          </p:cNvSpPr>
          <p:nvPr>
            <p:ph type="sldNum" idx="12"/>
          </p:nvPr>
        </p:nvSpPr>
        <p:spPr>
          <a:xfrm>
            <a:off x="86248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6"/>
          <p:cNvSpPr txBox="1">
            <a:spLocks noGrp="1"/>
          </p:cNvSpPr>
          <p:nvPr>
            <p:ph type="title"/>
          </p:nvPr>
        </p:nvSpPr>
        <p:spPr>
          <a:xfrm>
            <a:off x="265500" y="1614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Buttons</a:t>
            </a:r>
            <a:endParaRPr/>
          </a:p>
        </p:txBody>
      </p:sp>
      <p:sp>
        <p:nvSpPr>
          <p:cNvPr id="252" name="Google Shape;252;p4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Button</a:t>
            </a:r>
            <a:endParaRPr/>
          </a:p>
        </p:txBody>
      </p:sp>
      <p:sp>
        <p:nvSpPr>
          <p:cNvPr id="259" name="Google Shape;259;p47"/>
          <p:cNvSpPr txBox="1">
            <a:spLocks noGrp="1"/>
          </p:cNvSpPr>
          <p:nvPr>
            <p:ph type="body" idx="1"/>
          </p:nvPr>
        </p:nvSpPr>
        <p:spPr>
          <a:xfrm>
            <a:off x="311700" y="1152475"/>
            <a:ext cx="8709300" cy="20739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marL="457200" lvl="0" indent="-381000" algn="l" rtl="0">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marL="457200" lvl="0" indent="-381000" algn="l" rtl="0">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65"/>
        <p:cNvGrpSpPr/>
        <p:nvPr/>
      </p:nvGrpSpPr>
      <p:grpSpPr>
        <a:xfrm>
          <a:off x="0" y="0"/>
          <a:ext cx="0" cy="0"/>
          <a:chOff x="0" y="0"/>
          <a:chExt cx="0" cy="0"/>
        </a:xfrm>
      </p:grpSpPr>
      <p:sp>
        <p:nvSpPr>
          <p:cNvPr id="266" name="Google Shape;266;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Button image assets</a:t>
            </a:r>
            <a:endParaRPr/>
          </a:p>
        </p:txBody>
      </p:sp>
      <p:sp>
        <p:nvSpPr>
          <p:cNvPr id="267" name="Google Shape;267;p48"/>
          <p:cNvSpPr txBox="1">
            <a:spLocks noGrp="1"/>
          </p:cNvSpPr>
          <p:nvPr>
            <p:ph type="body" idx="1"/>
          </p:nvPr>
        </p:nvSpPr>
        <p:spPr>
          <a:xfrm>
            <a:off x="114450" y="1199200"/>
            <a:ext cx="5824200" cy="34125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AutoNum type="arabicPeriod"/>
            </a:pPr>
            <a:r>
              <a:rPr lang="en"/>
              <a:t>Right-click app/res/drawable</a:t>
            </a:r>
            <a:endParaRPr/>
          </a:p>
          <a:p>
            <a:pPr marL="457200" lvl="0" indent="-381000" algn="l" rtl="0">
              <a:spcBef>
                <a:spcPts val="1000"/>
              </a:spcBef>
              <a:spcAft>
                <a:spcPts val="0"/>
              </a:spcAft>
              <a:buSzPts val="2400"/>
              <a:buAutoNum type="arabicPeriod"/>
            </a:pPr>
            <a:r>
              <a:rPr lang="en"/>
              <a:t>Choose </a:t>
            </a:r>
            <a:r>
              <a:rPr lang="en" b="1"/>
              <a:t>New &gt; Image Asset</a:t>
            </a:r>
            <a:endParaRPr b="1"/>
          </a:p>
          <a:p>
            <a:pPr marL="457200" lvl="0" indent="-381000" algn="l" rtl="0">
              <a:spcBef>
                <a:spcPts val="1000"/>
              </a:spcBef>
              <a:spcAft>
                <a:spcPts val="0"/>
              </a:spcAft>
              <a:buSzPts val="2400"/>
              <a:buAutoNum type="arabicPeriod"/>
            </a:pPr>
            <a:r>
              <a:rPr lang="en"/>
              <a:t>Choose </a:t>
            </a:r>
            <a:r>
              <a:rPr lang="en" b="1"/>
              <a:t>Action Bar and Tab Items</a:t>
            </a:r>
            <a:r>
              <a:rPr lang="en"/>
              <a:t> from drop down menu</a:t>
            </a:r>
            <a:endParaRPr/>
          </a:p>
          <a:p>
            <a:pPr marL="457200" lvl="0" indent="-381000" algn="l" rtl="0">
              <a:spcBef>
                <a:spcPts val="1000"/>
              </a:spcBef>
              <a:spcAft>
                <a:spcPts val="0"/>
              </a:spcAft>
              <a:buSzPts val="2400"/>
              <a:buAutoNum type="arabicPeriod"/>
            </a:pPr>
            <a:r>
              <a:rPr lang="en"/>
              <a:t>Click the </a:t>
            </a:r>
            <a:r>
              <a:rPr lang="en" b="1"/>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a:spLocks noGrp="1"/>
          </p:cNvSpPr>
          <p:nvPr>
            <p:ph type="body" idx="1"/>
          </p:nvPr>
        </p:nvSpPr>
        <p:spPr>
          <a:xfrm>
            <a:off x="4357650" y="3385911"/>
            <a:ext cx="4663500" cy="9510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Experiment:</a:t>
            </a:r>
            <a:endParaRPr/>
          </a:p>
          <a:p>
            <a:pPr marL="457200" lvl="0" indent="-381000" algn="l" rtl="0">
              <a:spcBef>
                <a:spcPts val="0"/>
              </a:spcBef>
              <a:spcAft>
                <a:spcPts val="0"/>
              </a:spcAft>
              <a:buSzPts val="2400"/>
              <a:buAutoNum type="arabicPeriod" startAt="2"/>
            </a:pPr>
            <a:r>
              <a:rPr lang="en"/>
              <a:t>Choose </a:t>
            </a:r>
            <a:r>
              <a:rPr lang="en" b="1"/>
              <a:t>New &gt; Vector Asset</a:t>
            </a:r>
            <a:endParaRPr b="1"/>
          </a:p>
          <a:p>
            <a:pPr marL="0" lvl="0" indent="0" algn="l" rtl="0">
              <a:spcBef>
                <a:spcPts val="1000"/>
              </a:spcBef>
              <a:spcAft>
                <a:spcPts val="0"/>
              </a:spcAft>
              <a:buNone/>
            </a:pPr>
            <a:endParaRPr sz="11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4"/>
        <p:cNvGrpSpPr/>
        <p:nvPr/>
      </p:nvGrpSpPr>
      <p:grpSpPr>
        <a:xfrm>
          <a:off x="0" y="0"/>
          <a:ext cx="0" cy="0"/>
          <a:chOff x="0" y="0"/>
          <a:chExt cx="0" cy="0"/>
        </a:xfrm>
      </p:grpSpPr>
      <p:sp>
        <p:nvSpPr>
          <p:cNvPr id="275" name="Google Shape;275;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Responding to button taps</a:t>
            </a:r>
            <a:endParaRPr/>
          </a:p>
        </p:txBody>
      </p:sp>
      <p:sp>
        <p:nvSpPr>
          <p:cNvPr id="276" name="Google Shape;276;p49"/>
          <p:cNvSpPr txBox="1">
            <a:spLocks noGrp="1"/>
          </p:cNvSpPr>
          <p:nvPr>
            <p:ph type="body" idx="1"/>
          </p:nvPr>
        </p:nvSpPr>
        <p:spPr>
          <a:xfrm>
            <a:off x="311700" y="1152475"/>
            <a:ext cx="8709300" cy="33537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24242"/>
              </a:buClr>
              <a:buSzPts val="2400"/>
              <a:buChar char="●"/>
            </a:pPr>
            <a:r>
              <a:rPr lang="en" i="1"/>
              <a:t>In your code</a:t>
            </a:r>
            <a:r>
              <a:rPr lang="en"/>
              <a:t>: Use </a:t>
            </a:r>
            <a:r>
              <a:rPr lang="en">
                <a:latin typeface="Consolas"/>
                <a:ea typeface="Consolas"/>
                <a:cs typeface="Consolas"/>
                <a:sym typeface="Consolas"/>
              </a:rPr>
              <a:t>OnClickListener</a:t>
            </a:r>
            <a:r>
              <a:rPr lang="en"/>
              <a:t> event listener.</a:t>
            </a:r>
            <a:endParaRPr/>
          </a:p>
          <a:p>
            <a:pPr marL="457200" marR="0" lvl="0" indent="-381000" algn="l" rtl="0">
              <a:lnSpc>
                <a:spcPct val="115000"/>
              </a:lnSpc>
              <a:spcBef>
                <a:spcPts val="0"/>
              </a:spcBef>
              <a:spcAft>
                <a:spcPts val="0"/>
              </a:spcAft>
              <a:buClr>
                <a:srgbClr val="424242"/>
              </a:buClr>
              <a:buSzPts val="2400"/>
              <a:buChar char="●"/>
            </a:pPr>
            <a:r>
              <a:rPr lang="en" i="1"/>
              <a:t>In XML</a:t>
            </a:r>
            <a:r>
              <a:rPr lang="en"/>
              <a:t>: use </a:t>
            </a:r>
            <a:r>
              <a:rPr lang="en">
                <a:latin typeface="Consolas"/>
                <a:ea typeface="Consolas"/>
                <a:cs typeface="Consolas"/>
                <a:sym typeface="Consolas"/>
              </a:rPr>
              <a:t>android:onClick</a:t>
            </a:r>
            <a:r>
              <a:rPr lang="en"/>
              <a:t> attribute in the XML layout:</a:t>
            </a:r>
            <a:endParaRPr/>
          </a:p>
          <a:p>
            <a:pPr marL="457200" lvl="0" indent="0" algn="l" rtl="0">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marL="457200" lvl="0" indent="0" algn="l" rtl="0">
              <a:spcBef>
                <a:spcPts val="0"/>
              </a:spcBef>
              <a:spcAft>
                <a:spcPts val="0"/>
              </a:spcAft>
              <a:buNone/>
            </a:pP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marL="0" marR="0" lvl="0" indent="0" algn="l" rtl="0">
              <a:lnSpc>
                <a:spcPct val="115000"/>
              </a:lnSpc>
              <a:spcBef>
                <a:spcPts val="1000"/>
              </a:spcBef>
              <a:spcAft>
                <a:spcPts val="0"/>
              </a:spcAft>
              <a:buNone/>
            </a:pPr>
            <a:endParaRPr sz="1800"/>
          </a:p>
          <a:p>
            <a:pPr marL="457200" lvl="0" indent="0" algn="l" rtl="0">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marL="457200" lvl="0" indent="0" algn="l" rtl="0">
              <a:spcBef>
                <a:spcPts val="0"/>
              </a:spcBef>
              <a:spcAft>
                <a:spcPts val="1000"/>
              </a:spcAft>
              <a:buNone/>
            </a:pPr>
            <a:endParaRPr sz="1400">
              <a:solidFill>
                <a:schemeClr val="dk1"/>
              </a:solidFill>
              <a:latin typeface="Consolas"/>
              <a:ea typeface="Consolas"/>
              <a:cs typeface="Consolas"/>
              <a:sym typeface="Consolas"/>
            </a:endParaRPr>
          </a:p>
        </p:txBody>
      </p:sp>
      <p:sp>
        <p:nvSpPr>
          <p:cNvPr id="277" name="Google Shape;277;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78" name="Google Shape;278;p49"/>
          <p:cNvSpPr/>
          <p:nvPr/>
        </p:nvSpPr>
        <p:spPr>
          <a:xfrm>
            <a:off x="6535100" y="2518875"/>
            <a:ext cx="2372700" cy="5391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w="19050" cap="flat" cmpd="sng">
            <a:solidFill>
              <a:srgbClr val="595959"/>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1226</Words>
  <Application>Microsoft Macintosh PowerPoint</Application>
  <PresentationFormat>On-screen Show (16:9)</PresentationFormat>
  <Paragraphs>196</Paragraphs>
  <Slides>24</Slides>
  <Notes>24</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24</vt:i4>
      </vt:variant>
    </vt:vector>
  </HeadingPairs>
  <TitlesOfParts>
    <vt:vector size="30" baseType="lpstr">
      <vt:lpstr>Roboto</vt:lpstr>
      <vt:lpstr>Arial</vt:lpstr>
      <vt:lpstr>Consolas</vt:lpstr>
      <vt:lpstr>GDT master</vt:lpstr>
      <vt:lpstr>GDT master</vt:lpstr>
      <vt:lpstr>GDT master</vt:lpstr>
      <vt:lpstr>4.1 Buttons and clickable images</vt:lpstr>
      <vt:lpstr>Contents</vt:lpstr>
      <vt:lpstr>User interaction</vt:lpstr>
      <vt:lpstr>Users expect to interact with apps</vt:lpstr>
      <vt:lpstr>User interaction design</vt:lpstr>
      <vt:lpstr>Buttons</vt:lpstr>
      <vt:lpstr>Button</vt:lpstr>
      <vt:lpstr>Button image assets</vt:lpstr>
      <vt:lpstr>Responding to button taps</vt:lpstr>
      <vt:lpstr>Setting listener with onClick callback</vt:lpstr>
      <vt:lpstr>  Clickable images</vt:lpstr>
      <vt:lpstr>ImageView</vt:lpstr>
      <vt:lpstr>Responding to ImageView taps</vt:lpstr>
      <vt:lpstr>  Floating action button</vt:lpstr>
      <vt:lpstr>Floating Action Buttons (FAB)</vt:lpstr>
      <vt:lpstr>Using FABs</vt:lpstr>
      <vt:lpstr>FAB size</vt:lpstr>
      <vt:lpstr>  Common Gestures</vt:lpstr>
      <vt:lpstr>Touch Gestures</vt:lpstr>
      <vt:lpstr>Detect gestures</vt:lpstr>
      <vt:lpstr>Detecting all types of gestures</vt:lpstr>
      <vt:lpstr>Learn more</vt:lpstr>
      <vt:lpstr>What's Next?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Interaction </dc:title>
  <cp:lastModifiedBy>Phan Xuan-Thien</cp:lastModifiedBy>
  <cp:revision>8</cp:revision>
  <dcterms:modified xsi:type="dcterms:W3CDTF">2022-05-11T06:18:54Z</dcterms:modified>
</cp:coreProperties>
</file>