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35" r:id="rId3"/>
    <p:sldId id="336" r:id="rId4"/>
    <p:sldId id="337" r:id="rId5"/>
    <p:sldId id="445" r:id="rId6"/>
    <p:sldId id="439" r:id="rId7"/>
    <p:sldId id="444" r:id="rId8"/>
    <p:sldId id="446" r:id="rId9"/>
    <p:sldId id="4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00" autoAdjust="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D845-68C2-4F5B-8C0F-C1D715420B9A}"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D0970-650F-42D7-A03E-3C8DAAAFAA7E}" type="slidenum">
              <a:rPr lang="en-US" smtClean="0"/>
              <a:t>‹#›</a:t>
            </a:fld>
            <a:endParaRPr lang="en-US"/>
          </a:p>
        </p:txBody>
      </p:sp>
    </p:spTree>
    <p:extLst>
      <p:ext uri="{BB962C8B-B14F-4D97-AF65-F5344CB8AC3E}">
        <p14:creationId xmlns:p14="http://schemas.microsoft.com/office/powerpoint/2010/main" val="1446414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Ngày</a:t>
            </a:r>
            <a:r>
              <a:rPr lang="en-US" baseline="0" dirty="0"/>
              <a:t> nay, quan điểm về việc dạy và học đã và đang thay đổi một cách mạnh mẽ. Đối với phương pháp học truyền thống, học sinh “hấp thụ” kiến thức một cách thụ động dưới hình thức “thầy đọc – trò chép”. Trong khi đó, với sự phát triển và tiến bộ của xã hội, quan điểm “Lấy người học làm trung tâm” đã và đang khiến học sinh chủ động trong việc học, tìm tòi và sáng tạo những điều mới. Ở đó, người thầy đóng vai trò định hướng, dẫn dắt để học sinh chủ động nắm bắt và đạt được những kiến thức của bài học theo cách tự nhiên. Thông qua các hoạt động lớp học (Học tập theo dự án – Project-based Learning, Học qua hành – Learning by Doing,…), học sinh được làm việc cộng tác theo nhóm, được tranh luận, tư duy phản biện và sáng tạo – những kỹ năng của thế kỉ 21.</a:t>
            </a:r>
            <a:endParaRPr lang="vi-VN" dirty="0"/>
          </a:p>
        </p:txBody>
      </p:sp>
      <p:sp>
        <p:nvSpPr>
          <p:cNvPr id="4" name="Slide Number Placeholder 3"/>
          <p:cNvSpPr>
            <a:spLocks noGrp="1"/>
          </p:cNvSpPr>
          <p:nvPr>
            <p:ph type="sldNum" sz="quarter" idx="10"/>
          </p:nvPr>
        </p:nvSpPr>
        <p:spPr/>
        <p:txBody>
          <a:bodyPr/>
          <a:lstStyle/>
          <a:p>
            <a:fld id="{176B40F7-5430-46B0-AA71-144947946808}" type="slidenum">
              <a:rPr lang="vi-VN" smtClean="0"/>
              <a:t>2</a:t>
            </a:fld>
            <a:endParaRPr lang="vi-VN"/>
          </a:p>
        </p:txBody>
      </p:sp>
    </p:spTree>
    <p:extLst>
      <p:ext uri="{BB962C8B-B14F-4D97-AF65-F5344CB8AC3E}">
        <p14:creationId xmlns:p14="http://schemas.microsoft.com/office/powerpoint/2010/main" val="310028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Với</a:t>
            </a:r>
            <a:r>
              <a:rPr lang="en-US" baseline="0" dirty="0"/>
              <a:t> sự tiến bộ của KHKT, việc ứng dụng công nghệ vào trong công tác dạy và học đang dần trở nên phổ biến hơn. Nhờ đó việc học trở nên dễ dàng, thuận tiện hơn cũng như mở ra cơ hội được tiếp cận với những tiến bộ của nhân loại. Do vậy, việc nắm bắt được các phương pháp, kỹ thuật trong một </a:t>
            </a:r>
            <a:r>
              <a:rPr lang="en-US" baseline="0" dirty="0" err="1"/>
              <a:t>kỷ</a:t>
            </a:r>
            <a:r>
              <a:rPr lang="en-US" baseline="0" dirty="0"/>
              <a:t> nguyên số toàn cầu trở thành một kỹ năng không thể thiếu đối với mỗi công dân. Quá trình chuyển dịch số này không những ảnh hưởng trong lĩnh vực giáo dục và đào tạo nói riêng, mà còn tác động vô cùng mạnh mẽ tới các hoạt động sản xuất, kinh doanh, thương mại, văn hóa, xã hội, thậm chí là cả những khía cạnh chính trị, tôn giáo…</a:t>
            </a:r>
            <a:endParaRPr lang="vi-VN" dirty="0"/>
          </a:p>
        </p:txBody>
      </p:sp>
      <p:sp>
        <p:nvSpPr>
          <p:cNvPr id="4" name="Slide Number Placeholder 3"/>
          <p:cNvSpPr>
            <a:spLocks noGrp="1"/>
          </p:cNvSpPr>
          <p:nvPr>
            <p:ph type="sldNum" sz="quarter" idx="10"/>
          </p:nvPr>
        </p:nvSpPr>
        <p:spPr/>
        <p:txBody>
          <a:bodyPr/>
          <a:lstStyle/>
          <a:p>
            <a:fld id="{176B40F7-5430-46B0-AA71-144947946808}" type="slidenum">
              <a:rPr lang="vi-VN" smtClean="0"/>
              <a:t>3</a:t>
            </a:fld>
            <a:endParaRPr lang="vi-VN"/>
          </a:p>
        </p:txBody>
      </p:sp>
    </p:spTree>
    <p:extLst>
      <p:ext uri="{BB962C8B-B14F-4D97-AF65-F5344CB8AC3E}">
        <p14:creationId xmlns:p14="http://schemas.microsoft.com/office/powerpoint/2010/main" val="78511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Với</a:t>
            </a:r>
            <a:r>
              <a:rPr lang="en-US" baseline="0" dirty="0"/>
              <a:t> việc bùng nổ của CNTT nói riêng và những tiến bộ về KHKT nói chung đã và đang đưa con người tới Cuộc Cách mạng mạnh mẽ nhất trong lịch sử loài người – Cách mạng Công nghiệp lần thứ 4. Tại đó, các trụ cột chính được thể hiện rất rõ qua những sự vật, sự việc hằng ngày gắn liền với cuộc sống của chúng ta gồm: Kỹ thuật số, Công nghệ Sinh học, Vật Lý. Theo đó, các hướng phát triển mạnh mẽ và ứng dụng thực tiễn có tính tác động rõ rệt tới đời sống kinh tế - xã hội của loài người là: Trí tuệ Nhân tạo (Artificial Intelligence), Internet của vạn vật hay Vạn vật kết nối Internet (Internet of Things - IOT), Robot, In 3D và Dữ liệu lớn (Big Data). </a:t>
            </a:r>
            <a:endParaRPr lang="vi-VN" dirty="0"/>
          </a:p>
        </p:txBody>
      </p:sp>
      <p:sp>
        <p:nvSpPr>
          <p:cNvPr id="4" name="Slide Number Placeholder 3"/>
          <p:cNvSpPr>
            <a:spLocks noGrp="1"/>
          </p:cNvSpPr>
          <p:nvPr>
            <p:ph type="sldNum" sz="quarter" idx="10"/>
          </p:nvPr>
        </p:nvSpPr>
        <p:spPr/>
        <p:txBody>
          <a:bodyPr/>
          <a:lstStyle/>
          <a:p>
            <a:fld id="{176B40F7-5430-46B0-AA71-144947946808}" type="slidenum">
              <a:rPr lang="vi-VN" smtClean="0"/>
              <a:t>4</a:t>
            </a:fld>
            <a:endParaRPr lang="vi-VN"/>
          </a:p>
        </p:txBody>
      </p:sp>
    </p:spTree>
    <p:extLst>
      <p:ext uri="{BB962C8B-B14F-4D97-AF65-F5344CB8AC3E}">
        <p14:creationId xmlns:p14="http://schemas.microsoft.com/office/powerpoint/2010/main" val="1901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Với</a:t>
            </a:r>
            <a:r>
              <a:rPr lang="en-US" baseline="0" dirty="0"/>
              <a:t> việc bùng nổ của CNTT nói riêng và những tiến bộ về KHKT nói chung đã và đang đưa con người tới Cuộc Cách mạng mạnh mẽ nhất trong lịch sử loài người – Cách mạng Công nghiệp lần thứ 4. Tại đó, các trụ cột chính được thể hiện rất rõ qua những sự vật, sự việc hằng ngày gắn liền với cuộc sống của chúng ta gồm: Kỹ thuật số, Công nghệ Sinh học, Vật Lý. Theo đó, các hướng phát triển mạnh mẽ và ứng dụng thực tiễn có tính tác động rõ rệt tới đời sống kinh tế - xã hội của loài người là: Trí tuệ Nhân tạo (Artificial Intelligence), Internet của vạn vật hay Vạn vật kết nối Internet (Internet of Things - IOT), Robot, In 3D và Dữ liệu lớn (Big Data). </a:t>
            </a:r>
            <a:endParaRPr lang="vi-VN" dirty="0"/>
          </a:p>
        </p:txBody>
      </p:sp>
      <p:sp>
        <p:nvSpPr>
          <p:cNvPr id="4" name="Slide Number Placeholder 3"/>
          <p:cNvSpPr>
            <a:spLocks noGrp="1"/>
          </p:cNvSpPr>
          <p:nvPr>
            <p:ph type="sldNum" sz="quarter" idx="10"/>
          </p:nvPr>
        </p:nvSpPr>
        <p:spPr/>
        <p:txBody>
          <a:bodyPr/>
          <a:lstStyle/>
          <a:p>
            <a:fld id="{176B40F7-5430-46B0-AA71-144947946808}" type="slidenum">
              <a:rPr lang="vi-VN" smtClean="0"/>
              <a:t>5</a:t>
            </a:fld>
            <a:endParaRPr lang="vi-VN"/>
          </a:p>
        </p:txBody>
      </p:sp>
    </p:spTree>
    <p:extLst>
      <p:ext uri="{BB962C8B-B14F-4D97-AF65-F5344CB8AC3E}">
        <p14:creationId xmlns:p14="http://schemas.microsoft.com/office/powerpoint/2010/main" val="226896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700E-F889-4619-814D-9EBBB382E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57BF8-D504-4968-8541-1CF80EB33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403FC-25CF-46E3-B8A5-E783C6BAD4C0}"/>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935AF73E-9FFC-4080-AC82-3C88D476F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8C156-F73C-4502-A03C-65C2708B3C3F}"/>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17798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521B-09AC-4D21-AD95-742A4B621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476B0-B37B-455C-B452-4350139D0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B6A2-EDF8-4A1E-9A52-E8618BA1292B}"/>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AFBB79F0-C978-41B8-9183-BE193D603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29CAB-CD35-4801-8874-CD842C92DA6E}"/>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24283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3DF4A-1D49-4A69-999F-731A3AD7E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977DD-5A39-41B7-B7F5-E956EA28F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E8A1D-8154-40AA-8F4B-5FBC62A9023D}"/>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8162AECD-95C5-4026-8D00-018D2C175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BCEB8-0562-4AB4-8189-81CA7FDF10FF}"/>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75197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D481-14A9-434C-92BF-FF831A86B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33624-17AA-40DD-889F-0B5E5ECA5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53C16-C320-4430-953A-60558E58194E}"/>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BC870F80-3270-48AD-883B-9261B0E9F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5F62-35DC-462E-BC96-2526BF1C1DD2}"/>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20336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6057-1D2D-4F6C-A275-45778F07E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E9E5B-DB6C-42DD-A775-3967BCEE9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B9316-B52B-4BFF-B121-0D7E38AFEDAD}"/>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47B8CD6C-7E7F-491B-AD2A-D713EA8DF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CB16F-5A3C-433E-93BA-43CB27E8D72B}"/>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182707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1F5A-F568-4BAA-9C37-DDAE955044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E1671-FEB8-441B-99A0-04BC9CCDA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D4F6D6-7522-4077-9400-01A0EB62E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EFE86-DE02-40FE-ABFD-2C0584B1F6B2}"/>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6" name="Footer Placeholder 5">
            <a:extLst>
              <a:ext uri="{FF2B5EF4-FFF2-40B4-BE49-F238E27FC236}">
                <a16:creationId xmlns:a16="http://schemas.microsoft.com/office/drawing/2014/main" id="{8C137094-6492-436B-A86D-6FF56F55D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8E591-636D-46BD-B458-3CB048289D30}"/>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145103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E04-9BE5-42CC-B65F-0F3C58BDE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F72189-9D43-4BDA-B5C7-A79239B35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67F90-59EF-46EE-AB55-17A31444D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97CE1-F656-4ABD-BF75-B4FD9FBA6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E240F-DA4E-4018-BCC6-D1BB2AE57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6E5C98-3737-4F5A-80C2-FA1ACDABAACA}"/>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8" name="Footer Placeholder 7">
            <a:extLst>
              <a:ext uri="{FF2B5EF4-FFF2-40B4-BE49-F238E27FC236}">
                <a16:creationId xmlns:a16="http://schemas.microsoft.com/office/drawing/2014/main" id="{C5F30094-89A9-472A-9909-0878B6EBC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93551C-B57F-48AC-BD9D-6831E2083008}"/>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299791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981-24C3-466C-B0D3-B5947EFF4F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930EE-EB09-49B2-A6C5-A5472A66776A}"/>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4" name="Footer Placeholder 3">
            <a:extLst>
              <a:ext uri="{FF2B5EF4-FFF2-40B4-BE49-F238E27FC236}">
                <a16:creationId xmlns:a16="http://schemas.microsoft.com/office/drawing/2014/main" id="{AEDB1F31-C160-460A-AB8E-F08C46623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B51CD6-8D8E-45E8-8F59-8245DFF432B2}"/>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34327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EE392-7AB4-4379-9DE4-0DF81FC4DF9B}"/>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3" name="Footer Placeholder 2">
            <a:extLst>
              <a:ext uri="{FF2B5EF4-FFF2-40B4-BE49-F238E27FC236}">
                <a16:creationId xmlns:a16="http://schemas.microsoft.com/office/drawing/2014/main" id="{48420871-B1A8-416A-924A-0CD64FD7C3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D5DDC7-8F53-4429-B562-C81EBB5F72BC}"/>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19534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990B-60FC-43DA-AEBE-78064A5FF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E5D3D1-133C-404F-A36D-24F8F2462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AC5B2-4572-44C7-BA6E-FF7735C04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EEE22-8A9B-4235-9C2D-AADAC2575A41}"/>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6" name="Footer Placeholder 5">
            <a:extLst>
              <a:ext uri="{FF2B5EF4-FFF2-40B4-BE49-F238E27FC236}">
                <a16:creationId xmlns:a16="http://schemas.microsoft.com/office/drawing/2014/main" id="{F363C19F-BC8E-48FD-AEB4-5CBA51B2F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FB04E-0AE3-43A4-96DD-2ECE46429739}"/>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273296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773-A16F-424E-B0A7-EC14DB426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16A47B-B9E5-449A-90E8-42247D62B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BC15A3-7169-4931-92EB-C4DEB7818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CEDF3-5E70-47D2-ADF5-C78FFEC8A3A6}"/>
              </a:ext>
            </a:extLst>
          </p:cNvPr>
          <p:cNvSpPr>
            <a:spLocks noGrp="1"/>
          </p:cNvSpPr>
          <p:nvPr>
            <p:ph type="dt" sz="half" idx="10"/>
          </p:nvPr>
        </p:nvSpPr>
        <p:spPr/>
        <p:txBody>
          <a:bodyPr/>
          <a:lstStyle/>
          <a:p>
            <a:fld id="{875B5BFA-78A0-4D5C-9FB4-9A7575055745}" type="datetimeFigureOut">
              <a:rPr lang="en-US" smtClean="0"/>
              <a:t>12/12/2020</a:t>
            </a:fld>
            <a:endParaRPr lang="en-US"/>
          </a:p>
        </p:txBody>
      </p:sp>
      <p:sp>
        <p:nvSpPr>
          <p:cNvPr id="6" name="Footer Placeholder 5">
            <a:extLst>
              <a:ext uri="{FF2B5EF4-FFF2-40B4-BE49-F238E27FC236}">
                <a16:creationId xmlns:a16="http://schemas.microsoft.com/office/drawing/2014/main" id="{D8E8C55B-1B5C-4116-9C83-F60B95AB8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7B1E8-1D1D-4553-B233-D6786B961119}"/>
              </a:ext>
            </a:extLst>
          </p:cNvPr>
          <p:cNvSpPr>
            <a:spLocks noGrp="1"/>
          </p:cNvSpPr>
          <p:nvPr>
            <p:ph type="sldNum" sz="quarter" idx="12"/>
          </p:nvPr>
        </p:nvSpPr>
        <p:spPr/>
        <p:txBody>
          <a:bodyPr/>
          <a:lstStyle/>
          <a:p>
            <a:fld id="{32F3FF23-4E6B-4B12-B6C3-7CBF8D269FA0}" type="slidenum">
              <a:rPr lang="en-US" smtClean="0"/>
              <a:t>‹#›</a:t>
            </a:fld>
            <a:endParaRPr lang="en-US"/>
          </a:p>
        </p:txBody>
      </p:sp>
    </p:spTree>
    <p:extLst>
      <p:ext uri="{BB962C8B-B14F-4D97-AF65-F5344CB8AC3E}">
        <p14:creationId xmlns:p14="http://schemas.microsoft.com/office/powerpoint/2010/main" val="424702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165E1-45D6-4B34-996D-7A0D05E2C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D175B7-AC89-44F2-B6F2-1CD112B83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35E7A-37FE-41BA-93B0-5D0C2B905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5BFA-78A0-4D5C-9FB4-9A7575055745}" type="datetimeFigureOut">
              <a:rPr lang="en-US" smtClean="0"/>
              <a:t>12/12/2020</a:t>
            </a:fld>
            <a:endParaRPr lang="en-US"/>
          </a:p>
        </p:txBody>
      </p:sp>
      <p:sp>
        <p:nvSpPr>
          <p:cNvPr id="5" name="Footer Placeholder 4">
            <a:extLst>
              <a:ext uri="{FF2B5EF4-FFF2-40B4-BE49-F238E27FC236}">
                <a16:creationId xmlns:a16="http://schemas.microsoft.com/office/drawing/2014/main" id="{F28D2969-5873-4022-99F5-D1D513FF1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F927F-0E40-4189-8184-4A3DA3D0E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3FF23-4E6B-4B12-B6C3-7CBF8D269FA0}"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9C99A46-30A9-43EB-BAEB-460552B40A04}"/>
              </a:ext>
            </a:extLst>
          </p:cNvPr>
          <p:cNvPicPr>
            <a:picLocks noChangeAspect="1"/>
          </p:cNvPicPr>
          <p:nvPr userDrawn="1"/>
        </p:nvPicPr>
        <p:blipFill>
          <a:blip r:embed="rId13">
            <a:extLst>
              <a:ext uri="{BEBA8EAE-BF5A-486C-A8C5-ECC9F3942E4B}">
                <a14:imgProps xmlns:a14="http://schemas.microsoft.com/office/drawing/2010/main">
                  <a14:imgLayer r:embed="rId14">
                    <a14:imgEffect>
                      <a14:backgroundRemoval t="5556" b="95370" l="5556" r="93519">
                        <a14:foregroundMark x1="33333" y1="7407" x2="33333" y2="7407"/>
                        <a14:foregroundMark x1="93519" y1="48148" x2="93519" y2="48148"/>
                        <a14:foregroundMark x1="6481" y1="41667" x2="5556" y2="55556"/>
                        <a14:foregroundMark x1="53704" y1="90741" x2="53704" y2="90741"/>
                        <a14:foregroundMark x1="58333" y1="95370" x2="58333" y2="95370"/>
                      </a14:backgroundRemoval>
                    </a14:imgEffect>
                  </a14:imgLayer>
                </a14:imgProps>
              </a:ext>
              <a:ext uri="{28A0092B-C50C-407E-A947-70E740481C1C}">
                <a14:useLocalDpi xmlns:a14="http://schemas.microsoft.com/office/drawing/2010/main" val="0"/>
              </a:ext>
            </a:extLst>
          </a:blip>
          <a:stretch>
            <a:fillRect/>
          </a:stretch>
        </p:blipFill>
        <p:spPr>
          <a:xfrm>
            <a:off x="332099" y="136525"/>
            <a:ext cx="1371429" cy="1371429"/>
          </a:xfrm>
          <a:prstGeom prst="rect">
            <a:avLst/>
          </a:prstGeom>
        </p:spPr>
      </p:pic>
    </p:spTree>
    <p:extLst>
      <p:ext uri="{BB962C8B-B14F-4D97-AF65-F5344CB8AC3E}">
        <p14:creationId xmlns:p14="http://schemas.microsoft.com/office/powerpoint/2010/main" val="1935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79A3-A1A0-4659-B273-E7789C9EDE21}"/>
              </a:ext>
            </a:extLst>
          </p:cNvPr>
          <p:cNvSpPr>
            <a:spLocks noGrp="1"/>
          </p:cNvSpPr>
          <p:nvPr>
            <p:ph type="ctrTitle"/>
          </p:nvPr>
        </p:nvSpPr>
        <p:spPr>
          <a:xfrm>
            <a:off x="1524000" y="0"/>
            <a:ext cx="10546080" cy="2387600"/>
          </a:xfrm>
        </p:spPr>
        <p:txBody>
          <a:bodyPr anchor="ctr">
            <a:normAutofit/>
          </a:bodyPr>
          <a:lstStyle/>
          <a:p>
            <a:pPr>
              <a:lnSpc>
                <a:spcPct val="150000"/>
              </a:lnSpc>
            </a:pPr>
            <a:r>
              <a:rPr lang="en-US" sz="3200" b="1" dirty="0">
                <a:solidFill>
                  <a:srgbClr val="ED1B24"/>
                </a:solidFill>
                <a:latin typeface="Times New Roman" panose="02020603050405020304" pitchFamily="18" charset="0"/>
                <a:cs typeface="Times New Roman" panose="02020603050405020304" pitchFamily="18" charset="0"/>
              </a:rPr>
              <a:t>PHÒNG GIÁO DỤC &amp; ĐÀO TẠO QUẬN NAM TỪ LIÊM</a:t>
            </a:r>
            <a:br>
              <a:rPr lang="en-US" sz="3200" b="1" dirty="0">
                <a:solidFill>
                  <a:srgbClr val="ED1B24"/>
                </a:solidFill>
                <a:latin typeface="Times New Roman" panose="02020603050405020304" pitchFamily="18" charset="0"/>
                <a:cs typeface="Times New Roman" panose="02020603050405020304" pitchFamily="18" charset="0"/>
              </a:rPr>
            </a:br>
            <a:r>
              <a:rPr lang="en-US" sz="3200" b="1" dirty="0">
                <a:solidFill>
                  <a:srgbClr val="ED1B24"/>
                </a:solidFill>
                <a:latin typeface="Times New Roman" panose="02020603050405020304" pitchFamily="18" charset="0"/>
                <a:cs typeface="Times New Roman" panose="02020603050405020304" pitchFamily="18" charset="0"/>
              </a:rPr>
              <a:t>Trường Tiểu học </a:t>
            </a:r>
            <a:r>
              <a:rPr lang="en-US" sz="3200" b="1" dirty="0" err="1">
                <a:solidFill>
                  <a:srgbClr val="ED1B24"/>
                </a:solidFill>
                <a:latin typeface="Times New Roman" panose="02020603050405020304" pitchFamily="18" charset="0"/>
                <a:cs typeface="Times New Roman" panose="02020603050405020304" pitchFamily="18" charset="0"/>
              </a:rPr>
              <a:t>Mỹ</a:t>
            </a:r>
            <a:r>
              <a:rPr lang="en-US" sz="3200" b="1" dirty="0">
                <a:solidFill>
                  <a:srgbClr val="ED1B24"/>
                </a:solidFill>
                <a:latin typeface="Times New Roman" panose="02020603050405020304" pitchFamily="18" charset="0"/>
                <a:cs typeface="Times New Roman" panose="02020603050405020304" pitchFamily="18" charset="0"/>
              </a:rPr>
              <a:t> Đình 2</a:t>
            </a:r>
          </a:p>
        </p:txBody>
      </p:sp>
      <p:sp>
        <p:nvSpPr>
          <p:cNvPr id="3" name="Subtitle 2">
            <a:extLst>
              <a:ext uri="{FF2B5EF4-FFF2-40B4-BE49-F238E27FC236}">
                <a16:creationId xmlns:a16="http://schemas.microsoft.com/office/drawing/2014/main" id="{618ABDC1-D208-4CED-AEC8-0D8960F6E2EE}"/>
              </a:ext>
            </a:extLst>
          </p:cNvPr>
          <p:cNvSpPr>
            <a:spLocks noGrp="1"/>
          </p:cNvSpPr>
          <p:nvPr>
            <p:ph type="subTitle" idx="1"/>
          </p:nvPr>
        </p:nvSpPr>
        <p:spPr>
          <a:xfrm>
            <a:off x="998806" y="4643048"/>
            <a:ext cx="10194388" cy="1655762"/>
          </a:xfrm>
        </p:spPr>
        <p:txBody>
          <a:bodyPr>
            <a:normAutofit/>
          </a:bodyPr>
          <a:lstStyle/>
          <a:p>
            <a:r>
              <a:rPr lang="en-US" b="1" dirty="0">
                <a:solidFill>
                  <a:srgbClr val="002060"/>
                </a:solidFill>
              </a:rPr>
              <a:t>Tác giả: Lưu Xuân Quang</a:t>
            </a:r>
          </a:p>
          <a:p>
            <a:r>
              <a:rPr lang="en-US" b="1" dirty="0">
                <a:solidFill>
                  <a:srgbClr val="002060"/>
                </a:solidFill>
              </a:rPr>
              <a:t>Sản phẩm dự thi: Phần mềm dạy học</a:t>
            </a:r>
          </a:p>
          <a:p>
            <a:r>
              <a:rPr lang="en-US" b="1" dirty="0">
                <a:solidFill>
                  <a:srgbClr val="002060"/>
                </a:solidFill>
              </a:rPr>
              <a:t>Tên sản phẩm: Phần mềm hỗ trợ dạy &amp; học theo định hướng giáo dục STEAM</a:t>
            </a:r>
          </a:p>
          <a:p>
            <a:endParaRPr lang="en-US" b="1" i="1" dirty="0">
              <a:solidFill>
                <a:srgbClr val="002060"/>
              </a:solidFill>
            </a:endParaRPr>
          </a:p>
        </p:txBody>
      </p:sp>
      <p:sp>
        <p:nvSpPr>
          <p:cNvPr id="5" name="TextBox 4">
            <a:extLst>
              <a:ext uri="{FF2B5EF4-FFF2-40B4-BE49-F238E27FC236}">
                <a16:creationId xmlns:a16="http://schemas.microsoft.com/office/drawing/2014/main" id="{6C05D05B-B34F-4F56-8F67-1AEFA8EC0D50}"/>
              </a:ext>
            </a:extLst>
          </p:cNvPr>
          <p:cNvSpPr txBox="1"/>
          <p:nvPr/>
        </p:nvSpPr>
        <p:spPr>
          <a:xfrm>
            <a:off x="1631852" y="2609631"/>
            <a:ext cx="8928296" cy="1723549"/>
          </a:xfrm>
          <a:prstGeom prst="rect">
            <a:avLst/>
          </a:prstGeom>
          <a:noFill/>
        </p:spPr>
        <p:txBody>
          <a:bodyPr wrap="square">
            <a:spAutoFit/>
          </a:bodyPr>
          <a:lstStyle/>
          <a:p>
            <a:pPr algn="ctr">
              <a:spcBef>
                <a:spcPts val="600"/>
              </a:spcBef>
              <a:spcAft>
                <a:spcPts val="600"/>
              </a:spcAft>
            </a:pPr>
            <a:r>
              <a:rPr lang="en-US" sz="3200" b="1" dirty="0">
                <a:solidFill>
                  <a:srgbClr val="002060"/>
                </a:solidFill>
                <a:latin typeface="Times New Roman" panose="02020603050405020304" pitchFamily="18" charset="0"/>
                <a:cs typeface="Times New Roman" panose="02020603050405020304" pitchFamily="18" charset="0"/>
              </a:rPr>
              <a:t>CUỘC THI:</a:t>
            </a:r>
          </a:p>
          <a:p>
            <a:pPr algn="ctr">
              <a:spcBef>
                <a:spcPts val="600"/>
              </a:spcBef>
              <a:spcAft>
                <a:spcPts val="600"/>
              </a:spcAft>
            </a:pPr>
            <a:r>
              <a:rPr lang="en-US" sz="3200" b="1" dirty="0">
                <a:solidFill>
                  <a:srgbClr val="002060"/>
                </a:solidFill>
                <a:latin typeface="Times New Roman" panose="02020603050405020304" pitchFamily="18" charset="0"/>
                <a:cs typeface="Times New Roman" panose="02020603050405020304" pitchFamily="18" charset="0"/>
              </a:rPr>
              <a:t>THIẾT KẾ BÀI GIẢNG ĐIỆN TỬ, PHẦN MỀM DẠY HỌC NĂM HỌC 2020 – 2021</a:t>
            </a:r>
          </a:p>
        </p:txBody>
      </p:sp>
      <p:sp>
        <p:nvSpPr>
          <p:cNvPr id="7" name="TextBox 6">
            <a:extLst>
              <a:ext uri="{FF2B5EF4-FFF2-40B4-BE49-F238E27FC236}">
                <a16:creationId xmlns:a16="http://schemas.microsoft.com/office/drawing/2014/main" id="{0E20C946-BC01-4895-A21C-D95374DF13D1}"/>
              </a:ext>
            </a:extLst>
          </p:cNvPr>
          <p:cNvSpPr txBox="1"/>
          <p:nvPr/>
        </p:nvSpPr>
        <p:spPr>
          <a:xfrm>
            <a:off x="3046828" y="6298810"/>
            <a:ext cx="6098344" cy="369332"/>
          </a:xfrm>
          <a:prstGeom prst="rect">
            <a:avLst/>
          </a:prstGeom>
          <a:noFill/>
        </p:spPr>
        <p:txBody>
          <a:bodyPr wrap="square">
            <a:spAutoFit/>
          </a:bodyPr>
          <a:lstStyle/>
          <a:p>
            <a:pPr algn="ctr"/>
            <a:r>
              <a:rPr lang="en-US" b="1" i="1" dirty="0">
                <a:solidFill>
                  <a:srgbClr val="002060"/>
                </a:solidFill>
                <a:latin typeface="Times New Roman" panose="02020603050405020304" pitchFamily="18" charset="0"/>
                <a:cs typeface="Times New Roman" panose="02020603050405020304" pitchFamily="18" charset="0"/>
              </a:rPr>
              <a:t>Hà Nội, tháng 11 năm 2020</a:t>
            </a:r>
          </a:p>
        </p:txBody>
      </p:sp>
    </p:spTree>
    <p:extLst>
      <p:ext uri="{BB962C8B-B14F-4D97-AF65-F5344CB8AC3E}">
        <p14:creationId xmlns:p14="http://schemas.microsoft.com/office/powerpoint/2010/main" val="2594560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LÝ DO TRIỂN KHAI</a:t>
            </a:r>
          </a:p>
        </p:txBody>
      </p:sp>
      <p:sp>
        <p:nvSpPr>
          <p:cNvPr id="3" name="Content Placeholder 2"/>
          <p:cNvSpPr>
            <a:spLocks noGrp="1"/>
          </p:cNvSpPr>
          <p:nvPr>
            <p:ph idx="1"/>
          </p:nvPr>
        </p:nvSpPr>
        <p:spPr/>
        <p:txBody>
          <a:bodyPr>
            <a:no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1. Phương pháp dạy và học thay đổi</a:t>
            </a:r>
            <a:endParaRPr lang="vi-V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7BEAB1-68BC-4FF4-B735-F444A79DAD8D}" type="slidenum">
              <a:rPr lang="vi-VN" smtClean="0"/>
              <a:t>2</a:t>
            </a:fld>
            <a:endParaRPr lang="vi-V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47" y="2277837"/>
            <a:ext cx="9953106" cy="3899126"/>
          </a:xfrm>
          <a:prstGeom prst="rect">
            <a:avLst/>
          </a:prstGeom>
        </p:spPr>
      </p:pic>
    </p:spTree>
    <p:extLst>
      <p:ext uri="{BB962C8B-B14F-4D97-AF65-F5344CB8AC3E}">
        <p14:creationId xmlns:p14="http://schemas.microsoft.com/office/powerpoint/2010/main" val="21126117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LÝ DO TRIỂN KHAI</a:t>
            </a:r>
          </a:p>
        </p:txBody>
      </p:sp>
      <p:sp>
        <p:nvSpPr>
          <p:cNvPr id="3" name="Content Placeholder 2"/>
          <p:cNvSpPr>
            <a:spLocks noGrp="1"/>
          </p:cNvSpPr>
          <p:nvPr>
            <p:ph idx="1"/>
          </p:nvPr>
        </p:nvSpPr>
        <p:spPr/>
        <p:txBody>
          <a:bodyPr>
            <a:no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2. “Chuyển dịch Số - Digital Transformation”</a:t>
            </a:r>
            <a:r>
              <a:rPr lang="en-US" sz="2800" dirty="0">
                <a:latin typeface="Times New Roman" panose="02020603050405020304" pitchFamily="18" charset="0"/>
                <a:cs typeface="Times New Roman" panose="02020603050405020304" pitchFamily="18" charset="0"/>
              </a:rPr>
              <a:t> trong giáo dục nói riêng và xã hội nói chung</a:t>
            </a:r>
            <a:endParaRPr lang="vi-V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7BEAB1-68BC-4FF4-B735-F444A79DAD8D}" type="slidenum">
              <a:rPr lang="vi-VN" smtClean="0"/>
              <a:t>3</a:t>
            </a:fld>
            <a:endParaRPr lang="vi-V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593" y="2767823"/>
            <a:ext cx="8456814" cy="3409140"/>
          </a:xfrm>
          <a:prstGeom prst="rect">
            <a:avLst/>
          </a:prstGeom>
        </p:spPr>
      </p:pic>
    </p:spTree>
    <p:extLst>
      <p:ext uri="{BB962C8B-B14F-4D97-AF65-F5344CB8AC3E}">
        <p14:creationId xmlns:p14="http://schemas.microsoft.com/office/powerpoint/2010/main" val="29818350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LÝ DO TRIỂN KHAI</a:t>
            </a:r>
          </a:p>
        </p:txBody>
      </p:sp>
      <p:sp>
        <p:nvSpPr>
          <p:cNvPr id="3" name="Content Placeholder 2"/>
          <p:cNvSpPr>
            <a:spLocks noGrp="1"/>
          </p:cNvSpPr>
          <p:nvPr>
            <p:ph idx="1"/>
          </p:nvPr>
        </p:nvSpPr>
        <p:spPr/>
        <p:txBody>
          <a:bodyPr>
            <a:no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3. Cuộc Cách mạng Công nghiệp lần thứ 4 – CMCN 4.0</a:t>
            </a:r>
            <a:endParaRPr lang="vi-V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7BEAB1-68BC-4FF4-B735-F444A79DAD8D}" type="slidenum">
              <a:rPr lang="vi-VN" smtClean="0"/>
              <a:t>4</a:t>
            </a:fld>
            <a:endParaRPr lang="vi-V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2" y="2277081"/>
            <a:ext cx="11043916" cy="3899882"/>
          </a:xfrm>
          <a:prstGeom prst="rect">
            <a:avLst/>
          </a:prstGeom>
        </p:spPr>
      </p:pic>
    </p:spTree>
    <p:extLst>
      <p:ext uri="{BB962C8B-B14F-4D97-AF65-F5344CB8AC3E}">
        <p14:creationId xmlns:p14="http://schemas.microsoft.com/office/powerpoint/2010/main" val="11627971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LÝ DO TRIỂN KHAI</a:t>
            </a:r>
          </a:p>
        </p:txBody>
      </p:sp>
      <p:sp>
        <p:nvSpPr>
          <p:cNvPr id="3" name="Content Placeholder 2"/>
          <p:cNvSpPr>
            <a:spLocks noGrp="1"/>
          </p:cNvSpPr>
          <p:nvPr>
            <p:ph idx="1"/>
          </p:nvPr>
        </p:nvSpPr>
        <p:spPr>
          <a:xfrm>
            <a:off x="838200" y="1825624"/>
            <a:ext cx="10515600" cy="4530725"/>
          </a:xfrm>
        </p:spPr>
        <p:txBody>
          <a:bodyPr>
            <a:noAutofit/>
          </a:bodyPr>
          <a:lstStyle/>
          <a:p>
            <a:pPr marL="342900" indent="-342900" algn="just">
              <a:lnSpc>
                <a:spcPct val="100000"/>
              </a:lnSpc>
              <a:buFont typeface="+mj-lt"/>
              <a:buAutoNum type="arabicPeriod"/>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Nghị quyết 29/NQ-TW ngày 04/11/2013 của Hội nghị Trung ương 8 khóa XI về đổi mới căn bản, toàn diện giáo dục và đào tạo</a:t>
            </a: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chỉ thị 16/CT-</a:t>
            </a:r>
            <a:r>
              <a:rPr lang="vi-VN" sz="1600" dirty="0" err="1">
                <a:latin typeface="Times New Roman" panose="02020603050405020304" pitchFamily="18" charset="0"/>
                <a:cs typeface="Times New Roman" panose="02020603050405020304" pitchFamily="18" charset="0"/>
              </a:rPr>
              <a:t>TTg</a:t>
            </a:r>
            <a:r>
              <a:rPr lang="vi-VN" sz="1600" dirty="0">
                <a:latin typeface="Times New Roman" panose="02020603050405020304" pitchFamily="18" charset="0"/>
                <a:cs typeface="Times New Roman" panose="02020603050405020304" pitchFamily="18" charset="0"/>
              </a:rPr>
              <a:t> của Thủ tướng Chính phủ về việc “Tăng cường năng lực tiếp cận cuộc cách mạng công nghiệp lần thứ 4” ký ngày </a:t>
            </a:r>
            <a:r>
              <a:rPr lang="vi-VN" sz="1600" dirty="0" err="1">
                <a:latin typeface="Times New Roman" panose="02020603050405020304" pitchFamily="18" charset="0"/>
                <a:cs typeface="Times New Roman" panose="02020603050405020304" pitchFamily="18" charset="0"/>
              </a:rPr>
              <a:t>ngày</a:t>
            </a:r>
            <a:r>
              <a:rPr lang="vi-VN" sz="1600" dirty="0">
                <a:latin typeface="Times New Roman" panose="02020603050405020304" pitchFamily="18" charset="0"/>
                <a:cs typeface="Times New Roman" panose="02020603050405020304" pitchFamily="18" charset="0"/>
              </a:rPr>
              <a:t> 04 tháng 05 năm 2017</a:t>
            </a:r>
            <a:endParaRPr 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“Chương trình giáo dục phổ thông tổng thể” do Bộ Giáo dục &amp; Đào tạo ban hành năm 2018 kèm Thông tư số 32/2018/TT-BGDĐT ngày 26 tháng 12 năm 2018</a:t>
            </a:r>
            <a:endParaRPr 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công văn số 3535/BGDĐT-GDTH của Bộ Giáo dục &amp; Đào tạo về việc “Hướng dẫn thực hiện nội dung trải nghiệm sáng tạo cấp tiểu học từ năm 2020-2021” ngày 19 tháng 8 năm 2019</a:t>
            </a:r>
            <a:endParaRPr 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công văn số 3415/BGDĐT-GDTH của Bộ Giáo dục &amp; Đào tạo về việc “Hướng dẫn thực hiện nhiệm vụ giáo dục tiểu học năm học 2020-2021" ngày 04 tháng 9 năm 2020</a:t>
            </a:r>
            <a:endParaRPr 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xu thế, định hướng giáo dục STEAM trong nền giáo dục toàn cầu; giáo dục STEM - STEAM trong các trường học phổ thông ở Việt Nam cùng với nhu cầu của phụ huynh, học sinh</a:t>
            </a:r>
            <a:endParaRPr 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vi-VN" sz="1600" dirty="0">
                <a:latin typeface="Times New Roman" panose="02020603050405020304" pitchFamily="18" charset="0"/>
                <a:cs typeface="Times New Roman" panose="02020603050405020304" pitchFamily="18" charset="0"/>
              </a:rPr>
              <a:t>Căn cứ lợi ích và ý nghĩa thực tiễn vô cùng to lớn mà các hoạt động trải nghiệm sáng tạo cũng như hoạt động giáo dục STEM - STEAM đem lại</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7BEAB1-68BC-4FF4-B735-F444A79DAD8D}" type="slidenum">
              <a:rPr lang="vi-VN" smtClean="0"/>
              <a:t>5</a:t>
            </a:fld>
            <a:endParaRPr lang="vi-VN"/>
          </a:p>
        </p:txBody>
      </p:sp>
    </p:spTree>
    <p:extLst>
      <p:ext uri="{BB962C8B-B14F-4D97-AF65-F5344CB8AC3E}">
        <p14:creationId xmlns:p14="http://schemas.microsoft.com/office/powerpoint/2010/main" val="3423566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581"/>
          <p:cNvSpPr txBox="1">
            <a:spLocks/>
          </p:cNvSpPr>
          <p:nvPr/>
        </p:nvSpPr>
        <p:spPr>
          <a:xfrm>
            <a:off x="1255373" y="2133206"/>
            <a:ext cx="5342467" cy="4137297"/>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vi-VN" b="1" dirty="0">
                <a:solidFill>
                  <a:srgbClr val="C00000"/>
                </a:solidFill>
                <a:latin typeface="Calibri" panose="020F0502020204030204" pitchFamily="34" charset="0"/>
                <a:cs typeface="Calibri" panose="020F0502020204030204" pitchFamily="34" charset="0"/>
              </a:rPr>
              <a:t>“Bộ Giáo dục và Đào tạo:</a:t>
            </a:r>
          </a:p>
          <a:p>
            <a:pPr algn="just"/>
            <a:r>
              <a:rPr lang="vi-VN" dirty="0">
                <a:latin typeface="Calibri" panose="020F0502020204030204" pitchFamily="34" charset="0"/>
                <a:cs typeface="Calibri" panose="020F0502020204030204" pitchFamily="34" charset="0"/>
              </a:rPr>
              <a:t>…Thúc đẩy triển khai giáo dục về </a:t>
            </a:r>
            <a:r>
              <a:rPr lang="vi-VN" b="1" dirty="0">
                <a:solidFill>
                  <a:srgbClr val="C00000"/>
                </a:solidFill>
                <a:latin typeface="Calibri" panose="020F0502020204030204" pitchFamily="34" charset="0"/>
                <a:cs typeface="Calibri" panose="020F0502020204030204" pitchFamily="34" charset="0"/>
              </a:rPr>
              <a:t>Khoa học, Công nghệ, Kỹ thuật và Toán học (STEM) trong chương trình giáo dục phổ thông, tổ chức thí điểm tại một số trường phổ thông ngay từ năm học 2017 – 2018...</a:t>
            </a:r>
            <a:r>
              <a:rPr lang="vi-V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r>
              <a:rPr lang="en-US" dirty="0" err="1">
                <a:latin typeface="Calibri" panose="020F0502020204030204" pitchFamily="34" charset="0"/>
                <a:cs typeface="Calibri" panose="020F0502020204030204" pitchFamily="34" charset="0"/>
              </a:rPr>
              <a:t>Trích</a:t>
            </a:r>
            <a:r>
              <a:rPr lang="en-US" dirty="0">
                <a:latin typeface="Calibri" panose="020F0502020204030204" pitchFamily="34" charset="0"/>
                <a:cs typeface="Calibri" panose="020F0502020204030204" pitchFamily="34" charset="0"/>
              </a:rPr>
              <a:t> </a:t>
            </a:r>
            <a:r>
              <a:rPr lang="vi-VN" b="1" dirty="0">
                <a:solidFill>
                  <a:srgbClr val="C00000"/>
                </a:solidFill>
                <a:latin typeface="Calibri" panose="020F0502020204030204" pitchFamily="34" charset="0"/>
                <a:cs typeface="Calibri" panose="020F0502020204030204" pitchFamily="34" charset="0"/>
              </a:rPr>
              <a:t>Chỉ thị</a:t>
            </a:r>
            <a:r>
              <a:rPr lang="en-US" b="1" dirty="0">
                <a:solidFill>
                  <a:srgbClr val="C00000"/>
                </a:solidFill>
                <a:latin typeface="Calibri" panose="020F0502020204030204" pitchFamily="34" charset="0"/>
                <a:cs typeface="Calibri" panose="020F0502020204030204" pitchFamily="34" charset="0"/>
              </a:rPr>
              <a:t> 16</a:t>
            </a:r>
            <a:r>
              <a:rPr lang="vi-VN" b="1" dirty="0">
                <a:solidFill>
                  <a:srgbClr val="C00000"/>
                </a:solidFill>
                <a:latin typeface="Calibri" panose="020F0502020204030204" pitchFamily="34" charset="0"/>
                <a:cs typeface="Calibri" panose="020F0502020204030204" pitchFamily="34" charset="0"/>
              </a:rPr>
              <a:t> “Về việc tăng cường năng lực tiếp cận cuộc cách mạng Công nghiệp 4.0” của Thủ tướng Chính Phủ,</a:t>
            </a:r>
            <a:r>
              <a:rPr lang="en-US" b="1" dirty="0">
                <a:solidFill>
                  <a:srgbClr val="C00000"/>
                </a:solidFill>
                <a:latin typeface="Calibri" panose="020F0502020204030204" pitchFamily="34" charset="0"/>
                <a:cs typeface="Calibri" panose="020F0502020204030204" pitchFamily="34" charset="0"/>
              </a:rPr>
              <a:t> </a:t>
            </a:r>
            <a:r>
              <a:rPr lang="vi-VN" b="1" dirty="0">
                <a:solidFill>
                  <a:srgbClr val="C00000"/>
                </a:solidFill>
                <a:latin typeface="Calibri" panose="020F0502020204030204" pitchFamily="34" charset="0"/>
                <a:cs typeface="Calibri" panose="020F0502020204030204" pitchFamily="34" charset="0"/>
              </a:rPr>
              <a:t>ngày 04/05/2017</a:t>
            </a:r>
            <a:endParaRPr lang="vi-VN" dirty="0">
              <a:solidFill>
                <a:srgbClr val="C00000"/>
              </a:solidFill>
              <a:latin typeface="Calibri" panose="020F0502020204030204" pitchFamily="34" charset="0"/>
              <a:cs typeface="Calibri" panose="020F0502020204030204" pitchFamily="34" charset="0"/>
            </a:endParaRPr>
          </a:p>
          <a:p>
            <a:pPr algn="just"/>
            <a:endParaRPr lang="vi-VN" dirty="0">
              <a:latin typeface="Calibri" panose="020F0502020204030204" pitchFamily="34" charset="0"/>
              <a:cs typeface="Calibri" panose="020F0502020204030204" pitchFamily="34" charset="0"/>
            </a:endParaRPr>
          </a:p>
        </p:txBody>
      </p:sp>
      <p:grpSp>
        <p:nvGrpSpPr>
          <p:cNvPr id="2" name="Group 1"/>
          <p:cNvGrpSpPr/>
          <p:nvPr/>
        </p:nvGrpSpPr>
        <p:grpSpPr>
          <a:xfrm>
            <a:off x="7315263" y="2073347"/>
            <a:ext cx="3874532" cy="4189981"/>
            <a:chOff x="7015012" y="1994676"/>
            <a:chExt cx="3874532" cy="4189981"/>
          </a:xfrm>
        </p:grpSpPr>
        <p:pic>
          <p:nvPicPr>
            <p:cNvPr id="7" name="Picture 6"/>
            <p:cNvPicPr>
              <a:picLocks noChangeAspect="1"/>
            </p:cNvPicPr>
            <p:nvPr/>
          </p:nvPicPr>
          <p:blipFill>
            <a:blip r:embed="rId2"/>
            <a:stretch>
              <a:fillRect/>
            </a:stretch>
          </p:blipFill>
          <p:spPr>
            <a:xfrm>
              <a:off x="7015012" y="1994676"/>
              <a:ext cx="3874532" cy="4189981"/>
            </a:xfrm>
            <a:prstGeom prst="rect">
              <a:avLst/>
            </a:prstGeom>
          </p:spPr>
        </p:pic>
        <p:cxnSp>
          <p:nvCxnSpPr>
            <p:cNvPr id="9" name="Straight Connector 8"/>
            <p:cNvCxnSpPr/>
            <p:nvPr/>
          </p:nvCxnSpPr>
          <p:spPr>
            <a:xfrm>
              <a:off x="7372555" y="5128540"/>
              <a:ext cx="343299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729" y="5303134"/>
              <a:ext cx="371881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86729" y="5441898"/>
              <a:ext cx="194233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22252" y="4951678"/>
              <a:ext cx="124460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243860" y="5127266"/>
              <a:ext cx="461574" cy="184629"/>
            </a:xfrm>
            <a:prstGeom prst="ellipse">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
        <p:nvSpPr>
          <p:cNvPr id="17" name="Title 1"/>
          <p:cNvSpPr>
            <a:spLocks noGrp="1"/>
          </p:cNvSpPr>
          <p:nvPr>
            <p:ph type="title"/>
          </p:nvPr>
        </p:nvSpPr>
        <p:spPr/>
        <p:txBody>
          <a:bodyPr/>
          <a:lstStyle/>
          <a:p>
            <a:pPr algn="ctr"/>
            <a:r>
              <a:rPr lang="vi-VN" b="1" dirty="0"/>
              <a:t>LÝ DO TRIỂN KHAI</a:t>
            </a:r>
          </a:p>
        </p:txBody>
      </p:sp>
      <p:sp>
        <p:nvSpPr>
          <p:cNvPr id="16" name="Content Placeholder 2"/>
          <p:cNvSpPr>
            <a:spLocks noGrp="1"/>
          </p:cNvSpPr>
          <p:nvPr>
            <p:ph idx="1"/>
          </p:nvPr>
        </p:nvSpPr>
        <p:spPr>
          <a:xfrm>
            <a:off x="838200" y="1690688"/>
            <a:ext cx="10515600" cy="4351338"/>
          </a:xfrm>
        </p:spPr>
        <p:txBody>
          <a:bodyPr>
            <a:no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Chỉ thị 16 của Thủ tướng Chính phủ</a:t>
            </a:r>
            <a:endParaRPr lang="vi-VN" sz="2800" b="1" dirty="0">
              <a:latin typeface="Times New Roman" panose="02020603050405020304" pitchFamily="18" charset="0"/>
              <a:cs typeface="Times New Roman" panose="02020603050405020304" pitchFamily="18" charset="0"/>
            </a:endParaRPr>
          </a:p>
        </p:txBody>
      </p:sp>
      <p:sp>
        <p:nvSpPr>
          <p:cNvPr id="24" name="Slide Number Placeholder 23"/>
          <p:cNvSpPr>
            <a:spLocks noGrp="1"/>
          </p:cNvSpPr>
          <p:nvPr>
            <p:ph type="sldNum" sz="quarter" idx="12"/>
          </p:nvPr>
        </p:nvSpPr>
        <p:spPr/>
        <p:txBody>
          <a:bodyPr/>
          <a:lstStyle/>
          <a:p>
            <a:fld id="{F64C1233-23D6-410B-AAA2-3E04731EF961}" type="slidenum">
              <a:rPr lang="en-US" smtClean="0"/>
              <a:t>6</a:t>
            </a:fld>
            <a:endParaRPr lang="en-US"/>
          </a:p>
        </p:txBody>
      </p:sp>
    </p:spTree>
    <p:extLst>
      <p:ext uri="{BB962C8B-B14F-4D97-AF65-F5344CB8AC3E}">
        <p14:creationId xmlns:p14="http://schemas.microsoft.com/office/powerpoint/2010/main" val="14075960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581"/>
          <p:cNvSpPr txBox="1">
            <a:spLocks/>
          </p:cNvSpPr>
          <p:nvPr/>
        </p:nvSpPr>
        <p:spPr>
          <a:xfrm>
            <a:off x="1115921" y="2172384"/>
            <a:ext cx="5342467" cy="3102496"/>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cần</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tập</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trung</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vào</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thúc</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đẩy</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đào</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tạo</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về</a:t>
            </a:r>
            <a:r>
              <a:rPr lang="en-US" i="1" dirty="0">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Khoa</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học</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Công</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nghệ</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Kỹ</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thuật</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và</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Toán</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học</a:t>
            </a:r>
            <a:r>
              <a:rPr lang="en-US" b="1" i="1" dirty="0">
                <a:solidFill>
                  <a:srgbClr val="C00000"/>
                </a:solidFill>
                <a:latin typeface="Calibri" panose="020F0502020204030204" pitchFamily="34" charset="0"/>
                <a:cs typeface="Calibri" panose="020F0502020204030204" pitchFamily="34" charset="0"/>
              </a:rPr>
              <a:t> (</a:t>
            </a:r>
            <a:r>
              <a:rPr lang="en-US" b="1" i="1" u="sng" dirty="0">
                <a:solidFill>
                  <a:srgbClr val="C00000"/>
                </a:solidFill>
                <a:latin typeface="Calibri" panose="020F0502020204030204" pitchFamily="34" charset="0"/>
                <a:cs typeface="Calibri" panose="020F0502020204030204" pitchFamily="34" charset="0"/>
              </a:rPr>
              <a:t>STEM</a:t>
            </a:r>
            <a:r>
              <a:rPr lang="en-US" b="1" i="1" dirty="0">
                <a:solidFill>
                  <a:srgbClr val="C00000"/>
                </a:solidFill>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ngoại</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ngữ</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và</a:t>
            </a:r>
            <a:r>
              <a:rPr lang="en-US" i="1" dirty="0">
                <a:latin typeface="Calibri" panose="020F0502020204030204" pitchFamily="34" charset="0"/>
                <a:cs typeface="Calibri" panose="020F0502020204030204" pitchFamily="34" charset="0"/>
              </a:rPr>
              <a:t> </a:t>
            </a:r>
            <a:r>
              <a:rPr lang="en-US" b="1" i="1" dirty="0">
                <a:solidFill>
                  <a:srgbClr val="C00000"/>
                </a:solidFill>
                <a:latin typeface="Calibri" panose="020F0502020204030204" pitchFamily="34" charset="0"/>
                <a:cs typeface="Calibri" panose="020F0502020204030204" pitchFamily="34" charset="0"/>
              </a:rPr>
              <a:t>Tin </a:t>
            </a:r>
            <a:r>
              <a:rPr lang="en-US" b="1" i="1" dirty="0" err="1">
                <a:solidFill>
                  <a:srgbClr val="C00000"/>
                </a:solidFill>
                <a:latin typeface="Calibri" panose="020F0502020204030204" pitchFamily="34" charset="0"/>
                <a:cs typeface="Calibri" panose="020F0502020204030204" pitchFamily="34" charset="0"/>
              </a:rPr>
              <a:t>học</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trong</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chương</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trình</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giáo</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dục</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phổ</a:t>
            </a:r>
            <a:r>
              <a:rPr lang="en-US" b="1" i="1" dirty="0">
                <a:solidFill>
                  <a:srgbClr val="C00000"/>
                </a:solidFill>
                <a:latin typeface="Calibri" panose="020F0502020204030204" pitchFamily="34" charset="0"/>
                <a:cs typeface="Calibri" panose="020F0502020204030204" pitchFamily="34" charset="0"/>
              </a:rPr>
              <a:t> </a:t>
            </a:r>
            <a:r>
              <a:rPr lang="en-US" b="1" i="1" dirty="0" err="1">
                <a:solidFill>
                  <a:srgbClr val="C00000"/>
                </a:solidFill>
                <a:latin typeface="Calibri" panose="020F0502020204030204" pitchFamily="34" charset="0"/>
                <a:cs typeface="Calibri" panose="020F0502020204030204" pitchFamily="34" charset="0"/>
              </a:rPr>
              <a:t>thông</a:t>
            </a:r>
            <a:r>
              <a:rPr lang="en-US" i="1" dirty="0">
                <a:solidFill>
                  <a:srgbClr val="7030A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p>
          <a:p>
            <a:pPr algn="just"/>
            <a:r>
              <a:rPr lang="en-US" dirty="0" err="1">
                <a:latin typeface="Calibri" panose="020F0502020204030204" pitchFamily="34" charset="0"/>
                <a:cs typeface="Calibri" panose="020F0502020204030204" pitchFamily="34" charset="0"/>
              </a:rPr>
              <a:t>Trích</a:t>
            </a:r>
            <a:r>
              <a:rPr lang="en-US" dirty="0">
                <a:latin typeface="Calibri" panose="020F0502020204030204" pitchFamily="34" charset="0"/>
                <a:cs typeface="Calibri" panose="020F0502020204030204" pitchFamily="34" charset="0"/>
              </a:rPr>
              <a:t> </a:t>
            </a:r>
            <a:r>
              <a:rPr lang="vi-VN" b="1" dirty="0">
                <a:solidFill>
                  <a:srgbClr val="C00000"/>
                </a:solidFill>
                <a:latin typeface="Calibri" panose="020F0502020204030204" pitchFamily="34" charset="0"/>
                <a:cs typeface="Calibri" panose="020F0502020204030204" pitchFamily="34" charset="0"/>
              </a:rPr>
              <a:t>Chỉ thị</a:t>
            </a:r>
            <a:r>
              <a:rPr lang="en-US" b="1" dirty="0">
                <a:solidFill>
                  <a:srgbClr val="C00000"/>
                </a:solidFill>
                <a:latin typeface="Calibri" panose="020F0502020204030204" pitchFamily="34" charset="0"/>
                <a:cs typeface="Calibri" panose="020F0502020204030204" pitchFamily="34" charset="0"/>
              </a:rPr>
              <a:t> 16</a:t>
            </a:r>
            <a:r>
              <a:rPr lang="vi-VN" b="1" dirty="0">
                <a:solidFill>
                  <a:srgbClr val="C00000"/>
                </a:solidFill>
                <a:latin typeface="Calibri" panose="020F0502020204030204" pitchFamily="34" charset="0"/>
                <a:cs typeface="Calibri" panose="020F0502020204030204" pitchFamily="34" charset="0"/>
              </a:rPr>
              <a:t> “Về việc tăng cường năng lực tiếp cận cuộc cách mạng Công nghiệp 4.0” của Thủ tướng Chính Phủ,</a:t>
            </a:r>
            <a:r>
              <a:rPr lang="en-US" b="1" dirty="0">
                <a:solidFill>
                  <a:srgbClr val="C00000"/>
                </a:solidFill>
                <a:latin typeface="Calibri" panose="020F0502020204030204" pitchFamily="34" charset="0"/>
                <a:cs typeface="Calibri" panose="020F0502020204030204" pitchFamily="34" charset="0"/>
              </a:rPr>
              <a:t> </a:t>
            </a:r>
            <a:r>
              <a:rPr lang="vi-VN" b="1" dirty="0">
                <a:solidFill>
                  <a:srgbClr val="C00000"/>
                </a:solidFill>
                <a:latin typeface="Calibri" panose="020F0502020204030204" pitchFamily="34" charset="0"/>
                <a:cs typeface="Calibri" panose="020F0502020204030204" pitchFamily="34" charset="0"/>
              </a:rPr>
              <a:t>ngày 04/05/2017</a:t>
            </a:r>
            <a:endParaRPr lang="en-US" b="1" dirty="0">
              <a:solidFill>
                <a:srgbClr val="C00000"/>
              </a:solidFill>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grpSp>
        <p:nvGrpSpPr>
          <p:cNvPr id="4" name="Group 3"/>
          <p:cNvGrpSpPr/>
          <p:nvPr/>
        </p:nvGrpSpPr>
        <p:grpSpPr>
          <a:xfrm>
            <a:off x="6974865" y="1395710"/>
            <a:ext cx="4174208" cy="4655844"/>
            <a:chOff x="6771665" y="1700506"/>
            <a:chExt cx="4174208" cy="4655844"/>
          </a:xfrm>
        </p:grpSpPr>
        <p:pic>
          <p:nvPicPr>
            <p:cNvPr id="12" name="Picture 11"/>
            <p:cNvPicPr>
              <a:picLocks noChangeAspect="1"/>
            </p:cNvPicPr>
            <p:nvPr/>
          </p:nvPicPr>
          <p:blipFill>
            <a:blip r:embed="rId2"/>
            <a:stretch>
              <a:fillRect/>
            </a:stretch>
          </p:blipFill>
          <p:spPr>
            <a:xfrm>
              <a:off x="6771665" y="1700506"/>
              <a:ext cx="4174208" cy="4655844"/>
            </a:xfrm>
            <a:prstGeom prst="rect">
              <a:avLst/>
            </a:prstGeom>
          </p:spPr>
        </p:pic>
        <p:cxnSp>
          <p:nvCxnSpPr>
            <p:cNvPr id="13" name="Straight Connector 12"/>
            <p:cNvCxnSpPr/>
            <p:nvPr/>
          </p:nvCxnSpPr>
          <p:spPr>
            <a:xfrm>
              <a:off x="7838484" y="3217675"/>
              <a:ext cx="307352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88598" y="3394416"/>
              <a:ext cx="413400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88598" y="3537291"/>
              <a:ext cx="106681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426831" y="3199015"/>
              <a:ext cx="490058" cy="178468"/>
            </a:xfrm>
            <a:prstGeom prst="ellipse">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
        <p:nvSpPr>
          <p:cNvPr id="18" name="Title 1"/>
          <p:cNvSpPr>
            <a:spLocks noGrp="1"/>
          </p:cNvSpPr>
          <p:nvPr>
            <p:ph type="title"/>
          </p:nvPr>
        </p:nvSpPr>
        <p:spPr/>
        <p:txBody>
          <a:bodyPr/>
          <a:lstStyle/>
          <a:p>
            <a:pPr algn="ctr"/>
            <a:r>
              <a:rPr lang="vi-VN" b="1" dirty="0"/>
              <a:t>LÝ DO TRIỂN KHAI</a:t>
            </a:r>
          </a:p>
        </p:txBody>
      </p:sp>
      <p:sp>
        <p:nvSpPr>
          <p:cNvPr id="31" name="Slide Number Placeholder 30"/>
          <p:cNvSpPr>
            <a:spLocks noGrp="1"/>
          </p:cNvSpPr>
          <p:nvPr>
            <p:ph type="sldNum" sz="quarter" idx="12"/>
          </p:nvPr>
        </p:nvSpPr>
        <p:spPr/>
        <p:txBody>
          <a:bodyPr/>
          <a:lstStyle/>
          <a:p>
            <a:fld id="{F64C1233-23D6-410B-AAA2-3E04731EF961}" type="slidenum">
              <a:rPr lang="en-US" smtClean="0"/>
              <a:t>7</a:t>
            </a:fld>
            <a:endParaRPr lang="en-US"/>
          </a:p>
        </p:txBody>
      </p:sp>
    </p:spTree>
    <p:extLst>
      <p:ext uri="{BB962C8B-B14F-4D97-AF65-F5344CB8AC3E}">
        <p14:creationId xmlns:p14="http://schemas.microsoft.com/office/powerpoint/2010/main" val="22044864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838200" y="365125"/>
            <a:ext cx="113538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Phần mềm hỗ trợ dạy &amp; học theo định hướng giáo dục STEAM</a:t>
            </a:r>
            <a:endParaRPr lang="vi-VN" sz="2800" b="1" dirty="0">
              <a:latin typeface="Times New Roman" panose="02020603050405020304" pitchFamily="18" charset="0"/>
              <a:cs typeface="Times New Roman" panose="02020603050405020304" pitchFamily="18" charset="0"/>
            </a:endParaRPr>
          </a:p>
        </p:txBody>
      </p:sp>
      <p:sp>
        <p:nvSpPr>
          <p:cNvPr id="31" name="Slide Number Placeholder 30"/>
          <p:cNvSpPr>
            <a:spLocks noGrp="1"/>
          </p:cNvSpPr>
          <p:nvPr>
            <p:ph type="sldNum" sz="quarter" idx="12"/>
          </p:nvPr>
        </p:nvSpPr>
        <p:spPr/>
        <p:txBody>
          <a:bodyPr/>
          <a:lstStyle/>
          <a:p>
            <a:fld id="{F64C1233-23D6-410B-AAA2-3E04731EF961}" type="slidenum">
              <a:rPr lang="en-US" smtClean="0"/>
              <a:t>8</a:t>
            </a:fld>
            <a:endParaRPr lang="en-US"/>
          </a:p>
        </p:txBody>
      </p:sp>
      <p:sp>
        <p:nvSpPr>
          <p:cNvPr id="5" name="Content Placeholder 2"/>
          <p:cNvSpPr>
            <a:spLocks noGrp="1"/>
          </p:cNvSpPr>
          <p:nvPr>
            <p:ph idx="1"/>
          </p:nvPr>
        </p:nvSpPr>
        <p:spPr>
          <a:xfrm>
            <a:off x="838200" y="1825624"/>
            <a:ext cx="10515600" cy="4530725"/>
          </a:xfrm>
        </p:spPr>
        <p:txBody>
          <a:bodyPr>
            <a:noAutofit/>
          </a:bodyPr>
          <a:lstStyle/>
          <a:p>
            <a:pPr marL="342900" indent="-342900" algn="just">
              <a:lnSpc>
                <a:spcPct val="100000"/>
              </a:lnSpc>
              <a:buFont typeface="+mj-lt"/>
              <a:buAutoNum type="arabicPeriod"/>
            </a:pPr>
            <a:r>
              <a:rPr lang="vi-VN" sz="2400" dirty="0" smtClean="0">
                <a:latin typeface="Times New Roman" panose="02020603050405020304" pitchFamily="18" charset="0"/>
                <a:cs typeface="Times New Roman" panose="02020603050405020304" pitchFamily="18" charset="0"/>
              </a:rPr>
              <a:t>Phát triển năng lực tư duy định hình không gian, tính logic và tư duy máy tính (tư duy lập trình) nhằm chuẩn bị hành trang cho Cuộc cách mạng công nghiệp lần 4.</a:t>
            </a:r>
          </a:p>
          <a:p>
            <a:pPr marL="342900" indent="-342900" algn="just">
              <a:lnSpc>
                <a:spcPct val="100000"/>
              </a:lnSpc>
              <a:buFont typeface="+mj-lt"/>
              <a:buAutoNum type="arabicPeriod"/>
            </a:pPr>
            <a:r>
              <a:rPr lang="vi-VN" sz="2400" dirty="0" smtClean="0">
                <a:latin typeface="Times New Roman" panose="02020603050405020304" pitchFamily="18" charset="0"/>
                <a:cs typeface="Times New Roman" panose="02020603050405020304" pitchFamily="18" charset="0"/>
              </a:rPr>
              <a:t>Phù hợp cho nhiều đối tượng người dùng (giáo viên/học sinh...) cũng như phương thức triển khai thực tế (online/offline) đảm bảo tính giáo dục nhằm kết hợp để đáp ứng hỗ trợ dạy – học theo chương trình giáo dục phổ thông mới.</a:t>
            </a:r>
          </a:p>
          <a:p>
            <a:pPr marL="342900" indent="-342900" algn="just">
              <a:lnSpc>
                <a:spcPct val="100000"/>
              </a:lnSpc>
              <a:buFont typeface="+mj-lt"/>
              <a:buAutoNum type="arabicPeriod"/>
            </a:pPr>
            <a:r>
              <a:rPr lang="vi-VN" sz="2400" dirty="0" smtClean="0">
                <a:latin typeface="Times New Roman" panose="02020603050405020304" pitchFamily="18" charset="0"/>
                <a:cs typeface="Times New Roman" panose="02020603050405020304" pitchFamily="18" charset="0"/>
              </a:rPr>
              <a:t>Khả năng tuỳ biến cao (do phát triển trên nền tảng nguồn mở của Google cho lĩnh vực giáo dục), qua đó thôi thúc sự sáng tạo trông mô hình/hình thức dạy-học đối với giáo viên có đam mê với lĩnh vực CNTT.</a:t>
            </a:r>
          </a:p>
          <a:p>
            <a:pPr marL="342900" indent="-342900" algn="just">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1166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838200" y="365125"/>
            <a:ext cx="113538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Phần mềm hỗ trợ dạy &amp; học theo định hướng giáo dục STEAM</a:t>
            </a:r>
            <a:endParaRPr lang="vi-VN" sz="2800" b="1" dirty="0">
              <a:latin typeface="Times New Roman" panose="02020603050405020304" pitchFamily="18" charset="0"/>
              <a:cs typeface="Times New Roman" panose="02020603050405020304" pitchFamily="18" charset="0"/>
            </a:endParaRPr>
          </a:p>
        </p:txBody>
      </p:sp>
      <p:sp>
        <p:nvSpPr>
          <p:cNvPr id="31" name="Slide Number Placeholder 30"/>
          <p:cNvSpPr>
            <a:spLocks noGrp="1"/>
          </p:cNvSpPr>
          <p:nvPr>
            <p:ph type="sldNum" sz="quarter" idx="12"/>
          </p:nvPr>
        </p:nvSpPr>
        <p:spPr/>
        <p:txBody>
          <a:bodyPr/>
          <a:lstStyle/>
          <a:p>
            <a:fld id="{F64C1233-23D6-410B-AAA2-3E04731EF961}" type="slidenum">
              <a:rPr lang="en-US" smtClean="0"/>
              <a:t>9</a:t>
            </a:fld>
            <a:endParaRPr lang="en-US"/>
          </a:p>
        </p:txBody>
      </p:sp>
      <p:pic>
        <p:nvPicPr>
          <p:cNvPr id="19" name="Picture 18">
            <a:extLst>
              <a:ext uri="{FF2B5EF4-FFF2-40B4-BE49-F238E27FC236}">
                <a16:creationId xmlns:a16="http://schemas.microsoft.com/office/drawing/2014/main" id="{10DFB7EB-886D-4122-9894-32A0B4174CEE}"/>
              </a:ext>
            </a:extLst>
          </p:cNvPr>
          <p:cNvPicPr/>
          <p:nvPr/>
        </p:nvPicPr>
        <p:blipFill>
          <a:blip r:embed="rId2"/>
          <a:stretch>
            <a:fillRect/>
          </a:stretch>
        </p:blipFill>
        <p:spPr>
          <a:xfrm>
            <a:off x="1543373" y="1690688"/>
            <a:ext cx="9943454" cy="4532508"/>
          </a:xfrm>
          <a:prstGeom prst="rect">
            <a:avLst/>
          </a:prstGeom>
        </p:spPr>
      </p:pic>
    </p:spTree>
    <p:extLst>
      <p:ext uri="{BB962C8B-B14F-4D97-AF65-F5344CB8AC3E}">
        <p14:creationId xmlns:p14="http://schemas.microsoft.com/office/powerpoint/2010/main" val="37207460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1356</Words>
  <Application>Microsoft Office PowerPoint</Application>
  <PresentationFormat>Widescreen</PresentationFormat>
  <Paragraphs>50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PHÒNG GIÁO DỤC &amp; ĐÀO TẠO QUẬN NAM TỪ LIÊM Trường Tiểu học Mỹ Đình 2</vt:lpstr>
      <vt:lpstr>LÝ DO TRIỂN KHAI</vt:lpstr>
      <vt:lpstr>LÝ DO TRIỂN KHAI</vt:lpstr>
      <vt:lpstr>LÝ DO TRIỂN KHAI</vt:lpstr>
      <vt:lpstr>LÝ DO TRIỂN KHAI</vt:lpstr>
      <vt:lpstr>LÝ DO TRIỂN KHAI</vt:lpstr>
      <vt:lpstr>LÝ DO TRIỂN KHAI</vt:lpstr>
      <vt:lpstr>Phần mềm hỗ trợ dạy &amp; học theo định hướng giáo dục STEAM</vt:lpstr>
      <vt:lpstr>Phần mềm hỗ trợ dạy &amp; học theo định hướng giáo dục STEAM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Quảng Trần</dc:creator>
  <cp:lastModifiedBy>MyPC</cp:lastModifiedBy>
  <cp:revision>54</cp:revision>
  <dcterms:created xsi:type="dcterms:W3CDTF">2020-11-26T07:21:28Z</dcterms:created>
  <dcterms:modified xsi:type="dcterms:W3CDTF">2020-12-12T02:40:50Z</dcterms:modified>
</cp:coreProperties>
</file>