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notesMasterIdLst>
    <p:notesMasterId r:id="rId12"/>
  </p:notes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11144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B5C139-39C8-4901-A623-1A3C5C78598A}" v="2" dt="2018-11-22T10:43:18.047"/>
    <p1510:client id="{5523F91F-84FC-47D8-87E3-563B3EC97188}" v="6" dt="2018-11-22T08:05:34.188"/>
    <p1510:client id="{7B910C13-40F5-4E71-BAE1-F88E85CBDAB2}" v="33" dt="2018-11-22T10:07:33.530"/>
    <p1510:client id="{46A73183-3C7D-4ABF-92F6-C0817F96DAB7}" v="1" dt="2018-11-22T11:06:15.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AB94BF-AD67-41E3-858F-D17D28989658}" type="datetimeFigureOut">
              <a:rPr lang="en-US"/>
              <a:t>11/26/2018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2098F4-16B4-44D9-AF3B-DC63154066F6}" type="slidenum">
              <a:rPr lang="en-US"/>
              <a:t>‹#›</a:t>
            </a:fld>
            <a:endParaRPr lang="en-US"/>
          </a:p>
        </p:txBody>
      </p:sp>
    </p:spTree>
    <p:extLst>
      <p:ext uri="{BB962C8B-B14F-4D97-AF65-F5344CB8AC3E}">
        <p14:creationId xmlns:p14="http://schemas.microsoft.com/office/powerpoint/2010/main" val="1026200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developer.chrome.com/extensions/omniBox" TargetMode="External"/><Relationship Id="rId13" Type="http://schemas.openxmlformats.org/officeDocument/2006/relationships/hyperlink" Target="https://developer.chrome.com/extensions/content_scripts" TargetMode="External"/><Relationship Id="rId3" Type="http://schemas.openxmlformats.org/officeDocument/2006/relationships/hyperlink" Target="https://developer.chrome.com/background_pages" TargetMode="External"/><Relationship Id="rId7" Type="http://schemas.openxmlformats.org/officeDocument/2006/relationships/hyperlink" Target="https://developer.chrome.com/contextMenus" TargetMode="External"/><Relationship Id="rId12" Type="http://schemas.openxmlformats.org/officeDocument/2006/relationships/hyperlink" Target="https://developer.chrome.com/extensions/declarativeContent"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eveloper.chrome.com/extensions/pageAction" TargetMode="External"/><Relationship Id="rId11" Type="http://schemas.openxmlformats.org/officeDocument/2006/relationships/hyperlink" Target="https://developer.chrome.com/extensions/tabs#method-create" TargetMode="External"/><Relationship Id="rId5" Type="http://schemas.openxmlformats.org/officeDocument/2006/relationships/hyperlink" Target="https://developer.chrome.com/extensions/browserAction" TargetMode="External"/><Relationship Id="rId10" Type="http://schemas.openxmlformats.org/officeDocument/2006/relationships/hyperlink" Target="https://developer.chrome.com/extensions/user_interface#popup" TargetMode="External"/><Relationship Id="rId4" Type="http://schemas.openxmlformats.org/officeDocument/2006/relationships/hyperlink" Target="https://developer.chrome.com/extensions/user_interface" TargetMode="External"/><Relationship Id="rId9" Type="http://schemas.openxmlformats.org/officeDocument/2006/relationships/hyperlink" Target="https://developer.chrome.com/extensions/commands" TargetMode="External"/><Relationship Id="rId14" Type="http://schemas.openxmlformats.org/officeDocument/2006/relationships/hyperlink" Target="https://developer.chrome.com/extensions/options"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chrome.com/extensions/webRequest#life_cycle_footnot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eveloper.chrome.com/extensions/webRequest#implement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Browser Kernel is the main process that co-ordinates the Renderer processes, which basically are tab processes. So there is a single Browser Kernel process and multiple Renderer processes, each corresponding to a tab. Each of the Renderer process is “sandboxed</a:t>
            </a:r>
            <a:r>
              <a:rPr lang="en-US" i="1" dirty="0"/>
              <a:t>”</a:t>
            </a:r>
            <a:r>
              <a:rPr lang="en-US" dirty="0"/>
              <a:t> so that they have restricted privileges such as limited access to OS system calls, file system etc. The Renderer process proxies the web (untrusted source) and the Browser Process proxies the user.</a:t>
            </a:r>
          </a:p>
          <a:p>
            <a:r>
              <a:rPr lang="en-US" dirty="0"/>
              <a:t>The </a:t>
            </a:r>
            <a:r>
              <a:rPr lang="en-US" b="1" dirty="0"/>
              <a:t>Renderer process</a:t>
            </a:r>
            <a:r>
              <a:rPr lang="en-US" dirty="0"/>
              <a:t> is responsible for parsing the HTML-CSS, construction of DOM, V8 instance (</a:t>
            </a:r>
            <a:r>
              <a:rPr lang="en-US" dirty="0" err="1"/>
              <a:t>Javascript</a:t>
            </a:r>
            <a:r>
              <a:rPr lang="en-US" dirty="0"/>
              <a:t> execution) for a tab. It does not run with user privilege. This is to prevent a compromised Renderer process from accessing user’s file system. It processes the web page to bitmaps(some intermediate format) and sends it to the kernel which paints the web page to the display.</a:t>
            </a:r>
            <a:endParaRPr lang="en-US" dirty="0">
              <a:cs typeface="Calibri"/>
            </a:endParaRPr>
          </a:p>
          <a:p>
            <a:r>
              <a:rPr lang="en-US" dirty="0"/>
              <a:t>The </a:t>
            </a:r>
            <a:r>
              <a:rPr lang="en-US" b="1" dirty="0"/>
              <a:t>Browser Kernel</a:t>
            </a:r>
            <a:r>
              <a:rPr lang="en-US" dirty="0"/>
              <a:t> is responsible for all the privileged operations such as network, filesystem, OS system calls etc. For a tab (Renderer Process) to perform any user privileged operation such as file upload (access the file-system), it delegates the operation to the Browser Kernel through IPC (Inter process communication). The Browser Kernel caters the privileged needs and abstracts the OS for the Renderer process. </a:t>
            </a:r>
            <a:r>
              <a:rPr lang="en-US" dirty="0" err="1"/>
              <a:t>Its</a:t>
            </a:r>
            <a:r>
              <a:rPr lang="en-US" dirty="0"/>
              <a:t> also responsible for maintaining Persistent storage objects like cookie storage, local storage, </a:t>
            </a:r>
            <a:r>
              <a:rPr lang="en-US" dirty="0" err="1"/>
              <a:t>indexedDB</a:t>
            </a:r>
            <a:r>
              <a:rPr lang="en-US" dirty="0"/>
              <a:t> etc.</a:t>
            </a:r>
            <a:endParaRPr lang="en-US" dirty="0">
              <a:cs typeface="Calibri"/>
            </a:endParaRPr>
          </a:p>
          <a:p>
            <a:r>
              <a:rPr lang="en-US" b="1" dirty="0"/>
              <a:t>Plugins</a:t>
            </a:r>
            <a:r>
              <a:rPr lang="en-US" dirty="0"/>
              <a:t> are not to be mistaken for chrome extensions. For example, Adobe Flash is a plugin. A pdf reader is a plugin. I have not explored the plugin architecture in chrome yet (but stay tuned). They are basically new technologies like Flash player, developed by 3rd parties which might be considered to be merged into the Browser Kernel. They being 3rd party software, run in a different process with user privileges. This is to protect the Kernel from a corrupted plugin.</a:t>
            </a:r>
            <a:endParaRPr lang="en-US" dirty="0">
              <a:cs typeface="Calibri"/>
            </a:endParaRPr>
          </a:p>
          <a:p>
            <a:endParaRPr lang="en-US" dirty="0">
              <a:cs typeface="Calibri"/>
            </a:endParaRPr>
          </a:p>
          <a:p>
            <a:pPr>
              <a:spcBef>
                <a:spcPct val="20000"/>
              </a:spcBef>
              <a:spcAft>
                <a:spcPts val="600"/>
              </a:spcAft>
            </a:pPr>
            <a:r>
              <a:rPr lang="en-US" b="1" dirty="0"/>
              <a:t>Key points to remember</a:t>
            </a:r>
            <a:endParaRPr lang="en-US" dirty="0"/>
          </a:p>
          <a:p>
            <a:pPr marL="285750" indent="-285750">
              <a:spcBef>
                <a:spcPct val="20000"/>
              </a:spcBef>
              <a:spcAft>
                <a:spcPts val="600"/>
              </a:spcAft>
              <a:buChar char="•"/>
            </a:pPr>
            <a:r>
              <a:rPr lang="en-US" dirty="0"/>
              <a:t>Browser Kernel provides API for </a:t>
            </a:r>
            <a:r>
              <a:rPr lang="en-US" i="1" dirty="0"/>
              <a:t>sandboxed</a:t>
            </a:r>
            <a:r>
              <a:rPr lang="en-US" dirty="0"/>
              <a:t> Renderer processes to perform privileged operation. It manages the lifecycle of renderer processes.</a:t>
            </a:r>
            <a:endParaRPr lang="en-US" dirty="0">
              <a:cs typeface="Calibri"/>
            </a:endParaRPr>
          </a:p>
          <a:p>
            <a:pPr marL="285750" indent="-285750">
              <a:spcBef>
                <a:spcPct val="20000"/>
              </a:spcBef>
              <a:spcAft>
                <a:spcPts val="600"/>
              </a:spcAft>
              <a:buChar char="•"/>
            </a:pPr>
            <a:r>
              <a:rPr lang="en-US" dirty="0"/>
              <a:t>A Renderer process takes the HTML,CSS,JS files and prepares them for the Kernel to display them.</a:t>
            </a:r>
          </a:p>
          <a:p>
            <a:endParaRPr lang="en-US" dirty="0">
              <a:cs typeface="Calibri"/>
            </a:endParaRPr>
          </a:p>
        </p:txBody>
      </p:sp>
      <p:sp>
        <p:nvSpPr>
          <p:cNvPr id="4" name="Slide Number Placeholder 3"/>
          <p:cNvSpPr>
            <a:spLocks noGrp="1"/>
          </p:cNvSpPr>
          <p:nvPr>
            <p:ph type="sldNum" sz="quarter" idx="5"/>
          </p:nvPr>
        </p:nvSpPr>
        <p:spPr/>
        <p:txBody>
          <a:bodyPr/>
          <a:lstStyle/>
          <a:p>
            <a:fld id="{C72098F4-16B4-44D9-AF3B-DC63154066F6}" type="slidenum">
              <a:rPr lang="en-US"/>
              <a:t>3</a:t>
            </a:fld>
            <a:endParaRPr lang="en-US"/>
          </a:p>
        </p:txBody>
      </p:sp>
    </p:spTree>
    <p:extLst>
      <p:ext uri="{BB962C8B-B14F-4D97-AF65-F5344CB8AC3E}">
        <p14:creationId xmlns:p14="http://schemas.microsoft.com/office/powerpoint/2010/main" val="1825860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hlinkClick r:id="rId3"/>
              </a:rPr>
              <a:t>background script</a:t>
            </a:r>
            <a:r>
              <a:rPr lang="en-US" b="1" dirty="0"/>
              <a:t> is the extension's event handler; it contains listeners for browser events that are important to the extension. It lies dormant until an event is fired then performs the instructed logic. An effective background script is only loaded when it is needed and unloaded when it goes idle.</a:t>
            </a:r>
          </a:p>
          <a:p>
            <a:endParaRPr lang="en-US" b="1" dirty="0"/>
          </a:p>
          <a:p>
            <a:r>
              <a:rPr lang="en-US" dirty="0"/>
              <a:t>UI Elements</a:t>
            </a:r>
            <a:endParaRPr lang="en-US" dirty="0">
              <a:cs typeface="Calibri"/>
            </a:endParaRPr>
          </a:p>
          <a:p>
            <a:r>
              <a:rPr lang="en-US" dirty="0"/>
              <a:t>An </a:t>
            </a:r>
            <a:r>
              <a:rPr lang="en-US" b="1" dirty="0">
                <a:hlinkClick r:id="rId4"/>
              </a:rPr>
              <a:t>extension's user interface</a:t>
            </a:r>
            <a:r>
              <a:rPr lang="en-US" b="1" dirty="0"/>
              <a:t> should be purposeful and minimal. The UI should customize or enhance the browsing experience without distracting from it. Most extensions have a </a:t>
            </a:r>
            <a:r>
              <a:rPr lang="en-US" b="1" dirty="0">
                <a:hlinkClick r:id="rId5"/>
              </a:rPr>
              <a:t>browser action</a:t>
            </a:r>
            <a:r>
              <a:rPr lang="en-US" b="1" dirty="0"/>
              <a:t> or </a:t>
            </a:r>
            <a:r>
              <a:rPr lang="en-US" b="1" dirty="0">
                <a:hlinkClick r:id="rId6"/>
              </a:rPr>
              <a:t>page action</a:t>
            </a:r>
            <a:r>
              <a:rPr lang="en-US" b="1" dirty="0"/>
              <a:t>, but can contain other forms of UI, such as </a:t>
            </a:r>
            <a:r>
              <a:rPr lang="en-US" b="1" dirty="0">
                <a:hlinkClick r:id="rId7"/>
              </a:rPr>
              <a:t>context menus</a:t>
            </a:r>
            <a:r>
              <a:rPr lang="en-US" b="1" dirty="0"/>
              <a:t>, use of the </a:t>
            </a:r>
            <a:r>
              <a:rPr lang="en-US" b="1" dirty="0">
                <a:hlinkClick r:id="rId8"/>
              </a:rPr>
              <a:t>omnibox</a:t>
            </a:r>
            <a:r>
              <a:rPr lang="en-US" b="1" dirty="0"/>
              <a:t>, or creation of a </a:t>
            </a:r>
            <a:r>
              <a:rPr lang="en-US" b="1" dirty="0">
                <a:hlinkClick r:id="rId9"/>
              </a:rPr>
              <a:t>keyboard shortcut</a:t>
            </a:r>
            <a:r>
              <a:rPr lang="en-US" b="1" dirty="0"/>
              <a:t>.</a:t>
            </a:r>
            <a:endParaRPr lang="en-US" dirty="0"/>
          </a:p>
          <a:p>
            <a:r>
              <a:rPr lang="en-US" dirty="0"/>
              <a:t>Extension UI pages, such as a </a:t>
            </a:r>
            <a:r>
              <a:rPr lang="en-US" b="1" dirty="0">
                <a:hlinkClick r:id="rId10"/>
              </a:rPr>
              <a:t>popup</a:t>
            </a:r>
            <a:r>
              <a:rPr lang="en-US" b="1" dirty="0"/>
              <a:t>, can contain ordinary HTML pages with JavaScript logic. Extensions can also call </a:t>
            </a:r>
            <a:r>
              <a:rPr lang="en-US" b="1" dirty="0">
                <a:hlinkClick r:id="rId11"/>
              </a:rPr>
              <a:t>tabs.create</a:t>
            </a:r>
            <a:r>
              <a:rPr lang="en-US" b="1" dirty="0"/>
              <a:t> or "</a:t>
            </a:r>
            <a:r>
              <a:rPr lang="en-US" dirty="0" err="1"/>
              <a:t>window.open</a:t>
            </a:r>
            <a:r>
              <a:rPr lang="en-US" dirty="0"/>
              <a:t>()"  to display additional HTML files present in the extension.</a:t>
            </a:r>
            <a:endParaRPr lang="en-US" dirty="0">
              <a:cs typeface="Calibri"/>
            </a:endParaRPr>
          </a:p>
          <a:p>
            <a:r>
              <a:rPr lang="en-US" dirty="0"/>
              <a:t>An extension using a page action and a popup can use the </a:t>
            </a:r>
            <a:r>
              <a:rPr lang="en-US" b="1" dirty="0">
                <a:hlinkClick r:id="rId12"/>
              </a:rPr>
              <a:t>declarative content</a:t>
            </a:r>
            <a:r>
              <a:rPr lang="en-US" b="1" dirty="0"/>
              <a:t> API to set rules in the background script for when the popup is available to users. When the conditions are met, the background script communicates with the popup to make it’s icon clickable to users.</a:t>
            </a:r>
            <a:endParaRPr lang="en-US" dirty="0"/>
          </a:p>
          <a:p>
            <a:endParaRPr lang="en-US" b="1" dirty="0"/>
          </a:p>
          <a:p>
            <a:r>
              <a:rPr lang="en-US" dirty="0"/>
              <a:t>Content scripts</a:t>
            </a:r>
            <a:endParaRPr lang="en-US" dirty="0">
              <a:cs typeface="Calibri"/>
            </a:endParaRPr>
          </a:p>
          <a:p>
            <a:r>
              <a:rPr lang="en-US" dirty="0"/>
              <a:t>Extensions that read or write to web pages utilize a </a:t>
            </a:r>
            <a:r>
              <a:rPr lang="en-US" b="1" dirty="0">
                <a:hlinkClick r:id="rId13"/>
              </a:rPr>
              <a:t>content script</a:t>
            </a:r>
            <a:r>
              <a:rPr lang="en-US" b="1" dirty="0"/>
              <a:t>. The content script contains JavaScript that executes in the contexts of a page that has been loaded into the browser. Content scripts read and modify the DOM of web pages the browser visits.</a:t>
            </a:r>
            <a:endParaRPr lang="en-US" dirty="0"/>
          </a:p>
          <a:p>
            <a:endParaRPr lang="en-US" b="1" dirty="0">
              <a:cs typeface="Calibri"/>
            </a:endParaRPr>
          </a:p>
          <a:p>
            <a:r>
              <a:rPr lang="en-US" dirty="0"/>
              <a:t>Options Page</a:t>
            </a:r>
            <a:endParaRPr lang="en-US" dirty="0">
              <a:cs typeface="Calibri"/>
            </a:endParaRPr>
          </a:p>
          <a:p>
            <a:r>
              <a:rPr lang="en-US" dirty="0"/>
              <a:t>Just as extensions allow users to customize the Chrome browser, the </a:t>
            </a:r>
            <a:r>
              <a:rPr lang="en-US" b="1" dirty="0">
                <a:hlinkClick r:id="rId14"/>
              </a:rPr>
              <a:t>options page</a:t>
            </a:r>
            <a:r>
              <a:rPr lang="en-US" b="1" dirty="0"/>
              <a:t> enables customization of the extension. Options can be used to enable features and allow users to choose what functionality is relevant to their needs.</a:t>
            </a:r>
            <a:endParaRPr lang="en-US" dirty="0"/>
          </a:p>
          <a:p>
            <a:endParaRPr lang="en-US" b="1" dirty="0">
              <a:cs typeface="Calibri"/>
            </a:endParaRPr>
          </a:p>
          <a:p>
            <a:endParaRPr lang="en-US" b="1" dirty="0">
              <a:cs typeface="Calibri"/>
            </a:endParaRPr>
          </a:p>
          <a:p>
            <a:endParaRPr lang="en-US" b="1" dirty="0">
              <a:cs typeface="Calibri"/>
            </a:endParaRPr>
          </a:p>
        </p:txBody>
      </p:sp>
      <p:sp>
        <p:nvSpPr>
          <p:cNvPr id="4" name="Slide Number Placeholder 3"/>
          <p:cNvSpPr>
            <a:spLocks noGrp="1"/>
          </p:cNvSpPr>
          <p:nvPr>
            <p:ph type="sldNum" sz="quarter" idx="5"/>
          </p:nvPr>
        </p:nvSpPr>
        <p:spPr/>
        <p:txBody>
          <a:bodyPr/>
          <a:lstStyle/>
          <a:p>
            <a:fld id="{C72098F4-16B4-44D9-AF3B-DC63154066F6}" type="slidenum">
              <a:rPr lang="en-US"/>
              <a:t>4</a:t>
            </a:fld>
            <a:endParaRPr lang="en-US"/>
          </a:p>
        </p:txBody>
      </p:sp>
    </p:spTree>
    <p:extLst>
      <p:ext uri="{BB962C8B-B14F-4D97-AF65-F5344CB8AC3E}">
        <p14:creationId xmlns:p14="http://schemas.microsoft.com/office/powerpoint/2010/main" val="6292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web request API defines a set of events that follow the life cycle of a web request. You can use these events to observe and analyze traffic. Certain synchronous events will allow you to intercept, block, or modify a request.</a:t>
            </a:r>
          </a:p>
          <a:p>
            <a:endParaRPr lang="en-US" dirty="0">
              <a:cs typeface="Calibri"/>
            </a:endParaRPr>
          </a:p>
          <a:p>
            <a:r>
              <a:rPr lang="en-US" dirty="0" err="1"/>
              <a:t>onBeforeRequest</a:t>
            </a:r>
            <a:r>
              <a:rPr lang="en-US" dirty="0"/>
              <a:t> (optionally synchronous)</a:t>
            </a:r>
            <a:endParaRPr lang="en-US" dirty="0">
              <a:cs typeface="Calibri"/>
            </a:endParaRPr>
          </a:p>
          <a:p>
            <a:r>
              <a:rPr lang="en-US" dirty="0"/>
              <a:t>Fires when a request is about to occur. This event is sent before any TCP connection is made and can be used to cancel or redirect requests.</a:t>
            </a:r>
            <a:endParaRPr lang="en-US" dirty="0">
              <a:cs typeface="Calibri"/>
            </a:endParaRPr>
          </a:p>
          <a:p>
            <a:endParaRPr lang="en-US" dirty="0"/>
          </a:p>
          <a:p>
            <a:r>
              <a:rPr lang="en-US" dirty="0" err="1"/>
              <a:t>onBeforeSendHeaders</a:t>
            </a:r>
            <a:r>
              <a:rPr lang="en-US" dirty="0"/>
              <a:t> (optionally synchronous)</a:t>
            </a:r>
            <a:endParaRPr lang="en-US" dirty="0">
              <a:cs typeface="Calibri"/>
            </a:endParaRPr>
          </a:p>
          <a:p>
            <a:r>
              <a:rPr lang="en-US" dirty="0"/>
              <a:t>Fires when a request is about to occur and the initial headers have been prepared. The event is intended to allow extensions to add, modify, and delete request headers </a:t>
            </a:r>
            <a:r>
              <a:rPr lang="en-US" b="1" dirty="0">
                <a:hlinkClick r:id="rId3"/>
              </a:rPr>
              <a:t>(*)</a:t>
            </a:r>
            <a:r>
              <a:rPr lang="en-US" b="1" dirty="0"/>
              <a:t>. The </a:t>
            </a:r>
            <a:r>
              <a:rPr lang="en-US" dirty="0" err="1"/>
              <a:t>onBeforeSendHeaders</a:t>
            </a:r>
            <a:r>
              <a:rPr lang="en-US" dirty="0"/>
              <a:t> event is passed to all subscribers, so different subscribers may attempt to modify the request; see the </a:t>
            </a:r>
            <a:r>
              <a:rPr lang="en-US" b="1" dirty="0">
                <a:hlinkClick r:id="rId4"/>
              </a:rPr>
              <a:t>Implementation details</a:t>
            </a:r>
            <a:r>
              <a:rPr lang="en-US" b="1" dirty="0"/>
              <a:t> section for how this is handled. This event can be used to cancel the request.</a:t>
            </a:r>
            <a:endParaRPr lang="en-US" dirty="0"/>
          </a:p>
          <a:p>
            <a:endParaRPr lang="en-US" b="1" dirty="0"/>
          </a:p>
          <a:p>
            <a:r>
              <a:rPr lang="en-US" dirty="0" err="1"/>
              <a:t>onSendHeaders</a:t>
            </a:r>
            <a:endParaRPr lang="en-US" dirty="0" err="1">
              <a:cs typeface="Calibri"/>
            </a:endParaRPr>
          </a:p>
          <a:p>
            <a:r>
              <a:rPr lang="en-US" dirty="0"/>
              <a:t>Fires after all extensions have had a chance to modify the request headers, and presents the final </a:t>
            </a:r>
            <a:r>
              <a:rPr lang="en-US" b="1" dirty="0">
                <a:hlinkClick r:id="rId3"/>
              </a:rPr>
              <a:t>(*)</a:t>
            </a:r>
            <a:r>
              <a:rPr lang="en-US" b="1" dirty="0"/>
              <a:t> version. The event is triggered before the headers are sent to the network. This event is informational and handled asynchronously. It does not allow modifying or cancelling the request.</a:t>
            </a:r>
            <a:endParaRPr lang="en-US" dirty="0"/>
          </a:p>
          <a:p>
            <a:endParaRPr lang="en-US" b="1" dirty="0"/>
          </a:p>
          <a:p>
            <a:r>
              <a:rPr lang="en-US" dirty="0" err="1"/>
              <a:t>onHeadersReceived</a:t>
            </a:r>
            <a:r>
              <a:rPr lang="en-US" dirty="0"/>
              <a:t> (optionally synchronous)</a:t>
            </a:r>
            <a:endParaRPr lang="en-US" dirty="0">
              <a:cs typeface="Calibri"/>
            </a:endParaRPr>
          </a:p>
          <a:p>
            <a:r>
              <a:rPr lang="en-US" dirty="0"/>
              <a:t>Fires each time that an HTTP(S) response header is received. Due to redirects and authentication requests this can happen multiple times per request. This event is intended to allow extensions to add, modify, and delete response headers, such as incoming Set-Cookie headers. The caching directives are processed before this event is triggered, so modifying headers such as Cache-Control has no influence on the browser's cache. It also allows you to cancel or redirect the request.</a:t>
            </a:r>
            <a:endParaRPr lang="en-US" dirty="0">
              <a:cs typeface="Calibri"/>
            </a:endParaRPr>
          </a:p>
          <a:p>
            <a:endParaRPr lang="en-US" dirty="0"/>
          </a:p>
          <a:p>
            <a:r>
              <a:rPr lang="en-US" dirty="0" err="1"/>
              <a:t>onAuthRequired</a:t>
            </a:r>
            <a:r>
              <a:rPr lang="en-US" dirty="0"/>
              <a:t> (optionally synchronous)</a:t>
            </a:r>
            <a:endParaRPr lang="en-US" dirty="0">
              <a:cs typeface="Calibri"/>
            </a:endParaRPr>
          </a:p>
          <a:p>
            <a:r>
              <a:rPr lang="en-US" dirty="0"/>
              <a:t>Fires when a request requires authentication of the user. This event can be handled synchronously to provide authentication credentials. Note that extensions may provide invalid credentials. Take care not to enter an infinite loop by repeatedly providing invalid credentials. This can also be used to cancel the request.</a:t>
            </a:r>
            <a:endParaRPr lang="en-US" dirty="0">
              <a:cs typeface="Calibri"/>
            </a:endParaRPr>
          </a:p>
          <a:p>
            <a:endParaRPr lang="en-US" dirty="0"/>
          </a:p>
          <a:p>
            <a:r>
              <a:rPr lang="en-US" dirty="0" err="1"/>
              <a:t>onBeforeRedirect</a:t>
            </a:r>
            <a:endParaRPr lang="en-US" dirty="0" err="1">
              <a:cs typeface="Calibri"/>
            </a:endParaRPr>
          </a:p>
          <a:p>
            <a:r>
              <a:rPr lang="en-US" dirty="0"/>
              <a:t>Fires when a redirect is about to be executed. A redirection can be triggered by an HTTP response code or by an extension. This event is informational and handled asynchronously. It does not allow you to modify or cancel the request.</a:t>
            </a:r>
            <a:endParaRPr lang="en-US" dirty="0">
              <a:cs typeface="Calibri"/>
            </a:endParaRPr>
          </a:p>
          <a:p>
            <a:endParaRPr lang="en-US" dirty="0"/>
          </a:p>
          <a:p>
            <a:r>
              <a:rPr lang="en-US" dirty="0" err="1"/>
              <a:t>onResponseStarted</a:t>
            </a:r>
            <a:endParaRPr lang="en-US" dirty="0" err="1">
              <a:cs typeface="Calibri"/>
            </a:endParaRPr>
          </a:p>
          <a:p>
            <a:r>
              <a:rPr lang="en-US" dirty="0"/>
              <a:t>Fires when the first byte of the response body is received. For HTTP requests, this means that the status line and response headers are available. This event is informational and handled asynchronously. It does not allow modifying or cancelling the request.</a:t>
            </a:r>
            <a:endParaRPr lang="en-US" dirty="0">
              <a:cs typeface="Calibri"/>
            </a:endParaRPr>
          </a:p>
          <a:p>
            <a:endParaRPr lang="en-US" dirty="0"/>
          </a:p>
          <a:p>
            <a:r>
              <a:rPr lang="en-US" dirty="0" err="1"/>
              <a:t>onCompleted</a:t>
            </a:r>
            <a:endParaRPr lang="en-US" dirty="0" err="1">
              <a:cs typeface="Calibri"/>
            </a:endParaRPr>
          </a:p>
          <a:p>
            <a:r>
              <a:rPr lang="en-US" dirty="0"/>
              <a:t>Fires when a request has been processed successfully.</a:t>
            </a:r>
            <a:endParaRPr lang="en-US" dirty="0">
              <a:cs typeface="Calibri"/>
            </a:endParaRPr>
          </a:p>
          <a:p>
            <a:endParaRPr lang="en-US" dirty="0"/>
          </a:p>
          <a:p>
            <a:r>
              <a:rPr lang="en-US" dirty="0" err="1"/>
              <a:t>onErrorOccurred</a:t>
            </a:r>
            <a:endParaRPr lang="en-US" dirty="0" err="1">
              <a:cs typeface="Calibri"/>
            </a:endParaRPr>
          </a:p>
          <a:p>
            <a:r>
              <a:rPr lang="en-US" dirty="0"/>
              <a:t>Fires when a request could not be processed successfully.</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72098F4-16B4-44D9-AF3B-DC63154066F6}" type="slidenum">
              <a:rPr lang="en-US"/>
              <a:t>5</a:t>
            </a:fld>
            <a:endParaRPr lang="en-US"/>
          </a:p>
        </p:txBody>
      </p:sp>
    </p:spTree>
    <p:extLst>
      <p:ext uri="{BB962C8B-B14F-4D97-AF65-F5344CB8AC3E}">
        <p14:creationId xmlns:p14="http://schemas.microsoft.com/office/powerpoint/2010/main" val="16963218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11/26/2018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26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0008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7958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2048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43942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9925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6588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0498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1403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61803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6799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64861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6055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3693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8839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9289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51869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11/26/2018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45618621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jpe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C8BABCA7-C1E0-41BA-A822-5F61251A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17" name="Group 9">
            <a:extLst>
              <a:ext uri="{FF2B5EF4-FFF2-40B4-BE49-F238E27FC236}">
                <a16:creationId xmlns:a16="http://schemas.microsoft.com/office/drawing/2014/main" id="{2E5D6EB5-6FDB-477A-98F5-7409CD537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72226"/>
            <a:chOff x="0" y="0"/>
            <a:chExt cx="12188825" cy="6872226"/>
          </a:xfrm>
        </p:grpSpPr>
        <p:pic>
          <p:nvPicPr>
            <p:cNvPr id="11" name="Picture 10">
              <a:extLst>
                <a:ext uri="{FF2B5EF4-FFF2-40B4-BE49-F238E27FC236}">
                  <a16:creationId xmlns:a16="http://schemas.microsoft.com/office/drawing/2014/main" id="{5BB75167-5757-4E5F-869B-5A350BF43A8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 name="Rectangle 11">
              <a:extLst>
                <a:ext uri="{FF2B5EF4-FFF2-40B4-BE49-F238E27FC236}">
                  <a16:creationId xmlns:a16="http://schemas.microsoft.com/office/drawing/2014/main" id="{C8338DAE-FFCB-472B-A9EE-77E42FDB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52B2E0A0-4D94-4C05-97C1-32B5D88A2E8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9" name="Picture 13">
              <a:extLst>
                <a:ext uri="{FF2B5EF4-FFF2-40B4-BE49-F238E27FC236}">
                  <a16:creationId xmlns:a16="http://schemas.microsoft.com/office/drawing/2014/main" id="{A91E75C9-3350-4F0B-993E-89D3DBD76C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ormAutofit/>
          </a:bodyPr>
          <a:lstStyle/>
          <a:p>
            <a:pPr>
              <a:lnSpc>
                <a:spcPct val="90000"/>
              </a:lnSpc>
            </a:pPr>
            <a:r>
              <a:rPr lang="en-US" sz="5000" dirty="0">
                <a:cs typeface="Calibri Light"/>
              </a:rPr>
              <a:t>Final Assignment: </a:t>
            </a:r>
            <a:br>
              <a:rPr lang="en-US" sz="5000" dirty="0">
                <a:cs typeface="Calibri Light"/>
              </a:rPr>
            </a:br>
            <a:r>
              <a:rPr lang="en-US" sz="5000" dirty="0">
                <a:cs typeface="Calibri Light"/>
              </a:rPr>
              <a:t>Chrome Extension</a:t>
            </a:r>
            <a:endParaRPr lang="en-US" sz="5000" dirty="0"/>
          </a:p>
        </p:txBody>
      </p:sp>
      <p:sp>
        <p:nvSpPr>
          <p:cNvPr id="3" name="Subtitle 2"/>
          <p:cNvSpPr>
            <a:spLocks noGrp="1"/>
          </p:cNvSpPr>
          <p:nvPr>
            <p:ph type="subTitle" idx="1"/>
          </p:nvPr>
        </p:nvSpPr>
        <p:spPr>
          <a:xfrm>
            <a:off x="2692398" y="3657597"/>
            <a:ext cx="6815669" cy="1320802"/>
          </a:xfrm>
        </p:spPr>
        <p:txBody>
          <a:bodyPr>
            <a:normAutofit/>
          </a:bodyPr>
          <a:lstStyle/>
          <a:p>
            <a:r>
              <a:rPr lang="en-US" dirty="0">
                <a:cs typeface="Calibri"/>
              </a:rPr>
              <a:t>Mentor: </a:t>
            </a:r>
            <a:r>
              <a:rPr lang="en-US" dirty="0" err="1">
                <a:cs typeface="Calibri"/>
              </a:rPr>
              <a:t>Huỳnh</a:t>
            </a:r>
            <a:r>
              <a:rPr lang="en-US" dirty="0">
                <a:cs typeface="Calibri"/>
              </a:rPr>
              <a:t> </a:t>
            </a:r>
            <a:r>
              <a:rPr lang="en-US" dirty="0" err="1">
                <a:cs typeface="Calibri"/>
              </a:rPr>
              <a:t>Bá</a:t>
            </a:r>
            <a:r>
              <a:rPr lang="en-US" dirty="0">
                <a:cs typeface="Calibri"/>
              </a:rPr>
              <a:t> </a:t>
            </a:r>
            <a:r>
              <a:rPr lang="en-US" dirty="0" err="1">
                <a:cs typeface="Calibri"/>
              </a:rPr>
              <a:t>Thụy</a:t>
            </a:r>
            <a:r>
              <a:rPr lang="en-US" dirty="0"/>
              <a:t> </a:t>
            </a:r>
          </a:p>
          <a:p>
            <a:r>
              <a:rPr lang="en-US" dirty="0" err="1">
                <a:cs typeface="Calibri"/>
              </a:rPr>
              <a:t>Huỳnh</a:t>
            </a:r>
            <a:r>
              <a:rPr lang="en-US" dirty="0">
                <a:cs typeface="Calibri"/>
              </a:rPr>
              <a:t> Anh Duy, </a:t>
            </a:r>
            <a:r>
              <a:rPr lang="en-US" dirty="0" err="1">
                <a:cs typeface="Calibri"/>
              </a:rPr>
              <a:t>Trần</a:t>
            </a:r>
            <a:r>
              <a:rPr lang="en-US" dirty="0">
                <a:cs typeface="Calibri"/>
              </a:rPr>
              <a:t> </a:t>
            </a:r>
            <a:r>
              <a:rPr lang="en-US" dirty="0" err="1">
                <a:cs typeface="Calibri"/>
              </a:rPr>
              <a:t>Nguyễn</a:t>
            </a:r>
            <a:r>
              <a:rPr lang="en-US" dirty="0">
                <a:cs typeface="Calibri"/>
              </a:rPr>
              <a:t> Vinh Quang</a:t>
            </a:r>
          </a:p>
          <a:p>
            <a:endParaRPr lang="en-US">
              <a:cs typeface="Calibri"/>
            </a:endParaRPr>
          </a:p>
        </p:txBody>
      </p:sp>
      <p:cxnSp>
        <p:nvCxnSpPr>
          <p:cNvPr id="16" name="Straight Connector 15">
            <a:extLst>
              <a:ext uri="{FF2B5EF4-FFF2-40B4-BE49-F238E27FC236}">
                <a16:creationId xmlns:a16="http://schemas.microsoft.com/office/drawing/2014/main" id="{889FB2CC-C7A1-4A53-A088-636FB487FE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This is a good tool to capture HTTP/S requests, responses.</a:t>
            </a:r>
          </a:p>
          <a:p>
            <a:r>
              <a:rPr lang="en-US" dirty="0"/>
              <a:t>However, need to improve user interface, need to create test suite.</a:t>
            </a:r>
          </a:p>
        </p:txBody>
      </p:sp>
    </p:spTree>
    <p:extLst>
      <p:ext uri="{BB962C8B-B14F-4D97-AF65-F5344CB8AC3E}">
        <p14:creationId xmlns:p14="http://schemas.microsoft.com/office/powerpoint/2010/main" val="374482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0">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89AD1792-CCB9-47BE-A52E-5C28678CCFE9}"/>
              </a:ext>
            </a:extLst>
          </p:cNvPr>
          <p:cNvSpPr>
            <a:spLocks noGrp="1"/>
          </p:cNvSpPr>
          <p:nvPr>
            <p:ph type="title"/>
          </p:nvPr>
        </p:nvSpPr>
        <p:spPr>
          <a:xfrm>
            <a:off x="7535825" y="982132"/>
            <a:ext cx="3360772" cy="1303867"/>
          </a:xfrm>
        </p:spPr>
        <p:txBody>
          <a:bodyPr>
            <a:normAutofit/>
          </a:bodyPr>
          <a:lstStyle/>
          <a:p>
            <a:pPr>
              <a:lnSpc>
                <a:spcPct val="90000"/>
              </a:lnSpc>
            </a:pPr>
            <a:r>
              <a:rPr lang="en-US" sz="3100"/>
              <a:t>Overview of Chrome Extension</a:t>
            </a:r>
          </a:p>
        </p:txBody>
      </p:sp>
      <p:sp>
        <p:nvSpPr>
          <p:cNvPr id="20" name="Rectangle 16">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6E8E2984-7EE6-44B0-8120-1F8FEA2D6F4C}"/>
              </a:ext>
            </a:extLst>
          </p:cNvPr>
          <p:cNvPicPr>
            <a:picLocks noChangeAspect="1"/>
          </p:cNvPicPr>
          <p:nvPr/>
        </p:nvPicPr>
        <p:blipFill rotWithShape="1">
          <a:blip r:embed="rId5"/>
          <a:srcRect l="18133" r="13467"/>
          <a:stretch/>
        </p:blipFill>
        <p:spPr>
          <a:xfrm>
            <a:off x="1412683" y="1410208"/>
            <a:ext cx="5278777" cy="3858780"/>
          </a:xfrm>
          <a:prstGeom prst="rect">
            <a:avLst/>
          </a:prstGeom>
        </p:spPr>
      </p:pic>
      <p:cxnSp>
        <p:nvCxnSpPr>
          <p:cNvPr id="21" name="Straight Connector 18">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8E49D9A5-8F88-4976-8FA2-A51981704A6A}"/>
              </a:ext>
            </a:extLst>
          </p:cNvPr>
          <p:cNvSpPr>
            <a:spLocks noGrp="1"/>
          </p:cNvSpPr>
          <p:nvPr>
            <p:ph idx="1"/>
          </p:nvPr>
        </p:nvSpPr>
        <p:spPr>
          <a:xfrm>
            <a:off x="7535824" y="2556932"/>
            <a:ext cx="3360771" cy="3318936"/>
          </a:xfrm>
        </p:spPr>
        <p:txBody>
          <a:bodyPr>
            <a:normAutofit/>
          </a:bodyPr>
          <a:lstStyle/>
          <a:p>
            <a:r>
              <a:rPr lang="en-US"/>
              <a:t>Extensions are small software programs that customize the browsing experience</a:t>
            </a:r>
          </a:p>
          <a:p>
            <a:r>
              <a:rPr lang="en-US"/>
              <a:t> They are built on web technologies such as HTML, JavaScript, and CSS</a:t>
            </a:r>
          </a:p>
          <a:p>
            <a:endParaRPr lang="en-US"/>
          </a:p>
        </p:txBody>
      </p:sp>
    </p:spTree>
    <p:extLst>
      <p:ext uri="{BB962C8B-B14F-4D97-AF65-F5344CB8AC3E}">
        <p14:creationId xmlns:p14="http://schemas.microsoft.com/office/powerpoint/2010/main" val="523730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766086A2-0D0B-472B-9877-39295147A149}"/>
              </a:ext>
            </a:extLst>
          </p:cNvPr>
          <p:cNvSpPr>
            <a:spLocks noGrp="1"/>
          </p:cNvSpPr>
          <p:nvPr>
            <p:ph type="title"/>
          </p:nvPr>
        </p:nvSpPr>
        <p:spPr>
          <a:xfrm>
            <a:off x="7535825" y="982132"/>
            <a:ext cx="3360772" cy="1303867"/>
          </a:xfrm>
        </p:spPr>
        <p:txBody>
          <a:bodyPr>
            <a:normAutofit/>
          </a:bodyPr>
          <a:lstStyle/>
          <a:p>
            <a:pPr>
              <a:lnSpc>
                <a:spcPct val="90000"/>
              </a:lnSpc>
            </a:pPr>
            <a:r>
              <a:rPr lang="en-US" sz="4100">
                <a:solidFill>
                  <a:srgbClr val="262626"/>
                </a:solidFill>
              </a:rPr>
              <a:t>Chrome Architecture</a:t>
            </a:r>
          </a:p>
        </p:txBody>
      </p:sp>
      <p:sp>
        <p:nvSpPr>
          <p:cNvPr id="20" name="Rectangle 19">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a:extLst>
              <a:ext uri="{FF2B5EF4-FFF2-40B4-BE49-F238E27FC236}">
                <a16:creationId xmlns:a16="http://schemas.microsoft.com/office/drawing/2014/main" id="{0A416277-119C-4D7B-8870-7764B9FEB095}"/>
              </a:ext>
            </a:extLst>
          </p:cNvPr>
          <p:cNvPicPr>
            <a:picLocks noChangeAspect="1"/>
          </p:cNvPicPr>
          <p:nvPr/>
        </p:nvPicPr>
        <p:blipFill>
          <a:blip r:embed="rId6"/>
          <a:stretch>
            <a:fillRect/>
          </a:stretch>
        </p:blipFill>
        <p:spPr>
          <a:xfrm>
            <a:off x="1288176" y="1090660"/>
            <a:ext cx="5318855" cy="4510166"/>
          </a:xfrm>
          <a:prstGeom prst="rect">
            <a:avLst/>
          </a:prstGeom>
        </p:spPr>
      </p:pic>
      <p:cxnSp>
        <p:nvCxnSpPr>
          <p:cNvPr id="22" name="Straight Connector 21">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a:extLst>
              <a:ext uri="{FF2B5EF4-FFF2-40B4-BE49-F238E27FC236}">
                <a16:creationId xmlns:a16="http://schemas.microsoft.com/office/drawing/2014/main" id="{064CD9B7-BFBE-4BCB-8699-B6D83EBC44B1}"/>
              </a:ext>
            </a:extLst>
          </p:cNvPr>
          <p:cNvSpPr>
            <a:spLocks noGrp="1"/>
          </p:cNvSpPr>
          <p:nvPr>
            <p:ph idx="1"/>
          </p:nvPr>
        </p:nvSpPr>
        <p:spPr>
          <a:xfrm>
            <a:off x="7535824" y="2556932"/>
            <a:ext cx="3360771" cy="3318936"/>
          </a:xfrm>
        </p:spPr>
        <p:txBody>
          <a:bodyPr>
            <a:normAutofit/>
          </a:bodyPr>
          <a:lstStyle/>
          <a:p>
            <a:pPr marL="0" indent="0">
              <a:buNone/>
            </a:pPr>
            <a:r>
              <a:rPr lang="en-US" b="1">
                <a:solidFill>
                  <a:srgbClr val="262626"/>
                </a:solidFill>
              </a:rPr>
              <a:t>Main Components of Chrome Browser</a:t>
            </a:r>
            <a:r>
              <a:rPr lang="en-US">
                <a:solidFill>
                  <a:srgbClr val="262626"/>
                </a:solidFill>
              </a:rPr>
              <a:t>:</a:t>
            </a:r>
            <a:endParaRPr lang="en-US"/>
          </a:p>
          <a:p>
            <a:r>
              <a:rPr lang="en-US">
                <a:solidFill>
                  <a:srgbClr val="262626"/>
                </a:solidFill>
              </a:rPr>
              <a:t>Renderer Process</a:t>
            </a:r>
            <a:endParaRPr lang="en-US"/>
          </a:p>
          <a:p>
            <a:r>
              <a:rPr lang="en-US">
                <a:solidFill>
                  <a:srgbClr val="262626"/>
                </a:solidFill>
              </a:rPr>
              <a:t>Browser Kernel</a:t>
            </a:r>
            <a:endParaRPr lang="en-US"/>
          </a:p>
          <a:p>
            <a:r>
              <a:rPr lang="en-US">
                <a:solidFill>
                  <a:srgbClr val="262626"/>
                </a:solidFill>
              </a:rPr>
              <a:t>Plugin</a:t>
            </a:r>
            <a:endParaRPr lang="en-US"/>
          </a:p>
          <a:p>
            <a:endParaRPr lang="en-US">
              <a:solidFill>
                <a:srgbClr val="262626"/>
              </a:solidFill>
            </a:endParaRPr>
          </a:p>
        </p:txBody>
      </p:sp>
    </p:spTree>
    <p:extLst>
      <p:ext uri="{BB962C8B-B14F-4D97-AF65-F5344CB8AC3E}">
        <p14:creationId xmlns:p14="http://schemas.microsoft.com/office/powerpoint/2010/main" val="276682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0D510670-0494-4072-A6CE-F4D45C019064}"/>
              </a:ext>
            </a:extLst>
          </p:cNvPr>
          <p:cNvSpPr>
            <a:spLocks noGrp="1"/>
          </p:cNvSpPr>
          <p:nvPr>
            <p:ph type="title"/>
          </p:nvPr>
        </p:nvSpPr>
        <p:spPr>
          <a:xfrm>
            <a:off x="7535825" y="982132"/>
            <a:ext cx="3360772" cy="1303867"/>
          </a:xfrm>
        </p:spPr>
        <p:txBody>
          <a:bodyPr>
            <a:normAutofit/>
          </a:bodyPr>
          <a:lstStyle/>
          <a:p>
            <a:pPr>
              <a:lnSpc>
                <a:spcPct val="90000"/>
              </a:lnSpc>
            </a:pPr>
            <a:r>
              <a:rPr lang="en-US" sz="4100">
                <a:solidFill>
                  <a:srgbClr val="262626"/>
                </a:solidFill>
              </a:rPr>
              <a:t>Extension Architecture</a:t>
            </a:r>
          </a:p>
        </p:txBody>
      </p:sp>
      <p:sp>
        <p:nvSpPr>
          <p:cNvPr id="17" name="Rectangle 16">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sign&#10;&#10;Description generated with high confidence">
            <a:extLst>
              <a:ext uri="{FF2B5EF4-FFF2-40B4-BE49-F238E27FC236}">
                <a16:creationId xmlns:a16="http://schemas.microsoft.com/office/drawing/2014/main" id="{0D157F17-D677-48D3-A2F4-680486B3CA1D}"/>
              </a:ext>
            </a:extLst>
          </p:cNvPr>
          <p:cNvPicPr>
            <a:picLocks noChangeAspect="1"/>
          </p:cNvPicPr>
          <p:nvPr/>
        </p:nvPicPr>
        <p:blipFill>
          <a:blip r:embed="rId6"/>
          <a:stretch>
            <a:fillRect/>
          </a:stretch>
        </p:blipFill>
        <p:spPr>
          <a:xfrm>
            <a:off x="1449558" y="1164402"/>
            <a:ext cx="5315640" cy="4325812"/>
          </a:xfrm>
          <a:prstGeom prst="rect">
            <a:avLst/>
          </a:prstGeom>
        </p:spPr>
      </p:pic>
      <p:cxnSp>
        <p:nvCxnSpPr>
          <p:cNvPr id="19" name="Straight Connector 18">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2805A2D6-3AD2-4BEC-A96F-6015D429349B}"/>
              </a:ext>
            </a:extLst>
          </p:cNvPr>
          <p:cNvSpPr>
            <a:spLocks noGrp="1"/>
          </p:cNvSpPr>
          <p:nvPr>
            <p:ph idx="1"/>
          </p:nvPr>
        </p:nvSpPr>
        <p:spPr>
          <a:xfrm>
            <a:off x="7535824" y="2556932"/>
            <a:ext cx="3360771" cy="3318936"/>
          </a:xfrm>
        </p:spPr>
        <p:txBody>
          <a:bodyPr>
            <a:normAutofit/>
          </a:bodyPr>
          <a:lstStyle/>
          <a:p>
            <a:pPr marL="0" indent="0">
              <a:lnSpc>
                <a:spcPct val="90000"/>
              </a:lnSpc>
              <a:buNone/>
            </a:pPr>
            <a:r>
              <a:rPr lang="en-US" sz="1700" b="1">
                <a:solidFill>
                  <a:srgbClr val="262626"/>
                </a:solidFill>
              </a:rPr>
              <a:t>An extension’s architecture will depend on its functionality, but many robust extensions will include multiple components:</a:t>
            </a:r>
          </a:p>
          <a:p>
            <a:pPr>
              <a:lnSpc>
                <a:spcPct val="90000"/>
              </a:lnSpc>
            </a:pPr>
            <a:r>
              <a:rPr lang="en-US" sz="1700">
                <a:solidFill>
                  <a:srgbClr val="262626"/>
                </a:solidFill>
              </a:rPr>
              <a:t>Manifest</a:t>
            </a:r>
          </a:p>
          <a:p>
            <a:pPr>
              <a:lnSpc>
                <a:spcPct val="90000"/>
              </a:lnSpc>
            </a:pPr>
            <a:r>
              <a:rPr lang="en-US" sz="1700">
                <a:solidFill>
                  <a:srgbClr val="262626"/>
                </a:solidFill>
              </a:rPr>
              <a:t>Background Script</a:t>
            </a:r>
          </a:p>
          <a:p>
            <a:pPr>
              <a:lnSpc>
                <a:spcPct val="90000"/>
              </a:lnSpc>
            </a:pPr>
            <a:r>
              <a:rPr lang="en-US" sz="1700">
                <a:solidFill>
                  <a:srgbClr val="262626"/>
                </a:solidFill>
              </a:rPr>
              <a:t>UI Elements</a:t>
            </a:r>
          </a:p>
          <a:p>
            <a:pPr>
              <a:lnSpc>
                <a:spcPct val="90000"/>
              </a:lnSpc>
            </a:pPr>
            <a:r>
              <a:rPr lang="en-US" sz="1700">
                <a:solidFill>
                  <a:srgbClr val="262626"/>
                </a:solidFill>
              </a:rPr>
              <a:t>Content Script</a:t>
            </a:r>
          </a:p>
          <a:p>
            <a:pPr>
              <a:lnSpc>
                <a:spcPct val="90000"/>
              </a:lnSpc>
            </a:pPr>
            <a:r>
              <a:rPr lang="en-US" sz="1700">
                <a:solidFill>
                  <a:srgbClr val="262626"/>
                </a:solidFill>
              </a:rPr>
              <a:t>Options Page</a:t>
            </a:r>
          </a:p>
          <a:p>
            <a:pPr marL="0" indent="0">
              <a:lnSpc>
                <a:spcPct val="90000"/>
              </a:lnSpc>
              <a:buNone/>
            </a:pPr>
            <a:endParaRPr lang="en-US" sz="1700" b="1">
              <a:solidFill>
                <a:srgbClr val="262626"/>
              </a:solidFill>
            </a:endParaRPr>
          </a:p>
        </p:txBody>
      </p:sp>
    </p:spTree>
    <p:extLst>
      <p:ext uri="{BB962C8B-B14F-4D97-AF65-F5344CB8AC3E}">
        <p14:creationId xmlns:p14="http://schemas.microsoft.com/office/powerpoint/2010/main" val="420496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9" name="Picture 18">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Rectangle 19">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2" name="Picture 21">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4" name="Straight Connector 23">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9" name="Picture 28">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0" name="Rectangle 29">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1" name="Picture 30">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2" name="Picture 31">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970BE417-0E9A-4F3C-98BF-52805483B4EF}"/>
              </a:ext>
            </a:extLst>
          </p:cNvPr>
          <p:cNvSpPr>
            <a:spLocks noGrp="1"/>
          </p:cNvSpPr>
          <p:nvPr>
            <p:ph type="title"/>
          </p:nvPr>
        </p:nvSpPr>
        <p:spPr>
          <a:xfrm>
            <a:off x="6590064" y="1471989"/>
            <a:ext cx="4094017" cy="2823880"/>
          </a:xfrm>
        </p:spPr>
        <p:txBody>
          <a:bodyPr vert="horz" lIns="91440" tIns="45720" rIns="91440" bIns="45720" rtlCol="0" anchor="b">
            <a:normAutofit/>
          </a:bodyPr>
          <a:lstStyle/>
          <a:p>
            <a:r>
              <a:rPr lang="en-US" sz="4800">
                <a:solidFill>
                  <a:srgbClr val="262626"/>
                </a:solidFill>
              </a:rPr>
              <a:t>Web Request API</a:t>
            </a:r>
          </a:p>
        </p:txBody>
      </p:sp>
      <p:pic>
        <p:nvPicPr>
          <p:cNvPr id="17" name="Picture 22" descr="A screenshot of a cell phone&#10;&#10;Description generated with high confidence">
            <a:extLst>
              <a:ext uri="{FF2B5EF4-FFF2-40B4-BE49-F238E27FC236}">
                <a16:creationId xmlns:a16="http://schemas.microsoft.com/office/drawing/2014/main" id="{68E10693-E0EE-4F1E-9175-7543C8FEF981}"/>
              </a:ext>
            </a:extLst>
          </p:cNvPr>
          <p:cNvPicPr>
            <a:picLocks noGrp="1" noChangeAspect="1"/>
          </p:cNvPicPr>
          <p:nvPr>
            <p:ph type="pic" idx="1"/>
          </p:nvPr>
        </p:nvPicPr>
        <p:blipFill rotWithShape="1">
          <a:blip r:embed="rId8"/>
          <a:srcRect t="5394" b="5394"/>
          <a:stretch/>
        </p:blipFill>
        <p:spPr>
          <a:xfrm>
            <a:off x="1056529" y="972888"/>
            <a:ext cx="3667125" cy="4791075"/>
          </a:xfrm>
          <a:prstGeom prst="rect">
            <a:avLst/>
          </a:prstGeom>
        </p:spPr>
      </p:pic>
    </p:spTree>
    <p:extLst>
      <p:ext uri="{BB962C8B-B14F-4D97-AF65-F5344CB8AC3E}">
        <p14:creationId xmlns:p14="http://schemas.microsoft.com/office/powerpoint/2010/main" val="2345540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AE9F-6F33-4001-B77D-46E2AF10085F}"/>
              </a:ext>
            </a:extLst>
          </p:cNvPr>
          <p:cNvSpPr>
            <a:spLocks noGrp="1"/>
          </p:cNvSpPr>
          <p:nvPr>
            <p:ph type="title"/>
          </p:nvPr>
        </p:nvSpPr>
        <p:spPr/>
        <p:txBody>
          <a:bodyPr/>
          <a:lstStyle/>
          <a:p>
            <a:r>
              <a:rPr lang="en-US" b="1" dirty="0"/>
              <a:t>Project assignment detail requirement</a:t>
            </a:r>
            <a:endParaRPr lang="en-US" dirty="0"/>
          </a:p>
        </p:txBody>
      </p:sp>
      <p:sp>
        <p:nvSpPr>
          <p:cNvPr id="3" name="Content Placeholder 2">
            <a:extLst>
              <a:ext uri="{FF2B5EF4-FFF2-40B4-BE49-F238E27FC236}">
                <a16:creationId xmlns:a16="http://schemas.microsoft.com/office/drawing/2014/main" id="{CDDE513D-6792-4DF1-9EAE-18F83ED30219}"/>
              </a:ext>
            </a:extLst>
          </p:cNvPr>
          <p:cNvSpPr>
            <a:spLocks noGrp="1"/>
          </p:cNvSpPr>
          <p:nvPr>
            <p:ph idx="1"/>
          </p:nvPr>
        </p:nvSpPr>
        <p:spPr/>
        <p:txBody>
          <a:bodyPr/>
          <a:lstStyle/>
          <a:p>
            <a:r>
              <a:rPr lang="en-US" dirty="0"/>
              <a:t> Allow user to capture HTTP/HTTPS conversation</a:t>
            </a:r>
          </a:p>
          <a:p>
            <a:r>
              <a:rPr lang="en-US" dirty="0"/>
              <a:t>Allow user to control when to start/stop/download output</a:t>
            </a:r>
          </a:p>
          <a:p>
            <a:r>
              <a:rPr lang="en-US" dirty="0"/>
              <a:t>Allow user to save output into a JSON format</a:t>
            </a:r>
          </a:p>
          <a:p>
            <a:endParaRPr lang="en-US" dirty="0"/>
          </a:p>
        </p:txBody>
      </p:sp>
    </p:spTree>
    <p:extLst>
      <p:ext uri="{BB962C8B-B14F-4D97-AF65-F5344CB8AC3E}">
        <p14:creationId xmlns:p14="http://schemas.microsoft.com/office/powerpoint/2010/main" val="343199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8F69-92CB-41C8-8F2D-E1ABD12FBAA3}"/>
              </a:ext>
            </a:extLst>
          </p:cNvPr>
          <p:cNvSpPr>
            <a:spLocks noGrp="1"/>
          </p:cNvSpPr>
          <p:nvPr>
            <p:ph type="title"/>
          </p:nvPr>
        </p:nvSpPr>
        <p:spPr/>
        <p:txBody>
          <a:bodyPr>
            <a:normAutofit/>
          </a:bodyPr>
          <a:lstStyle/>
          <a:p>
            <a:r>
              <a:rPr lang="en-US" sz="4800" b="1" dirty="0"/>
              <a:t>Demo</a:t>
            </a:r>
          </a:p>
        </p:txBody>
      </p:sp>
    </p:spTree>
    <p:extLst>
      <p:ext uri="{BB962C8B-B14F-4D97-AF65-F5344CB8AC3E}">
        <p14:creationId xmlns:p14="http://schemas.microsoft.com/office/powerpoint/2010/main" val="651758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5F188-EAAB-4096-BFEF-9AE95791EB87}"/>
              </a:ext>
            </a:extLst>
          </p:cNvPr>
          <p:cNvSpPr>
            <a:spLocks noGrp="1"/>
          </p:cNvSpPr>
          <p:nvPr>
            <p:ph type="title"/>
          </p:nvPr>
        </p:nvSpPr>
        <p:spPr>
          <a:xfrm>
            <a:off x="1511059" y="2444549"/>
            <a:ext cx="3294458" cy="1371600"/>
          </a:xfrm>
        </p:spPr>
        <p:txBody>
          <a:bodyPr>
            <a:normAutofit/>
          </a:bodyPr>
          <a:lstStyle/>
          <a:p>
            <a:r>
              <a:rPr lang="en-US" sz="4000" b="1" dirty="0"/>
              <a:t>Code walkthrough</a:t>
            </a:r>
            <a:endParaRPr lang="en-US" dirty="0"/>
          </a:p>
        </p:txBody>
      </p:sp>
      <p:pic>
        <p:nvPicPr>
          <p:cNvPr id="13" name="Picture 13" descr="A screenshot of a cell phone&#10;&#10;Description generated with very high confidence">
            <a:extLst>
              <a:ext uri="{FF2B5EF4-FFF2-40B4-BE49-F238E27FC236}">
                <a16:creationId xmlns:a16="http://schemas.microsoft.com/office/drawing/2014/main" id="{7CC72669-0725-47EC-93C0-788E1C355325}"/>
              </a:ext>
            </a:extLst>
          </p:cNvPr>
          <p:cNvPicPr>
            <a:picLocks noGrp="1" noChangeAspect="1"/>
          </p:cNvPicPr>
          <p:nvPr>
            <p:ph type="pic" idx="1"/>
          </p:nvPr>
        </p:nvPicPr>
        <p:blipFill rotWithShape="1">
          <a:blip r:embed="rId2"/>
          <a:srcRect l="1557" r="1557"/>
          <a:stretch/>
        </p:blipFill>
        <p:spPr>
          <a:xfrm>
            <a:off x="6323128" y="1407903"/>
            <a:ext cx="4593924" cy="3452722"/>
          </a:xfrm>
          <a:prstGeom prst="rect">
            <a:avLst/>
          </a:prstGeom>
        </p:spPr>
      </p:pic>
    </p:spTree>
    <p:extLst>
      <p:ext uri="{BB962C8B-B14F-4D97-AF65-F5344CB8AC3E}">
        <p14:creationId xmlns:p14="http://schemas.microsoft.com/office/powerpoint/2010/main" val="103791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a:t>
            </a:r>
          </a:p>
        </p:txBody>
      </p:sp>
      <p:sp>
        <p:nvSpPr>
          <p:cNvPr id="3" name="Content Placeholder 2"/>
          <p:cNvSpPr>
            <a:spLocks noGrp="1"/>
          </p:cNvSpPr>
          <p:nvPr>
            <p:ph idx="1"/>
          </p:nvPr>
        </p:nvSpPr>
        <p:spPr/>
        <p:txBody>
          <a:bodyPr/>
          <a:lstStyle/>
          <a:p>
            <a:pPr marL="0" indent="0">
              <a:buNone/>
            </a:pPr>
            <a:r>
              <a:rPr lang="en-US" dirty="0"/>
              <a:t>System Test: </a:t>
            </a:r>
          </a:p>
          <a:p>
            <a:r>
              <a:rPr lang="en-US" dirty="0"/>
              <a:t>Click Start and access a website, then click save </a:t>
            </a:r>
            <a:r>
              <a:rPr lang="en-US" dirty="0" err="1"/>
              <a:t>Json</a:t>
            </a:r>
            <a:r>
              <a:rPr lang="en-US" dirty="0"/>
              <a:t> data.</a:t>
            </a:r>
          </a:p>
          <a:p>
            <a:r>
              <a:rPr lang="en-US" dirty="0"/>
              <a:t>Click Stop and access a website, then click save </a:t>
            </a:r>
            <a:r>
              <a:rPr lang="en-US" dirty="0" err="1"/>
              <a:t>Json</a:t>
            </a:r>
            <a:r>
              <a:rPr lang="en-US" dirty="0"/>
              <a:t> data.</a:t>
            </a:r>
          </a:p>
          <a:p>
            <a:r>
              <a:rPr lang="en-US" dirty="0"/>
              <a:t>Switch to another tab and  do the same.</a:t>
            </a:r>
          </a:p>
        </p:txBody>
      </p:sp>
    </p:spTree>
    <p:extLst>
      <p:ext uri="{BB962C8B-B14F-4D97-AF65-F5344CB8AC3E}">
        <p14:creationId xmlns:p14="http://schemas.microsoft.com/office/powerpoint/2010/main" val="6073704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TotalTime>
  <Words>213</Words>
  <Application>Microsoft Office PowerPoint</Application>
  <PresentationFormat>Màn hình rộng</PresentationFormat>
  <Paragraphs>83</Paragraphs>
  <Slides>10</Slides>
  <Notes>3</Notes>
  <HiddenSlides>0</HiddenSlides>
  <MMClips>0</MMClips>
  <ScaleCrop>false</ScaleCrop>
  <HeadingPairs>
    <vt:vector size="4" baseType="variant">
      <vt:variant>
        <vt:lpstr>Chủ đề</vt:lpstr>
      </vt:variant>
      <vt:variant>
        <vt:i4>1</vt:i4>
      </vt:variant>
      <vt:variant>
        <vt:lpstr>Tiêu đề Bản chiếu</vt:lpstr>
      </vt:variant>
      <vt:variant>
        <vt:i4>10</vt:i4>
      </vt:variant>
    </vt:vector>
  </HeadingPairs>
  <TitlesOfParts>
    <vt:vector size="11" baseType="lpstr">
      <vt:lpstr>Organic</vt:lpstr>
      <vt:lpstr>Final Assignment:  Chrome Extension</vt:lpstr>
      <vt:lpstr>Overview of Chrome Extension</vt:lpstr>
      <vt:lpstr>Chrome Architecture</vt:lpstr>
      <vt:lpstr>Extension Architecture</vt:lpstr>
      <vt:lpstr>Web Request API</vt:lpstr>
      <vt:lpstr>Project assignment detail requirement</vt:lpstr>
      <vt:lpstr>Demo</vt:lpstr>
      <vt:lpstr>Code walkthrough</vt:lpstr>
      <vt:lpstr>Test cases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Quang Tran</cp:lastModifiedBy>
  <cp:revision>262</cp:revision>
  <dcterms:created xsi:type="dcterms:W3CDTF">2014-09-12T02:08:24Z</dcterms:created>
  <dcterms:modified xsi:type="dcterms:W3CDTF">2018-11-27T03:22:38Z</dcterms:modified>
</cp:coreProperties>
</file>