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7" r:id="rId2"/>
    <p:sldId id="663" r:id="rId3"/>
    <p:sldId id="654" r:id="rId4"/>
    <p:sldId id="655" r:id="rId5"/>
    <p:sldId id="677" r:id="rId6"/>
    <p:sldId id="678" r:id="rId7"/>
    <p:sldId id="670" r:id="rId8"/>
    <p:sldId id="674" r:id="rId9"/>
    <p:sldId id="652" r:id="rId10"/>
  </p:sldIdLst>
  <p:sldSz cx="12188825" cy="6858000"/>
  <p:notesSz cx="6797675" cy="9926638"/>
  <p:defaultTextStyle>
    <a:defPPr>
      <a:defRPr lang="en-US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ien Hoa" initials="VTH" lastIdx="10" clrIdx="0">
    <p:extLst>
      <p:ext uri="{19B8F6BF-5375-455C-9EA6-DF929625EA0E}">
        <p15:presenceInfo xmlns:p15="http://schemas.microsoft.com/office/powerpoint/2012/main" userId="S-1-5-21-702232045-1826144787-572357670-37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CC99"/>
    <a:srgbClr val="FF5050"/>
    <a:srgbClr val="00CC66"/>
    <a:srgbClr val="EEECE1"/>
    <a:srgbClr val="7BE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 varScale="1">
        <p:scale>
          <a:sx n="92" d="100"/>
          <a:sy n="92" d="100"/>
        </p:scale>
        <p:origin x="492" y="90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9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19A2F-FB0B-4888-A59D-312BEC82E03B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201B2-40F9-4538-8605-EE2D2F578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5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01B2-40F9-4538-8605-EE2D2F5788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5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01B2-40F9-4538-8605-EE2D2F5788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0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01B2-40F9-4538-8605-EE2D2F57883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9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1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1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7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274638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2" y="274638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6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_Slide_Final_Convert-0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4503" y="1676402"/>
            <a:ext cx="9979601" cy="2895601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027" y="2133602"/>
            <a:ext cx="9194885" cy="1500187"/>
          </a:xfrm>
        </p:spPr>
        <p:txBody>
          <a:bodyPr anchor="ctr"/>
          <a:lstStyle>
            <a:lvl1pPr marL="0" indent="0">
              <a:buNone/>
              <a:defRPr sz="3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8963" indent="0">
              <a:buNone/>
              <a:defRPr sz="1900"/>
            </a:lvl2pPr>
            <a:lvl3pPr marL="957925" indent="0">
              <a:buNone/>
              <a:defRPr sz="1700"/>
            </a:lvl3pPr>
            <a:lvl4pPr marL="1436888" indent="0">
              <a:buNone/>
              <a:defRPr sz="1500"/>
            </a:lvl4pPr>
            <a:lvl5pPr marL="1915851" indent="0">
              <a:buNone/>
              <a:defRPr sz="1500"/>
            </a:lvl5pPr>
            <a:lvl6pPr marL="2394814" indent="0">
              <a:buNone/>
              <a:defRPr sz="1500"/>
            </a:lvl6pPr>
            <a:lvl7pPr marL="2873776" indent="0">
              <a:buNone/>
              <a:defRPr sz="1500"/>
            </a:lvl7pPr>
            <a:lvl8pPr marL="3352739" indent="0">
              <a:buNone/>
              <a:defRPr sz="1500"/>
            </a:lvl8pPr>
            <a:lvl9pPr marL="3831702" indent="0">
              <a:buNone/>
              <a:defRPr sz="15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963409" y="3703321"/>
            <a:ext cx="7821163" cy="86868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8836898" y="6492878"/>
            <a:ext cx="28440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361C665-1E5E-4DA1-A310-61810687BDE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" name="Picture 2" descr="C:\Users\00019048\Desktop\Tan Chong Logo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744" y="2514600"/>
            <a:ext cx="2097494" cy="148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owerpoint_Slide_Final_Convert-01.jp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6830"/>
            <a:ext cx="12188825" cy="1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 Shot 2015-08-04 at 3.57.44 P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1966"/>
            <a:ext cx="1218883" cy="488963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441" y="1143000"/>
            <a:ext cx="10969943" cy="495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 </a:t>
            </a:r>
          </a:p>
          <a:p>
            <a:pPr lvl="4"/>
            <a:r>
              <a:rPr lang="en-US" dirty="0" smtClean="0"/>
              <a:t>Fifth level</a:t>
            </a:r>
            <a:r>
              <a:rPr lang="en-MY" dirty="0" smtClean="0"/>
              <a:t>    </a:t>
            </a:r>
            <a:endParaRPr lang="en-MY" dirty="0"/>
          </a:p>
        </p:txBody>
      </p:sp>
      <p:pic>
        <p:nvPicPr>
          <p:cNvPr id="10" name="Picture 2" descr="C:\Users\00019048\Desktop\Tan Chong 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09714" y="167410"/>
            <a:ext cx="2107651" cy="7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9649487" y="6492877"/>
            <a:ext cx="192989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0FB6882-ADF8-4025-933F-460C5BCDFE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14" name="Straight Connector 9"/>
          <p:cNvCxnSpPr>
            <a:cxnSpLocks noChangeShapeType="1"/>
          </p:cNvCxnSpPr>
          <p:nvPr userDrawn="1"/>
        </p:nvCxnSpPr>
        <p:spPr bwMode="auto">
          <a:xfrm flipV="1">
            <a:off x="11579384" y="6599238"/>
            <a:ext cx="0" cy="182562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9"/>
          <p:cNvCxnSpPr>
            <a:cxnSpLocks noChangeShapeType="1"/>
          </p:cNvCxnSpPr>
          <p:nvPr userDrawn="1"/>
        </p:nvCxnSpPr>
        <p:spPr bwMode="auto">
          <a:xfrm>
            <a:off x="1320456" y="762000"/>
            <a:ext cx="9446339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 descr="Powerpoint_Slide_Final_Convert-01.jp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6831"/>
            <a:ext cx="12188825" cy="1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66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0"/>
            <a:ext cx="10360501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4"/>
            <a:ext cx="10360501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8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7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7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7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4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600201"/>
            <a:ext cx="5383398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1600201"/>
            <a:ext cx="5383398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8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63" indent="0">
              <a:buNone/>
              <a:defRPr sz="2100" b="1"/>
            </a:lvl2pPr>
            <a:lvl3pPr marL="957925" indent="0">
              <a:buNone/>
              <a:defRPr sz="1900" b="1"/>
            </a:lvl3pPr>
            <a:lvl4pPr marL="1436888" indent="0">
              <a:buNone/>
              <a:defRPr sz="1700" b="1"/>
            </a:lvl4pPr>
            <a:lvl5pPr marL="1915851" indent="0">
              <a:buNone/>
              <a:defRPr sz="1700" b="1"/>
            </a:lvl5pPr>
            <a:lvl6pPr marL="2394814" indent="0">
              <a:buNone/>
              <a:defRPr sz="1700" b="1"/>
            </a:lvl6pPr>
            <a:lvl7pPr marL="2873776" indent="0">
              <a:buNone/>
              <a:defRPr sz="1700" b="1"/>
            </a:lvl7pPr>
            <a:lvl8pPr marL="3352739" indent="0">
              <a:buNone/>
              <a:defRPr sz="1700" b="1"/>
            </a:lvl8pPr>
            <a:lvl9pPr marL="383170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63" indent="0">
              <a:buNone/>
              <a:defRPr sz="2100" b="1"/>
            </a:lvl2pPr>
            <a:lvl3pPr marL="957925" indent="0">
              <a:buNone/>
              <a:defRPr sz="1900" b="1"/>
            </a:lvl3pPr>
            <a:lvl4pPr marL="1436888" indent="0">
              <a:buNone/>
              <a:defRPr sz="1700" b="1"/>
            </a:lvl4pPr>
            <a:lvl5pPr marL="1915851" indent="0">
              <a:buNone/>
              <a:defRPr sz="1700" b="1"/>
            </a:lvl5pPr>
            <a:lvl6pPr marL="2394814" indent="0">
              <a:buNone/>
              <a:defRPr sz="1700" b="1"/>
            </a:lvl6pPr>
            <a:lvl7pPr marL="2873776" indent="0">
              <a:buNone/>
              <a:defRPr sz="1700" b="1"/>
            </a:lvl7pPr>
            <a:lvl8pPr marL="3352739" indent="0">
              <a:buNone/>
              <a:defRPr sz="1700" b="1"/>
            </a:lvl8pPr>
            <a:lvl9pPr marL="383170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0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1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02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0"/>
            <a:ext cx="4010039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63" indent="0">
              <a:buNone/>
              <a:defRPr sz="1300"/>
            </a:lvl2pPr>
            <a:lvl3pPr marL="957925" indent="0">
              <a:buNone/>
              <a:defRPr sz="1000"/>
            </a:lvl3pPr>
            <a:lvl4pPr marL="1436888" indent="0">
              <a:buNone/>
              <a:defRPr sz="900"/>
            </a:lvl4pPr>
            <a:lvl5pPr marL="1915851" indent="0">
              <a:buNone/>
              <a:defRPr sz="900"/>
            </a:lvl5pPr>
            <a:lvl6pPr marL="2394814" indent="0">
              <a:buNone/>
              <a:defRPr sz="900"/>
            </a:lvl6pPr>
            <a:lvl7pPr marL="2873776" indent="0">
              <a:buNone/>
              <a:defRPr sz="900"/>
            </a:lvl7pPr>
            <a:lvl8pPr marL="3352739" indent="0">
              <a:buNone/>
              <a:defRPr sz="900"/>
            </a:lvl8pPr>
            <a:lvl9pPr marL="38317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63" indent="0">
              <a:buNone/>
              <a:defRPr sz="2900"/>
            </a:lvl2pPr>
            <a:lvl3pPr marL="957925" indent="0">
              <a:buNone/>
              <a:defRPr sz="2500"/>
            </a:lvl3pPr>
            <a:lvl4pPr marL="1436888" indent="0">
              <a:buNone/>
              <a:defRPr sz="2100"/>
            </a:lvl4pPr>
            <a:lvl5pPr marL="1915851" indent="0">
              <a:buNone/>
              <a:defRPr sz="2100"/>
            </a:lvl5pPr>
            <a:lvl6pPr marL="2394814" indent="0">
              <a:buNone/>
              <a:defRPr sz="2100"/>
            </a:lvl6pPr>
            <a:lvl7pPr marL="2873776" indent="0">
              <a:buNone/>
              <a:defRPr sz="2100"/>
            </a:lvl7pPr>
            <a:lvl8pPr marL="3352739" indent="0">
              <a:buNone/>
              <a:defRPr sz="2100"/>
            </a:lvl8pPr>
            <a:lvl9pPr marL="3831702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63" indent="0">
              <a:buNone/>
              <a:defRPr sz="1300"/>
            </a:lvl2pPr>
            <a:lvl3pPr marL="957925" indent="0">
              <a:buNone/>
              <a:defRPr sz="1000"/>
            </a:lvl3pPr>
            <a:lvl4pPr marL="1436888" indent="0">
              <a:buNone/>
              <a:defRPr sz="900"/>
            </a:lvl4pPr>
            <a:lvl5pPr marL="1915851" indent="0">
              <a:buNone/>
              <a:defRPr sz="900"/>
            </a:lvl5pPr>
            <a:lvl6pPr marL="2394814" indent="0">
              <a:buNone/>
              <a:defRPr sz="900"/>
            </a:lvl6pPr>
            <a:lvl7pPr marL="2873776" indent="0">
              <a:buNone/>
              <a:defRPr sz="900"/>
            </a:lvl7pPr>
            <a:lvl8pPr marL="3352739" indent="0">
              <a:buNone/>
              <a:defRPr sz="900"/>
            </a:lvl8pPr>
            <a:lvl9pPr marL="38317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4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5793" tIns="47896" rIns="95793" bIns="478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5793" tIns="47896" rIns="95793" bIns="478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1834-E297-439F-AF23-4F2A9B9CE1CC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91385-663E-42ED-9DE0-3195F5D49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5792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222" indent="-359222" algn="l" defTabSz="9579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314" indent="-299352" algn="l" defTabSz="9579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407" indent="-239481" algn="l" defTabSz="9579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70" indent="-239481" algn="l" defTabSz="9579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332" indent="-239481" algn="l" defTabSz="957925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emf"/><Relationship Id="rId18" Type="http://schemas.openxmlformats.org/officeDocument/2006/relationships/image" Target="../media/image2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12" Type="http://schemas.openxmlformats.org/officeDocument/2006/relationships/image" Target="../media/image16.emf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970212" y="2209800"/>
            <a:ext cx="7848600" cy="1295400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rgbClr val="3366FF"/>
                </a:solidFill>
                <a:latin typeface="+mj-lt"/>
              </a:rPr>
              <a:t>Architecture design TCEAS	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2887633" y="3048000"/>
            <a:ext cx="5166128" cy="381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1800" b="1" u="sng" dirty="0" smtClean="0">
                <a:solidFill>
                  <a:srgbClr val="595959"/>
                </a:solidFill>
                <a:latin typeface="+mj-lt"/>
              </a:rPr>
              <a:t>CREATE </a:t>
            </a:r>
            <a:r>
              <a:rPr lang="en-US" sz="1800" b="1" u="sng" dirty="0">
                <a:solidFill>
                  <a:srgbClr val="595959"/>
                </a:solidFill>
                <a:latin typeface="+mj-lt"/>
              </a:rPr>
              <a:t>BY</a:t>
            </a:r>
            <a:r>
              <a:rPr lang="en-US" sz="1800" b="1" u="sng" dirty="0" smtClean="0">
                <a:solidFill>
                  <a:srgbClr val="595959"/>
                </a:solidFill>
                <a:latin typeface="+mj-lt"/>
              </a:rPr>
              <a:t>:</a:t>
            </a:r>
            <a:r>
              <a:rPr lang="en-US" sz="1800" b="1" dirty="0" smtClean="0">
                <a:solidFill>
                  <a:srgbClr val="595959"/>
                </a:solidFill>
                <a:latin typeface="+mj-lt"/>
              </a:rPr>
              <a:t> </a:t>
            </a:r>
          </a:p>
          <a:p>
            <a:r>
              <a:rPr lang="en-US" sz="1800" b="1" dirty="0">
                <a:solidFill>
                  <a:srgbClr val="595959"/>
                </a:solidFill>
                <a:latin typeface="+mj-lt"/>
              </a:rPr>
              <a:t>	</a:t>
            </a:r>
            <a:r>
              <a:rPr lang="en-US" sz="1800" b="1" dirty="0" smtClean="0">
                <a:solidFill>
                  <a:srgbClr val="595959"/>
                </a:solidFill>
                <a:latin typeface="+mj-lt"/>
              </a:rPr>
              <a:t>TCEAS Team - TC </a:t>
            </a:r>
            <a:r>
              <a:rPr lang="en-US" sz="1800" b="1" smtClean="0">
                <a:solidFill>
                  <a:srgbClr val="595959"/>
                </a:solidFill>
                <a:latin typeface="+mj-lt"/>
              </a:rPr>
              <a:t>Systems </a:t>
            </a:r>
            <a:r>
              <a:rPr lang="en-US" sz="1800" b="1" smtClean="0">
                <a:solidFill>
                  <a:srgbClr val="595959"/>
                </a:solidFill>
                <a:latin typeface="+mj-lt"/>
              </a:rPr>
              <a:t>Vietnam </a:t>
            </a:r>
            <a:endParaRPr lang="en-US" sz="1400" b="1" dirty="0" smtClean="0">
              <a:solidFill>
                <a:srgbClr val="595959"/>
              </a:solidFill>
              <a:latin typeface="+mj-lt"/>
            </a:endParaRPr>
          </a:p>
          <a:p>
            <a:endParaRPr lang="en-US" sz="1400" dirty="0" smtClean="0">
              <a:solidFill>
                <a:srgbClr val="5959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6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Technology 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sz="3600" dirty="0" smtClean="0"/>
              <a:t>Integration services</a:t>
            </a:r>
          </a:p>
          <a:p>
            <a:pPr marL="0" indent="0">
              <a:buNone/>
            </a:pPr>
            <a:r>
              <a:rPr lang="en-US" sz="3600" dirty="0" smtClean="0"/>
              <a:t>3.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Core </a:t>
            </a:r>
            <a:r>
              <a:rPr lang="en-US" sz="3600" dirty="0"/>
              <a:t>component</a:t>
            </a:r>
            <a:endParaRPr lang="en-US" sz="3600" dirty="0" smtClean="0"/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 workshop service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Environment production &amp; deployment</a:t>
            </a:r>
          </a:p>
          <a:p>
            <a:pPr marL="0" indent="0">
              <a:buNone/>
            </a:pPr>
            <a:r>
              <a:rPr lang="en-US" dirty="0" smtClean="0"/>
              <a:t>6. Question/Answer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812" y="17722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OUTLINE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05172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063" y="152401"/>
            <a:ext cx="7313295" cy="685800"/>
          </a:xfrm>
          <a:prstGeom prst="rect">
            <a:avLst/>
          </a:prstGeom>
        </p:spPr>
        <p:txBody>
          <a:bodyPr vert="horz" lIns="95793" tIns="47896" rIns="95793" bIns="47896" rtlCol="0" anchor="ctr">
            <a:normAutofit fontScale="85000" lnSpcReduction="10000"/>
          </a:bodyPr>
          <a:lstStyle>
            <a:lvl1pPr algn="ctr" defTabSz="957925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Technology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Overview (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service)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8" name="Canvas 148"/>
          <p:cNvGrpSpPr/>
          <p:nvPr/>
        </p:nvGrpSpPr>
        <p:grpSpPr>
          <a:xfrm>
            <a:off x="1065211" y="1600200"/>
            <a:ext cx="9067801" cy="4953000"/>
            <a:chOff x="0" y="0"/>
            <a:chExt cx="5943600" cy="3531870"/>
          </a:xfrm>
        </p:grpSpPr>
        <p:sp>
          <p:nvSpPr>
            <p:cNvPr id="159" name="Rectangle 158"/>
            <p:cNvSpPr/>
            <p:nvPr/>
          </p:nvSpPr>
          <p:spPr>
            <a:xfrm>
              <a:off x="0" y="0"/>
              <a:ext cx="5943600" cy="3531870"/>
            </a:xfrm>
            <a:prstGeom prst="rect">
              <a:avLst/>
            </a:prstGeom>
            <a:noFill/>
            <a:ln>
              <a:noFill/>
            </a:ln>
          </p:spPr>
        </p:sp>
        <p:pic>
          <p:nvPicPr>
            <p:cNvPr id="160" name="Picture 15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01490" cy="245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16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01490" cy="245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19919" y="14605"/>
              <a:ext cx="4380222" cy="2390140"/>
            </a:xfrm>
            <a:prstGeom prst="rect">
              <a:avLst/>
            </a:prstGeom>
            <a:solidFill>
              <a:srgbClr val="E2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26035" y="14605"/>
              <a:ext cx="4374032" cy="2377171"/>
            </a:xfrm>
            <a:prstGeom prst="rect">
              <a:avLst/>
            </a:prstGeom>
            <a:noFill/>
            <a:ln w="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1769745" y="2192471"/>
              <a:ext cx="1010178" cy="165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 smtClean="0">
                  <a:solidFill>
                    <a:srgbClr val="0070C0"/>
                  </a:solidFill>
                  <a:effectLst/>
                  <a:latin typeface="Calibri"/>
                  <a:ea typeface="MS Mincho"/>
                  <a:cs typeface="Times New Roman"/>
                </a:rPr>
                <a:t>TCEAS Architecture</a:t>
              </a: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pic>
          <p:nvPicPr>
            <p:cNvPr id="165" name="Picture 16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6294" y="675005"/>
              <a:ext cx="173157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16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6294" y="688431"/>
              <a:ext cx="1731570" cy="45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1516169" y="691515"/>
              <a:ext cx="1719790" cy="44704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1506295" y="691515"/>
              <a:ext cx="1731570" cy="447040"/>
            </a:xfrm>
            <a:prstGeom prst="rect">
              <a:avLst/>
            </a:prstGeom>
            <a:noFill/>
            <a:ln w="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2097302" y="763270"/>
              <a:ext cx="449955" cy="14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FEFFFF"/>
                  </a:solidFill>
                  <a:effectLst/>
                  <a:latin typeface="Calibri"/>
                  <a:ea typeface="MS Mincho"/>
                  <a:cs typeface="Times New Roman"/>
                </a:rPr>
                <a:t>Integration</a:t>
              </a: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2143125" y="910590"/>
              <a:ext cx="294072" cy="134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 smtClean="0">
                  <a:solidFill>
                    <a:srgbClr val="FEFFFF"/>
                  </a:solidFill>
                  <a:ea typeface="MS Mincho"/>
                  <a:cs typeface="Times New Roman"/>
                </a:rPr>
                <a:t>Service</a:t>
              </a: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1532255" y="265430"/>
              <a:ext cx="54" cy="15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4885055" y="2040890"/>
              <a:ext cx="54" cy="15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215" name="Rectangle 214"/>
            <p:cNvSpPr>
              <a:spLocks noChangeArrowheads="1"/>
            </p:cNvSpPr>
            <p:nvPr/>
          </p:nvSpPr>
          <p:spPr bwMode="auto">
            <a:xfrm>
              <a:off x="5490845" y="2040890"/>
              <a:ext cx="39370" cy="268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FEFFFF"/>
                  </a:solidFill>
                  <a:effectLst/>
                  <a:latin typeface="Calibri"/>
                  <a:ea typeface="MS Mincho"/>
                  <a:cs typeface="Times New Roman"/>
                </a:rPr>
                <a:t>-</a:t>
              </a:r>
              <a:endParaRPr lang="en-US" sz="120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1384935" y="1464310"/>
              <a:ext cx="54" cy="15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2499360" y="1390650"/>
              <a:ext cx="54" cy="15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pic>
          <p:nvPicPr>
            <p:cNvPr id="241" name="Picture 24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149" y="1767241"/>
              <a:ext cx="753011" cy="2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" name="Picture 24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57513" y="1784206"/>
              <a:ext cx="707417" cy="27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4958715" y="320675"/>
              <a:ext cx="32385" cy="268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41719C"/>
                  </a:solidFill>
                  <a:effectLst/>
                  <a:latin typeface="Calibri"/>
                  <a:ea typeface="MS Mincho"/>
                  <a:cs typeface="Times New Roman"/>
                </a:rPr>
                <a:t>.</a:t>
              </a:r>
              <a:endParaRPr lang="en-US" sz="120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5559425" y="320675"/>
              <a:ext cx="54" cy="165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4834255" y="2506345"/>
              <a:ext cx="54" cy="15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pic>
          <p:nvPicPr>
            <p:cNvPr id="275" name="Picture 27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8908" y="2010449"/>
              <a:ext cx="670560" cy="245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" name="Picture 27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88235"/>
              <a:ext cx="4301490" cy="567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" name="Picture 27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83814"/>
              <a:ext cx="4301490" cy="518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26034" y="2404745"/>
              <a:ext cx="4374032" cy="502285"/>
            </a:xfrm>
            <a:prstGeom prst="rect">
              <a:avLst/>
            </a:prstGeom>
            <a:solidFill>
              <a:srgbClr val="E2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26035" y="2391776"/>
              <a:ext cx="4374031" cy="502285"/>
            </a:xfrm>
            <a:prstGeom prst="rect">
              <a:avLst/>
            </a:prstGeom>
            <a:noFill/>
            <a:ln w="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>
              <a:off x="1638934" y="2545080"/>
              <a:ext cx="992506" cy="16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 smtClean="0">
                  <a:solidFill>
                    <a:srgbClr val="0070C0"/>
                  </a:solidFill>
                  <a:ea typeface="MS Mincho"/>
                  <a:cs typeface="Times New Roman"/>
                </a:rPr>
                <a:t>Linux</a:t>
              </a: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281" name="Rectangle 280"/>
            <p:cNvSpPr>
              <a:spLocks noChangeArrowheads="1"/>
            </p:cNvSpPr>
            <p:nvPr/>
          </p:nvSpPr>
          <p:spPr bwMode="auto">
            <a:xfrm>
              <a:off x="1792419" y="2708910"/>
              <a:ext cx="1004570" cy="165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a typeface="MS Mincho"/>
                  <a:cs typeface="Times New Roman"/>
                </a:rPr>
                <a:t>Operating System</a:t>
              </a:r>
              <a:endParaRPr lang="en-US" sz="1200" dirty="0">
                <a:latin typeface="Times New Roman"/>
                <a:ea typeface="MS Mincho"/>
                <a:cs typeface="Times New Roman"/>
              </a:endParaRPr>
            </a:p>
          </p:txBody>
        </p:sp>
        <p:pic>
          <p:nvPicPr>
            <p:cNvPr id="288" name="Picture 28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85" y="92075"/>
              <a:ext cx="544904" cy="104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9" name="Picture 28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87" y="92076"/>
              <a:ext cx="544903" cy="104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Rectangle 289"/>
            <p:cNvSpPr>
              <a:spLocks noChangeArrowheads="1"/>
            </p:cNvSpPr>
            <p:nvPr/>
          </p:nvSpPr>
          <p:spPr bwMode="auto">
            <a:xfrm>
              <a:off x="249732" y="111760"/>
              <a:ext cx="541020" cy="10267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1" name="Rectangle 290"/>
            <p:cNvSpPr>
              <a:spLocks noChangeArrowheads="1"/>
            </p:cNvSpPr>
            <p:nvPr/>
          </p:nvSpPr>
          <p:spPr bwMode="auto">
            <a:xfrm>
              <a:off x="249732" y="111760"/>
              <a:ext cx="541020" cy="1026795"/>
            </a:xfrm>
            <a:prstGeom prst="rect">
              <a:avLst/>
            </a:prstGeom>
            <a:noFill/>
            <a:ln w="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2" name="Rectangle 291"/>
            <p:cNvSpPr>
              <a:spLocks noChangeArrowheads="1"/>
            </p:cNvSpPr>
            <p:nvPr/>
          </p:nvSpPr>
          <p:spPr bwMode="auto">
            <a:xfrm>
              <a:off x="260885" y="472441"/>
              <a:ext cx="524610" cy="14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 smtClean="0">
                  <a:solidFill>
                    <a:srgbClr val="FEFFFF"/>
                  </a:solidFill>
                  <a:effectLst/>
                  <a:latin typeface="Calibri"/>
                  <a:ea typeface="MS Mincho"/>
                  <a:cs typeface="Times New Roman"/>
                </a:rPr>
                <a:t>TCEAS</a:t>
              </a: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293" name="Rectangle 292"/>
            <p:cNvSpPr>
              <a:spLocks noChangeArrowheads="1"/>
            </p:cNvSpPr>
            <p:nvPr/>
          </p:nvSpPr>
          <p:spPr bwMode="auto">
            <a:xfrm>
              <a:off x="275815" y="620395"/>
              <a:ext cx="503822" cy="14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FEFFFF"/>
                  </a:solidFill>
                  <a:effectLst/>
                  <a:latin typeface="Calibri"/>
                  <a:ea typeface="MS Mincho"/>
                  <a:cs typeface="Times New Roman"/>
                </a:rPr>
                <a:t>Web UI</a:t>
              </a: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pic>
          <p:nvPicPr>
            <p:cNvPr id="294" name="Picture 29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31" y="92075"/>
              <a:ext cx="560229" cy="104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5" name="Picture 29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4" y="92075"/>
              <a:ext cx="541655" cy="104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Rectangle 295"/>
            <p:cNvSpPr>
              <a:spLocks noChangeArrowheads="1"/>
            </p:cNvSpPr>
            <p:nvPr/>
          </p:nvSpPr>
          <p:spPr bwMode="auto">
            <a:xfrm>
              <a:off x="866775" y="111760"/>
              <a:ext cx="541655" cy="102679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7" name="Rectangle 296"/>
            <p:cNvSpPr>
              <a:spLocks noChangeArrowheads="1"/>
            </p:cNvSpPr>
            <p:nvPr/>
          </p:nvSpPr>
          <p:spPr bwMode="auto">
            <a:xfrm>
              <a:off x="866775" y="111760"/>
              <a:ext cx="541655" cy="1026795"/>
            </a:xfrm>
            <a:prstGeom prst="rect">
              <a:avLst/>
            </a:prstGeom>
            <a:noFill/>
            <a:ln w="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8" name="Rectangle 297"/>
            <p:cNvSpPr>
              <a:spLocks noChangeArrowheads="1"/>
            </p:cNvSpPr>
            <p:nvPr/>
          </p:nvSpPr>
          <p:spPr bwMode="auto">
            <a:xfrm>
              <a:off x="866775" y="398780"/>
              <a:ext cx="541553" cy="28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 smtClean="0">
                  <a:solidFill>
                    <a:schemeClr val="bg1"/>
                  </a:solidFill>
                  <a:latin typeface="Times New Roman"/>
                  <a:ea typeface="MS Mincho"/>
                  <a:cs typeface="Times New Roman"/>
                </a:rPr>
                <a:t>Repair Order </a:t>
              </a:r>
              <a:r>
                <a:rPr lang="en-US" sz="1200" dirty="0" smtClean="0">
                  <a:solidFill>
                    <a:srgbClr val="FEFFFF"/>
                  </a:solidFill>
                  <a:ea typeface="MS Mincho"/>
                  <a:cs typeface="Times New Roman"/>
                </a:rPr>
                <a:t>Service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299" name="Rectangle 298"/>
            <p:cNvSpPr>
              <a:spLocks noChangeArrowheads="1"/>
            </p:cNvSpPr>
            <p:nvPr/>
          </p:nvSpPr>
          <p:spPr bwMode="auto">
            <a:xfrm>
              <a:off x="1224280" y="398780"/>
              <a:ext cx="32385" cy="268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solidFill>
                    <a:srgbClr val="FEFFFF"/>
                  </a:solidFill>
                  <a:effectLst/>
                  <a:latin typeface="Calibri"/>
                  <a:ea typeface="MS Mincho"/>
                  <a:cs typeface="Times New Roman"/>
                </a:rPr>
                <a:t>.</a:t>
              </a: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301" name="Rectangle 300"/>
            <p:cNvSpPr>
              <a:spLocks noChangeArrowheads="1"/>
            </p:cNvSpPr>
            <p:nvPr/>
          </p:nvSpPr>
          <p:spPr bwMode="auto">
            <a:xfrm>
              <a:off x="1275715" y="546735"/>
              <a:ext cx="54" cy="15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  <p:sp>
          <p:nvSpPr>
            <p:cNvPr id="302" name="Rectangle 301"/>
            <p:cNvSpPr>
              <a:spLocks noChangeArrowheads="1"/>
            </p:cNvSpPr>
            <p:nvPr/>
          </p:nvSpPr>
          <p:spPr bwMode="auto">
            <a:xfrm>
              <a:off x="949325" y="694055"/>
              <a:ext cx="54" cy="154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200" dirty="0">
                <a:effectLst/>
                <a:latin typeface="Times New Roman"/>
                <a:ea typeface="MS Mincho"/>
                <a:cs typeface="Times New Roman"/>
              </a:endParaRPr>
            </a:p>
          </p:txBody>
        </p:sp>
      </p:grpSp>
      <p:sp>
        <p:nvSpPr>
          <p:cNvPr id="306" name="Can 305"/>
          <p:cNvSpPr/>
          <p:nvPr/>
        </p:nvSpPr>
        <p:spPr>
          <a:xfrm>
            <a:off x="8380614" y="1942826"/>
            <a:ext cx="1371398" cy="87657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Dbs</a:t>
            </a:r>
            <a:endParaRPr lang="en-US" dirty="0"/>
          </a:p>
        </p:txBody>
      </p:sp>
      <p:pic>
        <p:nvPicPr>
          <p:cNvPr id="2055" name="Picture 205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91" y="4088183"/>
            <a:ext cx="1129742" cy="408134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3" y="4104127"/>
            <a:ext cx="1107939" cy="385749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</p:pic>
      <p:sp>
        <p:nvSpPr>
          <p:cNvPr id="95" name="Can 94"/>
          <p:cNvSpPr/>
          <p:nvPr/>
        </p:nvSpPr>
        <p:spPr>
          <a:xfrm>
            <a:off x="8380412" y="3528183"/>
            <a:ext cx="1371398" cy="891417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Audit Log</a:t>
            </a:r>
          </a:p>
        </p:txBody>
      </p:sp>
      <p:cxnSp>
        <p:nvCxnSpPr>
          <p:cNvPr id="13" name="Elbow Connector 12"/>
          <p:cNvCxnSpPr>
            <a:stCxn id="125" idx="3"/>
          </p:cNvCxnSpPr>
          <p:nvPr/>
        </p:nvCxnSpPr>
        <p:spPr>
          <a:xfrm>
            <a:off x="7389812" y="2077637"/>
            <a:ext cx="990600" cy="305923"/>
          </a:xfrm>
          <a:prstGeom prst="bentConnector3">
            <a:avLst>
              <a:gd name="adj1" fmla="val 6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07" y="2743200"/>
            <a:ext cx="741257" cy="340631"/>
          </a:xfrm>
          <a:prstGeom prst="rect">
            <a:avLst/>
          </a:prstGeom>
        </p:spPr>
      </p:pic>
      <p:sp>
        <p:nvSpPr>
          <p:cNvPr id="2" name="Parallelogram 1"/>
          <p:cNvSpPr/>
          <p:nvPr/>
        </p:nvSpPr>
        <p:spPr>
          <a:xfrm>
            <a:off x="1217612" y="3354462"/>
            <a:ext cx="1308673" cy="606378"/>
          </a:xfrm>
          <a:prstGeom prst="parallelogram">
            <a:avLst/>
          </a:pr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8" name="Parallelogram 97"/>
          <p:cNvSpPr/>
          <p:nvPr/>
        </p:nvSpPr>
        <p:spPr>
          <a:xfrm>
            <a:off x="2499739" y="3354462"/>
            <a:ext cx="1308673" cy="606378"/>
          </a:xfrm>
          <a:prstGeom prst="parallelogram">
            <a:avLst/>
          </a:pr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3795139" y="3354462"/>
            <a:ext cx="1308673" cy="606378"/>
          </a:xfrm>
          <a:prstGeom prst="parallelogram">
            <a:avLst/>
          </a:pr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0" name="Parallelogram 99"/>
          <p:cNvSpPr/>
          <p:nvPr/>
        </p:nvSpPr>
        <p:spPr>
          <a:xfrm>
            <a:off x="6385939" y="3361068"/>
            <a:ext cx="1308673" cy="606378"/>
          </a:xfrm>
          <a:prstGeom prst="parallelogram">
            <a:avLst/>
          </a:pr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5090539" y="3352800"/>
            <a:ext cx="1308673" cy="606378"/>
          </a:xfrm>
          <a:prstGeom prst="parallelogram">
            <a:avLst/>
          </a:pr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318192" y="3561685"/>
            <a:ext cx="1042420" cy="19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41719C"/>
                </a:solidFill>
                <a:effectLst/>
                <a:latin typeface="Calibri"/>
                <a:ea typeface="MS Mincho"/>
                <a:cs typeface="Times New Roman"/>
              </a:rPr>
              <a:t>ANGULAR JS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585268" y="3583062"/>
            <a:ext cx="1042222" cy="19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41719C"/>
                </a:solidFill>
                <a:ea typeface="MS Mincho"/>
                <a:cs typeface="Times New Roman"/>
              </a:rPr>
              <a:t>RESTFUL</a:t>
            </a:r>
            <a:endParaRPr lang="en-US" sz="1200" dirty="0"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3937312" y="3581150"/>
            <a:ext cx="937900" cy="19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41719C"/>
                </a:solidFill>
                <a:latin typeface="Calibri"/>
                <a:ea typeface="MS Mincho"/>
                <a:cs typeface="Times New Roman"/>
              </a:rPr>
              <a:t>CACHING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5329680" y="3570802"/>
            <a:ext cx="764732" cy="19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41719C"/>
                </a:solidFill>
                <a:effectLst/>
                <a:latin typeface="Calibri"/>
                <a:ea typeface="MS Mincho"/>
                <a:cs typeface="Times New Roman"/>
              </a:rPr>
              <a:t>NO SQL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6498141" y="3581150"/>
            <a:ext cx="1044071" cy="19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41719C"/>
                </a:solidFill>
                <a:latin typeface="Calibri"/>
                <a:ea typeface="MS Mincho"/>
                <a:cs typeface="Times New Roman"/>
              </a:rPr>
              <a:t>RDBMS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406133" y="4102909"/>
            <a:ext cx="1136079" cy="392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78" y="4114800"/>
            <a:ext cx="1057056" cy="3406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12546" y="1756925"/>
            <a:ext cx="1189577" cy="6500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4799012" y="1905000"/>
            <a:ext cx="1233260" cy="19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FEFFFF"/>
                </a:solidFill>
                <a:effectLst/>
                <a:latin typeface="Calibri"/>
                <a:ea typeface="MS Mincho"/>
                <a:cs typeface="Times New Roman"/>
              </a:rPr>
              <a:t>PMM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5189854" y="2111599"/>
            <a:ext cx="448649" cy="1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FEFFFF"/>
                </a:solidFill>
                <a:ea typeface="MS Mincho"/>
                <a:cs typeface="Times New Roman"/>
              </a:rPr>
              <a:t>Service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200235" y="1752600"/>
            <a:ext cx="1189577" cy="6500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6200235" y="2565636"/>
            <a:ext cx="1189577" cy="6347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200235" y="2697982"/>
            <a:ext cx="1189578" cy="19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FEFFFF"/>
                </a:solidFill>
                <a:effectLst/>
                <a:latin typeface="Calibri"/>
                <a:ea typeface="MS Mincho"/>
                <a:cs typeface="Times New Roman"/>
              </a:rPr>
              <a:t>Audit log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27412" y="1752600"/>
            <a:ext cx="1189577" cy="6500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3452036" y="1880053"/>
            <a:ext cx="1171361" cy="19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FEFFFF"/>
                </a:solidFill>
                <a:effectLst/>
                <a:latin typeface="Calibri"/>
                <a:ea typeface="MS Mincho"/>
                <a:cs typeface="Times New Roman"/>
              </a:rPr>
              <a:t>Master data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3427412" y="2088382"/>
            <a:ext cx="1149298" cy="1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FEFFFF"/>
                </a:solidFill>
                <a:effectLst/>
                <a:latin typeface="Calibri"/>
                <a:ea typeface="MS Mincho"/>
                <a:cs typeface="Times New Roman"/>
              </a:rPr>
              <a:t>Service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551612" y="2895600"/>
            <a:ext cx="448648" cy="1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FEFFFF"/>
                </a:solidFill>
                <a:ea typeface="MS Mincho"/>
                <a:cs typeface="Times New Roman"/>
              </a:rPr>
              <a:t>Service</a:t>
            </a:r>
            <a:endParaRPr lang="en-US" sz="1200" dirty="0">
              <a:effectLst/>
              <a:latin typeface="Times New Roman"/>
              <a:ea typeface="MS Mincho"/>
              <a:cs typeface="Times New Roman"/>
            </a:endParaRPr>
          </a:p>
        </p:txBody>
      </p:sp>
      <p:cxnSp>
        <p:nvCxnSpPr>
          <p:cNvPr id="88" name="Elbow Connector 87"/>
          <p:cNvCxnSpPr/>
          <p:nvPr/>
        </p:nvCxnSpPr>
        <p:spPr>
          <a:xfrm>
            <a:off x="7355429" y="2867105"/>
            <a:ext cx="1042337" cy="969171"/>
          </a:xfrm>
          <a:prstGeom prst="bentConnector3">
            <a:avLst>
              <a:gd name="adj1" fmla="val 6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3282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063" y="152401"/>
            <a:ext cx="7313295" cy="685800"/>
          </a:xfrm>
          <a:prstGeom prst="rect">
            <a:avLst/>
          </a:prstGeom>
        </p:spPr>
        <p:txBody>
          <a:bodyPr vert="horz" lIns="95793" tIns="47896" rIns="95793" bIns="47896" rtlCol="0" anchor="ctr">
            <a:normAutofit/>
          </a:bodyPr>
          <a:lstStyle>
            <a:lvl1pPr algn="ctr" defTabSz="957925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sz="3200" dirty="0" smtClean="0"/>
              <a:t>Integration services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4812" y="1219200"/>
            <a:ext cx="9829800" cy="495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0" name="Oval 89"/>
          <p:cNvSpPr/>
          <p:nvPr/>
        </p:nvSpPr>
        <p:spPr>
          <a:xfrm>
            <a:off x="2132012" y="2286000"/>
            <a:ext cx="838200" cy="8382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98000">
                <a:srgbClr val="D4DEFF"/>
              </a:gs>
              <a:gs pos="58000">
                <a:srgbClr val="D4DEFF"/>
              </a:gs>
              <a:gs pos="100000">
                <a:srgbClr val="96AB94"/>
              </a:gs>
            </a:gsLst>
            <a:lin ang="5400000" scaled="0"/>
            <a:tileRect/>
          </a:gradFill>
          <a:ln w="25400" cap="sq">
            <a:solidFill>
              <a:schemeClr val="tx2">
                <a:lumMod val="60000"/>
                <a:lumOff val="40000"/>
              </a:schemeClr>
            </a:solidFill>
            <a:bevel/>
          </a:ln>
          <a:effectLst>
            <a:innerShdw blurRad="800100" dir="2154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69" y="2247899"/>
            <a:ext cx="649288" cy="914401"/>
          </a:xfrm>
          <a:prstGeom prst="rect">
            <a:avLst/>
          </a:prstGeom>
        </p:spPr>
      </p:pic>
      <p:sp>
        <p:nvSpPr>
          <p:cNvPr id="94" name="Oval 93"/>
          <p:cNvSpPr/>
          <p:nvPr/>
        </p:nvSpPr>
        <p:spPr>
          <a:xfrm>
            <a:off x="2111374" y="4038600"/>
            <a:ext cx="838200" cy="8382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98000">
                <a:srgbClr val="D4DEFF"/>
              </a:gs>
              <a:gs pos="58000">
                <a:srgbClr val="D4DEFF"/>
              </a:gs>
              <a:gs pos="100000">
                <a:srgbClr val="96AB94"/>
              </a:gs>
            </a:gsLst>
            <a:lin ang="5400000" scaled="0"/>
            <a:tileRect/>
          </a:gradFill>
          <a:ln w="25400" cap="sq">
            <a:solidFill>
              <a:schemeClr val="tx2">
                <a:lumMod val="60000"/>
                <a:lumOff val="40000"/>
              </a:schemeClr>
            </a:solidFill>
            <a:bevel/>
          </a:ln>
          <a:effectLst>
            <a:innerShdw blurRad="800100" dir="2154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20" y="4267200"/>
            <a:ext cx="459784" cy="42284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074068" y="30758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Mobile app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80713" y="4876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Browser</a:t>
            </a:r>
          </a:p>
          <a:p>
            <a:pPr algn="ctr"/>
            <a:endParaRPr lang="en-US" sz="1200" dirty="0"/>
          </a:p>
        </p:txBody>
      </p:sp>
      <p:sp>
        <p:nvSpPr>
          <p:cNvPr id="98" name="Flowchart: Alternate Process 97"/>
          <p:cNvSpPr/>
          <p:nvPr/>
        </p:nvSpPr>
        <p:spPr>
          <a:xfrm>
            <a:off x="3503612" y="2438401"/>
            <a:ext cx="609600" cy="457199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b="1" dirty="0"/>
          </a:p>
        </p:txBody>
      </p:sp>
      <p:sp>
        <p:nvSpPr>
          <p:cNvPr id="101" name="Oval 100"/>
          <p:cNvSpPr/>
          <p:nvPr/>
        </p:nvSpPr>
        <p:spPr>
          <a:xfrm>
            <a:off x="3968749" y="2209800"/>
            <a:ext cx="906463" cy="838200"/>
          </a:xfrm>
          <a:prstGeom prst="ellipse">
            <a:avLst/>
          </a:prstGeom>
          <a:gradFill flip="none" rotWithShape="1">
            <a:gsLst>
              <a:gs pos="0">
                <a:srgbClr val="8488C4"/>
              </a:gs>
              <a:gs pos="98000">
                <a:srgbClr val="D4DEFF"/>
              </a:gs>
              <a:gs pos="58000">
                <a:srgbClr val="D4DEFF"/>
              </a:gs>
              <a:gs pos="100000">
                <a:srgbClr val="96AB94"/>
              </a:gs>
            </a:gsLst>
            <a:lin ang="5400000" scaled="0"/>
            <a:tileRect/>
          </a:gradFill>
          <a:ln w="25400" cap="sq">
            <a:solidFill>
              <a:schemeClr val="tx2">
                <a:lumMod val="60000"/>
                <a:lumOff val="40000"/>
              </a:schemeClr>
            </a:solidFill>
            <a:bevel/>
          </a:ln>
          <a:effectLst>
            <a:innerShdw blurRad="800100" dir="2154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339966"/>
                </a:solidFill>
              </a:rPr>
              <a:t>API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41712" y="2438400"/>
            <a:ext cx="492124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REST</a:t>
            </a:r>
          </a:p>
          <a:p>
            <a:pPr algn="ctr"/>
            <a:r>
              <a:rPr lang="en-US" sz="1050" b="1" dirty="0" smtClean="0">
                <a:solidFill>
                  <a:srgbClr val="339966"/>
                </a:solidFill>
              </a:rPr>
              <a:t>API</a:t>
            </a:r>
            <a:endParaRPr lang="en-US" sz="1050" b="1" dirty="0">
              <a:solidFill>
                <a:srgbClr val="339966"/>
              </a:solidFill>
            </a:endParaRPr>
          </a:p>
        </p:txBody>
      </p:sp>
      <p:sp>
        <p:nvSpPr>
          <p:cNvPr id="108" name="Flowchart: Alternate Process 107"/>
          <p:cNvSpPr/>
          <p:nvPr/>
        </p:nvSpPr>
        <p:spPr>
          <a:xfrm>
            <a:off x="3503612" y="4219574"/>
            <a:ext cx="609600" cy="457199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b="1" dirty="0"/>
          </a:p>
        </p:txBody>
      </p:sp>
      <p:sp>
        <p:nvSpPr>
          <p:cNvPr id="109" name="Hexagon 108"/>
          <p:cNvSpPr/>
          <p:nvPr/>
        </p:nvSpPr>
        <p:spPr>
          <a:xfrm>
            <a:off x="3884612" y="4038600"/>
            <a:ext cx="955676" cy="8001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Admin web UI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03612" y="43257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Web</a:t>
            </a:r>
            <a:endParaRPr lang="en-US" sz="1050" dirty="0">
              <a:solidFill>
                <a:srgbClr val="339966"/>
              </a:solidFill>
            </a:endParaRPr>
          </a:p>
        </p:txBody>
      </p:sp>
      <p:cxnSp>
        <p:nvCxnSpPr>
          <p:cNvPr id="1037" name="Straight Arrow Connector 1036"/>
          <p:cNvCxnSpPr>
            <a:stCxn id="90" idx="6"/>
          </p:cNvCxnSpPr>
          <p:nvPr/>
        </p:nvCxnSpPr>
        <p:spPr>
          <a:xfrm>
            <a:off x="2970212" y="2705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stCxn id="94" idx="6"/>
            <a:endCxn id="110" idx="1"/>
          </p:cNvCxnSpPr>
          <p:nvPr/>
        </p:nvCxnSpPr>
        <p:spPr>
          <a:xfrm flipV="1">
            <a:off x="2949574" y="4448890"/>
            <a:ext cx="554038" cy="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789612" y="1983433"/>
            <a:ext cx="1294149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Repair Order Service</a:t>
            </a:r>
            <a:endParaRPr lang="en-US" sz="1200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5811876" y="3429000"/>
            <a:ext cx="1294149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Job service</a:t>
            </a:r>
            <a:endParaRPr lang="en-US" sz="12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865812" y="4800600"/>
            <a:ext cx="1294149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….</a:t>
            </a:r>
            <a:endParaRPr lang="en-US" sz="1200" b="1" dirty="0"/>
          </a:p>
        </p:txBody>
      </p:sp>
      <p:sp>
        <p:nvSpPr>
          <p:cNvPr id="79" name="Flowchart: Magnetic Disk 78"/>
          <p:cNvSpPr/>
          <p:nvPr/>
        </p:nvSpPr>
        <p:spPr>
          <a:xfrm>
            <a:off x="9904412" y="3352800"/>
            <a:ext cx="1295400" cy="896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MYSQL</a:t>
            </a:r>
            <a:endParaRPr lang="en-US" sz="1400" b="1" dirty="0"/>
          </a:p>
        </p:txBody>
      </p:sp>
      <p:cxnSp>
        <p:nvCxnSpPr>
          <p:cNvPr id="18" name="Straight Arrow Connector 17"/>
          <p:cNvCxnSpPr>
            <a:stCxn id="69" idx="3"/>
          </p:cNvCxnSpPr>
          <p:nvPr/>
        </p:nvCxnSpPr>
        <p:spPr>
          <a:xfrm>
            <a:off x="7083761" y="2364433"/>
            <a:ext cx="763251" cy="14455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2" idx="3"/>
          </p:cNvCxnSpPr>
          <p:nvPr/>
        </p:nvCxnSpPr>
        <p:spPr>
          <a:xfrm>
            <a:off x="7106025" y="3810000"/>
            <a:ext cx="74098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3" idx="3"/>
          </p:cNvCxnSpPr>
          <p:nvPr/>
        </p:nvCxnSpPr>
        <p:spPr>
          <a:xfrm flipV="1">
            <a:off x="7159961" y="3810000"/>
            <a:ext cx="687051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Magnetic Disk 82"/>
          <p:cNvSpPr/>
          <p:nvPr/>
        </p:nvSpPr>
        <p:spPr>
          <a:xfrm>
            <a:off x="7875020" y="3352800"/>
            <a:ext cx="1343592" cy="8821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218612" y="38100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2" idx="1"/>
          </p:cNvCxnSpPr>
          <p:nvPr/>
        </p:nvCxnSpPr>
        <p:spPr>
          <a:xfrm>
            <a:off x="4875212" y="2745433"/>
            <a:ext cx="936664" cy="10645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01" idx="4"/>
          </p:cNvCxnSpPr>
          <p:nvPr/>
        </p:nvCxnSpPr>
        <p:spPr>
          <a:xfrm>
            <a:off x="4421981" y="3048000"/>
            <a:ext cx="1443831" cy="1828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9" idx="5"/>
            <a:endCxn id="69" idx="1"/>
          </p:cNvCxnSpPr>
          <p:nvPr/>
        </p:nvCxnSpPr>
        <p:spPr>
          <a:xfrm flipV="1">
            <a:off x="4640263" y="2364433"/>
            <a:ext cx="1149349" cy="1674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9" idx="0"/>
            <a:endCxn id="72" idx="1"/>
          </p:cNvCxnSpPr>
          <p:nvPr/>
        </p:nvCxnSpPr>
        <p:spPr>
          <a:xfrm flipV="1">
            <a:off x="4840288" y="3810000"/>
            <a:ext cx="971588" cy="628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9" idx="1"/>
            <a:endCxn id="73" idx="1"/>
          </p:cNvCxnSpPr>
          <p:nvPr/>
        </p:nvCxnSpPr>
        <p:spPr>
          <a:xfrm>
            <a:off x="4640263" y="4838700"/>
            <a:ext cx="1225549" cy="342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089616" y="3647300"/>
            <a:ext cx="82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Redis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75612" y="3886200"/>
            <a:ext cx="94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Caching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/>
          <p:cNvCxnSpPr>
            <a:endCxn id="69" idx="1"/>
          </p:cNvCxnSpPr>
          <p:nvPr/>
        </p:nvCxnSpPr>
        <p:spPr>
          <a:xfrm>
            <a:off x="4840288" y="2364433"/>
            <a:ext cx="9493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349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8612" y="1219200"/>
            <a:ext cx="8763000" cy="464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398712" y="2743200"/>
            <a:ext cx="2247900" cy="2390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6907" y="3590092"/>
            <a:ext cx="2247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SPC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32362" y="2715104"/>
            <a:ext cx="2247900" cy="23929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362" y="2715105"/>
            <a:ext cx="2247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(Local workshop)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3812" y="3657600"/>
            <a:ext cx="533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Job</a:t>
            </a:r>
            <a:endParaRPr lang="en-US" sz="1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789612" y="4419600"/>
            <a:ext cx="533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RO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475412" y="4419600"/>
            <a:ext cx="533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…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103812" y="4419600"/>
            <a:ext cx="533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QC</a:t>
            </a:r>
            <a:endParaRPr lang="en-US" sz="1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475412" y="3657600"/>
            <a:ext cx="533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App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789612" y="3657600"/>
            <a:ext cx="533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Part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466012" y="2743200"/>
            <a:ext cx="2247900" cy="23929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32412" y="13716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TCEAS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18412" y="4358762"/>
            <a:ext cx="837546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Warranty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8629098" y="4358762"/>
            <a:ext cx="894314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Insurance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6012" y="3513892"/>
            <a:ext cx="2247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HQ 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(head quarter)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503612" y="2286000"/>
            <a:ext cx="51047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8533466" y="2286000"/>
            <a:ext cx="75546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5999816" y="1981199"/>
            <a:ext cx="94596" cy="7339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3503612" y="2286000"/>
            <a:ext cx="75546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1295063" y="152401"/>
            <a:ext cx="7313295" cy="685800"/>
          </a:xfrm>
          <a:prstGeom prst="rect">
            <a:avLst/>
          </a:prstGeom>
        </p:spPr>
        <p:txBody>
          <a:bodyPr vert="horz" lIns="95793" tIns="47896" rIns="95793" bIns="47896" rtlCol="0" anchor="ctr">
            <a:normAutofit fontScale="85000" lnSpcReduction="10000"/>
          </a:bodyPr>
          <a:lstStyle>
            <a:lvl1pPr algn="ctr" defTabSz="957925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Core </a:t>
            </a:r>
            <a:r>
              <a:rPr lang="en-US" sz="3200" dirty="0" smtClean="0"/>
              <a:t>component workshop management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808941" y="4358762"/>
            <a:ext cx="1456671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Part management module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48798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063" y="152401"/>
            <a:ext cx="7313295" cy="685800"/>
          </a:xfrm>
          <a:prstGeom prst="rect">
            <a:avLst/>
          </a:prstGeom>
        </p:spPr>
        <p:txBody>
          <a:bodyPr vert="horz" lIns="95793" tIns="47896" rIns="95793" bIns="47896" rtlCol="0" anchor="ctr">
            <a:normAutofit/>
          </a:bodyPr>
          <a:lstStyle>
            <a:lvl1pPr algn="ctr" defTabSz="957925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en-US" sz="3200" dirty="0"/>
              <a:t>Local workshop </a:t>
            </a:r>
            <a:r>
              <a:rPr lang="en-US" sz="3200" dirty="0" smtClean="0"/>
              <a:t>services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859178" y="1519036"/>
            <a:ext cx="1524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3412" y="1219199"/>
            <a:ext cx="8534400" cy="50292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3738840" y="1371600"/>
            <a:ext cx="4800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348440" y="1764851"/>
            <a:ext cx="35052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TCEAS Web UI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8077" y="1345768"/>
            <a:ext cx="1524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76840" y="2599215"/>
            <a:ext cx="6470372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198812" y="3890350"/>
            <a:ext cx="1294149" cy="6138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Repair Order Service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177400" y="3052660"/>
            <a:ext cx="1294149" cy="6133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Appointment service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68165" y="3014051"/>
            <a:ext cx="1294149" cy="6133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Job service</a:t>
            </a:r>
            <a:endParaRPr lang="en-US" sz="1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324263" y="3018826"/>
            <a:ext cx="1294149" cy="6133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Part service</a:t>
            </a:r>
            <a:endParaRPr lang="en-US" sz="1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7924463" y="3017515"/>
            <a:ext cx="1294149" cy="6133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Master data</a:t>
            </a:r>
          </a:p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800263" y="3893814"/>
            <a:ext cx="1294149" cy="6138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Warranty claim</a:t>
            </a:r>
          </a:p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323012" y="3890350"/>
            <a:ext cx="1294149" cy="6138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Logging</a:t>
            </a:r>
          </a:p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76840" y="2599215"/>
            <a:ext cx="14758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951412" y="5181600"/>
            <a:ext cx="2126972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78184" y="5626909"/>
            <a:ext cx="1136079" cy="392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29" y="5626909"/>
            <a:ext cx="1057056" cy="340631"/>
          </a:xfrm>
          <a:prstGeom prst="rect">
            <a:avLst/>
          </a:prstGeom>
        </p:spPr>
      </p:pic>
      <p:sp>
        <p:nvSpPr>
          <p:cNvPr id="39" name="Up-Down Arrow 38"/>
          <p:cNvSpPr/>
          <p:nvPr/>
        </p:nvSpPr>
        <p:spPr>
          <a:xfrm>
            <a:off x="5942012" y="4885216"/>
            <a:ext cx="228600" cy="296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Up-Down Arrow 39"/>
          <p:cNvSpPr/>
          <p:nvPr/>
        </p:nvSpPr>
        <p:spPr>
          <a:xfrm>
            <a:off x="5942012" y="2294416"/>
            <a:ext cx="228600" cy="3184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09159" y="3890350"/>
            <a:ext cx="1294149" cy="6138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/>
              <a:t>Integration</a:t>
            </a:r>
          </a:p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66210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172" y="76200"/>
            <a:ext cx="7150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r>
              <a:rPr lang="en-US" sz="3200" b="1" dirty="0" smtClean="0"/>
              <a:t>.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Environment production &amp; deployment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2093912" y="1000125"/>
            <a:ext cx="8305800" cy="3648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39" y="1285875"/>
            <a:ext cx="53340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3" y="3343275"/>
            <a:ext cx="533400" cy="628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41" y="3362325"/>
            <a:ext cx="533400" cy="628650"/>
          </a:xfrm>
          <a:prstGeom prst="rect">
            <a:avLst/>
          </a:prstGeom>
        </p:spPr>
      </p:pic>
      <p:sp>
        <p:nvSpPr>
          <p:cNvPr id="3" name="Minus 2"/>
          <p:cNvSpPr/>
          <p:nvPr/>
        </p:nvSpPr>
        <p:spPr>
          <a:xfrm>
            <a:off x="4478341" y="2362795"/>
            <a:ext cx="2743200" cy="800100"/>
          </a:xfrm>
          <a:prstGeom prst="mathMinu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7941" y="195399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Network </a:t>
            </a:r>
          </a:p>
          <a:p>
            <a:pPr algn="ctr"/>
            <a:r>
              <a:rPr lang="en-US" sz="1200" dirty="0" smtClean="0"/>
              <a:t>Load balancing</a:t>
            </a:r>
          </a:p>
          <a:p>
            <a:pPr algn="ctr"/>
            <a:r>
              <a:rPr lang="en-US" sz="1200" b="1" dirty="0" smtClean="0"/>
              <a:t>(software)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40141" y="4033540"/>
            <a:ext cx="108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</a:t>
            </a:r>
            <a:r>
              <a:rPr lang="en-US" sz="1200" dirty="0"/>
              <a:t>&amp; Cache </a:t>
            </a:r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2523" y="4034135"/>
            <a:ext cx="115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3" idx="2"/>
            <a:endCxn id="9" idx="0"/>
          </p:cNvCxnSpPr>
          <p:nvPr/>
        </p:nvCxnSpPr>
        <p:spPr>
          <a:xfrm rot="10800000" flipV="1">
            <a:off x="4191004" y="2762845"/>
            <a:ext cx="650949" cy="580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29474" y="4075926"/>
            <a:ext cx="397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41" y="3410546"/>
            <a:ext cx="541489" cy="6286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141" y="3410545"/>
            <a:ext cx="541489" cy="628649"/>
          </a:xfrm>
          <a:prstGeom prst="rect">
            <a:avLst/>
          </a:prstGeom>
        </p:spPr>
      </p:pic>
      <p:cxnSp>
        <p:nvCxnSpPr>
          <p:cNvPr id="60" name="Elbow Connector 59"/>
          <p:cNvCxnSpPr>
            <a:stCxn id="3" idx="0"/>
            <a:endCxn id="55" idx="0"/>
          </p:cNvCxnSpPr>
          <p:nvPr/>
        </p:nvCxnSpPr>
        <p:spPr>
          <a:xfrm>
            <a:off x="6857930" y="2762845"/>
            <a:ext cx="2386956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797085" y="2771775"/>
            <a:ext cx="0" cy="63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31337" y="3466326"/>
            <a:ext cx="83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Cluster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974141" y="4075926"/>
            <a:ext cx="397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11941" y="2833687"/>
            <a:ext cx="0" cy="57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" idx="0"/>
          </p:cNvCxnSpPr>
          <p:nvPr/>
        </p:nvCxnSpPr>
        <p:spPr>
          <a:xfrm>
            <a:off x="5926141" y="1953994"/>
            <a:ext cx="0" cy="72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084591" y="3743325"/>
            <a:ext cx="889550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691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Server (load balancing, cluster): use google cloud -&gt; charge fee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(</a:t>
            </a:r>
            <a:r>
              <a:rPr lang="en-US" sz="2400" dirty="0"/>
              <a:t>Free)</a:t>
            </a:r>
            <a:endParaRPr lang="en-US" sz="2400" dirty="0" smtClean="0"/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(Free)</a:t>
            </a:r>
          </a:p>
          <a:p>
            <a:r>
              <a:rPr lang="en-US" sz="2400" dirty="0" smtClean="0"/>
              <a:t>MySQL: (Free)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4172" y="76200"/>
            <a:ext cx="4490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5.1 License and software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370563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7043" y="2967335"/>
            <a:ext cx="491474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3812" y="137964"/>
            <a:ext cx="35904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r>
              <a:rPr lang="en-US" sz="3200" b="1" dirty="0" smtClean="0"/>
              <a:t>. </a:t>
            </a:r>
            <a:r>
              <a:rPr lang="en-US" sz="3200" b="1" dirty="0"/>
              <a:t>Question/Answer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622706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183327</TotalTime>
  <Words>223</Words>
  <Application>Microsoft Office PowerPoint</Application>
  <PresentationFormat>Custom</PresentationFormat>
  <Paragraphs>104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MS Mincho</vt:lpstr>
      <vt:lpstr>新細明體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Vu Tien Hoa</cp:lastModifiedBy>
  <cp:revision>1785</cp:revision>
  <cp:lastPrinted>2016-05-06T05:42:41Z</cp:lastPrinted>
  <dcterms:created xsi:type="dcterms:W3CDTF">2015-09-28T06:28:50Z</dcterms:created>
  <dcterms:modified xsi:type="dcterms:W3CDTF">2017-09-19T08:21:53Z</dcterms:modified>
</cp:coreProperties>
</file>