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66" r:id="rId3"/>
  </p:sldMasterIdLst>
  <p:notesMasterIdLst>
    <p:notesMasterId r:id="rId20"/>
  </p:notesMasterIdLst>
  <p:sldIdLst>
    <p:sldId id="256" r:id="rId4"/>
    <p:sldId id="261" r:id="rId5"/>
    <p:sldId id="409" r:id="rId6"/>
    <p:sldId id="264" r:id="rId7"/>
    <p:sldId id="280" r:id="rId8"/>
    <p:sldId id="328" r:id="rId9"/>
    <p:sldId id="407" r:id="rId10"/>
    <p:sldId id="403" r:id="rId11"/>
    <p:sldId id="329" r:id="rId12"/>
    <p:sldId id="330" r:id="rId13"/>
    <p:sldId id="405" r:id="rId14"/>
    <p:sldId id="398" r:id="rId15"/>
    <p:sldId id="411" r:id="rId16"/>
    <p:sldId id="410" r:id="rId17"/>
    <p:sldId id="412" r:id="rId18"/>
    <p:sldId id="262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3E9"/>
    <a:srgbClr val="DA9997"/>
    <a:srgbClr val="99DABA"/>
    <a:srgbClr val="98DFBB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2"/>
      </p:cViewPr>
      <p:guideLst>
        <p:guide orient="horz" pos="197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sz="3600" dirty="0">
                <a:ea typeface="Malgun Gothic" panose="020B0503020000020004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71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378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46378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158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656158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665582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45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cloud.google.com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75593" y="1347724"/>
            <a:ext cx="5220072" cy="1080120"/>
          </a:xfrm>
        </p:spPr>
        <p:txBody>
          <a:bodyPr/>
          <a:lstStyle/>
          <a:p>
            <a:pPr lvl="0"/>
            <a:r>
              <a:rPr lang="en-US" altLang="ko-KR" dirty="0">
                <a:ea typeface="Malgun Gothic" panose="020B0503020000020004" pitchFamily="50" charset="-127"/>
              </a:rPr>
              <a:t>ỨNG DỤNG WEB SỬ </a:t>
            </a:r>
          </a:p>
          <a:p>
            <a:pPr lvl="0"/>
            <a:r>
              <a:rPr lang="en-US" altLang="ko-KR" dirty="0">
                <a:ea typeface="Malgun Gothic" panose="020B0503020000020004" pitchFamily="50" charset="-127"/>
              </a:rPr>
              <a:t>DỤNG YOUTUBE API</a:t>
            </a:r>
            <a:endParaRPr lang="en-US" altLang="ko-KR" dirty="0"/>
          </a:p>
        </p:txBody>
      </p:sp>
      <p:grpSp>
        <p:nvGrpSpPr>
          <p:cNvPr id="6" name="Group 5"/>
          <p:cNvGrpSpPr/>
          <p:nvPr/>
        </p:nvGrpSpPr>
        <p:grpSpPr>
          <a:xfrm>
            <a:off x="2987579" y="127558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Picture 11" descr="utc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030" y="97648"/>
            <a:ext cx="775970" cy="77597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4747897" y="162881"/>
            <a:ext cx="35293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UNIVERSITY OF TRANSPORT AND COMMUNICATION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3275330" y="2499360"/>
            <a:ext cx="4225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Giảng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:</a:t>
            </a:r>
            <a:r>
              <a:rPr lang="en-US" dirty="0"/>
              <a:t>    Lê </a:t>
            </a:r>
            <a:r>
              <a:rPr lang="en-US" dirty="0" err="1"/>
              <a:t>Ngọc</a:t>
            </a:r>
            <a:r>
              <a:rPr lang="en-US" dirty="0"/>
              <a:t> </a:t>
            </a:r>
            <a:r>
              <a:rPr lang="en-US" dirty="0" err="1"/>
              <a:t>Hiếu</a:t>
            </a:r>
            <a:endParaRPr lang="en-US" dirty="0"/>
          </a:p>
        </p:txBody>
      </p:sp>
      <p:sp>
        <p:nvSpPr>
          <p:cNvPr id="15" name="Text Box 14"/>
          <p:cNvSpPr txBox="1"/>
          <p:nvPr/>
        </p:nvSpPr>
        <p:spPr>
          <a:xfrm>
            <a:off x="4740910" y="2901950"/>
            <a:ext cx="23856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Võ Thị Diệu Thương Phạm Trọng Trường </a:t>
            </a:r>
          </a:p>
          <a:p>
            <a:r>
              <a:rPr lang="en-US"/>
              <a:t>Trần Quang Trường Nguyễn Anh Tuấn </a:t>
            </a:r>
          </a:p>
          <a:p>
            <a:r>
              <a:rPr lang="en-US"/>
              <a:t>Lê Thị Tường Vi </a:t>
            </a:r>
          </a:p>
          <a:p>
            <a:r>
              <a:rPr lang="en-US"/>
              <a:t>Phạm Huỳnh Hải Yến 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3275330" y="2901950"/>
            <a:ext cx="1465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Thành viên: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7173595" y="2901950"/>
            <a:ext cx="157543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- 5951071105</a:t>
            </a:r>
          </a:p>
          <a:p>
            <a:r>
              <a:rPr lang="en-US"/>
              <a:t>- 5951071113</a:t>
            </a:r>
          </a:p>
          <a:p>
            <a:r>
              <a:rPr lang="en-US"/>
              <a:t>- 5951071114</a:t>
            </a:r>
          </a:p>
          <a:p>
            <a:r>
              <a:rPr lang="en-US"/>
              <a:t>- 5951071117</a:t>
            </a:r>
          </a:p>
          <a:p>
            <a:r>
              <a:rPr lang="en-US"/>
              <a:t>- 5951071119</a:t>
            </a:r>
          </a:p>
          <a:p>
            <a:r>
              <a:rPr lang="en-US"/>
              <a:t>- 5951071125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59735" y="195486"/>
            <a:ext cx="5176460" cy="818634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ym typeface="+mn-ea"/>
              </a:rPr>
              <a:t>4.CÁC API SỬ DỤNG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BDC65-C33B-435E-9889-E6D569DA8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165987"/>
            <a:ext cx="811525" cy="811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88A85E-78F9-4F8D-BAC6-038290120225}"/>
              </a:ext>
            </a:extLst>
          </p:cNvPr>
          <p:cNvSpPr txBox="1"/>
          <p:nvPr/>
        </p:nvSpPr>
        <p:spPr>
          <a:xfrm>
            <a:off x="3923239" y="1796655"/>
            <a:ext cx="239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Youtube</a:t>
            </a:r>
            <a:r>
              <a:rPr lang="en-US" dirty="0"/>
              <a:t> Data API v3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C6D81C-6CFE-4D62-AEE2-87AADD0E4F14}"/>
              </a:ext>
            </a:extLst>
          </p:cNvPr>
          <p:cNvSpPr txBox="1"/>
          <p:nvPr/>
        </p:nvSpPr>
        <p:spPr>
          <a:xfrm>
            <a:off x="3923239" y="2562013"/>
            <a:ext cx="5032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 err="1">
                <a:solidFill>
                  <a:srgbClr val="000000"/>
                </a:solidFill>
                <a:effectLst/>
                <a:latin typeface="Roboto"/>
              </a:rPr>
              <a:t>Youtube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oboto"/>
              </a:rPr>
              <a:t> Data API v3 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Roboto"/>
              </a:rPr>
              <a:t>là một API cung cấp quyền truy cập vào dữ liệu YouTube, chẳng hạn như video, danh sách phát và kênh. 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15616" y="339502"/>
            <a:ext cx="4378325" cy="473710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ym typeface="+mn-ea"/>
              </a:rPr>
              <a:t>5.DEMO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A8B8A-72FC-4AF3-B750-A711031A2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165987"/>
            <a:ext cx="811525" cy="811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hông có mô tả.">
            <a:extLst>
              <a:ext uri="{FF2B5EF4-FFF2-40B4-BE49-F238E27FC236}">
                <a16:creationId xmlns:a16="http://schemas.microsoft.com/office/drawing/2014/main" id="{9574894B-F80A-4BB8-B279-0E29D6FDC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23478"/>
            <a:ext cx="8554919" cy="489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Không có mô tả.">
            <a:extLst>
              <a:ext uri="{FF2B5EF4-FFF2-40B4-BE49-F238E27FC236}">
                <a16:creationId xmlns:a16="http://schemas.microsoft.com/office/drawing/2014/main" id="{CD377E60-A659-44F6-89FB-0084A34D1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2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804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hông có mô tả.">
            <a:extLst>
              <a:ext uri="{FF2B5EF4-FFF2-40B4-BE49-F238E27FC236}">
                <a16:creationId xmlns:a16="http://schemas.microsoft.com/office/drawing/2014/main" id="{5E0F411D-1C22-46D5-AAB5-98923D0D2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80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071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1643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330202"/>
            <a:ext cx="2736303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2536" y="375052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3723" y="57077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anose="020B0604020202020204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379470" y="648335"/>
            <a:ext cx="4752340" cy="36830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LÝ DO CHỌN ĐỀ TÀI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3783" y="1298079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40777" y="2221106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37771" y="313651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488483" y="149529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anose="020B0604020202020204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6" name="TextBox 10"/>
          <p:cNvSpPr txBox="1"/>
          <p:nvPr/>
        </p:nvSpPr>
        <p:spPr bwMode="auto">
          <a:xfrm>
            <a:off x="3379470" y="1448500"/>
            <a:ext cx="4752340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GIỚI THIỆU YOUTUBE API VÀ ỨNG DỤNG WEB</a:t>
            </a:r>
          </a:p>
        </p:txBody>
      </p:sp>
      <p:sp>
        <p:nvSpPr>
          <p:cNvPr id="28" name="직사각형 39"/>
          <p:cNvSpPr/>
          <p:nvPr/>
        </p:nvSpPr>
        <p:spPr>
          <a:xfrm>
            <a:off x="2488483" y="241982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anose="020B0604020202020204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0" name="TextBox 10"/>
          <p:cNvSpPr txBox="1"/>
          <p:nvPr/>
        </p:nvSpPr>
        <p:spPr bwMode="auto">
          <a:xfrm>
            <a:off x="3379470" y="2497455"/>
            <a:ext cx="4752340" cy="36830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CÁC CÔNG NGHỆ SỬ DỤNG</a:t>
            </a:r>
          </a:p>
        </p:txBody>
      </p:sp>
      <p:sp>
        <p:nvSpPr>
          <p:cNvPr id="32" name="직사각형 39"/>
          <p:cNvSpPr/>
          <p:nvPr/>
        </p:nvSpPr>
        <p:spPr>
          <a:xfrm>
            <a:off x="2488483" y="334434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anose="020B0604020202020204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4" name="TextBox 10"/>
          <p:cNvSpPr txBox="1"/>
          <p:nvPr/>
        </p:nvSpPr>
        <p:spPr bwMode="auto">
          <a:xfrm>
            <a:off x="3379470" y="3422015"/>
            <a:ext cx="4752340" cy="36830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CÁC API SỬ DỤNG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237771" y="4050432"/>
            <a:ext cx="6552728" cy="914400"/>
            <a:chOff x="1151472" y="3187501"/>
            <a:chExt cx="6552728" cy="914400"/>
          </a:xfrm>
        </p:grpSpPr>
        <p:sp>
          <p:nvSpPr>
            <p:cNvPr id="29" name="Pentagon 28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Pentagon 30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Diamond 3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직사각형 39"/>
          <p:cNvSpPr/>
          <p:nvPr/>
        </p:nvSpPr>
        <p:spPr>
          <a:xfrm>
            <a:off x="2503723" y="4246782"/>
            <a:ext cx="403184" cy="52197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anose="020B0604020202020204" pitchFamily="34" charset="0"/>
              </a:rPr>
              <a:t>5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TextBox 10"/>
          <p:cNvSpPr txBox="1"/>
          <p:nvPr/>
        </p:nvSpPr>
        <p:spPr bwMode="auto">
          <a:xfrm>
            <a:off x="3379470" y="4323715"/>
            <a:ext cx="4752340" cy="36830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DEMO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6" grpId="0"/>
      <p:bldP spid="30" grpId="0"/>
      <p:bldP spid="34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FB39E4-07C9-4E7E-8828-D08C006409F4}"/>
              </a:ext>
            </a:extLst>
          </p:cNvPr>
          <p:cNvSpPr txBox="1"/>
          <p:nvPr/>
        </p:nvSpPr>
        <p:spPr>
          <a:xfrm>
            <a:off x="1763688" y="419349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10000"/>
                  </a:schemeClr>
                </a:solidFill>
                <a:latin typeface="+mj-lt"/>
                <a:cs typeface="Times New Roman" panose="02020603050405020304" pitchFamily="18" charset="0"/>
              </a:rPr>
              <a:t>1.LÝ DO CHỌN ĐỀ TÀI: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8F060E-1878-4C99-9497-F8986DF8B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870" y="1449188"/>
            <a:ext cx="2813298" cy="281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41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35896" y="2126428"/>
            <a:ext cx="5363845" cy="890642"/>
          </a:xfrm>
        </p:spPr>
        <p:txBody>
          <a:bodyPr/>
          <a:lstStyle/>
          <a:p>
            <a:pPr>
              <a:defRPr/>
            </a:pPr>
            <a:r>
              <a:rPr lang="en-US" altLang="ko-KR" sz="3000" dirty="0">
                <a:sym typeface="+mn-ea"/>
              </a:rPr>
              <a:t>2.GIỚI THIỆU YOUTUBE API VÀ ỨNG DỤNG WEB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7366C-325C-4BA2-9086-AAB855383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165987"/>
            <a:ext cx="811525" cy="811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1"/>
          <p:cNvSpPr>
            <a:spLocks noGrp="1"/>
          </p:cNvSpPr>
          <p:nvPr/>
        </p:nvSpPr>
        <p:spPr>
          <a:xfrm>
            <a:off x="323528" y="267494"/>
            <a:ext cx="3599180" cy="3371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dirty="0">
                <a:solidFill>
                  <a:srgbClr val="FF0000"/>
                </a:solidFill>
                <a:sym typeface="+mn-ea"/>
              </a:rPr>
              <a:t>2.1.GIỚI THIỆU YOUTUBE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A9225-0AC5-40A8-BEC8-FAC56F97661A}"/>
              </a:ext>
            </a:extLst>
          </p:cNvPr>
          <p:cNvSpPr txBox="1"/>
          <p:nvPr/>
        </p:nvSpPr>
        <p:spPr>
          <a:xfrm>
            <a:off x="971600" y="1275606"/>
            <a:ext cx="4482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Youtube</a:t>
            </a:r>
            <a:r>
              <a:rPr lang="en-US" dirty="0"/>
              <a:t> API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2 </a:t>
            </a:r>
            <a:r>
              <a:rPr lang="en-US" dirty="0" err="1"/>
              <a:t>dạng</a:t>
            </a:r>
            <a:r>
              <a:rPr lang="en-US" dirty="0"/>
              <a:t>:</a:t>
            </a:r>
          </a:p>
          <a:p>
            <a:r>
              <a:rPr lang="en-US" dirty="0"/>
              <a:t>Data API </a:t>
            </a:r>
            <a:r>
              <a:rPr lang="en-US" dirty="0" err="1"/>
              <a:t>và</a:t>
            </a:r>
            <a:r>
              <a:rPr lang="en-US" dirty="0"/>
              <a:t> Player API: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BF4E61-781B-4272-A5FF-BB3840395250}"/>
              </a:ext>
            </a:extLst>
          </p:cNvPr>
          <p:cNvSpPr txBox="1"/>
          <p:nvPr/>
        </p:nvSpPr>
        <p:spPr>
          <a:xfrm>
            <a:off x="1115616" y="2139702"/>
            <a:ext cx="6912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Data API: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website </a:t>
            </a:r>
            <a:r>
              <a:rPr lang="en-US" dirty="0" err="1"/>
              <a:t>Youtube</a:t>
            </a:r>
            <a:r>
              <a:rPr lang="en-US" dirty="0"/>
              <a:t>: Upload video, Search, Comment,..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A8493-EC97-4FA3-A0EA-BBD1E225B8AB}"/>
              </a:ext>
            </a:extLst>
          </p:cNvPr>
          <p:cNvSpPr txBox="1"/>
          <p:nvPr/>
        </p:nvSpPr>
        <p:spPr>
          <a:xfrm>
            <a:off x="1115616" y="3219822"/>
            <a:ext cx="7488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Player API: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nhúng</a:t>
            </a:r>
            <a:r>
              <a:rPr lang="en-US" dirty="0"/>
              <a:t> video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Play, Pause, Stop,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,…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web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Youtube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07904" y="2040897"/>
            <a:ext cx="5177155" cy="936615"/>
          </a:xfrm>
        </p:spPr>
        <p:txBody>
          <a:bodyPr/>
          <a:lstStyle/>
          <a:p>
            <a:pPr>
              <a:defRPr/>
            </a:pPr>
            <a:r>
              <a:rPr lang="en-US" altLang="ko-KR" sz="3400" dirty="0">
                <a:sym typeface="+mn-ea"/>
              </a:rPr>
              <a:t>2.2.GIỚI THIỆU ỨNG DỤNG WEB: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7C076-B2EB-4B47-BDF6-AD20AC6F1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165987"/>
            <a:ext cx="811525" cy="81152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/>
        </p:nvSpPr>
        <p:spPr>
          <a:xfrm>
            <a:off x="143510" y="77470"/>
            <a:ext cx="3599180" cy="3371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dirty="0">
                <a:solidFill>
                  <a:srgbClr val="FF0000"/>
                </a:solidFill>
                <a:sym typeface="+mn-ea"/>
              </a:rPr>
              <a:t>2.2.GIỚI THIỆU ỨNG DỤNG</a:t>
            </a:r>
          </a:p>
        </p:txBody>
      </p:sp>
      <p:sp>
        <p:nvSpPr>
          <p:cNvPr id="3" name="Text Placeholder 1"/>
          <p:cNvSpPr>
            <a:spLocks noGrp="1"/>
          </p:cNvSpPr>
          <p:nvPr/>
        </p:nvSpPr>
        <p:spPr>
          <a:xfrm>
            <a:off x="143510" y="483870"/>
            <a:ext cx="3599180" cy="3371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dirty="0">
                <a:solidFill>
                  <a:srgbClr val="00B0F0"/>
                </a:solidFill>
                <a:sym typeface="+mn-ea"/>
              </a:rPr>
              <a:t>2.2.1.MÔ TẢ ỨNG DỤNG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151620" y="1923678"/>
            <a:ext cx="6840760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- Trang web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bị.Tức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1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cắm</a:t>
            </a:r>
            <a:r>
              <a:rPr lang="en-US" dirty="0"/>
              <a:t> </a:t>
            </a:r>
            <a:r>
              <a:rPr lang="en-US" dirty="0" err="1"/>
              <a:t>loa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web </a:t>
            </a:r>
            <a:r>
              <a:rPr lang="en-US" dirty="0" err="1"/>
              <a:t>để</a:t>
            </a:r>
            <a:r>
              <a:rPr lang="en-US" dirty="0"/>
              <a:t> request </a:t>
            </a:r>
            <a:r>
              <a:rPr lang="en-US" dirty="0" err="1"/>
              <a:t>nhạc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ở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r>
              <a:rPr lang="en-US" dirty="0"/>
              <a:t>Web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request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client, ai request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/>
        </p:nvSpPr>
        <p:spPr>
          <a:xfrm>
            <a:off x="143510" y="77470"/>
            <a:ext cx="3599180" cy="3371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dirty="0">
                <a:solidFill>
                  <a:srgbClr val="FF0000"/>
                </a:solidFill>
                <a:sym typeface="+mn-ea"/>
              </a:rPr>
              <a:t>2.2.GIỚI THIỆU ỨNG DỤNG</a:t>
            </a:r>
          </a:p>
        </p:txBody>
      </p:sp>
      <p:sp>
        <p:nvSpPr>
          <p:cNvPr id="3" name="Text Placeholder 1"/>
          <p:cNvSpPr>
            <a:spLocks noGrp="1"/>
          </p:cNvSpPr>
          <p:nvPr/>
        </p:nvSpPr>
        <p:spPr>
          <a:xfrm>
            <a:off x="143510" y="483870"/>
            <a:ext cx="3599180" cy="3371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dirty="0">
                <a:solidFill>
                  <a:srgbClr val="00B0F0"/>
                </a:solidFill>
                <a:sym typeface="+mn-ea"/>
              </a:rPr>
              <a:t>2.2.2.GIAO DIỆN ỨNG DỤNG</a:t>
            </a:r>
          </a:p>
        </p:txBody>
      </p:sp>
      <p:graphicFrame>
        <p:nvGraphicFramePr>
          <p:cNvPr id="4" name="Object 3"/>
          <p:cNvGraphicFramePr/>
          <p:nvPr/>
        </p:nvGraphicFramePr>
        <p:xfrm>
          <a:off x="611505" y="915670"/>
          <a:ext cx="8194040" cy="398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985250" imgH="7109460" progId="Paint.Picture">
                  <p:embed/>
                </p:oleObj>
              </mc:Choice>
              <mc:Fallback>
                <p:oleObj r:id="rId2" imgW="8985250" imgH="710946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05" y="915670"/>
                        <a:ext cx="8194040" cy="3987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87624" y="267494"/>
            <a:ext cx="6093961" cy="720080"/>
          </a:xfrm>
        </p:spPr>
        <p:txBody>
          <a:bodyPr/>
          <a:lstStyle/>
          <a:p>
            <a:pPr>
              <a:defRPr/>
            </a:pPr>
            <a:r>
              <a:rPr lang="en-US" altLang="ko-KR" sz="3000" dirty="0">
                <a:sym typeface="+mn-ea"/>
              </a:rPr>
              <a:t>3.CÁC CÔNG NGHỆ SỬ DỤNG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0F270-B8FA-4027-86CC-A6A0D4610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165987"/>
            <a:ext cx="811525" cy="811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375265-C6BA-4A11-9E14-5C4FE6877BE2}"/>
              </a:ext>
            </a:extLst>
          </p:cNvPr>
          <p:cNvSpPr txBox="1"/>
          <p:nvPr/>
        </p:nvSpPr>
        <p:spPr>
          <a:xfrm>
            <a:off x="3275856" y="2355726"/>
            <a:ext cx="581255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1">
              <a:spcBef>
                <a:spcPts val="750"/>
              </a:spcBef>
              <a:spcAft>
                <a:spcPts val="0"/>
              </a:spcAft>
              <a:buSzPts val="1300"/>
              <a:tabLst>
                <a:tab pos="1247140" algn="l"/>
                <a:tab pos="1247775" algn="l"/>
              </a:tabLst>
            </a:pPr>
            <a:r>
              <a:rPr lang="en-US" sz="1600" dirty="0" err="1">
                <a:effectLst/>
                <a:latin typeface="+mj-lt"/>
                <a:ea typeface="Symbol" panose="05050102010706020507" pitchFamily="18" charset="2"/>
                <a:cs typeface="Symbol" panose="05050102010706020507" pitchFamily="18" charset="2"/>
              </a:rPr>
              <a:t>Sử</a:t>
            </a:r>
            <a:r>
              <a:rPr lang="en-US" sz="1600" dirty="0">
                <a:effectLst/>
                <a:latin typeface="+mj-l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600" dirty="0" err="1">
                <a:effectLst/>
                <a:latin typeface="+mj-lt"/>
                <a:ea typeface="Symbol" panose="05050102010706020507" pitchFamily="18" charset="2"/>
                <a:cs typeface="Symbol" panose="05050102010706020507" pitchFamily="18" charset="2"/>
              </a:rPr>
              <a:t>dụng</a:t>
            </a:r>
            <a:r>
              <a:rPr lang="en-US" sz="1600" dirty="0">
                <a:effectLst/>
                <a:latin typeface="+mj-l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600" dirty="0" err="1">
                <a:effectLst/>
                <a:latin typeface="+mj-lt"/>
                <a:ea typeface="Symbol" panose="05050102010706020507" pitchFamily="18" charset="2"/>
                <a:cs typeface="Symbol" panose="05050102010706020507" pitchFamily="18" charset="2"/>
              </a:rPr>
              <a:t>Youtube</a:t>
            </a:r>
            <a:r>
              <a:rPr lang="en-US" sz="1600" dirty="0">
                <a:effectLst/>
                <a:latin typeface="+mj-lt"/>
                <a:ea typeface="Symbol" panose="05050102010706020507" pitchFamily="18" charset="2"/>
                <a:cs typeface="Symbol" panose="05050102010706020507" pitchFamily="18" charset="2"/>
              </a:rPr>
              <a:t> API, HTML, CSS, JavaScript, </a:t>
            </a:r>
            <a:r>
              <a:rPr lang="en-US" sz="1600" dirty="0" err="1">
                <a:effectLst/>
                <a:latin typeface="+mj-lt"/>
                <a:ea typeface="Symbol" panose="05050102010706020507" pitchFamily="18" charset="2"/>
                <a:cs typeface="Symbol" panose="05050102010706020507" pitchFamily="18" charset="2"/>
              </a:rPr>
              <a:t>JQuery</a:t>
            </a:r>
            <a:r>
              <a:rPr lang="en-US" sz="1600" dirty="0">
                <a:effectLst/>
                <a:latin typeface="+mj-lt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R="0" lvl="1">
              <a:spcBef>
                <a:spcPts val="795"/>
              </a:spcBef>
              <a:spcAft>
                <a:spcPts val="0"/>
              </a:spcAft>
              <a:buSzPts val="1300"/>
              <a:tabLst>
                <a:tab pos="1247140" algn="l"/>
                <a:tab pos="1247775" algn="l"/>
              </a:tabLst>
            </a:pPr>
            <a:r>
              <a:rPr lang="en-US" sz="1600" dirty="0" err="1">
                <a:effectLst/>
                <a:latin typeface="+mj-lt"/>
                <a:ea typeface="Symbol" panose="05050102010706020507" pitchFamily="18" charset="2"/>
                <a:cs typeface="Symbol" panose="05050102010706020507" pitchFamily="18" charset="2"/>
              </a:rPr>
              <a:t>Sử</a:t>
            </a:r>
            <a:r>
              <a:rPr lang="en-US" sz="1600" dirty="0">
                <a:effectLst/>
                <a:latin typeface="+mj-l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600" dirty="0" err="1">
                <a:effectLst/>
                <a:latin typeface="+mj-lt"/>
                <a:ea typeface="Symbol" panose="05050102010706020507" pitchFamily="18" charset="2"/>
                <a:cs typeface="Symbol" panose="05050102010706020507" pitchFamily="18" charset="2"/>
              </a:rPr>
              <a:t>dụng</a:t>
            </a:r>
            <a:r>
              <a:rPr lang="en-US" sz="1600" dirty="0">
                <a:effectLst/>
                <a:latin typeface="+mj-l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600" dirty="0" err="1">
                <a:effectLst/>
                <a:latin typeface="+mj-lt"/>
                <a:ea typeface="Symbol" panose="05050102010706020507" pitchFamily="18" charset="2"/>
                <a:cs typeface="Symbol" panose="05050102010706020507" pitchFamily="18" charset="2"/>
              </a:rPr>
              <a:t>công</a:t>
            </a:r>
            <a:r>
              <a:rPr lang="en-US" sz="1600" dirty="0">
                <a:effectLst/>
                <a:latin typeface="+mj-l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600" dirty="0" err="1">
                <a:effectLst/>
                <a:latin typeface="+mj-lt"/>
                <a:ea typeface="Symbol" panose="05050102010706020507" pitchFamily="18" charset="2"/>
                <a:cs typeface="Symbol" panose="05050102010706020507" pitchFamily="18" charset="2"/>
              </a:rPr>
              <a:t>cụ</a:t>
            </a:r>
            <a:r>
              <a:rPr lang="en-US" sz="1600" dirty="0">
                <a:effectLst/>
                <a:latin typeface="+mj-lt"/>
                <a:ea typeface="Symbol" panose="05050102010706020507" pitchFamily="18" charset="2"/>
                <a:cs typeface="Symbol" panose="05050102010706020507" pitchFamily="18" charset="2"/>
              </a:rPr>
              <a:t> Visual Studio 2019.</a:t>
            </a:r>
          </a:p>
          <a:p>
            <a:pPr marR="0" lvl="1">
              <a:spcBef>
                <a:spcPts val="795"/>
              </a:spcBef>
              <a:spcAft>
                <a:spcPts val="0"/>
              </a:spcAft>
              <a:buSzPts val="1300"/>
              <a:tabLst>
                <a:tab pos="1247140" algn="l"/>
                <a:tab pos="1247775" algn="l"/>
              </a:tabLst>
            </a:pPr>
            <a:r>
              <a:rPr lang="en-US" sz="1600" dirty="0" err="1">
                <a:latin typeface="+mj-lt"/>
                <a:ea typeface="Symbol" panose="05050102010706020507" pitchFamily="18" charset="2"/>
                <a:cs typeface="Symbol" panose="05050102010706020507" pitchFamily="18" charset="2"/>
              </a:rPr>
              <a:t>Sử</a:t>
            </a:r>
            <a:r>
              <a:rPr lang="en-US" sz="1600" dirty="0">
                <a:latin typeface="+mj-l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600" dirty="0" err="1">
                <a:latin typeface="+mj-lt"/>
                <a:ea typeface="Symbol" panose="05050102010706020507" pitchFamily="18" charset="2"/>
                <a:cs typeface="Symbol" panose="05050102010706020507" pitchFamily="18" charset="2"/>
              </a:rPr>
              <a:t>dụng</a:t>
            </a:r>
            <a:r>
              <a:rPr lang="en-US" sz="1600" dirty="0">
                <a:latin typeface="+mj-lt"/>
                <a:ea typeface="Symbol" panose="05050102010706020507" pitchFamily="18" charset="2"/>
                <a:cs typeface="Symbol" panose="05050102010706020507" pitchFamily="18" charset="2"/>
              </a:rPr>
              <a:t> Google Cloud Platform </a:t>
            </a:r>
            <a:r>
              <a:rPr lang="en-US" sz="1600" dirty="0" err="1">
                <a:latin typeface="+mj-lt"/>
                <a:ea typeface="Symbol" panose="05050102010706020507" pitchFamily="18" charset="2"/>
                <a:cs typeface="Symbol" panose="05050102010706020507" pitchFamily="18" charset="2"/>
              </a:rPr>
              <a:t>để</a:t>
            </a:r>
            <a:r>
              <a:rPr lang="en-US" sz="1600" dirty="0">
                <a:latin typeface="+mj-l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600" dirty="0" err="1">
                <a:latin typeface="+mj-lt"/>
                <a:ea typeface="Symbol" panose="05050102010706020507" pitchFamily="18" charset="2"/>
                <a:cs typeface="Symbol" panose="05050102010706020507" pitchFamily="18" charset="2"/>
              </a:rPr>
              <a:t>lấy</a:t>
            </a:r>
            <a:r>
              <a:rPr lang="en-US" sz="1600" dirty="0">
                <a:latin typeface="+mj-lt"/>
                <a:ea typeface="Symbol" panose="05050102010706020507" pitchFamily="18" charset="2"/>
                <a:cs typeface="Symbol" panose="05050102010706020507" pitchFamily="18" charset="2"/>
              </a:rPr>
              <a:t> API Key </a:t>
            </a:r>
            <a:r>
              <a:rPr lang="en-US" sz="1600" dirty="0" err="1">
                <a:latin typeface="+mj-lt"/>
                <a:ea typeface="Symbol" panose="05050102010706020507" pitchFamily="18" charset="2"/>
                <a:cs typeface="Symbol" panose="05050102010706020507" pitchFamily="18" charset="2"/>
              </a:rPr>
              <a:t>Youtube</a:t>
            </a:r>
            <a:r>
              <a:rPr lang="en-US" sz="1600" dirty="0">
                <a:latin typeface="+mj-lt"/>
                <a:ea typeface="Symbol" panose="05050102010706020507" pitchFamily="18" charset="2"/>
                <a:cs typeface="Symbol" panose="05050102010706020507" pitchFamily="18" charset="2"/>
              </a:rPr>
              <a:t>:</a:t>
            </a:r>
          </a:p>
          <a:p>
            <a:pPr marR="0" lvl="1">
              <a:spcBef>
                <a:spcPts val="795"/>
              </a:spcBef>
              <a:spcAft>
                <a:spcPts val="0"/>
              </a:spcAft>
              <a:buSzPts val="1300"/>
              <a:tabLst>
                <a:tab pos="1247140" algn="l"/>
                <a:tab pos="1247775" algn="l"/>
              </a:tabLst>
            </a:pPr>
            <a:r>
              <a:rPr lang="en-US" sz="1600" dirty="0">
                <a:solidFill>
                  <a:srgbClr val="0070C0"/>
                </a:solidFill>
                <a:effectLst/>
                <a:latin typeface="+mj-lt"/>
                <a:ea typeface="Symbol" panose="05050102010706020507" pitchFamily="18" charset="2"/>
                <a:cs typeface="Symbol" panose="05050102010706020507" pitchFamily="18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https://console.cloud.google.com</a:t>
            </a:r>
            <a:endParaRPr lang="en-US" sz="1600" dirty="0">
              <a:solidFill>
                <a:srgbClr val="0070C0"/>
              </a:solidFill>
              <a:effectLst/>
              <a:latin typeface="+mj-lt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383</Words>
  <Application>Microsoft Office PowerPoint</Application>
  <PresentationFormat>On-screen Show (16:9)</PresentationFormat>
  <Paragraphs>50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Roboto</vt:lpstr>
      <vt:lpstr>Cover and End Slide Master</vt:lpstr>
      <vt:lpstr>Contents Slide Master</vt:lpstr>
      <vt:lpstr>Section Break Slide Master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84387531153</cp:lastModifiedBy>
  <cp:revision>226</cp:revision>
  <dcterms:created xsi:type="dcterms:W3CDTF">2016-12-05T23:26:00Z</dcterms:created>
  <dcterms:modified xsi:type="dcterms:W3CDTF">2021-03-25T05:35:23Z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