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1" r:id="rId2"/>
    <p:sldId id="277" r:id="rId3"/>
    <p:sldId id="314" r:id="rId4"/>
    <p:sldId id="318" r:id="rId5"/>
    <p:sldId id="327" r:id="rId6"/>
    <p:sldId id="321" r:id="rId7"/>
    <p:sldId id="344" r:id="rId8"/>
    <p:sldId id="335" r:id="rId9"/>
    <p:sldId id="340" r:id="rId10"/>
    <p:sldId id="339" r:id="rId11"/>
    <p:sldId id="341" r:id="rId12"/>
    <p:sldId id="345" r:id="rId13"/>
    <p:sldId id="337" r:id="rId14"/>
    <p:sldId id="338" r:id="rId15"/>
    <p:sldId id="336" r:id="rId16"/>
    <p:sldId id="342" r:id="rId17"/>
    <p:sldId id="343" r:id="rId18"/>
    <p:sldId id="324" r:id="rId19"/>
    <p:sldId id="325" r:id="rId20"/>
    <p:sldId id="279" r:id="rId21"/>
    <p:sldId id="33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3300"/>
    <a:srgbClr val="14799A"/>
    <a:srgbClr val="0B6686"/>
    <a:srgbClr val="0B5774"/>
    <a:srgbClr val="004055"/>
    <a:srgbClr val="006699"/>
    <a:srgbClr val="F23A00"/>
    <a:srgbClr val="FA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19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9996C-48EA-412D-8B97-812D0C1C22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3B980-88E9-4217-A630-B9836EB7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9B72-6411-4556-B57F-4F1C44FDF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C7E88-D468-4685-9DEE-9918F4430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A65B-5939-4612-9D8F-778BEB2E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5371-3836-487F-8DB5-2B2D3E74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F87E-8EAA-44BB-B336-D40A547F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7609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FB2-D15A-4D27-9FD6-ED941283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101CC-4EB0-4386-A7F2-B974B456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A067-7ADC-4E28-91D9-EA4A456B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4AB2-58E6-406D-9172-9AC5E477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7EB7-531F-4F4E-9E71-7F2378A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196245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8863B-CDF8-4155-86D7-076FDC460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8E8D-31BB-4D21-941A-2445974A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62E6-092B-42F1-ADD1-17FC313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B653-17C7-4EDD-A35C-F776A4E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2327-D77C-4404-B9D6-8187C2FD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54212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5313-0DBA-4D42-93A4-856A493B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F69A-5A04-4C6C-9C37-5B793013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463B-7282-44FB-99F8-D8DBEE16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9106-4709-4181-99FF-639EA4F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879A-C9D3-4566-A21D-0C62DCB3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31910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A2-58C5-48A7-8166-8952414B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4E49-F99F-4267-B361-D3D32BD02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4C28-D65C-4F3B-A66E-A3EB8BE0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0848-49D9-46F6-919B-4B62ED0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F494-415F-4D47-AD33-1DB42E58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50172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20A7-274A-49DF-A55E-0E3261C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DCEA-8A9F-41E8-8E0C-097EAA59A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ADCD3-F997-4A9B-A08E-195906A0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673DE-9F10-4DA4-82C0-B385B81B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CF35-9EF8-478F-9837-7056A7F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12EF-2D87-4ADC-8726-35A5B4E9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4769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663C-0755-411F-9CFA-937320D5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5B8E-205E-4599-8388-003504F5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E57B5-D507-442C-AE9D-E6CCEF28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3A26B-0B78-4A6D-BB11-C4B17A08C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6E397-D699-47B7-BBE6-79643C423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838F8-3FD7-4E92-9550-B149F84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78625-034A-4E7E-BB58-016C3192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65AF2-9B3C-49FD-8E39-D8170DB2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71313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837A-CEBD-45A1-9703-0E33E560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7C1C4-5A96-4B0D-A6E2-BED2C295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F432A-7307-4C49-BB9B-030020F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6F52F-2EE3-4CCE-852C-1A222EFC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09615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F7F38-8FBC-4305-87AB-04E9A79E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8A0D6-4389-46DC-A217-E37C1664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E1BE-BE8E-4417-8D0F-2567AB00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842424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6BB-3659-4007-B899-34564C0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F00B-D00C-49EC-BE81-D858DFD9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B08BC-8D4B-41AF-A876-5F07015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80B97-C839-4247-8E5F-B326E09E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E6AF-2404-4868-B55E-FE24E707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C62C-ED07-485D-8F4F-3BC8976E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05307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01BC-B46C-4252-B0B0-548D2DF6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6CDC1-4338-4239-B8D7-7156E4408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6AD90-509C-431D-8830-2910725C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4B3AC-480F-4388-B6AF-021D399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CBE1-39DB-454E-A84C-2ADD5A4C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07A00-31B7-4C27-AFCC-2C035B54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92122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CCE73-F112-4285-A219-8165B25A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611-11FA-4DDF-9BDA-8D3C639E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B9A8-F15A-4BF1-8DF6-D70CB49E4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F5D8-52DE-4364-856E-35096B800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836-FAA3-48E2-B10A-A4C0F7B8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4D63-A92D-4F76-BF06-28785B0F1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96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60kcSaeFmg&amp;list=PL5uqQAwS_KDjAgLGiaCakwJV1f4vRnTLS" TargetMode="External"/><Relationship Id="rId3" Type="http://schemas.openxmlformats.org/officeDocument/2006/relationships/hyperlink" Target="https://vietjack.com/mysql" TargetMode="External"/><Relationship Id="rId7" Type="http://schemas.openxmlformats.org/officeDocument/2006/relationships/hyperlink" Target="https://teamvietdev.com/huong-dan-lap-trinh-android-tu-co-ban-den-nang-cao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epsiit.com/detail/mysql/hequantricsdlmysql" TargetMode="External"/><Relationship Id="rId5" Type="http://schemas.openxmlformats.org/officeDocument/2006/relationships/hyperlink" Target="https://phambinh.net/bai-viet/xampp-la-gi-cai-dat-xampp-de-chay-code-php" TargetMode="External"/><Relationship Id="rId4" Type="http://schemas.openxmlformats.org/officeDocument/2006/relationships/hyperlink" Target="https://viblo.asia/p/thu-vien-load-anh-glide-cho-ung-dung-android-jaqG0QlevEK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52594E92-962C-4851-8E0D-7451C641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8B696C7-F2BD-4000-8556-B29CC46E8B3D}"/>
              </a:ext>
            </a:extLst>
          </p:cNvPr>
          <p:cNvSpPr txBox="1"/>
          <p:nvPr/>
        </p:nvSpPr>
        <p:spPr>
          <a:xfrm>
            <a:off x="890462" y="4476810"/>
            <a:ext cx="463321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  <a:t>GIÁO VIÊN HƯỚNG DẪN : TS Võ Phương Bình.</a:t>
            </a:r>
          </a:p>
          <a:p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  <a:p>
            <a: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  <a:t>SINH VIÊN THỰC HIỆN: </a:t>
            </a:r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  <a:p>
            <a: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  <a:t>1710251 –  </a:t>
            </a:r>
            <a:r>
              <a:rPr lang="en-US" sz="1600" b="1" err="1">
                <a:solidFill>
                  <a:schemeClr val="bg1"/>
                </a:solidFill>
                <a:latin typeface="Times New Roman"/>
                <a:cs typeface="Arial"/>
              </a:rPr>
              <a:t>Thạch</a:t>
            </a:r>
            <a: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sz="1600" b="1" err="1">
                <a:solidFill>
                  <a:schemeClr val="bg1"/>
                </a:solidFill>
                <a:latin typeface="Times New Roman"/>
                <a:cs typeface="Arial"/>
              </a:rPr>
              <a:t>Sơn</a:t>
            </a:r>
            <a: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  <a:t> Kim Quang</a:t>
            </a:r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  <a:p>
            <a:b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</a:br>
            <a:br>
              <a:rPr lang="en-US" sz="1600" b="1">
                <a:solidFill>
                  <a:schemeClr val="bg1"/>
                </a:solidFill>
                <a:latin typeface="Times New Roman"/>
                <a:cs typeface="Arial"/>
              </a:rPr>
            </a:br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  <a:p>
            <a:pPr algn="l"/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070B97B-598E-4D48-B957-393F097F211B}"/>
              </a:ext>
            </a:extLst>
          </p:cNvPr>
          <p:cNvSpPr txBox="1"/>
          <p:nvPr/>
        </p:nvSpPr>
        <p:spPr>
          <a:xfrm>
            <a:off x="987601" y="2333301"/>
            <a:ext cx="716879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rgbClr val="FFFF00"/>
                </a:solidFill>
                <a:latin typeface="Times New Roman"/>
                <a:cs typeface="Times New Roman"/>
              </a:rPr>
              <a:t>BÁO CÁO ĐỒ ÁN CHUYÊN NGÀNH</a:t>
            </a:r>
            <a:endParaRPr lang="en-US" sz="300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1376" y="402806"/>
            <a:ext cx="632012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800" b="1" cap="none" spc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b="1" cap="none" spc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 cap="none" spc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4800" b="1" cap="none" spc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Lạt</a:t>
            </a:r>
            <a:endParaRPr lang="en-US" sz="4800" b="1" cap="none" spc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7071" y="1420027"/>
            <a:ext cx="451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sz="2400" b="1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4764" y="3675967"/>
            <a:ext cx="642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hàng </a:t>
            </a:r>
            <a:r>
              <a:rPr lang="en-US" sz="32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4764" cy="20047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18867" y="3011858"/>
            <a:ext cx="104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latin typeface="Times New Roman"/>
                <a:cs typeface="Times New Roman"/>
              </a:rPr>
              <a:t>ĐỀ TÀI:</a:t>
            </a:r>
            <a:endParaRPr lang="vi-VN">
              <a:solidFill>
                <a:srgbClr val="FFC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7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E0D60C-BD4B-4590-ADD5-9A863B792629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24BDC-079A-3F5D-BC6E-6B3AFC54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3" y="1335740"/>
            <a:ext cx="2592030" cy="5067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A44D8-4812-66E2-7DDA-E7149823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48" y="1335739"/>
            <a:ext cx="2605903" cy="5067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BAA914-8B31-CBDB-2481-3176912E1937}"/>
              </a:ext>
            </a:extLst>
          </p:cNvPr>
          <p:cNvSpPr txBox="1"/>
          <p:nvPr/>
        </p:nvSpPr>
        <p:spPr>
          <a:xfrm>
            <a:off x="466524" y="812520"/>
            <a:ext cx="320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DD125-6D53-CED5-1E61-524488D1AA12}"/>
              </a:ext>
            </a:extLst>
          </p:cNvPr>
          <p:cNvSpPr txBox="1"/>
          <p:nvPr/>
        </p:nvSpPr>
        <p:spPr>
          <a:xfrm>
            <a:off x="4832531" y="812519"/>
            <a:ext cx="320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Đăng ký</a:t>
            </a:r>
          </a:p>
        </p:txBody>
      </p:sp>
    </p:spTree>
    <p:extLst>
      <p:ext uri="{BB962C8B-B14F-4D97-AF65-F5344CB8AC3E}">
        <p14:creationId xmlns:p14="http://schemas.microsoft.com/office/powerpoint/2010/main" val="151191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E0D60C-BD4B-4590-ADD5-9A863B792629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A44BC-D245-12E1-071C-1276D690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75" y="902135"/>
            <a:ext cx="2894611" cy="5674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F55D6-9235-6D6A-7A84-A745B90299DC}"/>
              </a:ext>
            </a:extLst>
          </p:cNvPr>
          <p:cNvSpPr txBox="1"/>
          <p:nvPr/>
        </p:nvSpPr>
        <p:spPr>
          <a:xfrm>
            <a:off x="617599" y="3198167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Trang lấy lại mật khẩu</a:t>
            </a:r>
          </a:p>
        </p:txBody>
      </p:sp>
    </p:spTree>
    <p:extLst>
      <p:ext uri="{BB962C8B-B14F-4D97-AF65-F5344CB8AC3E}">
        <p14:creationId xmlns:p14="http://schemas.microsoft.com/office/powerpoint/2010/main" val="206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D19E0-CCE4-3842-68A5-D4C1D9B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76A32B-E78D-5964-57AE-1C46F1030F55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B9A52-AF38-DA1D-9BBB-6A21E458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8" y="1360316"/>
            <a:ext cx="2801898" cy="536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61D1F-3D1B-CDB3-1A91-3483D1D919F1}"/>
              </a:ext>
            </a:extLst>
          </p:cNvPr>
          <p:cNvSpPr txBox="1"/>
          <p:nvPr/>
        </p:nvSpPr>
        <p:spPr>
          <a:xfrm>
            <a:off x="3109142" y="3604860"/>
            <a:ext cx="3204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Lịch sử mua hàng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28F43-CC1A-CFE5-CDD5-230A3DEE58CA}"/>
              </a:ext>
            </a:extLst>
          </p:cNvPr>
          <p:cNvSpPr txBox="1"/>
          <p:nvPr/>
        </p:nvSpPr>
        <p:spPr>
          <a:xfrm>
            <a:off x="65582" y="884152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Nếu chưa đăng nhập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8FD80-2E1A-FA66-4DB8-9CF5F9EC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2" y="1345816"/>
            <a:ext cx="2870381" cy="5375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AAE149-0377-9FEC-3EC3-F7962B0DD27E}"/>
              </a:ext>
            </a:extLst>
          </p:cNvPr>
          <p:cNvSpPr txBox="1"/>
          <p:nvPr/>
        </p:nvSpPr>
        <p:spPr>
          <a:xfrm>
            <a:off x="5658516" y="884150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Đã đăng nhập</a:t>
            </a:r>
          </a:p>
        </p:txBody>
      </p:sp>
    </p:spTree>
    <p:extLst>
      <p:ext uri="{BB962C8B-B14F-4D97-AF65-F5344CB8AC3E}">
        <p14:creationId xmlns:p14="http://schemas.microsoft.com/office/powerpoint/2010/main" val="7667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E0D60C-BD4B-4590-ADD5-9A863B792629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PHP kết nối với cơ sở dữ liệu</a:t>
            </a:r>
            <a:endParaRPr 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66222-40ED-469B-B8B8-7506084F2D89}"/>
              </a:ext>
            </a:extLst>
          </p:cNvPr>
          <p:cNvSpPr txBox="1"/>
          <p:nvPr/>
        </p:nvSpPr>
        <p:spPr>
          <a:xfrm>
            <a:off x="0" y="1007719"/>
            <a:ext cx="857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Connect.php: kết nối với database trên MySQL thông qua XAMPP.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5E322-4DBF-C686-8E74-E4FC3E81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8" y="1482635"/>
            <a:ext cx="4240283" cy="157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38395-B07A-492F-9B7D-D7915B3767E8}"/>
              </a:ext>
            </a:extLst>
          </p:cNvPr>
          <p:cNvSpPr txBox="1"/>
          <p:nvPr/>
        </p:nvSpPr>
        <p:spPr>
          <a:xfrm>
            <a:off x="654446" y="4539824"/>
            <a:ext cx="308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Sanphamoi.php: giúp lấy ra dữ liệu sản phẩm mới trong database.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6CE8B-E49C-FADE-DE50-E95F19FF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14" y="3429000"/>
            <a:ext cx="4800128" cy="32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E0D644-FE70-4954-8A5C-400A4966241B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PHP kết nối cơ sở dữ liệu</a:t>
            </a:r>
            <a:endParaRPr 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7FC8C-BA7F-10FF-E23C-8BDFDC5501D4}"/>
              </a:ext>
            </a:extLst>
          </p:cNvPr>
          <p:cNvSpPr txBox="1"/>
          <p:nvPr/>
        </p:nvSpPr>
        <p:spPr>
          <a:xfrm>
            <a:off x="5074023" y="1733871"/>
            <a:ext cx="344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Chitiet.php: lấy ra dữ liệu của sản phẩm..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8F4BF-32AD-ADB6-68AC-D64154FC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902135"/>
            <a:ext cx="4652682" cy="2821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80EBE-5E73-57A9-1857-2E4F610B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90" y="3938579"/>
            <a:ext cx="4787089" cy="2533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5B724-3BDD-A160-6D1A-1E0865C5A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188" y="3938579"/>
            <a:ext cx="2695812" cy="2533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467923-8159-F05B-C4D6-0291B0726D29}"/>
              </a:ext>
            </a:extLst>
          </p:cNvPr>
          <p:cNvSpPr txBox="1"/>
          <p:nvPr/>
        </p:nvSpPr>
        <p:spPr>
          <a:xfrm>
            <a:off x="-3200" y="3938579"/>
            <a:ext cx="1557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Timkiem.php: giúp ta lấy dữ liệu tìm kiếm sản phẩm.</a:t>
            </a:r>
          </a:p>
        </p:txBody>
      </p:sp>
    </p:spTree>
    <p:extLst>
      <p:ext uri="{BB962C8B-B14F-4D97-AF65-F5344CB8AC3E}">
        <p14:creationId xmlns:p14="http://schemas.microsoft.com/office/powerpoint/2010/main" val="90577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DADD1F-609B-C709-3494-FC6F71494DDA}"/>
              </a:ext>
            </a:extLst>
          </p:cNvPr>
          <p:cNvSpPr txBox="1"/>
          <p:nvPr/>
        </p:nvSpPr>
        <p:spPr>
          <a:xfrm>
            <a:off x="143458" y="1133235"/>
            <a:ext cx="2465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Dangnhap.php: lấy ra dữ liệu truyền vào ứng dụng.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48D96-26F4-EBF1-3964-3D33C7E83DD8}"/>
              </a:ext>
            </a:extLst>
          </p:cNvPr>
          <p:cNvSpPr txBox="1"/>
          <p:nvPr/>
        </p:nvSpPr>
        <p:spPr>
          <a:xfrm>
            <a:off x="6293224" y="4207519"/>
            <a:ext cx="260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Dangky.php: đưa dữ liệu của người dùng đăng ký lên database.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2314D-2FD6-6DAC-2F22-5F0E59B2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00" y="902135"/>
            <a:ext cx="5983042" cy="2777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8AA9B-356C-23CA-7AAB-3D034478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3768628"/>
            <a:ext cx="5822302" cy="28553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C004CB-9C2B-D787-B91F-CE39620D3A87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8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279A9-B52C-BD8A-1B8F-91FEC6F2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5AA9E-A7CF-0A0C-26EA-F2E2CE493D52}"/>
              </a:ext>
            </a:extLst>
          </p:cNvPr>
          <p:cNvSpPr txBox="1"/>
          <p:nvPr/>
        </p:nvSpPr>
        <p:spPr>
          <a:xfrm>
            <a:off x="103531" y="1031498"/>
            <a:ext cx="2781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Reset_pass.php và resetpass.php: lấy ra dữ liệu của người dùng và tự động gửi mail để người dùng reset password bằng email.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00EB1-2569-5888-E0A1-B3435411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35" y="1073426"/>
            <a:ext cx="5961947" cy="2464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DF548-DAA8-BF79-C950-EC2C0B07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" y="3897285"/>
            <a:ext cx="5615306" cy="2721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764B70-28A5-9414-6D67-28C2B2E0B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02" y="3709154"/>
            <a:ext cx="3086100" cy="30976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A86587-95CF-708F-44FB-7AFA8817D8F1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1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11F6-0063-D826-C3BA-EBB94ACF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0C4CB-A719-EE6E-11C3-BF647633EA21}"/>
              </a:ext>
            </a:extLst>
          </p:cNvPr>
          <p:cNvSpPr txBox="1"/>
          <p:nvPr/>
        </p:nvSpPr>
        <p:spPr>
          <a:xfrm>
            <a:off x="6245341" y="1222257"/>
            <a:ext cx="275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Submit_new.php: lấy mật khẩu mới mới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5B8BA-C868-D3E3-09D7-34E1413F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135"/>
            <a:ext cx="6182588" cy="2124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AAF01-151C-3D4D-FF9B-B62EEC1B0EA8}"/>
              </a:ext>
            </a:extLst>
          </p:cNvPr>
          <p:cNvSpPr txBox="1"/>
          <p:nvPr/>
        </p:nvSpPr>
        <p:spPr>
          <a:xfrm>
            <a:off x="0" y="3760248"/>
            <a:ext cx="2115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Xemdonhang.php: lấy dữ liệu từng sản phẩm mà người dùng đã từng mua.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ED9BD-2DA9-B4CC-59E2-E0F26279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861" y="3128682"/>
            <a:ext cx="6874681" cy="35193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01E2F2C-7171-EF20-58FD-E9EDAFA1E789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6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109" y="1384193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vi-VN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dụng được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động.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330" y="2081193"/>
            <a:ext cx="7530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	L</a:t>
            </a:r>
            <a:r>
              <a:rPr lang="vi-VN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ập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40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dụng</a:t>
            </a:r>
            <a:r>
              <a:rPr lang="en-US" sz="2400">
                <a:solidFill>
                  <a:srgbClr val="050505"/>
                </a:solidFill>
                <a:cs typeface="Arial" panose="020B0604020202020204" pitchFamily="34" charset="0"/>
              </a:rPr>
              <a:t>.</a:t>
            </a:r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109" y="2778193"/>
            <a:ext cx="777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sz="2400">
                <a:cs typeface="Arial" panose="020B0604020202020204" pitchFamily="34" charset="0"/>
              </a:rPr>
              <a:t>- 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Tạo lập và kết nối được database với MySQL.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40DD74-7C1F-4730-8A6C-FE41D8E4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303128"/>
            <a:ext cx="6024077" cy="599007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Kết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quả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đạt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được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E330C-6FAA-B35A-8869-55AAFEC82FA4}"/>
              </a:ext>
            </a:extLst>
          </p:cNvPr>
          <p:cNvSpPr txBox="1"/>
          <p:nvPr/>
        </p:nvSpPr>
        <p:spPr>
          <a:xfrm>
            <a:off x="512109" y="3475193"/>
            <a:ext cx="7653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  Tạo jsion gửi thông tin lên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D082F-A295-D11B-6BB0-12FE18F44269}"/>
              </a:ext>
            </a:extLst>
          </p:cNvPr>
          <p:cNvSpPr txBox="1"/>
          <p:nvPr/>
        </p:nvSpPr>
        <p:spPr>
          <a:xfrm>
            <a:off x="512109" y="4864898"/>
            <a:ext cx="7653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sz="2400">
                <a:cs typeface="Arial" panose="020B0604020202020204" pitchFamily="34" charset="0"/>
              </a:rPr>
              <a:t>- 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các chức năng của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35422-1F50-8270-03E6-F7129D20655F}"/>
              </a:ext>
            </a:extLst>
          </p:cNvPr>
          <p:cNvSpPr txBox="1"/>
          <p:nvPr/>
        </p:nvSpPr>
        <p:spPr>
          <a:xfrm>
            <a:off x="512109" y="4167898"/>
            <a:ext cx="7653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sz="2400">
                <a:cs typeface="Arial" panose="020B0604020202020204" pitchFamily="34" charset="0"/>
              </a:rPr>
              <a:t>- 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Lấy các jsion dữ liệu từ SQL về app</a:t>
            </a:r>
          </a:p>
        </p:txBody>
      </p:sp>
    </p:spTree>
    <p:extLst>
      <p:ext uri="{BB962C8B-B14F-4D97-AF65-F5344CB8AC3E}">
        <p14:creationId xmlns:p14="http://schemas.microsoft.com/office/powerpoint/2010/main" val="24783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3" y="1328702"/>
            <a:ext cx="771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	Hoàn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thống quản lý dành cho admin.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52" y="2189314"/>
            <a:ext cx="770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thiết lập lưu trữ thông tin khách hàng</a:t>
            </a:r>
            <a:r>
              <a:rPr lang="en-US" sz="280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45D1F6-EDAE-4222-BF47-B265996E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303128"/>
            <a:ext cx="6024077" cy="599007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Hướng phát triển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83ED-55A5-B72A-C853-7AB521927082}"/>
              </a:ext>
            </a:extLst>
          </p:cNvPr>
          <p:cNvSpPr txBox="1"/>
          <p:nvPr/>
        </p:nvSpPr>
        <p:spPr>
          <a:xfrm>
            <a:off x="434787" y="3134978"/>
            <a:ext cx="770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 hóa thông tin người dùng trong Cơ sở dữ liệu.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D6087-DB85-2793-CAF3-3475F753919B}"/>
              </a:ext>
            </a:extLst>
          </p:cNvPr>
          <p:cNvSpPr txBox="1"/>
          <p:nvPr/>
        </p:nvSpPr>
        <p:spPr>
          <a:xfrm>
            <a:off x="443752" y="4306830"/>
            <a:ext cx="770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 dụng những công nghệ mới ứng dụng vào app để phù hợp với nhu cầu sử dụng .</a:t>
            </a:r>
          </a:p>
        </p:txBody>
      </p:sp>
    </p:spTree>
    <p:extLst>
      <p:ext uri="{BB962C8B-B14F-4D97-AF65-F5344CB8AC3E}">
        <p14:creationId xmlns:p14="http://schemas.microsoft.com/office/powerpoint/2010/main" val="4547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BB696EC-A375-43E4-8149-C0C9EFECB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7986" y="144578"/>
            <a:ext cx="3562423" cy="877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altLang="ko-KR" b="1">
              <a:solidFill>
                <a:srgbClr val="FF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</p:txBody>
      </p:sp>
      <p:sp>
        <p:nvSpPr>
          <p:cNvPr id="159782" name="Rectangle 38">
            <a:extLst>
              <a:ext uri="{FF2B5EF4-FFF2-40B4-BE49-F238E27FC236}">
                <a16:creationId xmlns:a16="http://schemas.microsoft.com/office/drawing/2014/main" id="{15BB8DF4-2ED1-4F7D-9F21-1114CEA9430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154468" y="1374075"/>
            <a:ext cx="5395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1. </a:t>
            </a:r>
            <a:r>
              <a:rPr lang="en-US" sz="2400" b="1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Giới</a:t>
            </a:r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thiệu</a:t>
            </a:r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đề</a:t>
            </a:r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tài</a:t>
            </a:r>
            <a:endParaRPr lang="en-US" sz="2400" b="1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</p:txBody>
      </p:sp>
      <p:sp>
        <p:nvSpPr>
          <p:cNvPr id="159784" name="Rectangle 40">
            <a:extLst>
              <a:ext uri="{FF2B5EF4-FFF2-40B4-BE49-F238E27FC236}">
                <a16:creationId xmlns:a16="http://schemas.microsoft.com/office/drawing/2014/main" id="{5E9C741F-F2A4-4CFD-A8E8-CB4753A887D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154468" y="2797160"/>
            <a:ext cx="5249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4. Mô tả hệ thống</a:t>
            </a:r>
          </a:p>
        </p:txBody>
      </p:sp>
      <p:sp>
        <p:nvSpPr>
          <p:cNvPr id="159786" name="Rectangle 42">
            <a:extLst>
              <a:ext uri="{FF2B5EF4-FFF2-40B4-BE49-F238E27FC236}">
                <a16:creationId xmlns:a16="http://schemas.microsoft.com/office/drawing/2014/main" id="{41D8AC72-1384-434E-B318-32625FE564F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154468" y="3601624"/>
            <a:ext cx="5479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5. Kết quả đạt được</a:t>
            </a:r>
          </a:p>
        </p:txBody>
      </p:sp>
      <p:sp>
        <p:nvSpPr>
          <p:cNvPr id="159789" name="Oval 45">
            <a:extLst>
              <a:ext uri="{FF2B5EF4-FFF2-40B4-BE49-F238E27FC236}">
                <a16:creationId xmlns:a16="http://schemas.microsoft.com/office/drawing/2014/main" id="{3F0B01EC-D676-46E0-A889-E1D5A83256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8481" y="1448481"/>
            <a:ext cx="343079" cy="330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59790" name="Oval 46">
            <a:extLst>
              <a:ext uri="{FF2B5EF4-FFF2-40B4-BE49-F238E27FC236}">
                <a16:creationId xmlns:a16="http://schemas.microsoft.com/office/drawing/2014/main" id="{AB580CAD-66C5-49E7-984A-C695695B26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8481" y="2086515"/>
            <a:ext cx="343079" cy="3302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59791" name="Oval 47">
            <a:extLst>
              <a:ext uri="{FF2B5EF4-FFF2-40B4-BE49-F238E27FC236}">
                <a16:creationId xmlns:a16="http://schemas.microsoft.com/office/drawing/2014/main" id="{92B74B72-0A5C-4856-805A-E0FC7B619A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8481" y="2868954"/>
            <a:ext cx="343079" cy="330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59792" name="Oval 48">
            <a:extLst>
              <a:ext uri="{FF2B5EF4-FFF2-40B4-BE49-F238E27FC236}">
                <a16:creationId xmlns:a16="http://schemas.microsoft.com/office/drawing/2014/main" id="{C12D7C0E-44F8-4A22-BE3B-827E0D047D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7136" y="3622600"/>
            <a:ext cx="343079" cy="330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59793" name="Oval 49">
            <a:extLst>
              <a:ext uri="{FF2B5EF4-FFF2-40B4-BE49-F238E27FC236}">
                <a16:creationId xmlns:a16="http://schemas.microsoft.com/office/drawing/2014/main" id="{FFB32605-1B2E-40AE-BA24-0D4C84AC56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7136" y="4356742"/>
            <a:ext cx="343079" cy="3302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8379DA77-7207-47AD-931A-4B6DC7F04B7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154468" y="5009983"/>
            <a:ext cx="4774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7. Tài liệu tham khảo</a:t>
            </a:r>
          </a:p>
        </p:txBody>
      </p:sp>
      <p:sp>
        <p:nvSpPr>
          <p:cNvPr id="23" name="Oval 49">
            <a:extLst>
              <a:ext uri="{FF2B5EF4-FFF2-40B4-BE49-F238E27FC236}">
                <a16:creationId xmlns:a16="http://schemas.microsoft.com/office/drawing/2014/main" id="{88F642C9-BDEB-49DB-B492-740AEBABAF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43003" y="5049996"/>
            <a:ext cx="343079" cy="3302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2" name="Rectangle 1"/>
          <p:cNvSpPr/>
          <p:nvPr/>
        </p:nvSpPr>
        <p:spPr>
          <a:xfrm>
            <a:off x="2154468" y="4314064"/>
            <a:ext cx="5395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6. Hướng phát triển</a:t>
            </a:r>
            <a:endParaRPr lang="vi" sz="2400" b="1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4468" y="2086515"/>
            <a:ext cx="429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3. Công nghệ liên quan đề tài</a:t>
            </a:r>
            <a:endParaRPr lang="en-US" sz="240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2" grpId="0"/>
      <p:bldP spid="159784" grpId="0"/>
      <p:bldP spid="159786" grpId="0"/>
      <p:bldP spid="159789" grpId="0" animBg="1"/>
      <p:bldP spid="159790" grpId="0" animBg="1"/>
      <p:bldP spid="159791" grpId="0" animBg="1"/>
      <p:bldP spid="159792" grpId="0" animBg="1"/>
      <p:bldP spid="159793" grpId="0" animBg="1"/>
      <p:bldP spid="22" grpId="0"/>
      <p:bldP spid="23" grpId="0" animBg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4453AD3-64AF-4C56-BDCA-2545D165090B}"/>
              </a:ext>
            </a:extLst>
          </p:cNvPr>
          <p:cNvSpPr txBox="1"/>
          <p:nvPr/>
        </p:nvSpPr>
        <p:spPr>
          <a:xfrm>
            <a:off x="298027" y="1056244"/>
            <a:ext cx="833498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Website lập trình java: 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https://developer.android.com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Tìm hiểu về MySQL: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https://vietjack.com/mysql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Thư viện load ảnh: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https://viblo.asia/p/thu-vien-load-anh-glide-cho-ung-dung-android-jaqG0QlevEKw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Cài dặt XAMPP: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https://phambinh.net/bai-viet/xampp-la-gi-cai-dat-xampp-de-chay-code-php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Cơ sở dữ liệu MySQL: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http://hiepsiit.com/detail/mysql/hequantricsdlmysql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Tài liệu lập trình: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https://teamvietdev.com/huong-dan-lap-trinh-android-tu-co-ban-den-nang-cao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Video  tham khảo: 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https://www.youtube.com/watch?v=P60kcSaeFmg&amp;list=PL5uqQAwS_KDjAgLGiaCakwJV1f4vRnTLS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5F8AC82-DADB-4926-981E-40286917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303128"/>
            <a:ext cx="6024077" cy="599007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Tài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liệu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tham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khảo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F94-DBE5-4F75-A40D-7907E1F6C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E57BA-AD2C-423D-9DCA-78B59998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6"/>
            <a:ext cx="9144001" cy="6859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53989" y="1976718"/>
            <a:ext cx="613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466304"/>
            <a:ext cx="2353236" cy="16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6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7FB5500-90FF-4A96-849C-267D6D830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46903"/>
            <a:ext cx="3594847" cy="506745"/>
          </a:xfrm>
        </p:spPr>
        <p:txBody>
          <a:bodyPr>
            <a:normAutofit fontScale="90000"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1.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Giới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thiệu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đề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tài</a:t>
            </a:r>
            <a:endParaRPr lang="vi-V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C382B-F3D8-FF7A-4D80-DB200183B2A1}"/>
              </a:ext>
            </a:extLst>
          </p:cNvPr>
          <p:cNvSpPr txBox="1"/>
          <p:nvPr/>
        </p:nvSpPr>
        <p:spPr>
          <a:xfrm>
            <a:off x="172008" y="1313452"/>
            <a:ext cx="2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A8A6D-F152-4EC7-6D7B-BCEC7B409C9C}"/>
              </a:ext>
            </a:extLst>
          </p:cNvPr>
          <p:cNvSpPr txBox="1"/>
          <p:nvPr/>
        </p:nvSpPr>
        <p:spPr>
          <a:xfrm>
            <a:off x="172009" y="3357831"/>
            <a:ext cx="2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Linh hoạt khi mua sắm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35C75-FB31-B2AA-BB9C-94D03133521D}"/>
              </a:ext>
            </a:extLst>
          </p:cNvPr>
          <p:cNvSpPr txBox="1"/>
          <p:nvPr/>
        </p:nvSpPr>
        <p:spPr>
          <a:xfrm>
            <a:off x="178784" y="4825733"/>
            <a:ext cx="215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thời gian nghiên cứu kỹ sản phẩm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636A6-C039-9D85-4603-68ABBFED9D0B}"/>
              </a:ext>
            </a:extLst>
          </p:cNvPr>
          <p:cNvSpPr txBox="1"/>
          <p:nvPr/>
        </p:nvSpPr>
        <p:spPr>
          <a:xfrm>
            <a:off x="7091083" y="3357831"/>
            <a:ext cx="2046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 mua sắm an toàn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E0478-D398-88E8-2280-90E33E3ACCC1}"/>
              </a:ext>
            </a:extLst>
          </p:cNvPr>
          <p:cNvSpPr txBox="1"/>
          <p:nvPr/>
        </p:nvSpPr>
        <p:spPr>
          <a:xfrm>
            <a:off x="7091082" y="1313452"/>
            <a:ext cx="20469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 khỏi những phiền phức khó chịu.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0B9D0-D15A-1C64-8F6C-F2FD0C39C84D}"/>
              </a:ext>
            </a:extLst>
          </p:cNvPr>
          <p:cNvSpPr txBox="1"/>
          <p:nvPr/>
        </p:nvSpPr>
        <p:spPr>
          <a:xfrm>
            <a:off x="7091082" y="4812362"/>
            <a:ext cx="20469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thanh toán tiện dụng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5794FA-2148-78E3-156C-46624C7C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5" y="1834883"/>
            <a:ext cx="3324225" cy="29908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1A4EB-2AC0-B864-3E32-7149ECFAA583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flipH="1" flipV="1">
            <a:off x="2323537" y="1728951"/>
            <a:ext cx="586348" cy="160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A6820-3E1D-FA67-D9FA-E87AE80507FA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2323538" y="3330308"/>
            <a:ext cx="586347" cy="44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8FAC4F-462F-4E7F-1AB4-DAE56CD83BE5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2330313" y="3330308"/>
            <a:ext cx="579572" cy="209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05842A-A472-52EF-2EC1-6E28D29D9A47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6234110" y="1913617"/>
            <a:ext cx="856972" cy="141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E46341-49F3-5571-E72D-732416D6ABE4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6234110" y="3330308"/>
            <a:ext cx="856973" cy="44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FB24A-405A-8706-4563-F2D0B5186118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234110" y="3330308"/>
            <a:ext cx="856972" cy="20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08A55C-FD3E-F75E-72C5-F072E9CEAAC3}"/>
              </a:ext>
            </a:extLst>
          </p:cNvPr>
          <p:cNvSpPr txBox="1"/>
          <p:nvPr/>
        </p:nvSpPr>
        <p:spPr>
          <a:xfrm>
            <a:off x="2785115" y="5892289"/>
            <a:ext cx="3573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vi-VN" sz="2400" i="0">
                <a:effectLst/>
                <a:latin typeface="+mj-lt"/>
              </a:rPr>
              <a:t>Dễ dàng so sánh giá cả và chất lượng các mặt hàng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9CBAA7-A009-2DFC-DD42-B8883032CA58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4571998" y="4825733"/>
            <a:ext cx="1" cy="106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67668F-17E5-0459-EA40-F74F6DBADC8B}"/>
              </a:ext>
            </a:extLst>
          </p:cNvPr>
          <p:cNvSpPr txBox="1"/>
          <p:nvPr/>
        </p:nvSpPr>
        <p:spPr>
          <a:xfrm>
            <a:off x="172009" y="1313452"/>
            <a:ext cx="215152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A8B584-F92A-4D5C-3E0E-0939C2696296}"/>
              </a:ext>
            </a:extLst>
          </p:cNvPr>
          <p:cNvSpPr txBox="1"/>
          <p:nvPr/>
        </p:nvSpPr>
        <p:spPr>
          <a:xfrm>
            <a:off x="172010" y="3357831"/>
            <a:ext cx="215152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Linh hoạt khi mua sắm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3CC90-A222-5D57-8977-2FCE3BDC812E}"/>
              </a:ext>
            </a:extLst>
          </p:cNvPr>
          <p:cNvSpPr txBox="1"/>
          <p:nvPr/>
        </p:nvSpPr>
        <p:spPr>
          <a:xfrm>
            <a:off x="178785" y="4825733"/>
            <a:ext cx="215152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thời gian nghiên cứu kỹ sản phẩm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9262FD-A351-A038-9686-A2DCF95D6B0B}"/>
              </a:ext>
            </a:extLst>
          </p:cNvPr>
          <p:cNvSpPr txBox="1"/>
          <p:nvPr/>
        </p:nvSpPr>
        <p:spPr>
          <a:xfrm>
            <a:off x="2785116" y="5892289"/>
            <a:ext cx="35737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vi-VN" sz="2400" i="0">
                <a:effectLst/>
                <a:latin typeface="+mj-lt"/>
              </a:rPr>
              <a:t>Dễ dàng so sánh giá cả và chất lượng các mặt hàng</a:t>
            </a:r>
          </a:p>
        </p:txBody>
      </p:sp>
    </p:spTree>
    <p:extLst>
      <p:ext uri="{BB962C8B-B14F-4D97-AF65-F5344CB8AC3E}">
        <p14:creationId xmlns:p14="http://schemas.microsoft.com/office/powerpoint/2010/main" val="30402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7FB5500-90FF-4A96-849C-267D6D830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" y="335866"/>
            <a:ext cx="6754091" cy="609600"/>
          </a:xfrm>
        </p:spPr>
        <p:txBody>
          <a:bodyPr/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 đề tài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D7680-A954-4C60-AB39-98B52824EDE6}"/>
              </a:ext>
            </a:extLst>
          </p:cNvPr>
          <p:cNvSpPr txBox="1"/>
          <p:nvPr/>
        </p:nvSpPr>
        <p:spPr>
          <a:xfrm>
            <a:off x="3142224" y="883150"/>
            <a:ext cx="295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Những yêu cầu của đề tài: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D56A-1FDF-CA7D-3FC4-5E9C5B461E3F}"/>
              </a:ext>
            </a:extLst>
          </p:cNvPr>
          <p:cNvSpPr txBox="1"/>
          <p:nvPr/>
        </p:nvSpPr>
        <p:spPr>
          <a:xfrm>
            <a:off x="3254618" y="2770699"/>
            <a:ext cx="247383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hàng </a:t>
            </a:r>
            <a:r>
              <a:rPr 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1C840-6126-3A2A-9423-3699A27E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5" y="1253229"/>
            <a:ext cx="2296085" cy="3205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6E27D-7373-13DC-835F-8407F3C2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44" y="4715551"/>
            <a:ext cx="3495675" cy="1914525"/>
          </a:xfrm>
          <a:prstGeom prst="rect">
            <a:avLst/>
          </a:prstGeom>
        </p:spPr>
      </p:pic>
      <p:pic>
        <p:nvPicPr>
          <p:cNvPr id="2052" name="Picture 4" descr="Hướng dẫn tìm tài liệu tham khảo - Doctor SAMAN">
            <a:extLst>
              <a:ext uri="{FF2B5EF4-FFF2-40B4-BE49-F238E27FC236}">
                <a16:creationId xmlns:a16="http://schemas.microsoft.com/office/drawing/2014/main" id="{4B405104-F8C6-82D1-AD1E-55EE6C9F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26" y="4131872"/>
            <a:ext cx="3506118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ại sao nên học phân tích dữ liệu?Học Data Analysis ở đâu tốt nhất?">
            <a:extLst>
              <a:ext uri="{FF2B5EF4-FFF2-40B4-BE49-F238E27FC236}">
                <a16:creationId xmlns:a16="http://schemas.microsoft.com/office/drawing/2014/main" id="{368020C4-6CE4-76B8-A4F5-87F3C263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32" y="1317714"/>
            <a:ext cx="2689412" cy="15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FF937A-6CF8-BB3A-A8FC-BA7617C394B1}"/>
              </a:ext>
            </a:extLst>
          </p:cNvPr>
          <p:cNvCxnSpPr>
            <a:stCxn id="5" idx="0"/>
            <a:endCxn id="2054" idx="1"/>
          </p:cNvCxnSpPr>
          <p:nvPr/>
        </p:nvCxnSpPr>
        <p:spPr>
          <a:xfrm flipV="1">
            <a:off x="4491533" y="2074111"/>
            <a:ext cx="1801599" cy="6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BB4936-6B37-44F7-001E-7B4349E6B83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577540" y="2855974"/>
            <a:ext cx="677078" cy="3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955EBB-D742-6D1E-BEBF-3DD8EEC4A5EA}"/>
              </a:ext>
            </a:extLst>
          </p:cNvPr>
          <p:cNvCxnSpPr>
            <a:stCxn id="5" idx="1"/>
            <a:endCxn id="8" idx="0"/>
          </p:cNvCxnSpPr>
          <p:nvPr/>
        </p:nvCxnSpPr>
        <p:spPr>
          <a:xfrm flipH="1">
            <a:off x="2980182" y="3186198"/>
            <a:ext cx="274436" cy="152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0CEC9-1748-0E52-95CC-0E3EB3CC007B}"/>
              </a:ext>
            </a:extLst>
          </p:cNvPr>
          <p:cNvCxnSpPr>
            <a:stCxn id="5" idx="3"/>
            <a:endCxn id="2052" idx="0"/>
          </p:cNvCxnSpPr>
          <p:nvPr/>
        </p:nvCxnSpPr>
        <p:spPr>
          <a:xfrm>
            <a:off x="5728448" y="3186198"/>
            <a:ext cx="1501037" cy="94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A16588-A47A-456B-946B-F9997AF3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148501"/>
            <a:ext cx="3243943" cy="21643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E3FB1E4-D252-43E7-8EB5-42631933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303128"/>
            <a:ext cx="6387971" cy="599007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Công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nghệ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liên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quan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đề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tài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ysql là gì? Tổng hợp thông tin chi tiết nhất về Mysql">
            <a:extLst>
              <a:ext uri="{FF2B5EF4-FFF2-40B4-BE49-F238E27FC236}">
                <a16:creationId xmlns:a16="http://schemas.microsoft.com/office/drawing/2014/main" id="{867507FF-057F-D257-B4B5-36975CC2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49" y="3639212"/>
            <a:ext cx="3012141" cy="22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ndroid] Glide 라이브러리 사용하기 — 꾸준하게">
            <a:extLst>
              <a:ext uri="{FF2B5EF4-FFF2-40B4-BE49-F238E27FC236}">
                <a16:creationId xmlns:a16="http://schemas.microsoft.com/office/drawing/2014/main" id="{97162F28-2DEC-5945-EC79-278D7880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24" y="3958020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ài Đặt Môi Trường Lập Trình Android Studio trên Windows và Tạo Project Đầu  Tiên — Android">
            <a:extLst>
              <a:ext uri="{FF2B5EF4-FFF2-40B4-BE49-F238E27FC236}">
                <a16:creationId xmlns:a16="http://schemas.microsoft.com/office/drawing/2014/main" id="{0A91D29F-9744-A8A4-7F5D-ACDFC71B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700" y="1002875"/>
            <a:ext cx="4365456" cy="24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64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48261" y="3653638"/>
            <a:ext cx="376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96E3925-9F8B-4211-9B5F-5ECFD306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8" y="303128"/>
            <a:ext cx="5678844" cy="599007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tả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hệ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8B833-80EF-2D20-84F1-F13BBD93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" y="902134"/>
            <a:ext cx="2137347" cy="430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9552D-AF72-1FF4-A0E5-017930F96748}"/>
              </a:ext>
            </a:extLst>
          </p:cNvPr>
          <p:cNvSpPr txBox="1"/>
          <p:nvPr/>
        </p:nvSpPr>
        <p:spPr>
          <a:xfrm>
            <a:off x="2204826" y="1800833"/>
            <a:ext cx="361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Khi vào app thì splash sẽ được hiện thị.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99B7E-CAC1-08CC-72AF-A004BA4A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98" y="1646461"/>
            <a:ext cx="2571321" cy="50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0961-D282-59CC-9CCC-388EC103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166480-E62D-94DD-C2AF-2809F7029E36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48AA2-58AD-E206-9254-9C141913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6" y="1297142"/>
            <a:ext cx="2745780" cy="535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3FAE4-5F7A-1527-F371-4848FDC2DF09}"/>
              </a:ext>
            </a:extLst>
          </p:cNvPr>
          <p:cNvSpPr txBox="1"/>
          <p:nvPr/>
        </p:nvSpPr>
        <p:spPr>
          <a:xfrm>
            <a:off x="3187578" y="3513479"/>
            <a:ext cx="2030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List các danh mục từng loại sản phẩm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F38D9-797E-78D6-2E70-3A2FE142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61" y="1297143"/>
            <a:ext cx="2795151" cy="546558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68A1193-7C1B-9B51-C15F-CDB566030DC4}"/>
              </a:ext>
            </a:extLst>
          </p:cNvPr>
          <p:cNvSpPr/>
          <p:nvPr/>
        </p:nvSpPr>
        <p:spPr>
          <a:xfrm>
            <a:off x="2599765" y="1722565"/>
            <a:ext cx="2954496" cy="19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95F4B-D4FA-0794-9268-E8A35D7931C0}"/>
              </a:ext>
            </a:extLst>
          </p:cNvPr>
          <p:cNvSpPr/>
          <p:nvPr/>
        </p:nvSpPr>
        <p:spPr>
          <a:xfrm>
            <a:off x="1880661" y="1676399"/>
            <a:ext cx="860611" cy="28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5406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10681" y="3167390"/>
            <a:ext cx="483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chi tiết sản phẩm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E0D60C-BD4B-4590-ADD5-9A863B792629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9FEAA-F48A-522A-0500-6DB50DB3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7" y="1005715"/>
            <a:ext cx="3361742" cy="5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2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19208" y="902135"/>
            <a:ext cx="310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Hệ Giỏ hàng: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E0D60C-BD4B-4590-ADD5-9A863B792629}"/>
              </a:ext>
            </a:extLst>
          </p:cNvPr>
          <p:cNvSpPr txBox="1">
            <a:spLocks/>
          </p:cNvSpPr>
          <p:nvPr/>
        </p:nvSpPr>
        <p:spPr>
          <a:xfrm>
            <a:off x="143458" y="303128"/>
            <a:ext cx="5678844" cy="59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Mô tả hệ thống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26B3-7A00-9EF4-E4F0-45001066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0" y="1278653"/>
            <a:ext cx="2514951" cy="5210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4F1DF-BE61-2004-8A5E-8F14D06D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16" y="1278653"/>
            <a:ext cx="2780108" cy="512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1F0F2-F86B-B2A3-ACB6-FEC751BF8067}"/>
              </a:ext>
            </a:extLst>
          </p:cNvPr>
          <p:cNvSpPr txBox="1"/>
          <p:nvPr/>
        </p:nvSpPr>
        <p:spPr>
          <a:xfrm>
            <a:off x="2722531" y="1962807"/>
            <a:ext cx="260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 chưa có sản phẩm trong giỏ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9158E-C025-E237-7684-CD04A361BA01}"/>
              </a:ext>
            </a:extLst>
          </p:cNvPr>
          <p:cNvSpPr txBox="1"/>
          <p:nvPr/>
        </p:nvSpPr>
        <p:spPr>
          <a:xfrm>
            <a:off x="3546204" y="4939089"/>
            <a:ext cx="260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 đã có sản phẩm trong giỏ</a:t>
            </a:r>
          </a:p>
        </p:txBody>
      </p:sp>
    </p:spTree>
    <p:extLst>
      <p:ext uri="{BB962C8B-B14F-4D97-AF65-F5344CB8AC3E}">
        <p14:creationId xmlns:p14="http://schemas.microsoft.com/office/powerpoint/2010/main" val="11213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763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Nội dung trình bày</vt:lpstr>
      <vt:lpstr>1. Giới thiệu đề tài</vt:lpstr>
      <vt:lpstr>2. Giới thiệu đề tài</vt:lpstr>
      <vt:lpstr>3. Công nghệ liên quan đề tài</vt:lpstr>
      <vt:lpstr>4. Mô tả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Kết quả đạt được</vt:lpstr>
      <vt:lpstr>6. Hướng phát triển</vt:lpstr>
      <vt:lpstr>7. Tài liệu tham khảo</vt:lpstr>
      <vt:lpstr> 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SenNy _ _</cp:lastModifiedBy>
  <cp:revision>182</cp:revision>
  <dcterms:created xsi:type="dcterms:W3CDTF">2004-07-21T02:43:03Z</dcterms:created>
  <dcterms:modified xsi:type="dcterms:W3CDTF">2022-06-04T07:56:24Z</dcterms:modified>
</cp:coreProperties>
</file>