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311" r:id="rId3"/>
    <p:sldId id="327" r:id="rId4"/>
    <p:sldId id="350" r:id="rId5"/>
    <p:sldId id="351" r:id="rId6"/>
    <p:sldId id="352" r:id="rId7"/>
    <p:sldId id="354" r:id="rId8"/>
    <p:sldId id="355" r:id="rId9"/>
    <p:sldId id="356" r:id="rId10"/>
    <p:sldId id="357" r:id="rId11"/>
    <p:sldId id="331" r:id="rId12"/>
    <p:sldId id="310" r:id="rId1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F80"/>
    <a:srgbClr val="385080"/>
    <a:srgbClr val="FFC712"/>
    <a:srgbClr val="BC2133"/>
    <a:srgbClr val="FFE07D"/>
    <a:srgbClr val="1F396D"/>
    <a:srgbClr val="E25868"/>
    <a:srgbClr val="E77583"/>
    <a:srgbClr val="FFD44B"/>
    <a:srgbClr val="6E89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53" autoAdjust="0"/>
    <p:restoredTop sz="94660"/>
  </p:normalViewPr>
  <p:slideViewPr>
    <p:cSldViewPr snapToGrid="0">
      <p:cViewPr varScale="1">
        <p:scale>
          <a:sx n="79" d="100"/>
          <a:sy n="79" d="100"/>
        </p:scale>
        <p:origin x="110" y="20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516" y="1825625"/>
            <a:ext cx="11184556" cy="4351338"/>
          </a:xfrm>
        </p:spPr>
        <p:txBody>
          <a:bodyPr/>
          <a:lstStyle>
            <a:lvl1pPr>
              <a:buClr>
                <a:srgbClr val="C00000"/>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p:cNvSpPr>
            <a:spLocks noGrp="1"/>
          </p:cNvSpPr>
          <p:nvPr>
            <p:ph type="dt" sz="half" idx="10"/>
          </p:nvPr>
        </p:nvSpPr>
        <p:spPr/>
        <p:txBody>
          <a:bodyPr/>
          <a:lstStyle/>
          <a:p>
            <a:fld id="{BC198856-8958-4A38-9A59-CDC3B865CF0F}" type="datetimeFigureOut">
              <a:rPr lang="vi-VN" smtClean="0"/>
              <a:t>01/06/2024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1F91826-77B8-45D9-A04C-FC19AB7F8E47}" type="slidenum">
              <a:rPr lang="vi-VN" smtClean="0"/>
              <a:t>‹#›</a:t>
            </a:fld>
            <a:endParaRPr lang="vi-VN"/>
          </a:p>
        </p:txBody>
      </p:sp>
    </p:spTree>
    <p:extLst>
      <p:ext uri="{BB962C8B-B14F-4D97-AF65-F5344CB8AC3E}">
        <p14:creationId xmlns:p14="http://schemas.microsoft.com/office/powerpoint/2010/main" val="53133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C198856-8958-4A38-9A59-CDC3B865CF0F}" type="datetimeFigureOut">
              <a:rPr lang="vi-VN" smtClean="0"/>
              <a:t>01/06/2024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1F91826-77B8-45D9-A04C-FC19AB7F8E47}" type="slidenum">
              <a:rPr lang="vi-VN" smtClean="0"/>
              <a:t>‹#›</a:t>
            </a:fld>
            <a:endParaRPr lang="vi-VN"/>
          </a:p>
        </p:txBody>
      </p:sp>
    </p:spTree>
    <p:extLst>
      <p:ext uri="{BB962C8B-B14F-4D97-AF65-F5344CB8AC3E}">
        <p14:creationId xmlns:p14="http://schemas.microsoft.com/office/powerpoint/2010/main" val="108467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198856-8958-4A38-9A59-CDC3B865CF0F}" type="datetimeFigureOut">
              <a:rPr lang="vi-VN" smtClean="0"/>
              <a:t>01/06/2024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1F91826-77B8-45D9-A04C-FC19AB7F8E47}" type="slidenum">
              <a:rPr lang="vi-VN" smtClean="0"/>
              <a:t>‹#›</a:t>
            </a:fld>
            <a:endParaRPr lang="vi-VN"/>
          </a:p>
        </p:txBody>
      </p:sp>
    </p:spTree>
    <p:extLst>
      <p:ext uri="{BB962C8B-B14F-4D97-AF65-F5344CB8AC3E}">
        <p14:creationId xmlns:p14="http://schemas.microsoft.com/office/powerpoint/2010/main" val="104185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BC198856-8958-4A38-9A59-CDC3B865CF0F}" type="datetimeFigureOut">
              <a:rPr lang="vi-VN" smtClean="0"/>
              <a:t>01/06/2024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1F91826-77B8-45D9-A04C-FC19AB7F8E47}" type="slidenum">
              <a:rPr lang="vi-VN" smtClean="0"/>
              <a:t>‹#›</a:t>
            </a:fld>
            <a:endParaRPr lang="vi-VN"/>
          </a:p>
        </p:txBody>
      </p:sp>
    </p:spTree>
    <p:extLst>
      <p:ext uri="{BB962C8B-B14F-4D97-AF65-F5344CB8AC3E}">
        <p14:creationId xmlns:p14="http://schemas.microsoft.com/office/powerpoint/2010/main" val="314772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C198856-8958-4A38-9A59-CDC3B865CF0F}" type="datetimeFigureOut">
              <a:rPr lang="vi-VN" smtClean="0"/>
              <a:t>01/06/2024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1F91826-77B8-45D9-A04C-FC19AB7F8E47}" type="slidenum">
              <a:rPr lang="vi-VN" smtClean="0"/>
              <a:t>‹#›</a:t>
            </a:fld>
            <a:endParaRPr lang="vi-VN"/>
          </a:p>
        </p:txBody>
      </p:sp>
    </p:spTree>
    <p:extLst>
      <p:ext uri="{BB962C8B-B14F-4D97-AF65-F5344CB8AC3E}">
        <p14:creationId xmlns:p14="http://schemas.microsoft.com/office/powerpoint/2010/main" val="297299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BC198856-8958-4A38-9A59-CDC3B865CF0F}" type="datetimeFigureOut">
              <a:rPr lang="vi-VN" smtClean="0"/>
              <a:t>01/06/2024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1F91826-77B8-45D9-A04C-FC19AB7F8E47}" type="slidenum">
              <a:rPr lang="vi-VN" smtClean="0"/>
              <a:t>‹#›</a:t>
            </a:fld>
            <a:endParaRPr lang="vi-VN"/>
          </a:p>
        </p:txBody>
      </p:sp>
    </p:spTree>
    <p:extLst>
      <p:ext uri="{BB962C8B-B14F-4D97-AF65-F5344CB8AC3E}">
        <p14:creationId xmlns:p14="http://schemas.microsoft.com/office/powerpoint/2010/main" val="60378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98856-8958-4A38-9A59-CDC3B865CF0F}" type="datetimeFigureOut">
              <a:rPr lang="vi-VN" smtClean="0"/>
              <a:t>01/06/2024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1F91826-77B8-45D9-A04C-FC19AB7F8E47}" type="slidenum">
              <a:rPr lang="vi-VN" smtClean="0"/>
              <a:t>‹#›</a:t>
            </a:fld>
            <a:endParaRPr lang="vi-VN"/>
          </a:p>
        </p:txBody>
      </p:sp>
    </p:spTree>
    <p:extLst>
      <p:ext uri="{BB962C8B-B14F-4D97-AF65-F5344CB8AC3E}">
        <p14:creationId xmlns:p14="http://schemas.microsoft.com/office/powerpoint/2010/main" val="42170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198856-8958-4A38-9A59-CDC3B865CF0F}" type="datetimeFigureOut">
              <a:rPr lang="vi-VN" smtClean="0"/>
              <a:t>01/06/2024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1F91826-77B8-45D9-A04C-FC19AB7F8E47}" type="slidenum">
              <a:rPr lang="vi-VN" smtClean="0"/>
              <a:t>‹#›</a:t>
            </a:fld>
            <a:endParaRPr lang="vi-VN"/>
          </a:p>
        </p:txBody>
      </p:sp>
    </p:spTree>
    <p:extLst>
      <p:ext uri="{BB962C8B-B14F-4D97-AF65-F5344CB8AC3E}">
        <p14:creationId xmlns:p14="http://schemas.microsoft.com/office/powerpoint/2010/main" val="144184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198856-8958-4A38-9A59-CDC3B865CF0F}" type="datetimeFigureOut">
              <a:rPr lang="vi-VN" smtClean="0"/>
              <a:t>01/06/2024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1F91826-77B8-45D9-A04C-FC19AB7F8E47}" type="slidenum">
              <a:rPr lang="vi-VN" smtClean="0"/>
              <a:t>‹#›</a:t>
            </a:fld>
            <a:endParaRPr lang="vi-VN"/>
          </a:p>
        </p:txBody>
      </p:sp>
    </p:spTree>
    <p:extLst>
      <p:ext uri="{BB962C8B-B14F-4D97-AF65-F5344CB8AC3E}">
        <p14:creationId xmlns:p14="http://schemas.microsoft.com/office/powerpoint/2010/main" val="97191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C198856-8958-4A38-9A59-CDC3B865CF0F}" type="datetimeFigureOut">
              <a:rPr lang="vi-VN" smtClean="0"/>
              <a:t>01/06/2024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1F91826-77B8-45D9-A04C-FC19AB7F8E47}" type="slidenum">
              <a:rPr lang="vi-VN" smtClean="0"/>
              <a:t>‹#›</a:t>
            </a:fld>
            <a:endParaRPr lang="vi-VN"/>
          </a:p>
        </p:txBody>
      </p:sp>
    </p:spTree>
    <p:extLst>
      <p:ext uri="{BB962C8B-B14F-4D97-AF65-F5344CB8AC3E}">
        <p14:creationId xmlns:p14="http://schemas.microsoft.com/office/powerpoint/2010/main" val="30530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0139" y="1825625"/>
            <a:ext cx="11251933"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98856-8958-4A38-9A59-CDC3B865CF0F}" type="datetimeFigureOut">
              <a:rPr lang="vi-VN" smtClean="0"/>
              <a:t>01/06/2024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91826-77B8-45D9-A04C-FC19AB7F8E47}" type="slidenum">
              <a:rPr lang="vi-VN" smtClean="0"/>
              <a:t>‹#›</a:t>
            </a:fld>
            <a:endParaRPr lang="vi-VN"/>
          </a:p>
        </p:txBody>
      </p:sp>
    </p:spTree>
    <p:extLst>
      <p:ext uri="{BB962C8B-B14F-4D97-AF65-F5344CB8AC3E}">
        <p14:creationId xmlns:p14="http://schemas.microsoft.com/office/powerpoint/2010/main" val="2533554542"/>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E63B6130-329B-34B1-FE81-32B71E7BC593}"/>
              </a:ext>
            </a:extLst>
          </p:cNvPr>
          <p:cNvSpPr txBox="1"/>
          <p:nvPr/>
        </p:nvSpPr>
        <p:spPr>
          <a:xfrm>
            <a:off x="1" y="973401"/>
            <a:ext cx="12192000" cy="2369880"/>
          </a:xfrm>
          <a:prstGeom prst="rect">
            <a:avLst/>
          </a:prstGeom>
          <a:noFill/>
        </p:spPr>
        <p:txBody>
          <a:bodyPr wrap="square" rtlCol="0">
            <a:spAutoFit/>
          </a:bodyPr>
          <a:lstStyle/>
          <a:p>
            <a:pPr algn="ctr"/>
            <a:r>
              <a:rPr lang="en-US" sz="4000" b="1" i="0" dirty="0">
                <a:solidFill>
                  <a:srgbClr val="BC2133"/>
                </a:solidFill>
                <a:effectLst>
                  <a:outerShdw blurRad="50800" dist="38100" dir="2700000" algn="tl" rotWithShape="0">
                    <a:prstClr val="black">
                      <a:alpha val="45000"/>
                    </a:prstClr>
                  </a:outerShdw>
                </a:effectLst>
                <a:latin typeface="Black Ops One" pitchFamily="2" charset="0"/>
              </a:rPr>
              <a:t>Basic Project 1 </a:t>
            </a:r>
          </a:p>
          <a:p>
            <a:pPr algn="ctr"/>
            <a:r>
              <a:rPr lang="en-US" sz="3600" b="1" i="0" dirty="0">
                <a:solidFill>
                  <a:srgbClr val="BC2133"/>
                </a:solidFill>
                <a:effectLst>
                  <a:outerShdw blurRad="50800" dist="38100" dir="2700000" algn="tl" rotWithShape="0">
                    <a:prstClr val="black">
                      <a:alpha val="45000"/>
                    </a:prstClr>
                  </a:outerShdw>
                </a:effectLst>
                <a:latin typeface="Black Ops One" pitchFamily="2" charset="0"/>
              </a:rPr>
              <a:t>Thesis name :</a:t>
            </a:r>
          </a:p>
          <a:p>
            <a:pPr algn="ctr"/>
            <a:r>
              <a:rPr lang="en-US" sz="3600" b="1" dirty="0">
                <a:solidFill>
                  <a:srgbClr val="BC2133"/>
                </a:solidFill>
                <a:effectLst>
                  <a:outerShdw blurRad="50800" dist="38100" dir="2700000" algn="tl" rotWithShape="0">
                    <a:prstClr val="black">
                      <a:alpha val="45000"/>
                    </a:prstClr>
                  </a:outerShdw>
                </a:effectLst>
                <a:latin typeface="Black Ops One" pitchFamily="2" charset="0"/>
              </a:rPr>
              <a:t>Using java language to build a chat application program in the socket method</a:t>
            </a:r>
            <a:r>
              <a:rPr lang="en-US" sz="3600" b="1" i="0" dirty="0">
                <a:solidFill>
                  <a:srgbClr val="BC2133"/>
                </a:solidFill>
                <a:effectLst>
                  <a:outerShdw blurRad="50800" dist="38100" dir="2700000" algn="tl" rotWithShape="0">
                    <a:prstClr val="black">
                      <a:alpha val="45000"/>
                    </a:prstClr>
                  </a:outerShdw>
                </a:effectLst>
                <a:latin typeface="Black Ops One" pitchFamily="2" charset="0"/>
              </a:rPr>
              <a:t> </a:t>
            </a:r>
          </a:p>
        </p:txBody>
      </p:sp>
      <p:sp>
        <p:nvSpPr>
          <p:cNvPr id="4" name="TextBox 3">
            <a:extLst>
              <a:ext uri="{FF2B5EF4-FFF2-40B4-BE49-F238E27FC236}">
                <a16:creationId xmlns:a16="http://schemas.microsoft.com/office/drawing/2014/main" id="{16CCDCFC-9C3F-22BA-B042-55175D5C9C8A}"/>
              </a:ext>
            </a:extLst>
          </p:cNvPr>
          <p:cNvSpPr txBox="1"/>
          <p:nvPr/>
        </p:nvSpPr>
        <p:spPr>
          <a:xfrm>
            <a:off x="1" y="3926542"/>
            <a:ext cx="12192000" cy="1569660"/>
          </a:xfrm>
          <a:prstGeom prst="rect">
            <a:avLst/>
          </a:prstGeom>
          <a:noFill/>
        </p:spPr>
        <p:txBody>
          <a:bodyPr wrap="square" rtlCol="0">
            <a:spAutoFit/>
          </a:bodyPr>
          <a:lstStyle/>
          <a:p>
            <a:r>
              <a:rPr lang="en-US" sz="2400" dirty="0">
                <a:latin typeface="Fira Sans Medium" panose="020B0603050000020004" pitchFamily="34" charset="0"/>
              </a:rPr>
              <a:t>Student perform </a:t>
            </a:r>
            <a:r>
              <a:rPr lang="en-US" sz="2400" dirty="0">
                <a:solidFill>
                  <a:srgbClr val="394F80"/>
                </a:solidFill>
                <a:latin typeface="Fira Sans Medium" panose="020B0603050000020004" pitchFamily="34" charset="0"/>
              </a:rPr>
              <a:t>: </a:t>
            </a:r>
            <a:r>
              <a:rPr lang="en-US" sz="2400" dirty="0">
                <a:latin typeface="Fira Sans Medium" panose="020B0603050000020004" pitchFamily="34" charset="0"/>
              </a:rPr>
              <a:t>HUYNH VAN HUY       – MSV : 23IT100                  </a:t>
            </a:r>
          </a:p>
          <a:p>
            <a:r>
              <a:rPr lang="en-US" sz="2400" dirty="0">
                <a:latin typeface="Fira Sans Medium" panose="020B0603050000020004" pitchFamily="34" charset="0"/>
              </a:rPr>
              <a:t>                                 TRAN QUANG TUAN  – MSV : 23IT300</a:t>
            </a:r>
            <a:endParaRPr lang="en-US" sz="2400" dirty="0">
              <a:solidFill>
                <a:srgbClr val="394F80"/>
              </a:solidFill>
              <a:latin typeface="Fira Sans Medium" panose="020B0603050000020004" pitchFamily="34" charset="0"/>
            </a:endParaRPr>
          </a:p>
          <a:p>
            <a:r>
              <a:rPr lang="en-US" sz="2400" dirty="0">
                <a:latin typeface="Fira Sans Medium" panose="020B0603050000020004" pitchFamily="34" charset="0"/>
              </a:rPr>
              <a:t>Class                      : 23IT4</a:t>
            </a:r>
          </a:p>
          <a:p>
            <a:r>
              <a:rPr lang="en-US" sz="2400" dirty="0">
                <a:latin typeface="Fira Sans Medium" panose="020B0603050000020004" pitchFamily="34" charset="0"/>
              </a:rPr>
              <a:t>Instructors            :</a:t>
            </a:r>
            <a:r>
              <a:rPr lang="en-US" sz="2400" dirty="0" err="1">
                <a:latin typeface="Fira Sans Medium" panose="020B0603050000020004" pitchFamily="34" charset="0"/>
              </a:rPr>
              <a:t>Th.s</a:t>
            </a:r>
            <a:r>
              <a:rPr lang="en-US" sz="2400" dirty="0">
                <a:latin typeface="Fira Sans Medium" panose="020B0603050000020004" pitchFamily="34" charset="0"/>
              </a:rPr>
              <a:t> TRINH THI NGOC LINH      </a:t>
            </a:r>
          </a:p>
        </p:txBody>
      </p:sp>
    </p:spTree>
    <p:extLst>
      <p:ext uri="{BB962C8B-B14F-4D97-AF65-F5344CB8AC3E}">
        <p14:creationId xmlns:p14="http://schemas.microsoft.com/office/powerpoint/2010/main" val="1447997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 de1">
            <a:extLst>
              <a:ext uri="{FF2B5EF4-FFF2-40B4-BE49-F238E27FC236}">
                <a16:creationId xmlns:a16="http://schemas.microsoft.com/office/drawing/2014/main" id="{6B6EDCAB-D782-77F9-3FD1-6F6B531065CB}"/>
              </a:ext>
            </a:extLst>
          </p:cNvPr>
          <p:cNvGrpSpPr/>
          <p:nvPr/>
        </p:nvGrpSpPr>
        <p:grpSpPr>
          <a:xfrm>
            <a:off x="320862" y="1019401"/>
            <a:ext cx="11129016" cy="1275248"/>
            <a:chOff x="320862" y="1019401"/>
            <a:chExt cx="11129016" cy="1275248"/>
          </a:xfrm>
        </p:grpSpPr>
        <p:sp>
          <p:nvSpPr>
            <p:cNvPr id="14" name="TextBox 13">
              <a:extLst>
                <a:ext uri="{FF2B5EF4-FFF2-40B4-BE49-F238E27FC236}">
                  <a16:creationId xmlns:a16="http://schemas.microsoft.com/office/drawing/2014/main" id="{454F1DB0-D77D-9467-FC34-0FE05546040D}"/>
                </a:ext>
              </a:extLst>
            </p:cNvPr>
            <p:cNvSpPr txBox="1"/>
            <p:nvPr/>
          </p:nvSpPr>
          <p:spPr>
            <a:xfrm>
              <a:off x="440871" y="1155876"/>
              <a:ext cx="3924119" cy="1138773"/>
            </a:xfrm>
            <a:prstGeom prst="rect">
              <a:avLst/>
            </a:prstGeom>
            <a:noFill/>
          </p:spPr>
          <p:txBody>
            <a:bodyPr wrap="square" rtlCol="0">
              <a:spAutoFit/>
            </a:bodyPr>
            <a:lstStyle/>
            <a:p>
              <a:pPr algn="ctr"/>
              <a:r>
                <a:rPr lang="en-US" sz="3200" dirty="0">
                  <a:solidFill>
                    <a:srgbClr val="C00000"/>
                  </a:solidFill>
                  <a:latin typeface="Fira Sans Medium" panose="020B0603050000020004" pitchFamily="34" charset="0"/>
                </a:rPr>
                <a:t>D</a:t>
              </a:r>
              <a:r>
                <a:rPr lang="en-US" sz="3200" i="0" dirty="0">
                  <a:solidFill>
                    <a:srgbClr val="C00000"/>
                  </a:solidFill>
                  <a:effectLst/>
                  <a:latin typeface="Fira Sans Medium" panose="020B0603050000020004" pitchFamily="34" charset="0"/>
                </a:rPr>
                <a:t>emo Program</a:t>
              </a:r>
            </a:p>
            <a:p>
              <a:pPr algn="ctr"/>
              <a:endParaRPr lang="en-US" sz="3600" i="0" dirty="0">
                <a:solidFill>
                  <a:srgbClr val="C00000"/>
                </a:solidFill>
                <a:effectLst/>
                <a:latin typeface="Fira Sans Medium" panose="020B0603050000020004" pitchFamily="34" charset="0"/>
              </a:endParaRPr>
            </a:p>
          </p:txBody>
        </p:sp>
        <p:grpSp>
          <p:nvGrpSpPr>
            <p:cNvPr id="15" name="Group 14">
              <a:extLst>
                <a:ext uri="{FF2B5EF4-FFF2-40B4-BE49-F238E27FC236}">
                  <a16:creationId xmlns:a16="http://schemas.microsoft.com/office/drawing/2014/main" id="{F807727A-CF45-3356-0531-CD2379C465FB}"/>
                </a:ext>
              </a:extLst>
            </p:cNvPr>
            <p:cNvGrpSpPr/>
            <p:nvPr/>
          </p:nvGrpSpPr>
          <p:grpSpPr>
            <a:xfrm rot="10800000" flipH="1">
              <a:off x="320862" y="1019401"/>
              <a:ext cx="11129016" cy="775602"/>
              <a:chOff x="6992750" y="1808360"/>
              <a:chExt cx="11679412" cy="775602"/>
            </a:xfrm>
            <a:effectLst>
              <a:outerShdw blurRad="50800" dist="38100" dir="2700000" algn="tl" rotWithShape="0">
                <a:prstClr val="black">
                  <a:alpha val="40000"/>
                </a:prstClr>
              </a:outerShdw>
            </a:effectLst>
          </p:grpSpPr>
          <p:cxnSp>
            <p:nvCxnSpPr>
              <p:cNvPr id="16" name="Straight Connector 15">
                <a:extLst>
                  <a:ext uri="{FF2B5EF4-FFF2-40B4-BE49-F238E27FC236}">
                    <a16:creationId xmlns:a16="http://schemas.microsoft.com/office/drawing/2014/main" id="{2AB02E67-B0FB-2CCC-571F-F14978967E7D}"/>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98D95E-71F5-2B7E-428A-86EA25E04533}"/>
                  </a:ext>
                </a:extLst>
              </p:cNvPr>
              <p:cNvCxnSpPr>
                <a:cxnSpLocks/>
              </p:cNvCxnSpPr>
              <p:nvPr/>
            </p:nvCxnSpPr>
            <p:spPr>
              <a:xfrm rot="10800000" flipH="1" flipV="1">
                <a:off x="7681912" y="1816098"/>
                <a:ext cx="10990250" cy="34630"/>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FAB101D-6110-9E1B-173E-AC09DF28A76E}"/>
                  </a:ext>
                </a:extLst>
              </p:cNvPr>
              <p:cNvSpPr/>
              <p:nvPr/>
            </p:nvSpPr>
            <p:spPr>
              <a:xfrm>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Fira Sans Medium" panose="020B0603050000020004" pitchFamily="34" charset="0"/>
                </a:endParaRPr>
              </a:p>
            </p:txBody>
          </p:sp>
        </p:grpSp>
      </p:grpSp>
      <p:sp>
        <p:nvSpPr>
          <p:cNvPr id="61" name="TextBox 60">
            <a:extLst>
              <a:ext uri="{FF2B5EF4-FFF2-40B4-BE49-F238E27FC236}">
                <a16:creationId xmlns:a16="http://schemas.microsoft.com/office/drawing/2014/main" id="{BFF4F236-38E6-94AA-55EF-3128B07C289D}"/>
              </a:ext>
            </a:extLst>
          </p:cNvPr>
          <p:cNvSpPr txBox="1"/>
          <p:nvPr/>
        </p:nvSpPr>
        <p:spPr>
          <a:xfrm>
            <a:off x="-14139" y="19940669"/>
            <a:ext cx="845013" cy="369332"/>
          </a:xfrm>
          <a:prstGeom prst="rect">
            <a:avLst/>
          </a:prstGeom>
          <a:noFill/>
        </p:spPr>
        <p:txBody>
          <a:bodyPr wrap="square" rtlCol="0">
            <a:spAutoFit/>
          </a:bodyPr>
          <a:lstStyle/>
          <a:p>
            <a:r>
              <a:rPr lang="en-US" dirty="0">
                <a:solidFill>
                  <a:srgbClr val="1F396D"/>
                </a:solidFill>
                <a:latin typeface="Black Ops One" pitchFamily="2" charset="0"/>
              </a:rPr>
              <a:t>1950</a:t>
            </a:r>
          </a:p>
        </p:txBody>
      </p:sp>
      <p:sp>
        <p:nvSpPr>
          <p:cNvPr id="62" name="TextBox 61">
            <a:extLst>
              <a:ext uri="{FF2B5EF4-FFF2-40B4-BE49-F238E27FC236}">
                <a16:creationId xmlns:a16="http://schemas.microsoft.com/office/drawing/2014/main" id="{7274DBB4-23AA-F56F-54DF-C8793D42746A}"/>
              </a:ext>
            </a:extLst>
          </p:cNvPr>
          <p:cNvSpPr txBox="1"/>
          <p:nvPr/>
        </p:nvSpPr>
        <p:spPr>
          <a:xfrm>
            <a:off x="16682" y="18366525"/>
            <a:ext cx="845013" cy="369332"/>
          </a:xfrm>
          <a:prstGeom prst="rect">
            <a:avLst/>
          </a:prstGeom>
          <a:noFill/>
        </p:spPr>
        <p:txBody>
          <a:bodyPr wrap="square" rtlCol="0">
            <a:spAutoFit/>
          </a:bodyPr>
          <a:lstStyle/>
          <a:p>
            <a:r>
              <a:rPr lang="en-US" dirty="0">
                <a:solidFill>
                  <a:srgbClr val="1F396D"/>
                </a:solidFill>
                <a:latin typeface="Black Ops One" pitchFamily="2" charset="0"/>
              </a:rPr>
              <a:t>1960</a:t>
            </a:r>
          </a:p>
        </p:txBody>
      </p:sp>
      <p:sp>
        <p:nvSpPr>
          <p:cNvPr id="1037" name="Right Brace 1036">
            <a:extLst>
              <a:ext uri="{FF2B5EF4-FFF2-40B4-BE49-F238E27FC236}">
                <a16:creationId xmlns:a16="http://schemas.microsoft.com/office/drawing/2014/main" id="{25598163-5711-6D68-CFA0-0DE079B661CA}"/>
              </a:ext>
            </a:extLst>
          </p:cNvPr>
          <p:cNvSpPr/>
          <p:nvPr/>
        </p:nvSpPr>
        <p:spPr>
          <a:xfrm>
            <a:off x="1573048" y="18540504"/>
            <a:ext cx="267463" cy="1573312"/>
          </a:xfrm>
          <a:prstGeom prst="rightBrace">
            <a:avLst>
              <a:gd name="adj1" fmla="val 8333"/>
              <a:gd name="adj2" fmla="val 50668"/>
            </a:avLst>
          </a:prstGeom>
          <a:ln w="73025">
            <a:solidFill>
              <a:srgbClr val="BC21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8" name="TextBox 1037">
            <a:extLst>
              <a:ext uri="{FF2B5EF4-FFF2-40B4-BE49-F238E27FC236}">
                <a16:creationId xmlns:a16="http://schemas.microsoft.com/office/drawing/2014/main" id="{5C5944CB-2AD4-AC3D-0346-FEEAE732F287}"/>
              </a:ext>
            </a:extLst>
          </p:cNvPr>
          <p:cNvSpPr txBox="1"/>
          <p:nvPr/>
        </p:nvSpPr>
        <p:spPr>
          <a:xfrm>
            <a:off x="-876912" y="16824717"/>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1970</a:t>
            </a:r>
          </a:p>
        </p:txBody>
      </p:sp>
      <p:sp>
        <p:nvSpPr>
          <p:cNvPr id="1039" name="TextBox 1038">
            <a:extLst>
              <a:ext uri="{FF2B5EF4-FFF2-40B4-BE49-F238E27FC236}">
                <a16:creationId xmlns:a16="http://schemas.microsoft.com/office/drawing/2014/main" id="{09C11BDF-A35F-8CCD-C49E-7F11FCA6DCC4}"/>
              </a:ext>
            </a:extLst>
          </p:cNvPr>
          <p:cNvSpPr txBox="1"/>
          <p:nvPr/>
        </p:nvSpPr>
        <p:spPr>
          <a:xfrm>
            <a:off x="-848560" y="15293061"/>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1980</a:t>
            </a:r>
          </a:p>
        </p:txBody>
      </p:sp>
      <p:grpSp>
        <p:nvGrpSpPr>
          <p:cNvPr id="1040" name="Group 1039">
            <a:extLst>
              <a:ext uri="{FF2B5EF4-FFF2-40B4-BE49-F238E27FC236}">
                <a16:creationId xmlns:a16="http://schemas.microsoft.com/office/drawing/2014/main" id="{0B548F56-632B-2ECA-3725-D929186DC6A5}"/>
              </a:ext>
            </a:extLst>
          </p:cNvPr>
          <p:cNvGrpSpPr/>
          <p:nvPr/>
        </p:nvGrpSpPr>
        <p:grpSpPr>
          <a:xfrm>
            <a:off x="801472" y="7121373"/>
            <a:ext cx="709309" cy="13784797"/>
            <a:chOff x="801472" y="-6892398"/>
            <a:chExt cx="709309" cy="13784797"/>
          </a:xfrm>
        </p:grpSpPr>
        <p:sp>
          <p:nvSpPr>
            <p:cNvPr id="1041" name="Freeform: Shape 1040">
              <a:extLst>
                <a:ext uri="{FF2B5EF4-FFF2-40B4-BE49-F238E27FC236}">
                  <a16:creationId xmlns:a16="http://schemas.microsoft.com/office/drawing/2014/main" id="{F57BB170-E6AC-ADBD-5678-9EC0A4FC40B8}"/>
                </a:ext>
              </a:extLst>
            </p:cNvPr>
            <p:cNvSpPr/>
            <p:nvPr/>
          </p:nvSpPr>
          <p:spPr>
            <a:xfrm rot="16200000">
              <a:off x="-5736271" y="-70883"/>
              <a:ext cx="13784797" cy="141768"/>
            </a:xfrm>
            <a:custGeom>
              <a:avLst/>
              <a:gdLst>
                <a:gd name="connsiteX0" fmla="*/ 4569477 w 4569477"/>
                <a:gd name="connsiteY0" fmla="*/ 44220 h 89196"/>
                <a:gd name="connsiteX1" fmla="*/ 4511281 w 4569477"/>
                <a:gd name="connsiteY1" fmla="*/ 88296 h 89196"/>
                <a:gd name="connsiteX2" fmla="*/ 4426796 w 4569477"/>
                <a:gd name="connsiteY2" fmla="*/ 88296 h 89196"/>
                <a:gd name="connsiteX3" fmla="*/ 4426796 w 4569477"/>
                <a:gd name="connsiteY3" fmla="*/ 89196 h 89196"/>
                <a:gd name="connsiteX4" fmla="*/ 0 w 4569477"/>
                <a:gd name="connsiteY4" fmla="*/ 89196 h 89196"/>
                <a:gd name="connsiteX5" fmla="*/ 0 w 4569477"/>
                <a:gd name="connsiteY5" fmla="*/ 0 h 89196"/>
                <a:gd name="connsiteX6" fmla="*/ 4426796 w 4569477"/>
                <a:gd name="connsiteY6" fmla="*/ 0 h 89196"/>
                <a:gd name="connsiteX7" fmla="*/ 4426796 w 4569477"/>
                <a:gd name="connsiteY7" fmla="*/ 144 h 89196"/>
                <a:gd name="connsiteX8" fmla="*/ 4511281 w 4569477"/>
                <a:gd name="connsiteY8" fmla="*/ 144 h 89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9477" h="89196">
                  <a:moveTo>
                    <a:pt x="4569477" y="44220"/>
                  </a:moveTo>
                  <a:lnTo>
                    <a:pt x="4511281" y="88296"/>
                  </a:lnTo>
                  <a:lnTo>
                    <a:pt x="4426796" y="88296"/>
                  </a:lnTo>
                  <a:lnTo>
                    <a:pt x="4426796" y="89196"/>
                  </a:lnTo>
                  <a:lnTo>
                    <a:pt x="0" y="89196"/>
                  </a:lnTo>
                  <a:lnTo>
                    <a:pt x="0" y="0"/>
                  </a:lnTo>
                  <a:lnTo>
                    <a:pt x="4426796" y="0"/>
                  </a:lnTo>
                  <a:lnTo>
                    <a:pt x="4426796" y="144"/>
                  </a:lnTo>
                  <a:lnTo>
                    <a:pt x="4511281" y="144"/>
                  </a:lnTo>
                  <a:close/>
                </a:path>
              </a:pathLst>
            </a:cu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2" name="Rectangle 1041">
              <a:extLst>
                <a:ext uri="{FF2B5EF4-FFF2-40B4-BE49-F238E27FC236}">
                  <a16:creationId xmlns:a16="http://schemas.microsoft.com/office/drawing/2014/main" id="{89B04F0C-F82E-EEB2-DB25-F125E6C888B3}"/>
                </a:ext>
              </a:extLst>
            </p:cNvPr>
            <p:cNvSpPr/>
            <p:nvPr/>
          </p:nvSpPr>
          <p:spPr>
            <a:xfrm rot="16200000">
              <a:off x="1102299" y="5732960"/>
              <a:ext cx="107656" cy="709309"/>
            </a:xfrm>
            <a:prstGeom prst="rect">
              <a:avLst/>
            </a:prstGeom>
            <a:solidFill>
              <a:srgbClr val="BC21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C33B51E8-BEF8-710B-63C0-96964D58C40C}"/>
                </a:ext>
              </a:extLst>
            </p:cNvPr>
            <p:cNvSpPr/>
            <p:nvPr/>
          </p:nvSpPr>
          <p:spPr>
            <a:xfrm rot="16200000">
              <a:off x="1102299" y="4188782"/>
              <a:ext cx="107656" cy="709309"/>
            </a:xfrm>
            <a:prstGeom prst="rect">
              <a:avLst/>
            </a:prstGeom>
            <a:solidFill>
              <a:srgbClr val="BC21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62B2DB13-DE1F-06B2-5441-A31722992C5C}"/>
                </a:ext>
              </a:extLst>
            </p:cNvPr>
            <p:cNvSpPr/>
            <p:nvPr/>
          </p:nvSpPr>
          <p:spPr>
            <a:xfrm rot="16200000">
              <a:off x="1102299" y="2644604"/>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ED5D75BA-93D3-609B-FCDE-DE9B536FBF59}"/>
                </a:ext>
              </a:extLst>
            </p:cNvPr>
            <p:cNvSpPr/>
            <p:nvPr/>
          </p:nvSpPr>
          <p:spPr>
            <a:xfrm rot="16200000">
              <a:off x="1102299" y="1100426"/>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DAD4DC5C-0676-7F0D-7CB3-64CAAA8A6F8F}"/>
                </a:ext>
              </a:extLst>
            </p:cNvPr>
            <p:cNvSpPr/>
            <p:nvPr/>
          </p:nvSpPr>
          <p:spPr>
            <a:xfrm rot="16200000">
              <a:off x="1102299" y="-443753"/>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06CA2D40-7F81-2091-3FCA-C6FDA623D35E}"/>
                </a:ext>
              </a:extLst>
            </p:cNvPr>
            <p:cNvSpPr/>
            <p:nvPr/>
          </p:nvSpPr>
          <p:spPr>
            <a:xfrm rot="16200000">
              <a:off x="1102299" y="-1987931"/>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C1DB0333-EB9F-DE67-7EC5-314929914C67}"/>
                </a:ext>
              </a:extLst>
            </p:cNvPr>
            <p:cNvSpPr/>
            <p:nvPr/>
          </p:nvSpPr>
          <p:spPr>
            <a:xfrm rot="16200000">
              <a:off x="1102299" y="-5204129"/>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id="{69998E92-4264-48CD-AB28-5E5D235699DC}"/>
              </a:ext>
            </a:extLst>
          </p:cNvPr>
          <p:cNvSpPr/>
          <p:nvPr/>
        </p:nvSpPr>
        <p:spPr>
          <a:xfrm flipH="1">
            <a:off x="320861" y="1027151"/>
            <a:ext cx="656686"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Fira Sans Medium" panose="020B0603050000020004" pitchFamily="34" charset="0"/>
              </a:rPr>
              <a:t>III</a:t>
            </a:r>
          </a:p>
        </p:txBody>
      </p:sp>
      <p:grpSp>
        <p:nvGrpSpPr>
          <p:cNvPr id="30" name="Group 29">
            <a:extLst>
              <a:ext uri="{FF2B5EF4-FFF2-40B4-BE49-F238E27FC236}">
                <a16:creationId xmlns:a16="http://schemas.microsoft.com/office/drawing/2014/main" id="{158B3B93-DE04-4A7D-AED4-972305A8665D}"/>
              </a:ext>
            </a:extLst>
          </p:cNvPr>
          <p:cNvGrpSpPr/>
          <p:nvPr/>
        </p:nvGrpSpPr>
        <p:grpSpPr>
          <a:xfrm rot="10800000" flipH="1">
            <a:off x="861695" y="1888524"/>
            <a:ext cx="3924119" cy="633867"/>
            <a:chOff x="6822960" y="1796134"/>
            <a:chExt cx="5619032" cy="787018"/>
          </a:xfrm>
          <a:effectLst>
            <a:outerShdw blurRad="50800" dist="38100" dir="2700000" algn="tl" rotWithShape="0">
              <a:prstClr val="black">
                <a:alpha val="40000"/>
              </a:prstClr>
            </a:outerShdw>
          </a:effectLst>
        </p:grpSpPr>
        <p:cxnSp>
          <p:nvCxnSpPr>
            <p:cNvPr id="31" name="Straight Connector 30">
              <a:extLst>
                <a:ext uri="{FF2B5EF4-FFF2-40B4-BE49-F238E27FC236}">
                  <a16:creationId xmlns:a16="http://schemas.microsoft.com/office/drawing/2014/main" id="{C471A812-0F77-42E4-B320-350F7EFEDDD4}"/>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1E706D-B2EB-429C-93D4-4C3558A2B5C2}"/>
                </a:ext>
              </a:extLst>
            </p:cNvPr>
            <p:cNvCxnSpPr>
              <a:cxnSpLocks/>
            </p:cNvCxnSpPr>
            <p:nvPr/>
          </p:nvCxnSpPr>
          <p:spPr>
            <a:xfrm rot="10800000" flipH="1" flipV="1">
              <a:off x="7681912" y="1816098"/>
              <a:ext cx="4760080" cy="14999"/>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66A0536-9053-476D-BCA3-CBBC385702A6}"/>
                </a:ext>
              </a:extLst>
            </p:cNvPr>
            <p:cNvSpPr/>
            <p:nvPr/>
          </p:nvSpPr>
          <p:spPr>
            <a:xfrm rot="10800000">
              <a:off x="6822960" y="1796134"/>
              <a:ext cx="1113892" cy="787018"/>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III.2</a:t>
              </a:r>
            </a:p>
          </p:txBody>
        </p:sp>
      </p:grpSp>
      <p:sp>
        <p:nvSpPr>
          <p:cNvPr id="34" name="TextBox 33">
            <a:extLst>
              <a:ext uri="{FF2B5EF4-FFF2-40B4-BE49-F238E27FC236}">
                <a16:creationId xmlns:a16="http://schemas.microsoft.com/office/drawing/2014/main" id="{9853F58F-2283-4BD4-8252-1BF2AD32C7FB}"/>
              </a:ext>
            </a:extLst>
          </p:cNvPr>
          <p:cNvSpPr txBox="1"/>
          <p:nvPr/>
        </p:nvSpPr>
        <p:spPr>
          <a:xfrm>
            <a:off x="1461554" y="2047362"/>
            <a:ext cx="3522821" cy="400110"/>
          </a:xfrm>
          <a:prstGeom prst="rect">
            <a:avLst/>
          </a:prstGeom>
          <a:noFill/>
        </p:spPr>
        <p:txBody>
          <a:bodyPr wrap="square" rtlCol="0">
            <a:spAutoFit/>
          </a:bodyPr>
          <a:lstStyle/>
          <a:p>
            <a:pPr algn="ctr"/>
            <a:r>
              <a:rPr lang="en-US" sz="2000" dirty="0">
                <a:latin typeface="Fira Sans Medium" panose="020B0603050000020004" pitchFamily="34" charset="0"/>
              </a:rPr>
              <a:t>Functions of the application :</a:t>
            </a:r>
            <a:endParaRPr lang="en-US" sz="2000" i="0" dirty="0">
              <a:effectLst/>
              <a:latin typeface="Fira Sans Medium" panose="020B0603050000020004" pitchFamily="34" charset="0"/>
            </a:endParaRPr>
          </a:p>
        </p:txBody>
      </p:sp>
      <p:sp>
        <p:nvSpPr>
          <p:cNvPr id="38" name="TextBox 37">
            <a:extLst>
              <a:ext uri="{FF2B5EF4-FFF2-40B4-BE49-F238E27FC236}">
                <a16:creationId xmlns:a16="http://schemas.microsoft.com/office/drawing/2014/main" id="{77A415DD-54F0-45B3-9733-C559F1F51C74}"/>
              </a:ext>
            </a:extLst>
          </p:cNvPr>
          <p:cNvSpPr txBox="1"/>
          <p:nvPr/>
        </p:nvSpPr>
        <p:spPr>
          <a:xfrm>
            <a:off x="1039806" y="3330383"/>
            <a:ext cx="10112387" cy="400110"/>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 </a:t>
            </a:r>
            <a:endParaRPr lang="vi-VN" sz="2000" b="0" i="1" dirty="0">
              <a:solidFill>
                <a:srgbClr val="394F80"/>
              </a:solidFill>
              <a:effectLst/>
              <a:latin typeface="Fira Sans Medium" panose="020B0603050000020004" pitchFamily="34" charset="0"/>
            </a:endParaRPr>
          </a:p>
        </p:txBody>
      </p:sp>
      <p:sp>
        <p:nvSpPr>
          <p:cNvPr id="39" name="TextBox 38">
            <a:extLst>
              <a:ext uri="{FF2B5EF4-FFF2-40B4-BE49-F238E27FC236}">
                <a16:creationId xmlns:a16="http://schemas.microsoft.com/office/drawing/2014/main" id="{F0739C98-0063-42A4-BF22-930EF079F3C3}"/>
              </a:ext>
            </a:extLst>
          </p:cNvPr>
          <p:cNvSpPr txBox="1"/>
          <p:nvPr/>
        </p:nvSpPr>
        <p:spPr>
          <a:xfrm>
            <a:off x="1840511" y="3948579"/>
            <a:ext cx="2384023" cy="400110"/>
          </a:xfrm>
          <a:prstGeom prst="rect">
            <a:avLst/>
          </a:prstGeom>
          <a:noFill/>
        </p:spPr>
        <p:txBody>
          <a:bodyPr wrap="square" rtlCol="0">
            <a:spAutoFit/>
          </a:bodyPr>
          <a:lstStyle/>
          <a:p>
            <a:r>
              <a:rPr lang="vi-VN" sz="2000" b="0" i="1" dirty="0">
                <a:solidFill>
                  <a:srgbClr val="394F80"/>
                </a:solidFill>
                <a:effectLst/>
                <a:latin typeface="Fira Sans Medium" panose="020B0603050000020004" pitchFamily="34" charset="0"/>
              </a:rPr>
              <a:t>Send emotions</a:t>
            </a:r>
          </a:p>
        </p:txBody>
      </p:sp>
      <p:sp>
        <p:nvSpPr>
          <p:cNvPr id="41" name="TextBox 40">
            <a:extLst>
              <a:ext uri="{FF2B5EF4-FFF2-40B4-BE49-F238E27FC236}">
                <a16:creationId xmlns:a16="http://schemas.microsoft.com/office/drawing/2014/main" id="{16E6D34A-E3A8-476B-9B17-F20E8A404938}"/>
              </a:ext>
            </a:extLst>
          </p:cNvPr>
          <p:cNvSpPr txBox="1"/>
          <p:nvPr/>
        </p:nvSpPr>
        <p:spPr>
          <a:xfrm>
            <a:off x="1840512" y="5837289"/>
            <a:ext cx="2384022" cy="400110"/>
          </a:xfrm>
          <a:prstGeom prst="rect">
            <a:avLst/>
          </a:prstGeom>
          <a:noFill/>
        </p:spPr>
        <p:txBody>
          <a:bodyPr wrap="square" rtlCol="0">
            <a:spAutoFit/>
          </a:bodyPr>
          <a:lstStyle/>
          <a:p>
            <a:r>
              <a:rPr lang="vi-VN" sz="2000" b="0" i="1" dirty="0">
                <a:solidFill>
                  <a:srgbClr val="394F80"/>
                </a:solidFill>
                <a:effectLst/>
                <a:latin typeface="Fira Sans Medium" panose="020B0603050000020004" pitchFamily="34" charset="0"/>
              </a:rPr>
              <a:t>Receive emotions</a:t>
            </a:r>
          </a:p>
        </p:txBody>
      </p:sp>
      <p:sp>
        <p:nvSpPr>
          <p:cNvPr id="42" name="TextBox 41">
            <a:extLst>
              <a:ext uri="{FF2B5EF4-FFF2-40B4-BE49-F238E27FC236}">
                <a16:creationId xmlns:a16="http://schemas.microsoft.com/office/drawing/2014/main" id="{0EEB00EA-344E-478C-8775-51057A2121D0}"/>
              </a:ext>
            </a:extLst>
          </p:cNvPr>
          <p:cNvSpPr txBox="1"/>
          <p:nvPr/>
        </p:nvSpPr>
        <p:spPr>
          <a:xfrm>
            <a:off x="8373990" y="3890672"/>
            <a:ext cx="2565883" cy="400110"/>
          </a:xfrm>
          <a:prstGeom prst="rect">
            <a:avLst/>
          </a:prstGeom>
          <a:noFill/>
        </p:spPr>
        <p:txBody>
          <a:bodyPr wrap="square" rtlCol="0">
            <a:spAutoFit/>
          </a:bodyPr>
          <a:lstStyle/>
          <a:p>
            <a:r>
              <a:rPr lang="en-US" sz="2000" i="1" dirty="0">
                <a:solidFill>
                  <a:srgbClr val="394F80"/>
                </a:solidFill>
                <a:latin typeface="Fira Sans Medium" panose="020B0603050000020004" pitchFamily="34" charset="0"/>
              </a:rPr>
              <a:t>Send images</a:t>
            </a:r>
            <a:endParaRPr lang="vi-VN" sz="2000" b="0" i="1" dirty="0">
              <a:solidFill>
                <a:srgbClr val="394F80"/>
              </a:solidFill>
              <a:effectLst/>
              <a:latin typeface="Fira Sans Medium" panose="020B0603050000020004" pitchFamily="34" charset="0"/>
            </a:endParaRPr>
          </a:p>
        </p:txBody>
      </p:sp>
      <p:sp>
        <p:nvSpPr>
          <p:cNvPr id="43" name="TextBox 42">
            <a:extLst>
              <a:ext uri="{FF2B5EF4-FFF2-40B4-BE49-F238E27FC236}">
                <a16:creationId xmlns:a16="http://schemas.microsoft.com/office/drawing/2014/main" id="{3A696A6D-0D36-4A63-B8F3-3FD4CD9A3E32}"/>
              </a:ext>
            </a:extLst>
          </p:cNvPr>
          <p:cNvSpPr txBox="1"/>
          <p:nvPr/>
        </p:nvSpPr>
        <p:spPr>
          <a:xfrm>
            <a:off x="8373990" y="5706310"/>
            <a:ext cx="2384021" cy="400110"/>
          </a:xfrm>
          <a:prstGeom prst="rect">
            <a:avLst/>
          </a:prstGeom>
          <a:noFill/>
        </p:spPr>
        <p:txBody>
          <a:bodyPr wrap="square" rtlCol="0">
            <a:spAutoFit/>
          </a:bodyPr>
          <a:lstStyle/>
          <a:p>
            <a:r>
              <a:rPr lang="en-US" sz="2000" i="1" dirty="0">
                <a:solidFill>
                  <a:srgbClr val="394F80"/>
                </a:solidFill>
                <a:latin typeface="Fira Sans Medium" panose="020B0603050000020004" pitchFamily="34" charset="0"/>
              </a:rPr>
              <a:t> Receive images</a:t>
            </a:r>
            <a:endParaRPr lang="vi-VN" sz="2000" b="0" i="1" dirty="0">
              <a:solidFill>
                <a:srgbClr val="394F80"/>
              </a:solidFill>
              <a:effectLst/>
              <a:latin typeface="Fira Sans Medium" panose="020B0603050000020004" pitchFamily="34" charset="0"/>
            </a:endParaRPr>
          </a:p>
        </p:txBody>
      </p:sp>
      <p:pic>
        <p:nvPicPr>
          <p:cNvPr id="44" name="Picture 43">
            <a:extLst>
              <a:ext uri="{FF2B5EF4-FFF2-40B4-BE49-F238E27FC236}">
                <a16:creationId xmlns:a16="http://schemas.microsoft.com/office/drawing/2014/main" id="{EFE0954A-FB12-4F55-AEE6-0F2072CC958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694099" y="3000407"/>
            <a:ext cx="2648099" cy="2444539"/>
          </a:xfrm>
          <a:prstGeom prst="rect">
            <a:avLst/>
          </a:prstGeom>
        </p:spPr>
      </p:pic>
      <p:pic>
        <p:nvPicPr>
          <p:cNvPr id="45" name="Picture 44">
            <a:extLst>
              <a:ext uri="{FF2B5EF4-FFF2-40B4-BE49-F238E27FC236}">
                <a16:creationId xmlns:a16="http://schemas.microsoft.com/office/drawing/2014/main" id="{F3A0FAD4-3A10-40AF-BF6A-B618147EF4A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80670" y="4508508"/>
            <a:ext cx="3324259" cy="1169372"/>
          </a:xfrm>
          <a:prstGeom prst="rect">
            <a:avLst/>
          </a:prstGeom>
        </p:spPr>
      </p:pic>
      <p:pic>
        <p:nvPicPr>
          <p:cNvPr id="46" name="Picture 45">
            <a:extLst>
              <a:ext uri="{FF2B5EF4-FFF2-40B4-BE49-F238E27FC236}">
                <a16:creationId xmlns:a16="http://schemas.microsoft.com/office/drawing/2014/main" id="{51C8B93D-D702-4012-83BC-B3857FE93B2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80670" y="2623650"/>
            <a:ext cx="3324259" cy="1328781"/>
          </a:xfrm>
          <a:prstGeom prst="rect">
            <a:avLst/>
          </a:prstGeom>
        </p:spPr>
      </p:pic>
      <p:pic>
        <p:nvPicPr>
          <p:cNvPr id="47" name="Picture 46">
            <a:extLst>
              <a:ext uri="{FF2B5EF4-FFF2-40B4-BE49-F238E27FC236}">
                <a16:creationId xmlns:a16="http://schemas.microsoft.com/office/drawing/2014/main" id="{836A73F7-A192-4E43-8051-A950ABC2D20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586246" y="2623650"/>
            <a:ext cx="3321899" cy="1328781"/>
          </a:xfrm>
          <a:prstGeom prst="rect">
            <a:avLst/>
          </a:prstGeom>
        </p:spPr>
      </p:pic>
      <p:pic>
        <p:nvPicPr>
          <p:cNvPr id="48" name="Picture 47">
            <a:extLst>
              <a:ext uri="{FF2B5EF4-FFF2-40B4-BE49-F238E27FC236}">
                <a16:creationId xmlns:a16="http://schemas.microsoft.com/office/drawing/2014/main" id="{EBA9477A-8D24-4F73-A7AB-47C536505328}"/>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7627110" y="4508508"/>
            <a:ext cx="3281036" cy="1328781"/>
          </a:xfrm>
          <a:prstGeom prst="rect">
            <a:avLst/>
          </a:prstGeom>
        </p:spPr>
      </p:pic>
      <p:sp>
        <p:nvSpPr>
          <p:cNvPr id="49" name="TextBox 48">
            <a:extLst>
              <a:ext uri="{FF2B5EF4-FFF2-40B4-BE49-F238E27FC236}">
                <a16:creationId xmlns:a16="http://schemas.microsoft.com/office/drawing/2014/main" id="{56ACCCD9-8D5F-4B8C-A025-F607553BFC7F}"/>
              </a:ext>
            </a:extLst>
          </p:cNvPr>
          <p:cNvSpPr txBox="1"/>
          <p:nvPr/>
        </p:nvSpPr>
        <p:spPr>
          <a:xfrm>
            <a:off x="4971414" y="5477825"/>
            <a:ext cx="2565883" cy="400110"/>
          </a:xfrm>
          <a:prstGeom prst="rect">
            <a:avLst/>
          </a:prstGeom>
          <a:noFill/>
        </p:spPr>
        <p:txBody>
          <a:bodyPr wrap="square" rtlCol="0">
            <a:spAutoFit/>
          </a:bodyPr>
          <a:lstStyle/>
          <a:p>
            <a:r>
              <a:rPr lang="en-US" sz="2000" i="1" dirty="0">
                <a:solidFill>
                  <a:srgbClr val="394F80"/>
                </a:solidFill>
                <a:latin typeface="Fira Sans Medium" panose="020B0603050000020004" pitchFamily="34" charset="0"/>
              </a:rPr>
              <a:t> Chat messages</a:t>
            </a:r>
            <a:endParaRPr lang="vi-VN" sz="2000" b="0" i="1" dirty="0">
              <a:solidFill>
                <a:srgbClr val="394F80"/>
              </a:solidFill>
              <a:effectLst/>
              <a:latin typeface="Fira Sans Medium" panose="020B0603050000020004" pitchFamily="34" charset="0"/>
            </a:endParaRPr>
          </a:p>
        </p:txBody>
      </p:sp>
    </p:spTree>
    <p:extLst>
      <p:ext uri="{BB962C8B-B14F-4D97-AF65-F5344CB8AC3E}">
        <p14:creationId xmlns:p14="http://schemas.microsoft.com/office/powerpoint/2010/main" val="71418400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Right 10">
            <a:extLst>
              <a:ext uri="{FF2B5EF4-FFF2-40B4-BE49-F238E27FC236}">
                <a16:creationId xmlns:a16="http://schemas.microsoft.com/office/drawing/2014/main" id="{0B277721-CFA9-B96E-ECC7-BB024FCCC97A}"/>
              </a:ext>
            </a:extLst>
          </p:cNvPr>
          <p:cNvSpPr/>
          <p:nvPr/>
        </p:nvSpPr>
        <p:spPr>
          <a:xfrm rot="16200000">
            <a:off x="-1869306" y="4299531"/>
            <a:ext cx="4252068" cy="45719"/>
          </a:xfrm>
          <a:prstGeom prst="rightArrow">
            <a:avLst>
              <a:gd name="adj1" fmla="val 100000"/>
              <a:gd name="adj2" fmla="val 23030"/>
            </a:avLst>
          </a:prstGeom>
          <a:solidFill>
            <a:srgbClr val="FFC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54F1DB0-D77D-9467-FC34-0FE05546040D}"/>
              </a:ext>
            </a:extLst>
          </p:cNvPr>
          <p:cNvSpPr txBox="1"/>
          <p:nvPr/>
        </p:nvSpPr>
        <p:spPr>
          <a:xfrm>
            <a:off x="-1008204" y="1155868"/>
            <a:ext cx="10752839" cy="584775"/>
          </a:xfrm>
          <a:prstGeom prst="rect">
            <a:avLst/>
          </a:prstGeom>
          <a:noFill/>
        </p:spPr>
        <p:txBody>
          <a:bodyPr wrap="square" rtlCol="0">
            <a:spAutoFit/>
          </a:bodyPr>
          <a:lstStyle/>
          <a:p>
            <a:pPr algn="ctr"/>
            <a:r>
              <a:rPr lang="en-US" sz="3200" i="0" dirty="0">
                <a:solidFill>
                  <a:srgbClr val="C00000"/>
                </a:solidFill>
                <a:effectLst/>
                <a:latin typeface="Fira Sans Medium" panose="020B0603050000020004" pitchFamily="34" charset="0"/>
              </a:rPr>
              <a:t>Conclusion and development direction</a:t>
            </a:r>
          </a:p>
        </p:txBody>
      </p:sp>
      <p:grpSp>
        <p:nvGrpSpPr>
          <p:cNvPr id="15" name="Group 14">
            <a:extLst>
              <a:ext uri="{FF2B5EF4-FFF2-40B4-BE49-F238E27FC236}">
                <a16:creationId xmlns:a16="http://schemas.microsoft.com/office/drawing/2014/main" id="{F807727A-CF45-3356-0531-CD2379C465FB}"/>
              </a:ext>
            </a:extLst>
          </p:cNvPr>
          <p:cNvGrpSpPr/>
          <p:nvPr/>
        </p:nvGrpSpPr>
        <p:grpSpPr>
          <a:xfrm rot="10800000" flipH="1">
            <a:off x="320862" y="1019401"/>
            <a:ext cx="11129016" cy="775602"/>
            <a:chOff x="6992750" y="1808360"/>
            <a:chExt cx="11679411" cy="775602"/>
          </a:xfrm>
          <a:effectLst>
            <a:outerShdw blurRad="50800" dist="38100" dir="2700000" algn="tl" rotWithShape="0">
              <a:prstClr val="black">
                <a:alpha val="40000"/>
              </a:prstClr>
            </a:outerShdw>
          </a:effectLst>
        </p:grpSpPr>
        <p:cxnSp>
          <p:nvCxnSpPr>
            <p:cNvPr id="16" name="Straight Connector 15">
              <a:extLst>
                <a:ext uri="{FF2B5EF4-FFF2-40B4-BE49-F238E27FC236}">
                  <a16:creationId xmlns:a16="http://schemas.microsoft.com/office/drawing/2014/main" id="{2AB02E67-B0FB-2CCC-571F-F14978967E7D}"/>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98D95E-71F5-2B7E-428A-86EA25E04533}"/>
                </a:ext>
              </a:extLst>
            </p:cNvPr>
            <p:cNvCxnSpPr>
              <a:cxnSpLocks/>
            </p:cNvCxnSpPr>
            <p:nvPr/>
          </p:nvCxnSpPr>
          <p:spPr>
            <a:xfrm rot="10800000" flipH="1" flipV="1">
              <a:off x="7681912" y="1816098"/>
              <a:ext cx="10990249" cy="34630"/>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FAB101D-6110-9E1B-173E-AC09DF28A76E}"/>
                </a:ext>
              </a:extLst>
            </p:cNvPr>
            <p:cNvSpPr/>
            <p:nvPr/>
          </p:nvSpPr>
          <p:spPr>
            <a:xfrm rot="10800000">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Fira Sans Medium" panose="020B0603050000020004" pitchFamily="34" charset="0"/>
                </a:rPr>
                <a:t>**</a:t>
              </a:r>
            </a:p>
          </p:txBody>
        </p:sp>
      </p:grpSp>
      <p:sp>
        <p:nvSpPr>
          <p:cNvPr id="6" name="Rectangle: Rounded Corners 5">
            <a:extLst>
              <a:ext uri="{FF2B5EF4-FFF2-40B4-BE49-F238E27FC236}">
                <a16:creationId xmlns:a16="http://schemas.microsoft.com/office/drawing/2014/main" id="{A5322494-254F-3FA3-D8E0-F33791616B02}"/>
              </a:ext>
            </a:extLst>
          </p:cNvPr>
          <p:cNvSpPr/>
          <p:nvPr/>
        </p:nvSpPr>
        <p:spPr>
          <a:xfrm>
            <a:off x="262124" y="3068921"/>
            <a:ext cx="2064774" cy="531085"/>
          </a:xfrm>
          <a:prstGeom prst="roundRect">
            <a:avLst>
              <a:gd name="adj" fmla="val 50000"/>
            </a:avLst>
          </a:prstGeom>
          <a:solidFill>
            <a:srgbClr val="FFC71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04EE814-C522-85E7-1EF0-4B7CB0A8F031}"/>
              </a:ext>
            </a:extLst>
          </p:cNvPr>
          <p:cNvSpPr txBox="1"/>
          <p:nvPr/>
        </p:nvSpPr>
        <p:spPr>
          <a:xfrm>
            <a:off x="557481" y="3134823"/>
            <a:ext cx="1322448" cy="400110"/>
          </a:xfrm>
          <a:prstGeom prst="rect">
            <a:avLst/>
          </a:prstGeom>
          <a:noFill/>
        </p:spPr>
        <p:txBody>
          <a:bodyPr wrap="square" rtlCol="0">
            <a:spAutoFit/>
          </a:bodyPr>
          <a:lstStyle/>
          <a:p>
            <a:pPr algn="ctr"/>
            <a:r>
              <a:rPr lang="en-US" sz="2000" b="1" dirty="0">
                <a:solidFill>
                  <a:srgbClr val="C00000"/>
                </a:solidFill>
                <a:latin typeface="Fira Sans Medium" panose="020B0603050000020004" pitchFamily="34" charset="0"/>
              </a:rPr>
              <a:t>Develop</a:t>
            </a:r>
            <a:endParaRPr lang="en-US" sz="2000" b="1" i="0" dirty="0">
              <a:effectLst/>
              <a:latin typeface="Söhne"/>
            </a:endParaRPr>
          </a:p>
        </p:txBody>
      </p:sp>
      <p:grpSp>
        <p:nvGrpSpPr>
          <p:cNvPr id="56" name="Group 55">
            <a:extLst>
              <a:ext uri="{FF2B5EF4-FFF2-40B4-BE49-F238E27FC236}">
                <a16:creationId xmlns:a16="http://schemas.microsoft.com/office/drawing/2014/main" id="{5D18642A-647C-FE6E-4319-CF68BECD07AC}"/>
              </a:ext>
            </a:extLst>
          </p:cNvPr>
          <p:cNvGrpSpPr/>
          <p:nvPr/>
        </p:nvGrpSpPr>
        <p:grpSpPr>
          <a:xfrm>
            <a:off x="320861" y="2265155"/>
            <a:ext cx="10632888" cy="738885"/>
            <a:chOff x="206676" y="3377102"/>
            <a:chExt cx="6983498" cy="738885"/>
          </a:xfrm>
        </p:grpSpPr>
        <p:sp>
          <p:nvSpPr>
            <p:cNvPr id="4" name="TextBox 3">
              <a:extLst>
                <a:ext uri="{FF2B5EF4-FFF2-40B4-BE49-F238E27FC236}">
                  <a16:creationId xmlns:a16="http://schemas.microsoft.com/office/drawing/2014/main" id="{84F39EA8-5CA4-1B84-4AAE-6259D69BF53E}"/>
                </a:ext>
              </a:extLst>
            </p:cNvPr>
            <p:cNvSpPr txBox="1"/>
            <p:nvPr/>
          </p:nvSpPr>
          <p:spPr>
            <a:xfrm>
              <a:off x="779698" y="3469656"/>
              <a:ext cx="6410476" cy="646331"/>
            </a:xfrm>
            <a:prstGeom prst="rect">
              <a:avLst/>
            </a:prstGeom>
            <a:noFill/>
          </p:spPr>
          <p:txBody>
            <a:bodyPr wrap="square" rtlCol="0">
              <a:spAutoFit/>
            </a:bodyPr>
            <a:lstStyle/>
            <a:p>
              <a:pPr algn="l"/>
              <a:r>
                <a:rPr lang="en-US" b="0" i="0" dirty="0">
                  <a:solidFill>
                    <a:srgbClr val="394F80"/>
                  </a:solidFill>
                  <a:effectLst/>
                  <a:latin typeface="Fira Sans Medium" panose="020B0603050000020004" pitchFamily="34" charset="0"/>
                </a:rPr>
                <a:t> When implementing the program, we have a more intuitive view of the connection between Client through Server. Know how it works when a Client sends photos or messages via another Client.</a:t>
              </a:r>
              <a:endParaRPr lang="en-US" b="1" i="0" dirty="0">
                <a:solidFill>
                  <a:srgbClr val="394F80"/>
                </a:solidFill>
                <a:effectLst/>
                <a:latin typeface="Fira Sans Medium" panose="020B0603050000020004" pitchFamily="34" charset="0"/>
              </a:endParaRPr>
            </a:p>
          </p:txBody>
        </p:sp>
        <p:grpSp>
          <p:nvGrpSpPr>
            <p:cNvPr id="22" name="Group 21">
              <a:extLst>
                <a:ext uri="{FF2B5EF4-FFF2-40B4-BE49-F238E27FC236}">
                  <a16:creationId xmlns:a16="http://schemas.microsoft.com/office/drawing/2014/main" id="{61243307-5262-9C8B-6165-11D710AA3836}"/>
                </a:ext>
              </a:extLst>
            </p:cNvPr>
            <p:cNvGrpSpPr/>
            <p:nvPr/>
          </p:nvGrpSpPr>
          <p:grpSpPr>
            <a:xfrm flipV="1">
              <a:off x="206676" y="3377102"/>
              <a:ext cx="6851671" cy="714320"/>
              <a:chOff x="7052053" y="1808359"/>
              <a:chExt cx="6279917" cy="714320"/>
            </a:xfrm>
            <a:solidFill>
              <a:srgbClr val="FFC712"/>
            </a:solidFill>
            <a:effectLst>
              <a:outerShdw blurRad="50800" dist="38100" dir="2700000" algn="tl" rotWithShape="0">
                <a:prstClr val="black">
                  <a:alpha val="40000"/>
                </a:prstClr>
              </a:outerShdw>
            </a:effectLst>
          </p:grpSpPr>
          <p:sp>
            <p:nvSpPr>
              <p:cNvPr id="24" name="Oval 23">
                <a:extLst>
                  <a:ext uri="{FF2B5EF4-FFF2-40B4-BE49-F238E27FC236}">
                    <a16:creationId xmlns:a16="http://schemas.microsoft.com/office/drawing/2014/main" id="{D05FED80-D552-4676-2815-C7757BD7DA2F}"/>
                  </a:ext>
                </a:extLst>
              </p:cNvPr>
              <p:cNvSpPr/>
              <p:nvPr/>
            </p:nvSpPr>
            <p:spPr>
              <a:xfrm>
                <a:off x="7052053" y="2376375"/>
                <a:ext cx="146304" cy="146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Fira Sans Medium" panose="020B0603050000020004" pitchFamily="34" charset="0"/>
                </a:endParaRPr>
              </a:p>
            </p:txBody>
          </p:sp>
          <p:cxnSp>
            <p:nvCxnSpPr>
              <p:cNvPr id="25" name="Straight Connector 24">
                <a:extLst>
                  <a:ext uri="{FF2B5EF4-FFF2-40B4-BE49-F238E27FC236}">
                    <a16:creationId xmlns:a16="http://schemas.microsoft.com/office/drawing/2014/main" id="{332B7EB3-242F-AE7E-698F-8AAA21ABA779}"/>
                  </a:ext>
                </a:extLst>
              </p:cNvPr>
              <p:cNvCxnSpPr>
                <a:cxnSpLocks/>
                <a:stCxn id="24" idx="3"/>
              </p:cNvCxnSpPr>
              <p:nvPr/>
            </p:nvCxnSpPr>
            <p:spPr>
              <a:xfrm flipV="1">
                <a:off x="7073479" y="1808359"/>
                <a:ext cx="623272" cy="692894"/>
              </a:xfrm>
              <a:prstGeom prst="line">
                <a:avLst/>
              </a:prstGeom>
              <a:grpFill/>
              <a:ln w="38100">
                <a:solidFill>
                  <a:srgbClr val="FFC71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65FB45-B8F9-5487-6F0E-FBF0DB29AA2C}"/>
                  </a:ext>
                </a:extLst>
              </p:cNvPr>
              <p:cNvCxnSpPr>
                <a:cxnSpLocks/>
              </p:cNvCxnSpPr>
              <p:nvPr/>
            </p:nvCxnSpPr>
            <p:spPr>
              <a:xfrm flipV="1">
                <a:off x="7681913" y="1816099"/>
                <a:ext cx="5650057" cy="0"/>
              </a:xfrm>
              <a:prstGeom prst="line">
                <a:avLst/>
              </a:prstGeom>
              <a:grpFill/>
              <a:ln w="38100">
                <a:solidFill>
                  <a:srgbClr val="FFC712"/>
                </a:solidFill>
              </a:ln>
            </p:spPr>
            <p:style>
              <a:lnRef idx="1">
                <a:schemeClr val="accent1"/>
              </a:lnRef>
              <a:fillRef idx="0">
                <a:schemeClr val="accent1"/>
              </a:fillRef>
              <a:effectRef idx="0">
                <a:schemeClr val="accent1"/>
              </a:effectRef>
              <a:fontRef idx="minor">
                <a:schemeClr val="tx1"/>
              </a:fontRef>
            </p:style>
          </p:cxnSp>
        </p:grpSp>
      </p:grpSp>
      <p:grpSp>
        <p:nvGrpSpPr>
          <p:cNvPr id="57" name="Group 56">
            <a:extLst>
              <a:ext uri="{FF2B5EF4-FFF2-40B4-BE49-F238E27FC236}">
                <a16:creationId xmlns:a16="http://schemas.microsoft.com/office/drawing/2014/main" id="{9BF39AA1-48E5-3CA5-95D6-75A698CD8203}"/>
              </a:ext>
            </a:extLst>
          </p:cNvPr>
          <p:cNvGrpSpPr/>
          <p:nvPr/>
        </p:nvGrpSpPr>
        <p:grpSpPr>
          <a:xfrm>
            <a:off x="206676" y="4096116"/>
            <a:ext cx="6851670" cy="736657"/>
            <a:chOff x="206676" y="4096116"/>
            <a:chExt cx="6851670" cy="736657"/>
          </a:xfrm>
        </p:grpSpPr>
        <p:sp>
          <p:nvSpPr>
            <p:cNvPr id="2" name="TextBox 1">
              <a:extLst>
                <a:ext uri="{FF2B5EF4-FFF2-40B4-BE49-F238E27FC236}">
                  <a16:creationId xmlns:a16="http://schemas.microsoft.com/office/drawing/2014/main" id="{D049CA6C-FF77-BE3B-F061-AA9328696DA7}"/>
                </a:ext>
              </a:extLst>
            </p:cNvPr>
            <p:cNvSpPr txBox="1"/>
            <p:nvPr/>
          </p:nvSpPr>
          <p:spPr>
            <a:xfrm>
              <a:off x="933448" y="4186442"/>
              <a:ext cx="5558102" cy="646331"/>
            </a:xfrm>
            <a:prstGeom prst="rect">
              <a:avLst/>
            </a:prstGeom>
            <a:noFill/>
          </p:spPr>
          <p:txBody>
            <a:bodyPr wrap="square" rtlCol="0">
              <a:spAutoFit/>
            </a:bodyPr>
            <a:lstStyle/>
            <a:p>
              <a:pPr algn="l"/>
              <a:r>
                <a:rPr lang="en-US" b="1" i="0" dirty="0">
                  <a:solidFill>
                    <a:srgbClr val="394F80"/>
                  </a:solidFill>
                  <a:effectLst/>
                  <a:latin typeface="Fira Sans Medium" panose="020B0603050000020004" pitchFamily="34" charset="0"/>
                </a:rPr>
                <a:t>Add other features such as downloading photos to your device and video calling</a:t>
              </a:r>
            </a:p>
          </p:txBody>
        </p:sp>
        <p:grpSp>
          <p:nvGrpSpPr>
            <p:cNvPr id="27" name="Group 26">
              <a:extLst>
                <a:ext uri="{FF2B5EF4-FFF2-40B4-BE49-F238E27FC236}">
                  <a16:creationId xmlns:a16="http://schemas.microsoft.com/office/drawing/2014/main" id="{AB8BB573-7DB7-BA8F-79AC-C43E830F19C5}"/>
                </a:ext>
              </a:extLst>
            </p:cNvPr>
            <p:cNvGrpSpPr/>
            <p:nvPr/>
          </p:nvGrpSpPr>
          <p:grpSpPr>
            <a:xfrm flipV="1">
              <a:off x="206676" y="4096116"/>
              <a:ext cx="6851670" cy="714320"/>
              <a:chOff x="7052053" y="1808359"/>
              <a:chExt cx="6279916" cy="714320"/>
            </a:xfrm>
            <a:solidFill>
              <a:srgbClr val="FFC712"/>
            </a:solidFill>
            <a:effectLst>
              <a:outerShdw blurRad="50800" dist="38100" dir="2700000" algn="tl" rotWithShape="0">
                <a:prstClr val="black">
                  <a:alpha val="40000"/>
                </a:prstClr>
              </a:outerShdw>
            </a:effectLst>
          </p:grpSpPr>
          <p:sp>
            <p:nvSpPr>
              <p:cNvPr id="28" name="Oval 27">
                <a:extLst>
                  <a:ext uri="{FF2B5EF4-FFF2-40B4-BE49-F238E27FC236}">
                    <a16:creationId xmlns:a16="http://schemas.microsoft.com/office/drawing/2014/main" id="{A047B058-FF09-909B-AC81-54CDB2E0B3D4}"/>
                  </a:ext>
                </a:extLst>
              </p:cNvPr>
              <p:cNvSpPr/>
              <p:nvPr/>
            </p:nvSpPr>
            <p:spPr>
              <a:xfrm>
                <a:off x="7052053" y="2376375"/>
                <a:ext cx="146304" cy="146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Fira Sans Medium" panose="020B0603050000020004" pitchFamily="34" charset="0"/>
                </a:endParaRPr>
              </a:p>
            </p:txBody>
          </p:sp>
          <p:cxnSp>
            <p:nvCxnSpPr>
              <p:cNvPr id="29" name="Straight Connector 28">
                <a:extLst>
                  <a:ext uri="{FF2B5EF4-FFF2-40B4-BE49-F238E27FC236}">
                    <a16:creationId xmlns:a16="http://schemas.microsoft.com/office/drawing/2014/main" id="{2B0DB85B-B9FF-1284-611F-83B1567D3695}"/>
                  </a:ext>
                </a:extLst>
              </p:cNvPr>
              <p:cNvCxnSpPr>
                <a:cxnSpLocks/>
                <a:stCxn id="28" idx="3"/>
              </p:cNvCxnSpPr>
              <p:nvPr/>
            </p:nvCxnSpPr>
            <p:spPr>
              <a:xfrm flipV="1">
                <a:off x="7073479" y="1808359"/>
                <a:ext cx="623272" cy="692894"/>
              </a:xfrm>
              <a:prstGeom prst="line">
                <a:avLst/>
              </a:prstGeom>
              <a:grpFill/>
              <a:ln w="38100">
                <a:solidFill>
                  <a:srgbClr val="FFC71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362734-9A4A-E1E3-A217-970996CE208E}"/>
                  </a:ext>
                </a:extLst>
              </p:cNvPr>
              <p:cNvCxnSpPr>
                <a:cxnSpLocks/>
              </p:cNvCxnSpPr>
              <p:nvPr/>
            </p:nvCxnSpPr>
            <p:spPr>
              <a:xfrm flipV="1">
                <a:off x="7681913" y="1816099"/>
                <a:ext cx="5650056" cy="0"/>
              </a:xfrm>
              <a:prstGeom prst="line">
                <a:avLst/>
              </a:prstGeom>
              <a:grpFill/>
              <a:ln w="38100">
                <a:solidFill>
                  <a:srgbClr val="FFC712"/>
                </a:solidFill>
              </a:ln>
            </p:spPr>
            <p:style>
              <a:lnRef idx="1">
                <a:schemeClr val="accent1"/>
              </a:lnRef>
              <a:fillRef idx="0">
                <a:schemeClr val="accent1"/>
              </a:fillRef>
              <a:effectRef idx="0">
                <a:schemeClr val="accent1"/>
              </a:effectRef>
              <a:fontRef idx="minor">
                <a:schemeClr val="tx1"/>
              </a:fontRef>
            </p:style>
          </p:cxnSp>
        </p:grpSp>
      </p:grpSp>
      <p:grpSp>
        <p:nvGrpSpPr>
          <p:cNvPr id="58" name="Group 57">
            <a:extLst>
              <a:ext uri="{FF2B5EF4-FFF2-40B4-BE49-F238E27FC236}">
                <a16:creationId xmlns:a16="http://schemas.microsoft.com/office/drawing/2014/main" id="{9E9CCB33-5DA1-8319-6980-89812065896E}"/>
              </a:ext>
            </a:extLst>
          </p:cNvPr>
          <p:cNvGrpSpPr/>
          <p:nvPr/>
        </p:nvGrpSpPr>
        <p:grpSpPr>
          <a:xfrm>
            <a:off x="206676" y="4833946"/>
            <a:ext cx="7776345" cy="714320"/>
            <a:chOff x="206676" y="4833946"/>
            <a:chExt cx="7776345" cy="714320"/>
          </a:xfrm>
        </p:grpSpPr>
        <p:sp>
          <p:nvSpPr>
            <p:cNvPr id="10" name="TextBox 9">
              <a:extLst>
                <a:ext uri="{FF2B5EF4-FFF2-40B4-BE49-F238E27FC236}">
                  <a16:creationId xmlns:a16="http://schemas.microsoft.com/office/drawing/2014/main" id="{8B5EBDE2-2D0E-6214-A9AD-DC31970F9D8C}"/>
                </a:ext>
              </a:extLst>
            </p:cNvPr>
            <p:cNvSpPr txBox="1"/>
            <p:nvPr/>
          </p:nvSpPr>
          <p:spPr>
            <a:xfrm>
              <a:off x="907109" y="5095444"/>
              <a:ext cx="7075912" cy="369332"/>
            </a:xfrm>
            <a:prstGeom prst="rect">
              <a:avLst/>
            </a:prstGeom>
            <a:noFill/>
          </p:spPr>
          <p:txBody>
            <a:bodyPr wrap="square" rtlCol="0">
              <a:spAutoFit/>
            </a:bodyPr>
            <a:lstStyle/>
            <a:p>
              <a:pPr algn="l"/>
              <a:r>
                <a:rPr lang="en-US" b="1" i="0" dirty="0">
                  <a:solidFill>
                    <a:srgbClr val="394F80"/>
                  </a:solidFill>
                  <a:effectLst/>
                  <a:latin typeface="Fira Sans Medium" panose="020B0603050000020004" pitchFamily="34" charset="0"/>
                </a:rPr>
                <a:t>Deploy on other platforms such as mobile and web</a:t>
              </a:r>
            </a:p>
          </p:txBody>
        </p:sp>
        <p:grpSp>
          <p:nvGrpSpPr>
            <p:cNvPr id="31" name="Group 30">
              <a:extLst>
                <a:ext uri="{FF2B5EF4-FFF2-40B4-BE49-F238E27FC236}">
                  <a16:creationId xmlns:a16="http://schemas.microsoft.com/office/drawing/2014/main" id="{24FD5701-1CC3-1C94-B599-D1F24BDA9B3E}"/>
                </a:ext>
              </a:extLst>
            </p:cNvPr>
            <p:cNvGrpSpPr/>
            <p:nvPr/>
          </p:nvGrpSpPr>
          <p:grpSpPr>
            <a:xfrm flipV="1">
              <a:off x="206676" y="4833946"/>
              <a:ext cx="6851670" cy="714320"/>
              <a:chOff x="7052053" y="1808359"/>
              <a:chExt cx="6279916" cy="714320"/>
            </a:xfrm>
            <a:solidFill>
              <a:srgbClr val="FFC712"/>
            </a:solidFill>
            <a:effectLst>
              <a:outerShdw blurRad="50800" dist="38100" dir="2700000" algn="tl" rotWithShape="0">
                <a:prstClr val="black">
                  <a:alpha val="40000"/>
                </a:prstClr>
              </a:outerShdw>
            </a:effectLst>
          </p:grpSpPr>
          <p:sp>
            <p:nvSpPr>
              <p:cNvPr id="32" name="Oval 31">
                <a:extLst>
                  <a:ext uri="{FF2B5EF4-FFF2-40B4-BE49-F238E27FC236}">
                    <a16:creationId xmlns:a16="http://schemas.microsoft.com/office/drawing/2014/main" id="{75A5F895-1E52-67D6-7446-588CBEB6BCCD}"/>
                  </a:ext>
                </a:extLst>
              </p:cNvPr>
              <p:cNvSpPr/>
              <p:nvPr/>
            </p:nvSpPr>
            <p:spPr>
              <a:xfrm>
                <a:off x="7052053" y="2376375"/>
                <a:ext cx="146304" cy="146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Fira Sans Medium" panose="020B0603050000020004" pitchFamily="34" charset="0"/>
                </a:endParaRPr>
              </a:p>
            </p:txBody>
          </p:sp>
          <p:cxnSp>
            <p:nvCxnSpPr>
              <p:cNvPr id="33" name="Straight Connector 32">
                <a:extLst>
                  <a:ext uri="{FF2B5EF4-FFF2-40B4-BE49-F238E27FC236}">
                    <a16:creationId xmlns:a16="http://schemas.microsoft.com/office/drawing/2014/main" id="{AC440C2C-EF3C-67B6-5EBA-D8E16F992A32}"/>
                  </a:ext>
                </a:extLst>
              </p:cNvPr>
              <p:cNvCxnSpPr>
                <a:cxnSpLocks/>
                <a:stCxn id="32" idx="3"/>
              </p:cNvCxnSpPr>
              <p:nvPr/>
            </p:nvCxnSpPr>
            <p:spPr>
              <a:xfrm flipV="1">
                <a:off x="7073479" y="1808359"/>
                <a:ext cx="623272" cy="692894"/>
              </a:xfrm>
              <a:prstGeom prst="line">
                <a:avLst/>
              </a:prstGeom>
              <a:grpFill/>
              <a:ln w="38100">
                <a:solidFill>
                  <a:srgbClr val="FFC71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B0B9B1-9CF2-4C2F-3C9A-25D8F0CDB4A2}"/>
                  </a:ext>
                </a:extLst>
              </p:cNvPr>
              <p:cNvCxnSpPr>
                <a:cxnSpLocks/>
              </p:cNvCxnSpPr>
              <p:nvPr/>
            </p:nvCxnSpPr>
            <p:spPr>
              <a:xfrm flipV="1">
                <a:off x="7681913" y="1816099"/>
                <a:ext cx="5650056" cy="0"/>
              </a:xfrm>
              <a:prstGeom prst="line">
                <a:avLst/>
              </a:prstGeom>
              <a:grpFill/>
              <a:ln w="38100">
                <a:solidFill>
                  <a:srgbClr val="FFC712"/>
                </a:solidFill>
              </a:ln>
            </p:spPr>
            <p:style>
              <a:lnRef idx="1">
                <a:schemeClr val="accent1"/>
              </a:lnRef>
              <a:fillRef idx="0">
                <a:schemeClr val="accent1"/>
              </a:fillRef>
              <a:effectRef idx="0">
                <a:schemeClr val="accent1"/>
              </a:effectRef>
              <a:fontRef idx="minor">
                <a:schemeClr val="tx1"/>
              </a:fontRef>
            </p:style>
          </p:cxnSp>
        </p:grpSp>
      </p:grpSp>
      <p:grpSp>
        <p:nvGrpSpPr>
          <p:cNvPr id="59" name="Group 58">
            <a:extLst>
              <a:ext uri="{FF2B5EF4-FFF2-40B4-BE49-F238E27FC236}">
                <a16:creationId xmlns:a16="http://schemas.microsoft.com/office/drawing/2014/main" id="{905A3C5B-A950-793B-14BC-FAA546388693}"/>
              </a:ext>
            </a:extLst>
          </p:cNvPr>
          <p:cNvGrpSpPr/>
          <p:nvPr/>
        </p:nvGrpSpPr>
        <p:grpSpPr>
          <a:xfrm>
            <a:off x="194095" y="5589312"/>
            <a:ext cx="6864250" cy="714320"/>
            <a:chOff x="194095" y="5589312"/>
            <a:chExt cx="6864250" cy="714320"/>
          </a:xfrm>
        </p:grpSpPr>
        <p:sp>
          <p:nvSpPr>
            <p:cNvPr id="5" name="TextBox 4">
              <a:extLst>
                <a:ext uri="{FF2B5EF4-FFF2-40B4-BE49-F238E27FC236}">
                  <a16:creationId xmlns:a16="http://schemas.microsoft.com/office/drawing/2014/main" id="{A21A72FB-B87E-819C-FA90-D9AA1C125936}"/>
                </a:ext>
              </a:extLst>
            </p:cNvPr>
            <p:cNvSpPr txBox="1"/>
            <p:nvPr/>
          </p:nvSpPr>
          <p:spPr>
            <a:xfrm>
              <a:off x="915506" y="5915847"/>
              <a:ext cx="6029522" cy="369332"/>
            </a:xfrm>
            <a:prstGeom prst="rect">
              <a:avLst/>
            </a:prstGeom>
            <a:noFill/>
          </p:spPr>
          <p:txBody>
            <a:bodyPr wrap="square" rtlCol="0">
              <a:spAutoFit/>
            </a:bodyPr>
            <a:lstStyle/>
            <a:p>
              <a:pPr algn="l"/>
              <a:r>
                <a:rPr lang="en-US" b="1" dirty="0">
                  <a:solidFill>
                    <a:srgbClr val="394F80"/>
                  </a:solidFill>
                  <a:latin typeface="Fira Sans Medium" panose="020B0603050000020004" pitchFamily="34" charset="0"/>
                </a:rPr>
                <a:t>E</a:t>
              </a:r>
              <a:r>
                <a:rPr lang="en-US" b="1" i="0" dirty="0">
                  <a:solidFill>
                    <a:srgbClr val="394F80"/>
                  </a:solidFill>
                  <a:effectLst/>
                  <a:latin typeface="Fira Sans Medium" panose="020B0603050000020004" pitchFamily="34" charset="0"/>
                </a:rPr>
                <a:t>nsure information security and safety for users</a:t>
              </a:r>
            </a:p>
          </p:txBody>
        </p:sp>
        <p:grpSp>
          <p:nvGrpSpPr>
            <p:cNvPr id="35" name="Group 34">
              <a:extLst>
                <a:ext uri="{FF2B5EF4-FFF2-40B4-BE49-F238E27FC236}">
                  <a16:creationId xmlns:a16="http://schemas.microsoft.com/office/drawing/2014/main" id="{9B6FDDC3-2953-C238-0095-8397105355C0}"/>
                </a:ext>
              </a:extLst>
            </p:cNvPr>
            <p:cNvGrpSpPr/>
            <p:nvPr/>
          </p:nvGrpSpPr>
          <p:grpSpPr>
            <a:xfrm flipV="1">
              <a:off x="194095" y="5589312"/>
              <a:ext cx="6864250" cy="714320"/>
              <a:chOff x="7052053" y="1808359"/>
              <a:chExt cx="6291446" cy="714320"/>
            </a:xfrm>
            <a:solidFill>
              <a:srgbClr val="FFC712"/>
            </a:solidFill>
            <a:effectLst>
              <a:outerShdw blurRad="50800" dist="38100" dir="2700000" algn="tl" rotWithShape="0">
                <a:prstClr val="black">
                  <a:alpha val="40000"/>
                </a:prstClr>
              </a:outerShdw>
            </a:effectLst>
          </p:grpSpPr>
          <p:sp>
            <p:nvSpPr>
              <p:cNvPr id="36" name="Oval 35">
                <a:extLst>
                  <a:ext uri="{FF2B5EF4-FFF2-40B4-BE49-F238E27FC236}">
                    <a16:creationId xmlns:a16="http://schemas.microsoft.com/office/drawing/2014/main" id="{0CF90607-6174-4AC4-FDBB-E85A01C02F59}"/>
                  </a:ext>
                </a:extLst>
              </p:cNvPr>
              <p:cNvSpPr/>
              <p:nvPr/>
            </p:nvSpPr>
            <p:spPr>
              <a:xfrm>
                <a:off x="7052053" y="2376375"/>
                <a:ext cx="146304" cy="146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Fira Sans Medium" panose="020B0603050000020004" pitchFamily="34" charset="0"/>
                </a:endParaRPr>
              </a:p>
            </p:txBody>
          </p:sp>
          <p:cxnSp>
            <p:nvCxnSpPr>
              <p:cNvPr id="37" name="Straight Connector 36">
                <a:extLst>
                  <a:ext uri="{FF2B5EF4-FFF2-40B4-BE49-F238E27FC236}">
                    <a16:creationId xmlns:a16="http://schemas.microsoft.com/office/drawing/2014/main" id="{B336D67B-3BEF-A3BB-5CC3-30DE57C9E6CD}"/>
                  </a:ext>
                </a:extLst>
              </p:cNvPr>
              <p:cNvCxnSpPr>
                <a:cxnSpLocks/>
                <a:stCxn id="36" idx="3"/>
              </p:cNvCxnSpPr>
              <p:nvPr/>
            </p:nvCxnSpPr>
            <p:spPr>
              <a:xfrm flipV="1">
                <a:off x="7073479" y="1808359"/>
                <a:ext cx="623272" cy="692894"/>
              </a:xfrm>
              <a:prstGeom prst="line">
                <a:avLst/>
              </a:prstGeom>
              <a:grpFill/>
              <a:ln w="38100">
                <a:solidFill>
                  <a:srgbClr val="FFC71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373407-941B-9262-0226-F5054B7E3E48}"/>
                  </a:ext>
                </a:extLst>
              </p:cNvPr>
              <p:cNvCxnSpPr>
                <a:cxnSpLocks/>
              </p:cNvCxnSpPr>
              <p:nvPr/>
            </p:nvCxnSpPr>
            <p:spPr>
              <a:xfrm flipV="1">
                <a:off x="7681913" y="1816099"/>
                <a:ext cx="5661586" cy="0"/>
              </a:xfrm>
              <a:prstGeom prst="line">
                <a:avLst/>
              </a:prstGeom>
              <a:grpFill/>
              <a:ln w="38100">
                <a:solidFill>
                  <a:srgbClr val="FFC712"/>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C7648633-5173-722D-292F-B95031FCC8BA}"/>
              </a:ext>
            </a:extLst>
          </p:cNvPr>
          <p:cNvGrpSpPr/>
          <p:nvPr/>
        </p:nvGrpSpPr>
        <p:grpSpPr>
          <a:xfrm>
            <a:off x="-1" y="6448423"/>
            <a:ext cx="12846049" cy="234952"/>
            <a:chOff x="-1" y="6448423"/>
            <a:chExt cx="12846049" cy="234952"/>
          </a:xfrm>
        </p:grpSpPr>
        <p:sp>
          <p:nvSpPr>
            <p:cNvPr id="63" name="Arrow: Pentagon 62">
              <a:extLst>
                <a:ext uri="{FF2B5EF4-FFF2-40B4-BE49-F238E27FC236}">
                  <a16:creationId xmlns:a16="http://schemas.microsoft.com/office/drawing/2014/main" id="{4A1A5D6B-6188-2162-06EC-F93F8266C78A}"/>
                </a:ext>
              </a:extLst>
            </p:cNvPr>
            <p:cNvSpPr/>
            <p:nvPr/>
          </p:nvSpPr>
          <p:spPr>
            <a:xfrm>
              <a:off x="-1" y="6448424"/>
              <a:ext cx="9061451" cy="234951"/>
            </a:xfrm>
            <a:prstGeom prst="homePlate">
              <a:avLst>
                <a:gd name="adj" fmla="val 83783"/>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4" name="Freeform: Shape 1023">
              <a:extLst>
                <a:ext uri="{FF2B5EF4-FFF2-40B4-BE49-F238E27FC236}">
                  <a16:creationId xmlns:a16="http://schemas.microsoft.com/office/drawing/2014/main" id="{27F2BB26-9DAF-AF29-83C5-B6615929E97B}"/>
                </a:ext>
              </a:extLst>
            </p:cNvPr>
            <p:cNvSpPr/>
            <p:nvPr/>
          </p:nvSpPr>
          <p:spPr>
            <a:xfrm>
              <a:off x="9102726" y="6448423"/>
              <a:ext cx="1851023" cy="234951"/>
            </a:xfrm>
            <a:custGeom>
              <a:avLst/>
              <a:gdLst>
                <a:gd name="connsiteX0" fmla="*/ 0 w 1851023"/>
                <a:gd name="connsiteY0" fmla="*/ 0 h 234951"/>
                <a:gd name="connsiteX1" fmla="*/ 1654174 w 1851023"/>
                <a:gd name="connsiteY1" fmla="*/ 0 h 234951"/>
                <a:gd name="connsiteX2" fmla="*/ 1851023 w 1851023"/>
                <a:gd name="connsiteY2" fmla="*/ 117476 h 234951"/>
                <a:gd name="connsiteX3" fmla="*/ 1654174 w 1851023"/>
                <a:gd name="connsiteY3" fmla="*/ 234951 h 234951"/>
                <a:gd name="connsiteX4" fmla="*/ 0 w 1851023"/>
                <a:gd name="connsiteY4" fmla="*/ 234951 h 234951"/>
                <a:gd name="connsiteX5" fmla="*/ 196849 w 1851023"/>
                <a:gd name="connsiteY5" fmla="*/ 117476 h 23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1023" h="234951">
                  <a:moveTo>
                    <a:pt x="0" y="0"/>
                  </a:moveTo>
                  <a:lnTo>
                    <a:pt x="1654174" y="0"/>
                  </a:lnTo>
                  <a:lnTo>
                    <a:pt x="1851023" y="117476"/>
                  </a:lnTo>
                  <a:lnTo>
                    <a:pt x="1654174" y="234951"/>
                  </a:lnTo>
                  <a:lnTo>
                    <a:pt x="0" y="234951"/>
                  </a:lnTo>
                  <a:lnTo>
                    <a:pt x="196849" y="117476"/>
                  </a:lnTo>
                  <a:close/>
                </a:path>
              </a:pathLst>
            </a:custGeom>
            <a:solidFill>
              <a:srgbClr val="FFC71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     </a:t>
              </a:r>
            </a:p>
          </p:txBody>
        </p:sp>
        <p:sp>
          <p:nvSpPr>
            <p:cNvPr id="1025" name="Freeform: Shape 1024">
              <a:extLst>
                <a:ext uri="{FF2B5EF4-FFF2-40B4-BE49-F238E27FC236}">
                  <a16:creationId xmlns:a16="http://schemas.microsoft.com/office/drawing/2014/main" id="{A29967E3-B13E-E56C-3B5A-60A14FA7A8F4}"/>
                </a:ext>
              </a:extLst>
            </p:cNvPr>
            <p:cNvSpPr/>
            <p:nvPr/>
          </p:nvSpPr>
          <p:spPr>
            <a:xfrm>
              <a:off x="10995025" y="6448423"/>
              <a:ext cx="1851023" cy="234951"/>
            </a:xfrm>
            <a:custGeom>
              <a:avLst/>
              <a:gdLst>
                <a:gd name="connsiteX0" fmla="*/ 0 w 1851023"/>
                <a:gd name="connsiteY0" fmla="*/ 0 h 234951"/>
                <a:gd name="connsiteX1" fmla="*/ 1654174 w 1851023"/>
                <a:gd name="connsiteY1" fmla="*/ 0 h 234951"/>
                <a:gd name="connsiteX2" fmla="*/ 1851023 w 1851023"/>
                <a:gd name="connsiteY2" fmla="*/ 117476 h 234951"/>
                <a:gd name="connsiteX3" fmla="*/ 1654174 w 1851023"/>
                <a:gd name="connsiteY3" fmla="*/ 234951 h 234951"/>
                <a:gd name="connsiteX4" fmla="*/ 0 w 1851023"/>
                <a:gd name="connsiteY4" fmla="*/ 234951 h 234951"/>
                <a:gd name="connsiteX5" fmla="*/ 196849 w 1851023"/>
                <a:gd name="connsiteY5" fmla="*/ 117476 h 23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1023" h="234951">
                  <a:moveTo>
                    <a:pt x="0" y="0"/>
                  </a:moveTo>
                  <a:lnTo>
                    <a:pt x="1654174" y="0"/>
                  </a:lnTo>
                  <a:lnTo>
                    <a:pt x="1851023" y="117476"/>
                  </a:lnTo>
                  <a:lnTo>
                    <a:pt x="1654174" y="234951"/>
                  </a:lnTo>
                  <a:lnTo>
                    <a:pt x="0" y="234951"/>
                  </a:lnTo>
                  <a:lnTo>
                    <a:pt x="196849" y="117476"/>
                  </a:lnTo>
                  <a:close/>
                </a:path>
              </a:pathLst>
            </a:custGeom>
            <a:solidFill>
              <a:srgbClr val="3850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     </a:t>
              </a:r>
            </a:p>
          </p:txBody>
        </p:sp>
      </p:grpSp>
      <p:sp>
        <p:nvSpPr>
          <p:cNvPr id="49" name="Rectangle: Rounded Corners 48">
            <a:extLst>
              <a:ext uri="{FF2B5EF4-FFF2-40B4-BE49-F238E27FC236}">
                <a16:creationId xmlns:a16="http://schemas.microsoft.com/office/drawing/2014/main" id="{49E28F8A-8E26-4A3E-9ABB-4DB5BEA66F2E}"/>
              </a:ext>
            </a:extLst>
          </p:cNvPr>
          <p:cNvSpPr/>
          <p:nvPr/>
        </p:nvSpPr>
        <p:spPr>
          <a:xfrm>
            <a:off x="230053" y="1895482"/>
            <a:ext cx="2064774" cy="531085"/>
          </a:xfrm>
          <a:prstGeom prst="roundRect">
            <a:avLst>
              <a:gd name="adj" fmla="val 50000"/>
            </a:avLst>
          </a:prstGeom>
          <a:solidFill>
            <a:srgbClr val="FFC71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B2C31DA1-A935-481F-8368-F5D0ECCBEA98}"/>
              </a:ext>
            </a:extLst>
          </p:cNvPr>
          <p:cNvGrpSpPr/>
          <p:nvPr/>
        </p:nvGrpSpPr>
        <p:grpSpPr>
          <a:xfrm>
            <a:off x="217472" y="3414049"/>
            <a:ext cx="6851671" cy="714320"/>
            <a:chOff x="206676" y="3377102"/>
            <a:chExt cx="6851671" cy="714320"/>
          </a:xfrm>
        </p:grpSpPr>
        <p:sp>
          <p:nvSpPr>
            <p:cNvPr id="51" name="TextBox 50">
              <a:extLst>
                <a:ext uri="{FF2B5EF4-FFF2-40B4-BE49-F238E27FC236}">
                  <a16:creationId xmlns:a16="http://schemas.microsoft.com/office/drawing/2014/main" id="{8482AC41-4DAA-4450-AA4A-416502B0FFC8}"/>
                </a:ext>
              </a:extLst>
            </p:cNvPr>
            <p:cNvSpPr txBox="1"/>
            <p:nvPr/>
          </p:nvSpPr>
          <p:spPr>
            <a:xfrm>
              <a:off x="893882" y="3676059"/>
              <a:ext cx="6029522" cy="369332"/>
            </a:xfrm>
            <a:prstGeom prst="rect">
              <a:avLst/>
            </a:prstGeom>
            <a:noFill/>
          </p:spPr>
          <p:txBody>
            <a:bodyPr wrap="square" rtlCol="0">
              <a:spAutoFit/>
            </a:bodyPr>
            <a:lstStyle/>
            <a:p>
              <a:pPr algn="l"/>
              <a:r>
                <a:rPr lang="en-US" b="1" i="0" dirty="0">
                  <a:solidFill>
                    <a:srgbClr val="394F80"/>
                  </a:solidFill>
                  <a:effectLst/>
                  <a:latin typeface="Fira Sans Medium" panose="020B0603050000020004" pitchFamily="34" charset="0"/>
                </a:rPr>
                <a:t>Improved ability to send PDF and DOCX files</a:t>
              </a:r>
            </a:p>
          </p:txBody>
        </p:sp>
        <p:grpSp>
          <p:nvGrpSpPr>
            <p:cNvPr id="52" name="Group 51">
              <a:extLst>
                <a:ext uri="{FF2B5EF4-FFF2-40B4-BE49-F238E27FC236}">
                  <a16:creationId xmlns:a16="http://schemas.microsoft.com/office/drawing/2014/main" id="{EA658EC4-7771-4A52-ABD2-BD5BEA2DC428}"/>
                </a:ext>
              </a:extLst>
            </p:cNvPr>
            <p:cNvGrpSpPr/>
            <p:nvPr/>
          </p:nvGrpSpPr>
          <p:grpSpPr>
            <a:xfrm flipV="1">
              <a:off x="206676" y="3377102"/>
              <a:ext cx="6851671" cy="714320"/>
              <a:chOff x="7052053" y="1808359"/>
              <a:chExt cx="6279917" cy="714320"/>
            </a:xfrm>
            <a:solidFill>
              <a:srgbClr val="FFC712"/>
            </a:solidFill>
            <a:effectLst>
              <a:outerShdw blurRad="50800" dist="38100" dir="2700000" algn="tl" rotWithShape="0">
                <a:prstClr val="black">
                  <a:alpha val="40000"/>
                </a:prstClr>
              </a:outerShdw>
            </a:effectLst>
          </p:grpSpPr>
          <p:sp>
            <p:nvSpPr>
              <p:cNvPr id="53" name="Oval 52">
                <a:extLst>
                  <a:ext uri="{FF2B5EF4-FFF2-40B4-BE49-F238E27FC236}">
                    <a16:creationId xmlns:a16="http://schemas.microsoft.com/office/drawing/2014/main" id="{4F5A3FE7-B6A7-4B36-BD41-5DCBBC887A4B}"/>
                  </a:ext>
                </a:extLst>
              </p:cNvPr>
              <p:cNvSpPr/>
              <p:nvPr/>
            </p:nvSpPr>
            <p:spPr>
              <a:xfrm>
                <a:off x="7052053" y="2376375"/>
                <a:ext cx="146304" cy="146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Fira Sans Medium" panose="020B0603050000020004" pitchFamily="34" charset="0"/>
                </a:endParaRPr>
              </a:p>
            </p:txBody>
          </p:sp>
          <p:cxnSp>
            <p:nvCxnSpPr>
              <p:cNvPr id="54" name="Straight Connector 53">
                <a:extLst>
                  <a:ext uri="{FF2B5EF4-FFF2-40B4-BE49-F238E27FC236}">
                    <a16:creationId xmlns:a16="http://schemas.microsoft.com/office/drawing/2014/main" id="{8CA11D71-AC0B-4DF6-BFFA-999FBF8F9EC2}"/>
                  </a:ext>
                </a:extLst>
              </p:cNvPr>
              <p:cNvCxnSpPr>
                <a:cxnSpLocks/>
                <a:stCxn id="53" idx="3"/>
              </p:cNvCxnSpPr>
              <p:nvPr/>
            </p:nvCxnSpPr>
            <p:spPr>
              <a:xfrm flipV="1">
                <a:off x="7073479" y="1808359"/>
                <a:ext cx="623272" cy="692894"/>
              </a:xfrm>
              <a:prstGeom prst="line">
                <a:avLst/>
              </a:prstGeom>
              <a:grpFill/>
              <a:ln w="38100">
                <a:solidFill>
                  <a:srgbClr val="FFC71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630223F-B0F0-41BA-BAFA-55318C1DEA8D}"/>
                  </a:ext>
                </a:extLst>
              </p:cNvPr>
              <p:cNvCxnSpPr>
                <a:cxnSpLocks/>
              </p:cNvCxnSpPr>
              <p:nvPr/>
            </p:nvCxnSpPr>
            <p:spPr>
              <a:xfrm flipV="1">
                <a:off x="7681913" y="1816099"/>
                <a:ext cx="5650057" cy="0"/>
              </a:xfrm>
              <a:prstGeom prst="line">
                <a:avLst/>
              </a:prstGeom>
              <a:grpFill/>
              <a:ln w="38100">
                <a:solidFill>
                  <a:srgbClr val="FFC712"/>
                </a:solidFill>
              </a:ln>
            </p:spPr>
            <p:style>
              <a:lnRef idx="1">
                <a:schemeClr val="accent1"/>
              </a:lnRef>
              <a:fillRef idx="0">
                <a:schemeClr val="accent1"/>
              </a:fillRef>
              <a:effectRef idx="0">
                <a:schemeClr val="accent1"/>
              </a:effectRef>
              <a:fontRef idx="minor">
                <a:schemeClr val="tx1"/>
              </a:fontRef>
            </p:style>
          </p:cxnSp>
        </p:grpSp>
      </p:grpSp>
      <p:sp>
        <p:nvSpPr>
          <p:cNvPr id="61" name="TextBox 60">
            <a:extLst>
              <a:ext uri="{FF2B5EF4-FFF2-40B4-BE49-F238E27FC236}">
                <a16:creationId xmlns:a16="http://schemas.microsoft.com/office/drawing/2014/main" id="{EA3723D6-1FA7-4769-BD5A-38D8FC24DD36}"/>
              </a:ext>
            </a:extLst>
          </p:cNvPr>
          <p:cNvSpPr txBox="1"/>
          <p:nvPr/>
        </p:nvSpPr>
        <p:spPr>
          <a:xfrm>
            <a:off x="570062" y="1969915"/>
            <a:ext cx="1411138" cy="400110"/>
          </a:xfrm>
          <a:prstGeom prst="rect">
            <a:avLst/>
          </a:prstGeom>
          <a:noFill/>
        </p:spPr>
        <p:txBody>
          <a:bodyPr wrap="square" rtlCol="0">
            <a:spAutoFit/>
          </a:bodyPr>
          <a:lstStyle/>
          <a:p>
            <a:pPr algn="ctr"/>
            <a:r>
              <a:rPr lang="en-US" sz="2000" b="1" i="0" dirty="0">
                <a:solidFill>
                  <a:srgbClr val="C00000"/>
                </a:solidFill>
                <a:effectLst/>
                <a:latin typeface="Fira Sans Medium" panose="020B0603050000020004" pitchFamily="34" charset="0"/>
              </a:rPr>
              <a:t>Con</a:t>
            </a:r>
            <a:r>
              <a:rPr lang="en-US" sz="2000" b="1" dirty="0">
                <a:solidFill>
                  <a:srgbClr val="C00000"/>
                </a:solidFill>
                <a:latin typeface="Fira Sans Medium" panose="020B0603050000020004" pitchFamily="34" charset="0"/>
              </a:rPr>
              <a:t>clusion</a:t>
            </a:r>
            <a:endParaRPr lang="en-US" sz="2000" b="1" i="0" dirty="0">
              <a:effectLst/>
              <a:latin typeface="Söhne"/>
            </a:endParaRPr>
          </a:p>
        </p:txBody>
      </p:sp>
    </p:spTree>
    <p:extLst>
      <p:ext uri="{BB962C8B-B14F-4D97-AF65-F5344CB8AC3E}">
        <p14:creationId xmlns:p14="http://schemas.microsoft.com/office/powerpoint/2010/main" val="3141870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left)">
                                      <p:cBhvr>
                                        <p:cTn id="3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08EF-72AB-F04A-A21F-1D0501197F42}"/>
              </a:ext>
            </a:extLst>
          </p:cNvPr>
          <p:cNvSpPr>
            <a:spLocks noGrp="1"/>
          </p:cNvSpPr>
          <p:nvPr>
            <p:ph type="title"/>
          </p:nvPr>
        </p:nvSpPr>
        <p:spPr/>
        <p:txBody>
          <a:bodyPr/>
          <a:lstStyle/>
          <a:p>
            <a:pPr algn="ctr"/>
            <a:r>
              <a:rPr lang="en-US" dirty="0">
                <a:latin typeface="Mystical Woods Rough Script" panose="02000500000000000000" pitchFamily="2" charset="0"/>
              </a:rPr>
              <a:t>Thanks For Watching And Listening</a:t>
            </a:r>
          </a:p>
        </p:txBody>
      </p:sp>
      <p:sp>
        <p:nvSpPr>
          <p:cNvPr id="4" name="TextBox 3">
            <a:extLst>
              <a:ext uri="{FF2B5EF4-FFF2-40B4-BE49-F238E27FC236}">
                <a16:creationId xmlns:a16="http://schemas.microsoft.com/office/drawing/2014/main" id="{A5CAE969-EC17-32DB-6BF6-AF65614AEE76}"/>
              </a:ext>
            </a:extLst>
          </p:cNvPr>
          <p:cNvSpPr txBox="1"/>
          <p:nvPr/>
        </p:nvSpPr>
        <p:spPr>
          <a:xfrm>
            <a:off x="-41277" y="6413644"/>
            <a:ext cx="6892443" cy="323165"/>
          </a:xfrm>
          <a:prstGeom prst="rect">
            <a:avLst/>
          </a:prstGeom>
          <a:noFill/>
        </p:spPr>
        <p:txBody>
          <a:bodyPr wrap="square" rtlCol="0">
            <a:spAutoFit/>
          </a:bodyPr>
          <a:lstStyle/>
          <a:p>
            <a:r>
              <a:rPr lang="en-US" sz="1500" b="1" dirty="0">
                <a:solidFill>
                  <a:schemeClr val="bg1"/>
                </a:solidFill>
                <a:latin typeface="Fira Sans Medium" panose="020B0603050000020004" pitchFamily="34" charset="0"/>
                <a:cs typeface="Times New Roman" panose="02020603050405020304" pitchFamily="18" charset="0"/>
              </a:rPr>
              <a:t>Lê Nhật Huy </a:t>
            </a:r>
            <a:r>
              <a:rPr lang="en-US" sz="1500" b="1">
                <a:solidFill>
                  <a:schemeClr val="bg1"/>
                </a:solidFill>
                <a:latin typeface="Fira Sans Medium" panose="020B0603050000020004" pitchFamily="34" charset="0"/>
                <a:cs typeface="Times New Roman" panose="02020603050405020304" pitchFamily="18" charset="0"/>
              </a:rPr>
              <a:t>makes slide</a:t>
            </a:r>
            <a:endParaRPr lang="en-US" sz="1500" b="1" dirty="0">
              <a:solidFill>
                <a:schemeClr val="bg1"/>
              </a:solidFill>
              <a:latin typeface="Fira Sans Medium" panose="020B0603050000020004" pitchFamily="34" charset="0"/>
              <a:cs typeface="Times New Roman" panose="02020603050405020304" pitchFamily="18" charset="0"/>
            </a:endParaRPr>
          </a:p>
        </p:txBody>
      </p:sp>
    </p:spTree>
    <p:extLst>
      <p:ext uri="{BB962C8B-B14F-4D97-AF65-F5344CB8AC3E}">
        <p14:creationId xmlns:p14="http://schemas.microsoft.com/office/powerpoint/2010/main" val="3851497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ED3826-A4E6-371A-ADC5-F673EB64A365}"/>
              </a:ext>
            </a:extLst>
          </p:cNvPr>
          <p:cNvSpPr txBox="1"/>
          <p:nvPr/>
        </p:nvSpPr>
        <p:spPr>
          <a:xfrm>
            <a:off x="3664125" y="937083"/>
            <a:ext cx="4736749" cy="584775"/>
          </a:xfrm>
          <a:prstGeom prst="rect">
            <a:avLst/>
          </a:prstGeom>
          <a:noFill/>
        </p:spPr>
        <p:txBody>
          <a:bodyPr wrap="square" rtlCol="0">
            <a:spAutoFit/>
          </a:bodyPr>
          <a:lstStyle/>
          <a:p>
            <a:pPr algn="ctr"/>
            <a:r>
              <a:rPr lang="en-US" sz="3200" i="0" dirty="0">
                <a:solidFill>
                  <a:srgbClr val="C00000"/>
                </a:solidFill>
                <a:effectLst/>
                <a:latin typeface="Black Ops One" pitchFamily="2" charset="0"/>
              </a:rPr>
              <a:t>Table of Contents</a:t>
            </a:r>
          </a:p>
        </p:txBody>
      </p:sp>
      <p:sp>
        <p:nvSpPr>
          <p:cNvPr id="8" name="TextBox 7">
            <a:extLst>
              <a:ext uri="{FF2B5EF4-FFF2-40B4-BE49-F238E27FC236}">
                <a16:creationId xmlns:a16="http://schemas.microsoft.com/office/drawing/2014/main" id="{3A29647F-89FC-CD16-1095-7F711905782C}"/>
              </a:ext>
            </a:extLst>
          </p:cNvPr>
          <p:cNvSpPr txBox="1"/>
          <p:nvPr/>
        </p:nvSpPr>
        <p:spPr>
          <a:xfrm>
            <a:off x="-584737" y="3151648"/>
            <a:ext cx="5308600" cy="400110"/>
          </a:xfrm>
          <a:prstGeom prst="rect">
            <a:avLst/>
          </a:prstGeom>
          <a:noFill/>
        </p:spPr>
        <p:txBody>
          <a:bodyPr wrap="square" rtlCol="0">
            <a:spAutoFit/>
          </a:bodyPr>
          <a:lstStyle/>
          <a:p>
            <a:pPr algn="ctr"/>
            <a:r>
              <a:rPr lang="en-US" sz="2000" dirty="0">
                <a:latin typeface="Fira Sans Medium" panose="020B0603050000020004" pitchFamily="34" charset="0"/>
              </a:rPr>
              <a:t>Theoretical basis</a:t>
            </a:r>
            <a:endParaRPr lang="en-US" sz="2000" i="0" dirty="0">
              <a:effectLst/>
              <a:latin typeface="Fira Sans Medium" panose="020B0603050000020004" pitchFamily="34" charset="0"/>
            </a:endParaRPr>
          </a:p>
        </p:txBody>
      </p:sp>
      <p:sp>
        <p:nvSpPr>
          <p:cNvPr id="10" name="TextBox 9">
            <a:extLst>
              <a:ext uri="{FF2B5EF4-FFF2-40B4-BE49-F238E27FC236}">
                <a16:creationId xmlns:a16="http://schemas.microsoft.com/office/drawing/2014/main" id="{3A0091C1-BEC2-8BB9-B15A-6DFFD84E58FE}"/>
              </a:ext>
            </a:extLst>
          </p:cNvPr>
          <p:cNvSpPr txBox="1"/>
          <p:nvPr/>
        </p:nvSpPr>
        <p:spPr>
          <a:xfrm>
            <a:off x="-445232" y="4120740"/>
            <a:ext cx="5600369" cy="400110"/>
          </a:xfrm>
          <a:prstGeom prst="rect">
            <a:avLst/>
          </a:prstGeom>
          <a:noFill/>
        </p:spPr>
        <p:txBody>
          <a:bodyPr wrap="square" rtlCol="0">
            <a:spAutoFit/>
          </a:bodyPr>
          <a:lstStyle/>
          <a:p>
            <a:pPr algn="ctr"/>
            <a:r>
              <a:rPr lang="en-US" sz="2000" dirty="0">
                <a:latin typeface="Fira Sans Medium" panose="020B0603050000020004" pitchFamily="34" charset="0"/>
              </a:rPr>
              <a:t>System design analysis</a:t>
            </a:r>
            <a:endParaRPr lang="en-US" sz="2000" i="0" dirty="0">
              <a:effectLst/>
              <a:latin typeface="Fira Sans Medium" panose="020B0603050000020004" pitchFamily="34" charset="0"/>
            </a:endParaRPr>
          </a:p>
        </p:txBody>
      </p:sp>
      <p:sp>
        <p:nvSpPr>
          <p:cNvPr id="17" name="TextBox 16">
            <a:extLst>
              <a:ext uri="{FF2B5EF4-FFF2-40B4-BE49-F238E27FC236}">
                <a16:creationId xmlns:a16="http://schemas.microsoft.com/office/drawing/2014/main" id="{D94808C9-6FF8-92D1-2B91-BE8C5C9A0B3A}"/>
              </a:ext>
            </a:extLst>
          </p:cNvPr>
          <p:cNvSpPr txBox="1"/>
          <p:nvPr/>
        </p:nvSpPr>
        <p:spPr>
          <a:xfrm>
            <a:off x="6032498" y="3105143"/>
            <a:ext cx="3749512" cy="400110"/>
          </a:xfrm>
          <a:prstGeom prst="rect">
            <a:avLst/>
          </a:prstGeom>
          <a:noFill/>
        </p:spPr>
        <p:txBody>
          <a:bodyPr wrap="square" rtlCol="0">
            <a:spAutoFit/>
          </a:bodyPr>
          <a:lstStyle/>
          <a:p>
            <a:pPr algn="ctr"/>
            <a:r>
              <a:rPr lang="en-US" sz="2000" dirty="0">
                <a:latin typeface="Fira Sans Medium" panose="020B0603050000020004" pitchFamily="34" charset="0"/>
              </a:rPr>
              <a:t>Demo program</a:t>
            </a:r>
            <a:endParaRPr lang="en-US" sz="2000" i="0" dirty="0">
              <a:effectLst/>
              <a:latin typeface="Fira Sans Medium" panose="020B0603050000020004" pitchFamily="34" charset="0"/>
            </a:endParaRPr>
          </a:p>
        </p:txBody>
      </p:sp>
      <p:sp>
        <p:nvSpPr>
          <p:cNvPr id="30" name="TextBox 29">
            <a:extLst>
              <a:ext uri="{FF2B5EF4-FFF2-40B4-BE49-F238E27FC236}">
                <a16:creationId xmlns:a16="http://schemas.microsoft.com/office/drawing/2014/main" id="{7E91BFE9-A9BB-5F2E-F7A4-42B0AB9D9570}"/>
              </a:ext>
            </a:extLst>
          </p:cNvPr>
          <p:cNvSpPr txBox="1"/>
          <p:nvPr/>
        </p:nvSpPr>
        <p:spPr>
          <a:xfrm>
            <a:off x="7220544" y="6817831"/>
            <a:ext cx="3749512" cy="400110"/>
          </a:xfrm>
          <a:prstGeom prst="rect">
            <a:avLst/>
          </a:prstGeom>
          <a:noFill/>
        </p:spPr>
        <p:txBody>
          <a:bodyPr wrap="square" rtlCol="0">
            <a:spAutoFit/>
          </a:bodyPr>
          <a:lstStyle/>
          <a:p>
            <a:pPr algn="ctr"/>
            <a:r>
              <a:rPr lang="en-US" sz="2000" dirty="0">
                <a:latin typeface="Fira Sans Medium" panose="020B0603050000020004" pitchFamily="34" charset="0"/>
              </a:rPr>
              <a:t>X.</a:t>
            </a:r>
            <a:r>
              <a:rPr lang="en-US" sz="2000" i="0" dirty="0">
                <a:effectLst/>
                <a:latin typeface="Fira Sans Medium" panose="020B0603050000020004" pitchFamily="34" charset="0"/>
              </a:rPr>
              <a:t> Q&amp;A</a:t>
            </a:r>
          </a:p>
        </p:txBody>
      </p:sp>
      <p:grpSp>
        <p:nvGrpSpPr>
          <p:cNvPr id="50" name="Group 49">
            <a:extLst>
              <a:ext uri="{FF2B5EF4-FFF2-40B4-BE49-F238E27FC236}">
                <a16:creationId xmlns:a16="http://schemas.microsoft.com/office/drawing/2014/main" id="{E0E6B445-916B-3CBB-2549-59B58A1A1776}"/>
              </a:ext>
            </a:extLst>
          </p:cNvPr>
          <p:cNvGrpSpPr/>
          <p:nvPr/>
        </p:nvGrpSpPr>
        <p:grpSpPr>
          <a:xfrm rot="10800000" flipH="1">
            <a:off x="319073" y="2848530"/>
            <a:ext cx="5193883" cy="775535"/>
            <a:chOff x="6991241" y="1808360"/>
            <a:chExt cx="5450751" cy="775535"/>
          </a:xfrm>
          <a:effectLst>
            <a:outerShdw blurRad="50800" dist="38100" dir="2700000" algn="tl" rotWithShape="0">
              <a:prstClr val="black">
                <a:alpha val="40000"/>
              </a:prstClr>
            </a:outerShdw>
          </a:effectLst>
        </p:grpSpPr>
        <p:cxnSp>
          <p:nvCxnSpPr>
            <p:cNvPr id="52" name="Straight Connector 51">
              <a:extLst>
                <a:ext uri="{FF2B5EF4-FFF2-40B4-BE49-F238E27FC236}">
                  <a16:creationId xmlns:a16="http://schemas.microsoft.com/office/drawing/2014/main" id="{0D4B81F9-E7AB-C2A1-3750-9B059AE42751}"/>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DCD338F-A12F-ECC2-A0B0-6E78D01A6301}"/>
                </a:ext>
              </a:extLst>
            </p:cNvPr>
            <p:cNvCxnSpPr>
              <a:cxnSpLocks/>
            </p:cNvCxnSpPr>
            <p:nvPr/>
          </p:nvCxnSpPr>
          <p:spPr>
            <a:xfrm rot="10800000" flipH="1" flipV="1">
              <a:off x="7681912" y="1816098"/>
              <a:ext cx="4760080" cy="14999"/>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315F7ED-7C04-F34D-B63A-B4AC91B52817}"/>
                </a:ext>
              </a:extLst>
            </p:cNvPr>
            <p:cNvSpPr/>
            <p:nvPr/>
          </p:nvSpPr>
          <p:spPr>
            <a:xfrm>
              <a:off x="6991241" y="1894739"/>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I</a:t>
              </a:r>
            </a:p>
          </p:txBody>
        </p:sp>
      </p:grpSp>
      <p:grpSp>
        <p:nvGrpSpPr>
          <p:cNvPr id="54" name="Group 53">
            <a:extLst>
              <a:ext uri="{FF2B5EF4-FFF2-40B4-BE49-F238E27FC236}">
                <a16:creationId xmlns:a16="http://schemas.microsoft.com/office/drawing/2014/main" id="{FDE4F2E1-E211-4486-91A7-6A00660E43D5}"/>
              </a:ext>
            </a:extLst>
          </p:cNvPr>
          <p:cNvGrpSpPr/>
          <p:nvPr/>
        </p:nvGrpSpPr>
        <p:grpSpPr>
          <a:xfrm rot="10800000" flipH="1">
            <a:off x="320511" y="3885815"/>
            <a:ext cx="5192445" cy="775602"/>
            <a:chOff x="6992750" y="1808360"/>
            <a:chExt cx="5449242" cy="775602"/>
          </a:xfrm>
          <a:effectLst>
            <a:outerShdw blurRad="50800" dist="38100" dir="2700000" algn="tl" rotWithShape="0">
              <a:prstClr val="black">
                <a:alpha val="40000"/>
              </a:prstClr>
            </a:outerShdw>
          </a:effectLst>
        </p:grpSpPr>
        <p:cxnSp>
          <p:nvCxnSpPr>
            <p:cNvPr id="55" name="Straight Connector 54">
              <a:extLst>
                <a:ext uri="{FF2B5EF4-FFF2-40B4-BE49-F238E27FC236}">
                  <a16:creationId xmlns:a16="http://schemas.microsoft.com/office/drawing/2014/main" id="{8641D844-8E41-B7ED-388D-6E01E7F4ACD9}"/>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2BC07CF-B241-E2EA-2CF9-5DE7B87220DA}"/>
                </a:ext>
              </a:extLst>
            </p:cNvPr>
            <p:cNvCxnSpPr>
              <a:cxnSpLocks/>
            </p:cNvCxnSpPr>
            <p:nvPr/>
          </p:nvCxnSpPr>
          <p:spPr>
            <a:xfrm rot="10800000" flipH="1" flipV="1">
              <a:off x="7681912" y="1816098"/>
              <a:ext cx="4760080" cy="14999"/>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E9B1358B-40C2-F0F8-D0B8-3607CE3E3D83}"/>
                </a:ext>
              </a:extLst>
            </p:cNvPr>
            <p:cNvSpPr/>
            <p:nvPr/>
          </p:nvSpPr>
          <p:spPr>
            <a:xfrm rot="10800000">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II</a:t>
              </a:r>
            </a:p>
          </p:txBody>
        </p:sp>
      </p:grpSp>
      <p:grpSp>
        <p:nvGrpSpPr>
          <p:cNvPr id="78" name="Group 77">
            <a:extLst>
              <a:ext uri="{FF2B5EF4-FFF2-40B4-BE49-F238E27FC236}">
                <a16:creationId xmlns:a16="http://schemas.microsoft.com/office/drawing/2014/main" id="{9AB0FB88-A8BE-3E2A-ACBD-5FEE8D2FF4BA}"/>
              </a:ext>
            </a:extLst>
          </p:cNvPr>
          <p:cNvGrpSpPr/>
          <p:nvPr/>
        </p:nvGrpSpPr>
        <p:grpSpPr>
          <a:xfrm rot="10800000" flipH="1">
            <a:off x="6096000" y="2775719"/>
            <a:ext cx="5476606" cy="775602"/>
            <a:chOff x="6992750" y="1808360"/>
            <a:chExt cx="5747456" cy="775602"/>
          </a:xfrm>
          <a:effectLst>
            <a:outerShdw blurRad="50800" dist="38100" dir="2700000" algn="tl" rotWithShape="0">
              <a:prstClr val="black">
                <a:alpha val="40000"/>
              </a:prstClr>
            </a:outerShdw>
          </a:effectLst>
        </p:grpSpPr>
        <p:cxnSp>
          <p:nvCxnSpPr>
            <p:cNvPr id="79" name="Straight Connector 78">
              <a:extLst>
                <a:ext uri="{FF2B5EF4-FFF2-40B4-BE49-F238E27FC236}">
                  <a16:creationId xmlns:a16="http://schemas.microsoft.com/office/drawing/2014/main" id="{3B20AC4A-1F26-55CB-B98A-3B0190E157EE}"/>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FD0C43-A2E7-9A21-F288-9BD127E7A3FB}"/>
                </a:ext>
              </a:extLst>
            </p:cNvPr>
            <p:cNvCxnSpPr>
              <a:cxnSpLocks/>
            </p:cNvCxnSpPr>
            <p:nvPr/>
          </p:nvCxnSpPr>
          <p:spPr>
            <a:xfrm rot="10800000" flipH="1" flipV="1">
              <a:off x="7681912" y="1816098"/>
              <a:ext cx="5058294" cy="15939"/>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5C22CC31-BD2B-4BA4-BB76-28BCD2B58912}"/>
                </a:ext>
              </a:extLst>
            </p:cNvPr>
            <p:cNvSpPr/>
            <p:nvPr/>
          </p:nvSpPr>
          <p:spPr>
            <a:xfrm rot="10800000">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III</a:t>
              </a:r>
            </a:p>
          </p:txBody>
        </p:sp>
      </p:grpSp>
      <p:grpSp>
        <p:nvGrpSpPr>
          <p:cNvPr id="82" name="Group 81">
            <a:extLst>
              <a:ext uri="{FF2B5EF4-FFF2-40B4-BE49-F238E27FC236}">
                <a16:creationId xmlns:a16="http://schemas.microsoft.com/office/drawing/2014/main" id="{30D2F7F7-C531-DAD6-894A-71CCDA1C550A}"/>
              </a:ext>
            </a:extLst>
          </p:cNvPr>
          <p:cNvGrpSpPr/>
          <p:nvPr/>
        </p:nvGrpSpPr>
        <p:grpSpPr>
          <a:xfrm rot="10800000" flipH="1">
            <a:off x="6221077" y="3831694"/>
            <a:ext cx="5488153" cy="775602"/>
            <a:chOff x="6992750" y="1808360"/>
            <a:chExt cx="5759575" cy="775602"/>
          </a:xfrm>
          <a:effectLst>
            <a:outerShdw blurRad="50800" dist="38100" dir="2700000" algn="tl" rotWithShape="0">
              <a:prstClr val="black">
                <a:alpha val="40000"/>
              </a:prstClr>
            </a:outerShdw>
          </a:effectLst>
        </p:grpSpPr>
        <p:cxnSp>
          <p:nvCxnSpPr>
            <p:cNvPr id="83" name="Straight Connector 82">
              <a:extLst>
                <a:ext uri="{FF2B5EF4-FFF2-40B4-BE49-F238E27FC236}">
                  <a16:creationId xmlns:a16="http://schemas.microsoft.com/office/drawing/2014/main" id="{CC3B3A8C-6499-C834-1ACC-1455E640F8A7}"/>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9B4D4FB-0855-357A-61A2-421D7E03CDA5}"/>
                </a:ext>
              </a:extLst>
            </p:cNvPr>
            <p:cNvCxnSpPr>
              <a:cxnSpLocks/>
            </p:cNvCxnSpPr>
            <p:nvPr/>
          </p:nvCxnSpPr>
          <p:spPr>
            <a:xfrm rot="10800000" flipH="1" flipV="1">
              <a:off x="7681912" y="1816098"/>
              <a:ext cx="5070413" cy="15977"/>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E21694FC-8FA6-08B1-7224-AFCB35E29286}"/>
                </a:ext>
              </a:extLst>
            </p:cNvPr>
            <p:cNvSpPr/>
            <p:nvPr/>
          </p:nvSpPr>
          <p:spPr>
            <a:xfrm rot="10800000">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a:t>
              </a:r>
            </a:p>
          </p:txBody>
        </p:sp>
      </p:grpSp>
      <p:sp>
        <p:nvSpPr>
          <p:cNvPr id="108" name="TextBox 107">
            <a:extLst>
              <a:ext uri="{FF2B5EF4-FFF2-40B4-BE49-F238E27FC236}">
                <a16:creationId xmlns:a16="http://schemas.microsoft.com/office/drawing/2014/main" id="{AE6D09AD-400B-70EF-FCD2-46A5E4D107BB}"/>
              </a:ext>
            </a:extLst>
          </p:cNvPr>
          <p:cNvSpPr txBox="1"/>
          <p:nvPr/>
        </p:nvSpPr>
        <p:spPr>
          <a:xfrm>
            <a:off x="6493771" y="5062260"/>
            <a:ext cx="727315" cy="369332"/>
          </a:xfrm>
          <a:prstGeom prst="rect">
            <a:avLst/>
          </a:prstGeom>
          <a:noFill/>
        </p:spPr>
        <p:txBody>
          <a:bodyPr wrap="square" rtlCol="0">
            <a:spAutoFit/>
          </a:bodyPr>
          <a:lstStyle/>
          <a:p>
            <a:pPr algn="ctr"/>
            <a:r>
              <a:rPr lang="en-US" b="1" dirty="0">
                <a:solidFill>
                  <a:schemeClr val="bg1"/>
                </a:solidFill>
                <a:latin typeface="Fira Sans Medium" panose="020B0603050000020004" pitchFamily="34" charset="0"/>
              </a:rPr>
              <a:t>VIII</a:t>
            </a:r>
          </a:p>
        </p:txBody>
      </p:sp>
      <p:sp>
        <p:nvSpPr>
          <p:cNvPr id="46" name="TextBox 45">
            <a:extLst>
              <a:ext uri="{FF2B5EF4-FFF2-40B4-BE49-F238E27FC236}">
                <a16:creationId xmlns:a16="http://schemas.microsoft.com/office/drawing/2014/main" id="{C9B0042E-1DDA-4DFB-B66C-A699A063DE80}"/>
              </a:ext>
            </a:extLst>
          </p:cNvPr>
          <p:cNvSpPr txBox="1"/>
          <p:nvPr/>
        </p:nvSpPr>
        <p:spPr>
          <a:xfrm>
            <a:off x="6032498" y="4127336"/>
            <a:ext cx="6159501" cy="400110"/>
          </a:xfrm>
          <a:prstGeom prst="rect">
            <a:avLst/>
          </a:prstGeom>
          <a:noFill/>
        </p:spPr>
        <p:txBody>
          <a:bodyPr wrap="square" rtlCol="0">
            <a:spAutoFit/>
          </a:bodyPr>
          <a:lstStyle/>
          <a:p>
            <a:pPr algn="ctr"/>
            <a:r>
              <a:rPr lang="en-US" sz="2000" dirty="0">
                <a:latin typeface="Fira Sans Medium" panose="020B0603050000020004" pitchFamily="34" charset="0"/>
              </a:rPr>
              <a:t>Conclusion and development direction</a:t>
            </a:r>
            <a:endParaRPr lang="en-US" sz="2000" i="0" dirty="0">
              <a:effectLst/>
              <a:latin typeface="Fira Sans Medium" panose="020B0603050000020004" pitchFamily="34" charset="0"/>
            </a:endParaRPr>
          </a:p>
        </p:txBody>
      </p:sp>
    </p:spTree>
    <p:extLst>
      <p:ext uri="{BB962C8B-B14F-4D97-AF65-F5344CB8AC3E}">
        <p14:creationId xmlns:p14="http://schemas.microsoft.com/office/powerpoint/2010/main" val="4158566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750"/>
                                        <p:tgtEl>
                                          <p:spTgt spid="50"/>
                                        </p:tgtEl>
                                      </p:cBhvr>
                                    </p:animEffect>
                                  </p:childTnLst>
                                </p:cTn>
                              </p:par>
                              <p:par>
                                <p:cTn id="8" presetID="22" presetClass="entr" presetSubtype="8"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750"/>
                                        <p:tgtEl>
                                          <p:spTgt spid="54"/>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750"/>
                                        <p:tgtEl>
                                          <p:spTgt spid="10"/>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wipe(left)">
                                      <p:cBhvr>
                                        <p:cTn id="20" dur="750"/>
                                        <p:tgtEl>
                                          <p:spTgt spid="78"/>
                                        </p:tgtEl>
                                      </p:cBhvr>
                                    </p:animEffect>
                                  </p:childTnLst>
                                </p:cTn>
                              </p:par>
                              <p:par>
                                <p:cTn id="21" presetID="22" presetClass="entr" presetSubtype="8" fill="hold" nodeType="with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wipe(left)">
                                      <p:cBhvr>
                                        <p:cTn id="23" dur="750"/>
                                        <p:tgtEl>
                                          <p:spTgt spid="82"/>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750"/>
                                        <p:tgtEl>
                                          <p:spTgt spid="17"/>
                                        </p:tgtEl>
                                      </p:cBhvr>
                                    </p:animEffect>
                                  </p:childTnLst>
                                </p:cTn>
                              </p:par>
                              <p:par>
                                <p:cTn id="27" presetID="22" presetClass="entr" presetSubtype="8" fill="hold" grpId="0" nodeType="withEffect">
                                  <p:stCondLst>
                                    <p:cond delay="25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 de1">
            <a:extLst>
              <a:ext uri="{FF2B5EF4-FFF2-40B4-BE49-F238E27FC236}">
                <a16:creationId xmlns:a16="http://schemas.microsoft.com/office/drawing/2014/main" id="{6B6EDCAB-D782-77F9-3FD1-6F6B531065CB}"/>
              </a:ext>
            </a:extLst>
          </p:cNvPr>
          <p:cNvGrpSpPr/>
          <p:nvPr/>
        </p:nvGrpSpPr>
        <p:grpSpPr>
          <a:xfrm>
            <a:off x="320862" y="1019401"/>
            <a:ext cx="11129016" cy="1275248"/>
            <a:chOff x="320862" y="1019401"/>
            <a:chExt cx="11129016" cy="1275248"/>
          </a:xfrm>
        </p:grpSpPr>
        <p:sp>
          <p:nvSpPr>
            <p:cNvPr id="14" name="TextBox 13">
              <a:extLst>
                <a:ext uri="{FF2B5EF4-FFF2-40B4-BE49-F238E27FC236}">
                  <a16:creationId xmlns:a16="http://schemas.microsoft.com/office/drawing/2014/main" id="{454F1DB0-D77D-9467-FC34-0FE05546040D}"/>
                </a:ext>
              </a:extLst>
            </p:cNvPr>
            <p:cNvSpPr txBox="1"/>
            <p:nvPr/>
          </p:nvSpPr>
          <p:spPr>
            <a:xfrm>
              <a:off x="615478" y="1155876"/>
              <a:ext cx="3749512" cy="1138773"/>
            </a:xfrm>
            <a:prstGeom prst="rect">
              <a:avLst/>
            </a:prstGeom>
            <a:noFill/>
          </p:spPr>
          <p:txBody>
            <a:bodyPr wrap="square" rtlCol="0">
              <a:spAutoFit/>
            </a:bodyPr>
            <a:lstStyle/>
            <a:p>
              <a:pPr algn="ctr"/>
              <a:r>
                <a:rPr lang="en-US" sz="3200" i="0" dirty="0">
                  <a:solidFill>
                    <a:srgbClr val="C00000"/>
                  </a:solidFill>
                  <a:effectLst/>
                  <a:latin typeface="Fira Sans Medium" panose="020B0603050000020004" pitchFamily="34" charset="0"/>
                </a:rPr>
                <a:t>Theoretical basis</a:t>
              </a:r>
            </a:p>
            <a:p>
              <a:pPr algn="ctr"/>
              <a:endParaRPr lang="en-US" sz="3600" i="0" dirty="0">
                <a:solidFill>
                  <a:srgbClr val="C00000"/>
                </a:solidFill>
                <a:effectLst/>
                <a:latin typeface="Fira Sans Medium" panose="020B0603050000020004" pitchFamily="34" charset="0"/>
              </a:endParaRPr>
            </a:p>
          </p:txBody>
        </p:sp>
        <p:grpSp>
          <p:nvGrpSpPr>
            <p:cNvPr id="15" name="Group 14">
              <a:extLst>
                <a:ext uri="{FF2B5EF4-FFF2-40B4-BE49-F238E27FC236}">
                  <a16:creationId xmlns:a16="http://schemas.microsoft.com/office/drawing/2014/main" id="{F807727A-CF45-3356-0531-CD2379C465FB}"/>
                </a:ext>
              </a:extLst>
            </p:cNvPr>
            <p:cNvGrpSpPr/>
            <p:nvPr/>
          </p:nvGrpSpPr>
          <p:grpSpPr>
            <a:xfrm rot="10800000" flipH="1">
              <a:off x="320862" y="1019401"/>
              <a:ext cx="11129016" cy="775602"/>
              <a:chOff x="6992750" y="1808360"/>
              <a:chExt cx="11679412" cy="775602"/>
            </a:xfrm>
            <a:effectLst>
              <a:outerShdw blurRad="50800" dist="38100" dir="2700000" algn="tl" rotWithShape="0">
                <a:prstClr val="black">
                  <a:alpha val="40000"/>
                </a:prstClr>
              </a:outerShdw>
            </a:effectLst>
          </p:grpSpPr>
          <p:cxnSp>
            <p:nvCxnSpPr>
              <p:cNvPr id="16" name="Straight Connector 15">
                <a:extLst>
                  <a:ext uri="{FF2B5EF4-FFF2-40B4-BE49-F238E27FC236}">
                    <a16:creationId xmlns:a16="http://schemas.microsoft.com/office/drawing/2014/main" id="{2AB02E67-B0FB-2CCC-571F-F14978967E7D}"/>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98D95E-71F5-2B7E-428A-86EA25E04533}"/>
                  </a:ext>
                </a:extLst>
              </p:cNvPr>
              <p:cNvCxnSpPr>
                <a:cxnSpLocks/>
              </p:cNvCxnSpPr>
              <p:nvPr/>
            </p:nvCxnSpPr>
            <p:spPr>
              <a:xfrm rot="10800000" flipH="1" flipV="1">
                <a:off x="7681912" y="1816098"/>
                <a:ext cx="10990250" cy="34630"/>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FAB101D-6110-9E1B-173E-AC09DF28A76E}"/>
                  </a:ext>
                </a:extLst>
              </p:cNvPr>
              <p:cNvSpPr/>
              <p:nvPr/>
            </p:nvSpPr>
            <p:spPr>
              <a:xfrm>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Fira Sans Medium" panose="020B0603050000020004" pitchFamily="34" charset="0"/>
                </a:endParaRPr>
              </a:p>
            </p:txBody>
          </p:sp>
        </p:grpSp>
      </p:grpSp>
      <p:sp>
        <p:nvSpPr>
          <p:cNvPr id="61" name="TextBox 60">
            <a:extLst>
              <a:ext uri="{FF2B5EF4-FFF2-40B4-BE49-F238E27FC236}">
                <a16:creationId xmlns:a16="http://schemas.microsoft.com/office/drawing/2014/main" id="{BFF4F236-38E6-94AA-55EF-3128B07C289D}"/>
              </a:ext>
            </a:extLst>
          </p:cNvPr>
          <p:cNvSpPr txBox="1"/>
          <p:nvPr/>
        </p:nvSpPr>
        <p:spPr>
          <a:xfrm>
            <a:off x="-14139" y="19940669"/>
            <a:ext cx="845013" cy="369332"/>
          </a:xfrm>
          <a:prstGeom prst="rect">
            <a:avLst/>
          </a:prstGeom>
          <a:noFill/>
        </p:spPr>
        <p:txBody>
          <a:bodyPr wrap="square" rtlCol="0">
            <a:spAutoFit/>
          </a:bodyPr>
          <a:lstStyle/>
          <a:p>
            <a:r>
              <a:rPr lang="en-US" dirty="0">
                <a:solidFill>
                  <a:srgbClr val="1F396D"/>
                </a:solidFill>
                <a:latin typeface="Black Ops One" pitchFamily="2" charset="0"/>
              </a:rPr>
              <a:t>1950</a:t>
            </a:r>
          </a:p>
        </p:txBody>
      </p:sp>
      <p:sp>
        <p:nvSpPr>
          <p:cNvPr id="62" name="TextBox 61">
            <a:extLst>
              <a:ext uri="{FF2B5EF4-FFF2-40B4-BE49-F238E27FC236}">
                <a16:creationId xmlns:a16="http://schemas.microsoft.com/office/drawing/2014/main" id="{7274DBB4-23AA-F56F-54DF-C8793D42746A}"/>
              </a:ext>
            </a:extLst>
          </p:cNvPr>
          <p:cNvSpPr txBox="1"/>
          <p:nvPr/>
        </p:nvSpPr>
        <p:spPr>
          <a:xfrm>
            <a:off x="16682" y="18366525"/>
            <a:ext cx="845013" cy="369332"/>
          </a:xfrm>
          <a:prstGeom prst="rect">
            <a:avLst/>
          </a:prstGeom>
          <a:noFill/>
        </p:spPr>
        <p:txBody>
          <a:bodyPr wrap="square" rtlCol="0">
            <a:spAutoFit/>
          </a:bodyPr>
          <a:lstStyle/>
          <a:p>
            <a:r>
              <a:rPr lang="en-US" dirty="0">
                <a:solidFill>
                  <a:srgbClr val="1F396D"/>
                </a:solidFill>
                <a:latin typeface="Black Ops One" pitchFamily="2" charset="0"/>
              </a:rPr>
              <a:t>1960</a:t>
            </a:r>
          </a:p>
        </p:txBody>
      </p:sp>
      <p:sp>
        <p:nvSpPr>
          <p:cNvPr id="1037" name="Right Brace 1036">
            <a:extLst>
              <a:ext uri="{FF2B5EF4-FFF2-40B4-BE49-F238E27FC236}">
                <a16:creationId xmlns:a16="http://schemas.microsoft.com/office/drawing/2014/main" id="{25598163-5711-6D68-CFA0-0DE079B661CA}"/>
              </a:ext>
            </a:extLst>
          </p:cNvPr>
          <p:cNvSpPr/>
          <p:nvPr/>
        </p:nvSpPr>
        <p:spPr>
          <a:xfrm>
            <a:off x="1573048" y="18540504"/>
            <a:ext cx="267463" cy="1573312"/>
          </a:xfrm>
          <a:prstGeom prst="rightBrace">
            <a:avLst>
              <a:gd name="adj1" fmla="val 8333"/>
              <a:gd name="adj2" fmla="val 50668"/>
            </a:avLst>
          </a:prstGeom>
          <a:ln w="73025">
            <a:solidFill>
              <a:srgbClr val="BC21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8" name="TextBox 1037">
            <a:extLst>
              <a:ext uri="{FF2B5EF4-FFF2-40B4-BE49-F238E27FC236}">
                <a16:creationId xmlns:a16="http://schemas.microsoft.com/office/drawing/2014/main" id="{5C5944CB-2AD4-AC3D-0346-FEEAE732F287}"/>
              </a:ext>
            </a:extLst>
          </p:cNvPr>
          <p:cNvSpPr txBox="1"/>
          <p:nvPr/>
        </p:nvSpPr>
        <p:spPr>
          <a:xfrm>
            <a:off x="-876912" y="16824717"/>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1970</a:t>
            </a:r>
          </a:p>
        </p:txBody>
      </p:sp>
      <p:sp>
        <p:nvSpPr>
          <p:cNvPr id="1039" name="TextBox 1038">
            <a:extLst>
              <a:ext uri="{FF2B5EF4-FFF2-40B4-BE49-F238E27FC236}">
                <a16:creationId xmlns:a16="http://schemas.microsoft.com/office/drawing/2014/main" id="{09C11BDF-A35F-8CCD-C49E-7F11FCA6DCC4}"/>
              </a:ext>
            </a:extLst>
          </p:cNvPr>
          <p:cNvSpPr txBox="1"/>
          <p:nvPr/>
        </p:nvSpPr>
        <p:spPr>
          <a:xfrm>
            <a:off x="-848560" y="15293061"/>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1980</a:t>
            </a:r>
          </a:p>
        </p:txBody>
      </p:sp>
      <p:grpSp>
        <p:nvGrpSpPr>
          <p:cNvPr id="1040" name="Group 1039">
            <a:extLst>
              <a:ext uri="{FF2B5EF4-FFF2-40B4-BE49-F238E27FC236}">
                <a16:creationId xmlns:a16="http://schemas.microsoft.com/office/drawing/2014/main" id="{0B548F56-632B-2ECA-3725-D929186DC6A5}"/>
              </a:ext>
            </a:extLst>
          </p:cNvPr>
          <p:cNvGrpSpPr/>
          <p:nvPr/>
        </p:nvGrpSpPr>
        <p:grpSpPr>
          <a:xfrm>
            <a:off x="801472" y="7121373"/>
            <a:ext cx="709309" cy="13784797"/>
            <a:chOff x="801472" y="-6892398"/>
            <a:chExt cx="709309" cy="13784797"/>
          </a:xfrm>
        </p:grpSpPr>
        <p:sp>
          <p:nvSpPr>
            <p:cNvPr id="1041" name="Freeform: Shape 1040">
              <a:extLst>
                <a:ext uri="{FF2B5EF4-FFF2-40B4-BE49-F238E27FC236}">
                  <a16:creationId xmlns:a16="http://schemas.microsoft.com/office/drawing/2014/main" id="{F57BB170-E6AC-ADBD-5678-9EC0A4FC40B8}"/>
                </a:ext>
              </a:extLst>
            </p:cNvPr>
            <p:cNvSpPr/>
            <p:nvPr/>
          </p:nvSpPr>
          <p:spPr>
            <a:xfrm rot="16200000">
              <a:off x="-5736271" y="-70883"/>
              <a:ext cx="13784797" cy="141768"/>
            </a:xfrm>
            <a:custGeom>
              <a:avLst/>
              <a:gdLst>
                <a:gd name="connsiteX0" fmla="*/ 4569477 w 4569477"/>
                <a:gd name="connsiteY0" fmla="*/ 44220 h 89196"/>
                <a:gd name="connsiteX1" fmla="*/ 4511281 w 4569477"/>
                <a:gd name="connsiteY1" fmla="*/ 88296 h 89196"/>
                <a:gd name="connsiteX2" fmla="*/ 4426796 w 4569477"/>
                <a:gd name="connsiteY2" fmla="*/ 88296 h 89196"/>
                <a:gd name="connsiteX3" fmla="*/ 4426796 w 4569477"/>
                <a:gd name="connsiteY3" fmla="*/ 89196 h 89196"/>
                <a:gd name="connsiteX4" fmla="*/ 0 w 4569477"/>
                <a:gd name="connsiteY4" fmla="*/ 89196 h 89196"/>
                <a:gd name="connsiteX5" fmla="*/ 0 w 4569477"/>
                <a:gd name="connsiteY5" fmla="*/ 0 h 89196"/>
                <a:gd name="connsiteX6" fmla="*/ 4426796 w 4569477"/>
                <a:gd name="connsiteY6" fmla="*/ 0 h 89196"/>
                <a:gd name="connsiteX7" fmla="*/ 4426796 w 4569477"/>
                <a:gd name="connsiteY7" fmla="*/ 144 h 89196"/>
                <a:gd name="connsiteX8" fmla="*/ 4511281 w 4569477"/>
                <a:gd name="connsiteY8" fmla="*/ 144 h 89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9477" h="89196">
                  <a:moveTo>
                    <a:pt x="4569477" y="44220"/>
                  </a:moveTo>
                  <a:lnTo>
                    <a:pt x="4511281" y="88296"/>
                  </a:lnTo>
                  <a:lnTo>
                    <a:pt x="4426796" y="88296"/>
                  </a:lnTo>
                  <a:lnTo>
                    <a:pt x="4426796" y="89196"/>
                  </a:lnTo>
                  <a:lnTo>
                    <a:pt x="0" y="89196"/>
                  </a:lnTo>
                  <a:lnTo>
                    <a:pt x="0" y="0"/>
                  </a:lnTo>
                  <a:lnTo>
                    <a:pt x="4426796" y="0"/>
                  </a:lnTo>
                  <a:lnTo>
                    <a:pt x="4426796" y="144"/>
                  </a:lnTo>
                  <a:lnTo>
                    <a:pt x="4511281" y="144"/>
                  </a:lnTo>
                  <a:close/>
                </a:path>
              </a:pathLst>
            </a:cu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2" name="Rectangle 1041">
              <a:extLst>
                <a:ext uri="{FF2B5EF4-FFF2-40B4-BE49-F238E27FC236}">
                  <a16:creationId xmlns:a16="http://schemas.microsoft.com/office/drawing/2014/main" id="{89B04F0C-F82E-EEB2-DB25-F125E6C888B3}"/>
                </a:ext>
              </a:extLst>
            </p:cNvPr>
            <p:cNvSpPr/>
            <p:nvPr/>
          </p:nvSpPr>
          <p:spPr>
            <a:xfrm rot="16200000">
              <a:off x="1102299" y="5732960"/>
              <a:ext cx="107656" cy="709309"/>
            </a:xfrm>
            <a:prstGeom prst="rect">
              <a:avLst/>
            </a:prstGeom>
            <a:solidFill>
              <a:srgbClr val="BC21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C33B51E8-BEF8-710B-63C0-96964D58C40C}"/>
                </a:ext>
              </a:extLst>
            </p:cNvPr>
            <p:cNvSpPr/>
            <p:nvPr/>
          </p:nvSpPr>
          <p:spPr>
            <a:xfrm rot="16200000">
              <a:off x="1102299" y="4188782"/>
              <a:ext cx="107656" cy="709309"/>
            </a:xfrm>
            <a:prstGeom prst="rect">
              <a:avLst/>
            </a:prstGeom>
            <a:solidFill>
              <a:srgbClr val="BC21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62B2DB13-DE1F-06B2-5441-A31722992C5C}"/>
                </a:ext>
              </a:extLst>
            </p:cNvPr>
            <p:cNvSpPr/>
            <p:nvPr/>
          </p:nvSpPr>
          <p:spPr>
            <a:xfrm rot="16200000">
              <a:off x="1102299" y="2644604"/>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ED5D75BA-93D3-609B-FCDE-DE9B536FBF59}"/>
                </a:ext>
              </a:extLst>
            </p:cNvPr>
            <p:cNvSpPr/>
            <p:nvPr/>
          </p:nvSpPr>
          <p:spPr>
            <a:xfrm rot="16200000">
              <a:off x="1102299" y="1100426"/>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DAD4DC5C-0676-7F0D-7CB3-64CAAA8A6F8F}"/>
                </a:ext>
              </a:extLst>
            </p:cNvPr>
            <p:cNvSpPr/>
            <p:nvPr/>
          </p:nvSpPr>
          <p:spPr>
            <a:xfrm rot="16200000">
              <a:off x="1102299" y="-443753"/>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06CA2D40-7F81-2091-3FCA-C6FDA623D35E}"/>
                </a:ext>
              </a:extLst>
            </p:cNvPr>
            <p:cNvSpPr/>
            <p:nvPr/>
          </p:nvSpPr>
          <p:spPr>
            <a:xfrm rot="16200000">
              <a:off x="1102299" y="-1987931"/>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C1DB0333-EB9F-DE67-7EC5-314929914C67}"/>
                </a:ext>
              </a:extLst>
            </p:cNvPr>
            <p:cNvSpPr/>
            <p:nvPr/>
          </p:nvSpPr>
          <p:spPr>
            <a:xfrm rot="16200000">
              <a:off x="1102299" y="-5204129"/>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3D354F9B-6C46-1CE5-8744-20D3003B8DA0}"/>
              </a:ext>
            </a:extLst>
          </p:cNvPr>
          <p:cNvSpPr txBox="1"/>
          <p:nvPr/>
        </p:nvSpPr>
        <p:spPr>
          <a:xfrm>
            <a:off x="1085243" y="2374289"/>
            <a:ext cx="10112387" cy="1015663"/>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  -Network programming is an important field in information technology and software development, focusing on establishing, managing and interacting with network connections, sending and receiving data over the network.</a:t>
            </a:r>
            <a:endParaRPr lang="en-US" sz="2000" i="1" dirty="0">
              <a:solidFill>
                <a:srgbClr val="394F80"/>
              </a:solidFill>
              <a:latin typeface="Fira Sans Medium" panose="020B0603050000020004" pitchFamily="34" charset="0"/>
            </a:endParaRPr>
          </a:p>
        </p:txBody>
      </p:sp>
      <p:sp>
        <p:nvSpPr>
          <p:cNvPr id="28" name="Oval 27">
            <a:extLst>
              <a:ext uri="{FF2B5EF4-FFF2-40B4-BE49-F238E27FC236}">
                <a16:creationId xmlns:a16="http://schemas.microsoft.com/office/drawing/2014/main" id="{69998E92-4264-48CD-AB28-5E5D235699DC}"/>
              </a:ext>
            </a:extLst>
          </p:cNvPr>
          <p:cNvSpPr/>
          <p:nvPr/>
        </p:nvSpPr>
        <p:spPr>
          <a:xfrm flipH="1">
            <a:off x="320861" y="1027151"/>
            <a:ext cx="656686"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Fira Sans Medium" panose="020B0603050000020004" pitchFamily="34" charset="0"/>
              </a:rPr>
              <a:t>I</a:t>
            </a:r>
          </a:p>
        </p:txBody>
      </p:sp>
      <p:grpSp>
        <p:nvGrpSpPr>
          <p:cNvPr id="30" name="Group 29">
            <a:extLst>
              <a:ext uri="{FF2B5EF4-FFF2-40B4-BE49-F238E27FC236}">
                <a16:creationId xmlns:a16="http://schemas.microsoft.com/office/drawing/2014/main" id="{158B3B93-DE04-4A7D-AED4-972305A8665D}"/>
              </a:ext>
            </a:extLst>
          </p:cNvPr>
          <p:cNvGrpSpPr/>
          <p:nvPr/>
        </p:nvGrpSpPr>
        <p:grpSpPr>
          <a:xfrm rot="10800000" flipH="1">
            <a:off x="861695" y="1888527"/>
            <a:ext cx="4301977" cy="442451"/>
            <a:chOff x="6822961" y="1808360"/>
            <a:chExt cx="5619031" cy="774792"/>
          </a:xfrm>
          <a:effectLst>
            <a:outerShdw blurRad="50800" dist="38100" dir="2700000" algn="tl" rotWithShape="0">
              <a:prstClr val="black">
                <a:alpha val="40000"/>
              </a:prstClr>
            </a:outerShdw>
          </a:effectLst>
        </p:grpSpPr>
        <p:cxnSp>
          <p:nvCxnSpPr>
            <p:cNvPr id="31" name="Straight Connector 30">
              <a:extLst>
                <a:ext uri="{FF2B5EF4-FFF2-40B4-BE49-F238E27FC236}">
                  <a16:creationId xmlns:a16="http://schemas.microsoft.com/office/drawing/2014/main" id="{C471A812-0F77-42E4-B320-350F7EFEDDD4}"/>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1E706D-B2EB-429C-93D4-4C3558A2B5C2}"/>
                </a:ext>
              </a:extLst>
            </p:cNvPr>
            <p:cNvCxnSpPr>
              <a:cxnSpLocks/>
            </p:cNvCxnSpPr>
            <p:nvPr/>
          </p:nvCxnSpPr>
          <p:spPr>
            <a:xfrm rot="10800000" flipH="1" flipV="1">
              <a:off x="7681912" y="1816098"/>
              <a:ext cx="4760080" cy="14999"/>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66A0536-9053-476D-BCA3-CBBC385702A6}"/>
                </a:ext>
              </a:extLst>
            </p:cNvPr>
            <p:cNvSpPr/>
            <p:nvPr/>
          </p:nvSpPr>
          <p:spPr>
            <a:xfrm rot="10800000">
              <a:off x="6822961" y="1893998"/>
              <a:ext cx="847807" cy="689154"/>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I.1</a:t>
              </a:r>
            </a:p>
          </p:txBody>
        </p:sp>
      </p:grpSp>
      <p:sp>
        <p:nvSpPr>
          <p:cNvPr id="34" name="TextBox 33">
            <a:extLst>
              <a:ext uri="{FF2B5EF4-FFF2-40B4-BE49-F238E27FC236}">
                <a16:creationId xmlns:a16="http://schemas.microsoft.com/office/drawing/2014/main" id="{9853F58F-2283-4BD4-8252-1BF2AD32C7FB}"/>
              </a:ext>
            </a:extLst>
          </p:cNvPr>
          <p:cNvSpPr txBox="1"/>
          <p:nvPr/>
        </p:nvSpPr>
        <p:spPr>
          <a:xfrm>
            <a:off x="457200" y="1900827"/>
            <a:ext cx="5171057" cy="400110"/>
          </a:xfrm>
          <a:prstGeom prst="rect">
            <a:avLst/>
          </a:prstGeom>
          <a:noFill/>
        </p:spPr>
        <p:txBody>
          <a:bodyPr wrap="square" rtlCol="0">
            <a:spAutoFit/>
          </a:bodyPr>
          <a:lstStyle/>
          <a:p>
            <a:pPr algn="ctr"/>
            <a:r>
              <a:rPr lang="en-US" sz="2000" dirty="0">
                <a:latin typeface="Fira Sans Medium" panose="020B0603050000020004" pitchFamily="34" charset="0"/>
              </a:rPr>
              <a:t>Brief introduction to LTM :</a:t>
            </a:r>
            <a:endParaRPr lang="en-US" sz="2000" i="0" dirty="0">
              <a:effectLst/>
              <a:latin typeface="Fira Sans Medium" panose="020B0603050000020004" pitchFamily="34" charset="0"/>
            </a:endParaRPr>
          </a:p>
        </p:txBody>
      </p:sp>
      <p:sp>
        <p:nvSpPr>
          <p:cNvPr id="38" name="TextBox 37">
            <a:extLst>
              <a:ext uri="{FF2B5EF4-FFF2-40B4-BE49-F238E27FC236}">
                <a16:creationId xmlns:a16="http://schemas.microsoft.com/office/drawing/2014/main" id="{77A415DD-54F0-45B3-9733-C559F1F51C74}"/>
              </a:ext>
            </a:extLst>
          </p:cNvPr>
          <p:cNvSpPr txBox="1"/>
          <p:nvPr/>
        </p:nvSpPr>
        <p:spPr>
          <a:xfrm>
            <a:off x="1039806" y="3330383"/>
            <a:ext cx="10112387" cy="1323439"/>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  - Goal of network programming: Network programming aims to develop applications and services capable of communicating over the network. This includes transmitting data, establishing connections, and handling communication between computers and devices on the network.</a:t>
            </a:r>
            <a:endParaRPr lang="vi-VN" sz="2000" b="0" i="1" dirty="0">
              <a:solidFill>
                <a:srgbClr val="394F80"/>
              </a:solidFill>
              <a:effectLst/>
              <a:latin typeface="Fira Sans Medium" panose="020B0603050000020004" pitchFamily="34" charset="0"/>
            </a:endParaRPr>
          </a:p>
        </p:txBody>
      </p:sp>
      <p:sp>
        <p:nvSpPr>
          <p:cNvPr id="39" name="TextBox 38">
            <a:extLst>
              <a:ext uri="{FF2B5EF4-FFF2-40B4-BE49-F238E27FC236}">
                <a16:creationId xmlns:a16="http://schemas.microsoft.com/office/drawing/2014/main" id="{F0739C98-0063-42A4-BF22-930EF079F3C3}"/>
              </a:ext>
            </a:extLst>
          </p:cNvPr>
          <p:cNvSpPr txBox="1"/>
          <p:nvPr/>
        </p:nvSpPr>
        <p:spPr>
          <a:xfrm>
            <a:off x="1156127" y="4653822"/>
            <a:ext cx="5819017" cy="1631216"/>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-Network protocols: To communicate over the network, network programmers often use network protocols such as TCP/IP, UDP, HTTP, FTP, and many others. These protocols define how data is packaged, sent, and received on the network.</a:t>
            </a:r>
            <a:endParaRPr lang="vi-VN" sz="2000" b="0" i="1" dirty="0">
              <a:solidFill>
                <a:srgbClr val="394F80"/>
              </a:solidFill>
              <a:effectLst/>
              <a:latin typeface="Fira Sans Medium" panose="020B0603050000020004" pitchFamily="34" charset="0"/>
            </a:endParaRPr>
          </a:p>
        </p:txBody>
      </p:sp>
      <p:pic>
        <p:nvPicPr>
          <p:cNvPr id="7" name="Picture 6">
            <a:extLst>
              <a:ext uri="{FF2B5EF4-FFF2-40B4-BE49-F238E27FC236}">
                <a16:creationId xmlns:a16="http://schemas.microsoft.com/office/drawing/2014/main" id="{2F6A80F9-516F-4FD4-8BDB-2ADC832F0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645" y="4346046"/>
            <a:ext cx="4167228" cy="19389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0711531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 de1">
            <a:extLst>
              <a:ext uri="{FF2B5EF4-FFF2-40B4-BE49-F238E27FC236}">
                <a16:creationId xmlns:a16="http://schemas.microsoft.com/office/drawing/2014/main" id="{6B6EDCAB-D782-77F9-3FD1-6F6B531065CB}"/>
              </a:ext>
            </a:extLst>
          </p:cNvPr>
          <p:cNvGrpSpPr/>
          <p:nvPr/>
        </p:nvGrpSpPr>
        <p:grpSpPr>
          <a:xfrm>
            <a:off x="320862" y="1019401"/>
            <a:ext cx="11129016" cy="1275248"/>
            <a:chOff x="320862" y="1019401"/>
            <a:chExt cx="11129016" cy="1275248"/>
          </a:xfrm>
        </p:grpSpPr>
        <p:sp>
          <p:nvSpPr>
            <p:cNvPr id="14" name="TextBox 13">
              <a:extLst>
                <a:ext uri="{FF2B5EF4-FFF2-40B4-BE49-F238E27FC236}">
                  <a16:creationId xmlns:a16="http://schemas.microsoft.com/office/drawing/2014/main" id="{454F1DB0-D77D-9467-FC34-0FE05546040D}"/>
                </a:ext>
              </a:extLst>
            </p:cNvPr>
            <p:cNvSpPr txBox="1"/>
            <p:nvPr/>
          </p:nvSpPr>
          <p:spPr>
            <a:xfrm>
              <a:off x="615478" y="1155876"/>
              <a:ext cx="3749512" cy="1138773"/>
            </a:xfrm>
            <a:prstGeom prst="rect">
              <a:avLst/>
            </a:prstGeom>
            <a:noFill/>
          </p:spPr>
          <p:txBody>
            <a:bodyPr wrap="square" rtlCol="0">
              <a:spAutoFit/>
            </a:bodyPr>
            <a:lstStyle/>
            <a:p>
              <a:pPr algn="ctr"/>
              <a:r>
                <a:rPr lang="en-US" sz="3200" i="0" dirty="0">
                  <a:solidFill>
                    <a:srgbClr val="C00000"/>
                  </a:solidFill>
                  <a:effectLst/>
                  <a:latin typeface="Fira Sans Medium" panose="020B0603050000020004" pitchFamily="34" charset="0"/>
                </a:rPr>
                <a:t>Theoretical basis</a:t>
              </a:r>
            </a:p>
            <a:p>
              <a:pPr algn="ctr"/>
              <a:endParaRPr lang="en-US" sz="3600" i="0" dirty="0">
                <a:solidFill>
                  <a:srgbClr val="C00000"/>
                </a:solidFill>
                <a:effectLst/>
                <a:latin typeface="Fira Sans Medium" panose="020B0603050000020004" pitchFamily="34" charset="0"/>
              </a:endParaRPr>
            </a:p>
          </p:txBody>
        </p:sp>
        <p:grpSp>
          <p:nvGrpSpPr>
            <p:cNvPr id="15" name="Group 14">
              <a:extLst>
                <a:ext uri="{FF2B5EF4-FFF2-40B4-BE49-F238E27FC236}">
                  <a16:creationId xmlns:a16="http://schemas.microsoft.com/office/drawing/2014/main" id="{F807727A-CF45-3356-0531-CD2379C465FB}"/>
                </a:ext>
              </a:extLst>
            </p:cNvPr>
            <p:cNvGrpSpPr/>
            <p:nvPr/>
          </p:nvGrpSpPr>
          <p:grpSpPr>
            <a:xfrm rot="10800000" flipH="1">
              <a:off x="320862" y="1019401"/>
              <a:ext cx="11129016" cy="775602"/>
              <a:chOff x="6992750" y="1808360"/>
              <a:chExt cx="11679412" cy="775602"/>
            </a:xfrm>
            <a:effectLst>
              <a:outerShdw blurRad="50800" dist="38100" dir="2700000" algn="tl" rotWithShape="0">
                <a:prstClr val="black">
                  <a:alpha val="40000"/>
                </a:prstClr>
              </a:outerShdw>
            </a:effectLst>
          </p:grpSpPr>
          <p:cxnSp>
            <p:nvCxnSpPr>
              <p:cNvPr id="16" name="Straight Connector 15">
                <a:extLst>
                  <a:ext uri="{FF2B5EF4-FFF2-40B4-BE49-F238E27FC236}">
                    <a16:creationId xmlns:a16="http://schemas.microsoft.com/office/drawing/2014/main" id="{2AB02E67-B0FB-2CCC-571F-F14978967E7D}"/>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98D95E-71F5-2B7E-428A-86EA25E04533}"/>
                  </a:ext>
                </a:extLst>
              </p:cNvPr>
              <p:cNvCxnSpPr>
                <a:cxnSpLocks/>
              </p:cNvCxnSpPr>
              <p:nvPr/>
            </p:nvCxnSpPr>
            <p:spPr>
              <a:xfrm rot="10800000" flipH="1" flipV="1">
                <a:off x="7681912" y="1816098"/>
                <a:ext cx="10990250" cy="34630"/>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FAB101D-6110-9E1B-173E-AC09DF28A76E}"/>
                  </a:ext>
                </a:extLst>
              </p:cNvPr>
              <p:cNvSpPr/>
              <p:nvPr/>
            </p:nvSpPr>
            <p:spPr>
              <a:xfrm>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Fira Sans Medium" panose="020B0603050000020004" pitchFamily="34" charset="0"/>
                </a:endParaRPr>
              </a:p>
            </p:txBody>
          </p:sp>
        </p:grpSp>
      </p:grpSp>
      <p:sp>
        <p:nvSpPr>
          <p:cNvPr id="61" name="TextBox 60">
            <a:extLst>
              <a:ext uri="{FF2B5EF4-FFF2-40B4-BE49-F238E27FC236}">
                <a16:creationId xmlns:a16="http://schemas.microsoft.com/office/drawing/2014/main" id="{BFF4F236-38E6-94AA-55EF-3128B07C289D}"/>
              </a:ext>
            </a:extLst>
          </p:cNvPr>
          <p:cNvSpPr txBox="1"/>
          <p:nvPr/>
        </p:nvSpPr>
        <p:spPr>
          <a:xfrm>
            <a:off x="-14139" y="19940669"/>
            <a:ext cx="845013" cy="369332"/>
          </a:xfrm>
          <a:prstGeom prst="rect">
            <a:avLst/>
          </a:prstGeom>
          <a:noFill/>
        </p:spPr>
        <p:txBody>
          <a:bodyPr wrap="square" rtlCol="0">
            <a:spAutoFit/>
          </a:bodyPr>
          <a:lstStyle/>
          <a:p>
            <a:r>
              <a:rPr lang="en-US" dirty="0">
                <a:solidFill>
                  <a:srgbClr val="1F396D"/>
                </a:solidFill>
                <a:latin typeface="Black Ops One" pitchFamily="2" charset="0"/>
              </a:rPr>
              <a:t>1950</a:t>
            </a:r>
          </a:p>
        </p:txBody>
      </p:sp>
      <p:sp>
        <p:nvSpPr>
          <p:cNvPr id="62" name="TextBox 61">
            <a:extLst>
              <a:ext uri="{FF2B5EF4-FFF2-40B4-BE49-F238E27FC236}">
                <a16:creationId xmlns:a16="http://schemas.microsoft.com/office/drawing/2014/main" id="{7274DBB4-23AA-F56F-54DF-C8793D42746A}"/>
              </a:ext>
            </a:extLst>
          </p:cNvPr>
          <p:cNvSpPr txBox="1"/>
          <p:nvPr/>
        </p:nvSpPr>
        <p:spPr>
          <a:xfrm>
            <a:off x="16682" y="18366525"/>
            <a:ext cx="845013" cy="369332"/>
          </a:xfrm>
          <a:prstGeom prst="rect">
            <a:avLst/>
          </a:prstGeom>
          <a:noFill/>
        </p:spPr>
        <p:txBody>
          <a:bodyPr wrap="square" rtlCol="0">
            <a:spAutoFit/>
          </a:bodyPr>
          <a:lstStyle/>
          <a:p>
            <a:r>
              <a:rPr lang="en-US" dirty="0">
                <a:solidFill>
                  <a:srgbClr val="1F396D"/>
                </a:solidFill>
                <a:latin typeface="Black Ops One" pitchFamily="2" charset="0"/>
              </a:rPr>
              <a:t>1960</a:t>
            </a:r>
          </a:p>
        </p:txBody>
      </p:sp>
      <p:sp>
        <p:nvSpPr>
          <p:cNvPr id="1037" name="Right Brace 1036">
            <a:extLst>
              <a:ext uri="{FF2B5EF4-FFF2-40B4-BE49-F238E27FC236}">
                <a16:creationId xmlns:a16="http://schemas.microsoft.com/office/drawing/2014/main" id="{25598163-5711-6D68-CFA0-0DE079B661CA}"/>
              </a:ext>
            </a:extLst>
          </p:cNvPr>
          <p:cNvSpPr/>
          <p:nvPr/>
        </p:nvSpPr>
        <p:spPr>
          <a:xfrm>
            <a:off x="1573048" y="18540504"/>
            <a:ext cx="267463" cy="1573312"/>
          </a:xfrm>
          <a:prstGeom prst="rightBrace">
            <a:avLst>
              <a:gd name="adj1" fmla="val 8333"/>
              <a:gd name="adj2" fmla="val 50668"/>
            </a:avLst>
          </a:prstGeom>
          <a:ln w="73025">
            <a:solidFill>
              <a:srgbClr val="BC21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8" name="TextBox 1037">
            <a:extLst>
              <a:ext uri="{FF2B5EF4-FFF2-40B4-BE49-F238E27FC236}">
                <a16:creationId xmlns:a16="http://schemas.microsoft.com/office/drawing/2014/main" id="{5C5944CB-2AD4-AC3D-0346-FEEAE732F287}"/>
              </a:ext>
            </a:extLst>
          </p:cNvPr>
          <p:cNvSpPr txBox="1"/>
          <p:nvPr/>
        </p:nvSpPr>
        <p:spPr>
          <a:xfrm>
            <a:off x="-876912" y="16824717"/>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1970</a:t>
            </a:r>
          </a:p>
        </p:txBody>
      </p:sp>
      <p:sp>
        <p:nvSpPr>
          <p:cNvPr id="1039" name="TextBox 1038">
            <a:extLst>
              <a:ext uri="{FF2B5EF4-FFF2-40B4-BE49-F238E27FC236}">
                <a16:creationId xmlns:a16="http://schemas.microsoft.com/office/drawing/2014/main" id="{09C11BDF-A35F-8CCD-C49E-7F11FCA6DCC4}"/>
              </a:ext>
            </a:extLst>
          </p:cNvPr>
          <p:cNvSpPr txBox="1"/>
          <p:nvPr/>
        </p:nvSpPr>
        <p:spPr>
          <a:xfrm>
            <a:off x="-848560" y="15293061"/>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1980</a:t>
            </a:r>
          </a:p>
        </p:txBody>
      </p:sp>
      <p:sp>
        <p:nvSpPr>
          <p:cNvPr id="19" name="TextBox 18">
            <a:extLst>
              <a:ext uri="{FF2B5EF4-FFF2-40B4-BE49-F238E27FC236}">
                <a16:creationId xmlns:a16="http://schemas.microsoft.com/office/drawing/2014/main" id="{3D354F9B-6C46-1CE5-8744-20D3003B8DA0}"/>
              </a:ext>
            </a:extLst>
          </p:cNvPr>
          <p:cNvSpPr txBox="1"/>
          <p:nvPr/>
        </p:nvSpPr>
        <p:spPr>
          <a:xfrm>
            <a:off x="1085243" y="2374289"/>
            <a:ext cx="10112387" cy="1015663"/>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 -Server is understood as a server, usually a large computer system with a powerful processor. capable of operating reliably, capable of storing large data, it specializes in managing resources (mainly databases), providing network services for client computers to use.</a:t>
            </a:r>
            <a:endParaRPr lang="en-US" sz="2000" i="1" dirty="0">
              <a:solidFill>
                <a:srgbClr val="394F80"/>
              </a:solidFill>
              <a:latin typeface="Fira Sans Medium" panose="020B0603050000020004" pitchFamily="34" charset="0"/>
            </a:endParaRPr>
          </a:p>
        </p:txBody>
      </p:sp>
      <p:sp>
        <p:nvSpPr>
          <p:cNvPr id="28" name="Oval 27">
            <a:extLst>
              <a:ext uri="{FF2B5EF4-FFF2-40B4-BE49-F238E27FC236}">
                <a16:creationId xmlns:a16="http://schemas.microsoft.com/office/drawing/2014/main" id="{69998E92-4264-48CD-AB28-5E5D235699DC}"/>
              </a:ext>
            </a:extLst>
          </p:cNvPr>
          <p:cNvSpPr/>
          <p:nvPr/>
        </p:nvSpPr>
        <p:spPr>
          <a:xfrm flipH="1">
            <a:off x="320861" y="1027151"/>
            <a:ext cx="656686"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Fira Sans Medium" panose="020B0603050000020004" pitchFamily="34" charset="0"/>
              </a:rPr>
              <a:t>I</a:t>
            </a:r>
          </a:p>
        </p:txBody>
      </p:sp>
      <p:grpSp>
        <p:nvGrpSpPr>
          <p:cNvPr id="30" name="Group 29">
            <a:extLst>
              <a:ext uri="{FF2B5EF4-FFF2-40B4-BE49-F238E27FC236}">
                <a16:creationId xmlns:a16="http://schemas.microsoft.com/office/drawing/2014/main" id="{158B3B93-DE04-4A7D-AED4-972305A8665D}"/>
              </a:ext>
            </a:extLst>
          </p:cNvPr>
          <p:cNvGrpSpPr/>
          <p:nvPr/>
        </p:nvGrpSpPr>
        <p:grpSpPr>
          <a:xfrm rot="10800000" flipH="1">
            <a:off x="1142042" y="1890399"/>
            <a:ext cx="4953958" cy="440577"/>
            <a:chOff x="6981605" y="1808360"/>
            <a:chExt cx="5460387" cy="774792"/>
          </a:xfrm>
          <a:effectLst>
            <a:outerShdw blurRad="50800" dist="38100" dir="2700000" algn="tl" rotWithShape="0">
              <a:prstClr val="black">
                <a:alpha val="40000"/>
              </a:prstClr>
            </a:outerShdw>
          </a:effectLst>
        </p:grpSpPr>
        <p:cxnSp>
          <p:nvCxnSpPr>
            <p:cNvPr id="31" name="Straight Connector 30">
              <a:extLst>
                <a:ext uri="{FF2B5EF4-FFF2-40B4-BE49-F238E27FC236}">
                  <a16:creationId xmlns:a16="http://schemas.microsoft.com/office/drawing/2014/main" id="{C471A812-0F77-42E4-B320-350F7EFEDDD4}"/>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1E706D-B2EB-429C-93D4-4C3558A2B5C2}"/>
                </a:ext>
              </a:extLst>
            </p:cNvPr>
            <p:cNvCxnSpPr>
              <a:cxnSpLocks/>
            </p:cNvCxnSpPr>
            <p:nvPr/>
          </p:nvCxnSpPr>
          <p:spPr>
            <a:xfrm rot="10800000" flipH="1" flipV="1">
              <a:off x="7681912" y="1816098"/>
              <a:ext cx="4760080" cy="14999"/>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66A0536-9053-476D-BCA3-CBBC385702A6}"/>
                </a:ext>
              </a:extLst>
            </p:cNvPr>
            <p:cNvSpPr/>
            <p:nvPr/>
          </p:nvSpPr>
          <p:spPr>
            <a:xfrm rot="10800000">
              <a:off x="6981605" y="1893998"/>
              <a:ext cx="689163" cy="689154"/>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I.2</a:t>
              </a:r>
            </a:p>
          </p:txBody>
        </p:sp>
      </p:grpSp>
      <p:sp>
        <p:nvSpPr>
          <p:cNvPr id="34" name="TextBox 33">
            <a:extLst>
              <a:ext uri="{FF2B5EF4-FFF2-40B4-BE49-F238E27FC236}">
                <a16:creationId xmlns:a16="http://schemas.microsoft.com/office/drawing/2014/main" id="{9853F58F-2283-4BD4-8252-1BF2AD32C7FB}"/>
              </a:ext>
            </a:extLst>
          </p:cNvPr>
          <p:cNvSpPr txBox="1"/>
          <p:nvPr/>
        </p:nvSpPr>
        <p:spPr>
          <a:xfrm>
            <a:off x="1573048" y="1915180"/>
            <a:ext cx="4522952" cy="400110"/>
          </a:xfrm>
          <a:prstGeom prst="rect">
            <a:avLst/>
          </a:prstGeom>
          <a:noFill/>
        </p:spPr>
        <p:txBody>
          <a:bodyPr wrap="square" rtlCol="0">
            <a:spAutoFit/>
          </a:bodyPr>
          <a:lstStyle/>
          <a:p>
            <a:pPr algn="ctr"/>
            <a:r>
              <a:rPr lang="en-US" sz="2000" dirty="0">
                <a:latin typeface="Fira Sans Medium" panose="020B0603050000020004" pitchFamily="34" charset="0"/>
              </a:rPr>
              <a:t>  Introduction to the client-server model:</a:t>
            </a:r>
            <a:endParaRPr lang="en-US" sz="2000" i="0" dirty="0">
              <a:effectLst/>
              <a:latin typeface="Fira Sans Medium" panose="020B0603050000020004" pitchFamily="34" charset="0"/>
            </a:endParaRPr>
          </a:p>
        </p:txBody>
      </p:sp>
      <p:sp>
        <p:nvSpPr>
          <p:cNvPr id="39" name="TextBox 38">
            <a:extLst>
              <a:ext uri="{FF2B5EF4-FFF2-40B4-BE49-F238E27FC236}">
                <a16:creationId xmlns:a16="http://schemas.microsoft.com/office/drawing/2014/main" id="{F0739C98-0063-42A4-BF22-930EF079F3C3}"/>
              </a:ext>
            </a:extLst>
          </p:cNvPr>
          <p:cNvSpPr txBox="1"/>
          <p:nvPr/>
        </p:nvSpPr>
        <p:spPr>
          <a:xfrm>
            <a:off x="1159630" y="3586188"/>
            <a:ext cx="5477653" cy="1631216"/>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-The operating process of this model is to repeat the following two processes:</a:t>
            </a:r>
          </a:p>
          <a:p>
            <a:r>
              <a:rPr lang="en-US" sz="2000" b="0" i="1" dirty="0">
                <a:solidFill>
                  <a:srgbClr val="394F80"/>
                </a:solidFill>
                <a:effectLst/>
                <a:latin typeface="Fira Sans Medium" panose="020B0603050000020004" pitchFamily="34" charset="0"/>
              </a:rPr>
              <a:t>     +Client sends request to server.</a:t>
            </a:r>
          </a:p>
          <a:p>
            <a:r>
              <a:rPr lang="en-US" sz="2000" i="1" dirty="0">
                <a:solidFill>
                  <a:srgbClr val="394F80"/>
                </a:solidFill>
                <a:latin typeface="Fira Sans Medium" panose="020B0603050000020004" pitchFamily="34" charset="0"/>
              </a:rPr>
              <a:t>     +</a:t>
            </a:r>
            <a:r>
              <a:rPr lang="en-US" sz="2000" b="0" i="1" dirty="0">
                <a:solidFill>
                  <a:srgbClr val="394F80"/>
                </a:solidFill>
                <a:effectLst/>
                <a:latin typeface="Fira Sans Medium" panose="020B0603050000020004" pitchFamily="34" charset="0"/>
              </a:rPr>
              <a:t>The server receives the request, it will process and respond to the client.</a:t>
            </a:r>
            <a:endParaRPr lang="vi-VN" sz="2000" b="0" i="1" dirty="0">
              <a:solidFill>
                <a:srgbClr val="394F80"/>
              </a:solidFill>
              <a:effectLst/>
              <a:latin typeface="Fira Sans Medium" panose="020B0603050000020004" pitchFamily="34" charset="0"/>
            </a:endParaRPr>
          </a:p>
        </p:txBody>
      </p:sp>
      <p:pic>
        <p:nvPicPr>
          <p:cNvPr id="5" name="Picture 4">
            <a:extLst>
              <a:ext uri="{FF2B5EF4-FFF2-40B4-BE49-F238E27FC236}">
                <a16:creationId xmlns:a16="http://schemas.microsoft.com/office/drawing/2014/main" id="{2708C82A-A10D-4600-B69C-0854F3477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283" y="3655448"/>
            <a:ext cx="4812595" cy="22805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0006106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 de1">
            <a:extLst>
              <a:ext uri="{FF2B5EF4-FFF2-40B4-BE49-F238E27FC236}">
                <a16:creationId xmlns:a16="http://schemas.microsoft.com/office/drawing/2014/main" id="{6B6EDCAB-D782-77F9-3FD1-6F6B531065CB}"/>
              </a:ext>
            </a:extLst>
          </p:cNvPr>
          <p:cNvGrpSpPr/>
          <p:nvPr/>
        </p:nvGrpSpPr>
        <p:grpSpPr>
          <a:xfrm>
            <a:off x="320862" y="1019401"/>
            <a:ext cx="11129016" cy="1275248"/>
            <a:chOff x="320862" y="1019401"/>
            <a:chExt cx="11129016" cy="1275248"/>
          </a:xfrm>
        </p:grpSpPr>
        <p:sp>
          <p:nvSpPr>
            <p:cNvPr id="14" name="TextBox 13">
              <a:extLst>
                <a:ext uri="{FF2B5EF4-FFF2-40B4-BE49-F238E27FC236}">
                  <a16:creationId xmlns:a16="http://schemas.microsoft.com/office/drawing/2014/main" id="{454F1DB0-D77D-9467-FC34-0FE05546040D}"/>
                </a:ext>
              </a:extLst>
            </p:cNvPr>
            <p:cNvSpPr txBox="1"/>
            <p:nvPr/>
          </p:nvSpPr>
          <p:spPr>
            <a:xfrm>
              <a:off x="615478" y="1155876"/>
              <a:ext cx="3749512" cy="1138773"/>
            </a:xfrm>
            <a:prstGeom prst="rect">
              <a:avLst/>
            </a:prstGeom>
            <a:noFill/>
          </p:spPr>
          <p:txBody>
            <a:bodyPr wrap="square" rtlCol="0">
              <a:spAutoFit/>
            </a:bodyPr>
            <a:lstStyle/>
            <a:p>
              <a:pPr algn="ctr"/>
              <a:r>
                <a:rPr lang="en-US" sz="3200" i="0" dirty="0">
                  <a:solidFill>
                    <a:srgbClr val="C00000"/>
                  </a:solidFill>
                  <a:effectLst/>
                  <a:latin typeface="Fira Sans Medium" panose="020B0603050000020004" pitchFamily="34" charset="0"/>
                </a:rPr>
                <a:t>Theoretical basis</a:t>
              </a:r>
            </a:p>
            <a:p>
              <a:pPr algn="ctr"/>
              <a:endParaRPr lang="en-US" sz="3600" i="0" dirty="0">
                <a:solidFill>
                  <a:srgbClr val="C00000"/>
                </a:solidFill>
                <a:effectLst/>
                <a:latin typeface="Fira Sans Medium" panose="020B0603050000020004" pitchFamily="34" charset="0"/>
              </a:endParaRPr>
            </a:p>
          </p:txBody>
        </p:sp>
        <p:grpSp>
          <p:nvGrpSpPr>
            <p:cNvPr id="15" name="Group 14">
              <a:extLst>
                <a:ext uri="{FF2B5EF4-FFF2-40B4-BE49-F238E27FC236}">
                  <a16:creationId xmlns:a16="http://schemas.microsoft.com/office/drawing/2014/main" id="{F807727A-CF45-3356-0531-CD2379C465FB}"/>
                </a:ext>
              </a:extLst>
            </p:cNvPr>
            <p:cNvGrpSpPr/>
            <p:nvPr/>
          </p:nvGrpSpPr>
          <p:grpSpPr>
            <a:xfrm rot="10800000" flipH="1">
              <a:off x="320862" y="1019401"/>
              <a:ext cx="11129016" cy="775602"/>
              <a:chOff x="6992750" y="1808360"/>
              <a:chExt cx="11679412" cy="775602"/>
            </a:xfrm>
            <a:effectLst>
              <a:outerShdw blurRad="50800" dist="38100" dir="2700000" algn="tl" rotWithShape="0">
                <a:prstClr val="black">
                  <a:alpha val="40000"/>
                </a:prstClr>
              </a:outerShdw>
            </a:effectLst>
          </p:grpSpPr>
          <p:cxnSp>
            <p:nvCxnSpPr>
              <p:cNvPr id="16" name="Straight Connector 15">
                <a:extLst>
                  <a:ext uri="{FF2B5EF4-FFF2-40B4-BE49-F238E27FC236}">
                    <a16:creationId xmlns:a16="http://schemas.microsoft.com/office/drawing/2014/main" id="{2AB02E67-B0FB-2CCC-571F-F14978967E7D}"/>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98D95E-71F5-2B7E-428A-86EA25E04533}"/>
                  </a:ext>
                </a:extLst>
              </p:cNvPr>
              <p:cNvCxnSpPr>
                <a:cxnSpLocks/>
              </p:cNvCxnSpPr>
              <p:nvPr/>
            </p:nvCxnSpPr>
            <p:spPr>
              <a:xfrm rot="10800000" flipH="1" flipV="1">
                <a:off x="7681912" y="1816098"/>
                <a:ext cx="10990250" cy="34630"/>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FAB101D-6110-9E1B-173E-AC09DF28A76E}"/>
                  </a:ext>
                </a:extLst>
              </p:cNvPr>
              <p:cNvSpPr/>
              <p:nvPr/>
            </p:nvSpPr>
            <p:spPr>
              <a:xfrm>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Fira Sans Medium" panose="020B0603050000020004" pitchFamily="34" charset="0"/>
                </a:endParaRPr>
              </a:p>
            </p:txBody>
          </p:sp>
        </p:grpSp>
      </p:grpSp>
      <p:sp>
        <p:nvSpPr>
          <p:cNvPr id="61" name="TextBox 60">
            <a:extLst>
              <a:ext uri="{FF2B5EF4-FFF2-40B4-BE49-F238E27FC236}">
                <a16:creationId xmlns:a16="http://schemas.microsoft.com/office/drawing/2014/main" id="{BFF4F236-38E6-94AA-55EF-3128B07C289D}"/>
              </a:ext>
            </a:extLst>
          </p:cNvPr>
          <p:cNvSpPr txBox="1"/>
          <p:nvPr/>
        </p:nvSpPr>
        <p:spPr>
          <a:xfrm>
            <a:off x="-14139" y="19940669"/>
            <a:ext cx="845013" cy="369332"/>
          </a:xfrm>
          <a:prstGeom prst="rect">
            <a:avLst/>
          </a:prstGeom>
          <a:noFill/>
        </p:spPr>
        <p:txBody>
          <a:bodyPr wrap="square" rtlCol="0">
            <a:spAutoFit/>
          </a:bodyPr>
          <a:lstStyle/>
          <a:p>
            <a:r>
              <a:rPr lang="en-US" dirty="0">
                <a:solidFill>
                  <a:srgbClr val="1F396D"/>
                </a:solidFill>
                <a:latin typeface="Black Ops One" pitchFamily="2" charset="0"/>
              </a:rPr>
              <a:t>1950</a:t>
            </a:r>
          </a:p>
        </p:txBody>
      </p:sp>
      <p:sp>
        <p:nvSpPr>
          <p:cNvPr id="62" name="TextBox 61">
            <a:extLst>
              <a:ext uri="{FF2B5EF4-FFF2-40B4-BE49-F238E27FC236}">
                <a16:creationId xmlns:a16="http://schemas.microsoft.com/office/drawing/2014/main" id="{7274DBB4-23AA-F56F-54DF-C8793D42746A}"/>
              </a:ext>
            </a:extLst>
          </p:cNvPr>
          <p:cNvSpPr txBox="1"/>
          <p:nvPr/>
        </p:nvSpPr>
        <p:spPr>
          <a:xfrm>
            <a:off x="16682" y="18366525"/>
            <a:ext cx="845013" cy="369332"/>
          </a:xfrm>
          <a:prstGeom prst="rect">
            <a:avLst/>
          </a:prstGeom>
          <a:noFill/>
        </p:spPr>
        <p:txBody>
          <a:bodyPr wrap="square" rtlCol="0">
            <a:spAutoFit/>
          </a:bodyPr>
          <a:lstStyle/>
          <a:p>
            <a:r>
              <a:rPr lang="en-US" dirty="0">
                <a:solidFill>
                  <a:srgbClr val="1F396D"/>
                </a:solidFill>
                <a:latin typeface="Black Ops One" pitchFamily="2" charset="0"/>
              </a:rPr>
              <a:t>1960</a:t>
            </a:r>
          </a:p>
        </p:txBody>
      </p:sp>
      <p:sp>
        <p:nvSpPr>
          <p:cNvPr id="1037" name="Right Brace 1036">
            <a:extLst>
              <a:ext uri="{FF2B5EF4-FFF2-40B4-BE49-F238E27FC236}">
                <a16:creationId xmlns:a16="http://schemas.microsoft.com/office/drawing/2014/main" id="{25598163-5711-6D68-CFA0-0DE079B661CA}"/>
              </a:ext>
            </a:extLst>
          </p:cNvPr>
          <p:cNvSpPr/>
          <p:nvPr/>
        </p:nvSpPr>
        <p:spPr>
          <a:xfrm>
            <a:off x="1573048" y="18540504"/>
            <a:ext cx="267463" cy="1573312"/>
          </a:xfrm>
          <a:prstGeom prst="rightBrace">
            <a:avLst>
              <a:gd name="adj1" fmla="val 8333"/>
              <a:gd name="adj2" fmla="val 50668"/>
            </a:avLst>
          </a:prstGeom>
          <a:ln w="73025">
            <a:solidFill>
              <a:srgbClr val="BC21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8" name="TextBox 1037">
            <a:extLst>
              <a:ext uri="{FF2B5EF4-FFF2-40B4-BE49-F238E27FC236}">
                <a16:creationId xmlns:a16="http://schemas.microsoft.com/office/drawing/2014/main" id="{5C5944CB-2AD4-AC3D-0346-FEEAE732F287}"/>
              </a:ext>
            </a:extLst>
          </p:cNvPr>
          <p:cNvSpPr txBox="1"/>
          <p:nvPr/>
        </p:nvSpPr>
        <p:spPr>
          <a:xfrm>
            <a:off x="-876912" y="16824717"/>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1970</a:t>
            </a:r>
          </a:p>
        </p:txBody>
      </p:sp>
      <p:sp>
        <p:nvSpPr>
          <p:cNvPr id="1039" name="TextBox 1038">
            <a:extLst>
              <a:ext uri="{FF2B5EF4-FFF2-40B4-BE49-F238E27FC236}">
                <a16:creationId xmlns:a16="http://schemas.microsoft.com/office/drawing/2014/main" id="{09C11BDF-A35F-8CCD-C49E-7F11FCA6DCC4}"/>
              </a:ext>
            </a:extLst>
          </p:cNvPr>
          <p:cNvSpPr txBox="1"/>
          <p:nvPr/>
        </p:nvSpPr>
        <p:spPr>
          <a:xfrm>
            <a:off x="-848560" y="15293061"/>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1980</a:t>
            </a:r>
          </a:p>
        </p:txBody>
      </p:sp>
      <p:sp>
        <p:nvSpPr>
          <p:cNvPr id="19" name="TextBox 18">
            <a:extLst>
              <a:ext uri="{FF2B5EF4-FFF2-40B4-BE49-F238E27FC236}">
                <a16:creationId xmlns:a16="http://schemas.microsoft.com/office/drawing/2014/main" id="{3D354F9B-6C46-1CE5-8744-20D3003B8DA0}"/>
              </a:ext>
            </a:extLst>
          </p:cNvPr>
          <p:cNvSpPr txBox="1"/>
          <p:nvPr/>
        </p:nvSpPr>
        <p:spPr>
          <a:xfrm>
            <a:off x="1085243" y="2374289"/>
            <a:ext cx="10112387" cy="1323439"/>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 -Socket.IO is a library and protocol used to develop real-time web applications through data transmission between the server and browser or between servers. Socket.IO provides a way to establish a WebSocket connection or use alternative methods if WebSocket is not available, like long polling.</a:t>
            </a:r>
            <a:endParaRPr lang="en-US" sz="2000" i="1" dirty="0">
              <a:solidFill>
                <a:srgbClr val="394F80"/>
              </a:solidFill>
              <a:latin typeface="Fira Sans Medium" panose="020B0603050000020004" pitchFamily="34" charset="0"/>
            </a:endParaRPr>
          </a:p>
        </p:txBody>
      </p:sp>
      <p:sp>
        <p:nvSpPr>
          <p:cNvPr id="28" name="Oval 27">
            <a:extLst>
              <a:ext uri="{FF2B5EF4-FFF2-40B4-BE49-F238E27FC236}">
                <a16:creationId xmlns:a16="http://schemas.microsoft.com/office/drawing/2014/main" id="{69998E92-4264-48CD-AB28-5E5D235699DC}"/>
              </a:ext>
            </a:extLst>
          </p:cNvPr>
          <p:cNvSpPr/>
          <p:nvPr/>
        </p:nvSpPr>
        <p:spPr>
          <a:xfrm flipH="1">
            <a:off x="320861" y="1027151"/>
            <a:ext cx="656686"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Fira Sans Medium" panose="020B0603050000020004" pitchFamily="34" charset="0"/>
              </a:rPr>
              <a:t>I</a:t>
            </a:r>
          </a:p>
        </p:txBody>
      </p:sp>
      <p:grpSp>
        <p:nvGrpSpPr>
          <p:cNvPr id="30" name="Group 29">
            <a:extLst>
              <a:ext uri="{FF2B5EF4-FFF2-40B4-BE49-F238E27FC236}">
                <a16:creationId xmlns:a16="http://schemas.microsoft.com/office/drawing/2014/main" id="{158B3B93-DE04-4A7D-AED4-972305A8665D}"/>
              </a:ext>
            </a:extLst>
          </p:cNvPr>
          <p:cNvGrpSpPr/>
          <p:nvPr/>
        </p:nvGrpSpPr>
        <p:grpSpPr>
          <a:xfrm rot="10800000" flipH="1">
            <a:off x="1085244" y="1890399"/>
            <a:ext cx="5010757" cy="440577"/>
            <a:chOff x="6919004" y="1808360"/>
            <a:chExt cx="5522988" cy="774795"/>
          </a:xfrm>
          <a:effectLst>
            <a:outerShdw blurRad="50800" dist="38100" dir="2700000" algn="tl" rotWithShape="0">
              <a:prstClr val="black">
                <a:alpha val="40000"/>
              </a:prstClr>
            </a:outerShdw>
          </a:effectLst>
        </p:grpSpPr>
        <p:cxnSp>
          <p:nvCxnSpPr>
            <p:cNvPr id="31" name="Straight Connector 30">
              <a:extLst>
                <a:ext uri="{FF2B5EF4-FFF2-40B4-BE49-F238E27FC236}">
                  <a16:creationId xmlns:a16="http://schemas.microsoft.com/office/drawing/2014/main" id="{C471A812-0F77-42E4-B320-350F7EFEDDD4}"/>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1E706D-B2EB-429C-93D4-4C3558A2B5C2}"/>
                </a:ext>
              </a:extLst>
            </p:cNvPr>
            <p:cNvCxnSpPr>
              <a:cxnSpLocks/>
            </p:cNvCxnSpPr>
            <p:nvPr/>
          </p:nvCxnSpPr>
          <p:spPr>
            <a:xfrm rot="10800000" flipH="1" flipV="1">
              <a:off x="7681912" y="1816098"/>
              <a:ext cx="4760080" cy="14999"/>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66A0536-9053-476D-BCA3-CBBC385702A6}"/>
                </a:ext>
              </a:extLst>
            </p:cNvPr>
            <p:cNvSpPr/>
            <p:nvPr/>
          </p:nvSpPr>
          <p:spPr>
            <a:xfrm rot="10800000">
              <a:off x="6919004" y="2004398"/>
              <a:ext cx="751769" cy="578757"/>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I.3</a:t>
              </a:r>
            </a:p>
          </p:txBody>
        </p:sp>
      </p:grpSp>
      <p:sp>
        <p:nvSpPr>
          <p:cNvPr id="34" name="TextBox 33">
            <a:extLst>
              <a:ext uri="{FF2B5EF4-FFF2-40B4-BE49-F238E27FC236}">
                <a16:creationId xmlns:a16="http://schemas.microsoft.com/office/drawing/2014/main" id="{9853F58F-2283-4BD4-8252-1BF2AD32C7FB}"/>
              </a:ext>
            </a:extLst>
          </p:cNvPr>
          <p:cNvSpPr txBox="1"/>
          <p:nvPr/>
        </p:nvSpPr>
        <p:spPr>
          <a:xfrm>
            <a:off x="1573048" y="1885999"/>
            <a:ext cx="2431393" cy="400110"/>
          </a:xfrm>
          <a:prstGeom prst="rect">
            <a:avLst/>
          </a:prstGeom>
          <a:noFill/>
        </p:spPr>
        <p:txBody>
          <a:bodyPr wrap="square" rtlCol="0">
            <a:spAutoFit/>
          </a:bodyPr>
          <a:lstStyle/>
          <a:p>
            <a:pPr algn="ctr"/>
            <a:r>
              <a:rPr lang="en-US" sz="2000" dirty="0">
                <a:latin typeface="Fira Sans Medium" panose="020B0603050000020004" pitchFamily="34" charset="0"/>
              </a:rPr>
              <a:t>  Socket.IO protocol : </a:t>
            </a:r>
            <a:endParaRPr lang="en-US" sz="2000" i="0" dirty="0">
              <a:effectLst/>
              <a:latin typeface="Fira Sans Medium" panose="020B0603050000020004" pitchFamily="34" charset="0"/>
            </a:endParaRPr>
          </a:p>
        </p:txBody>
      </p:sp>
      <p:sp>
        <p:nvSpPr>
          <p:cNvPr id="39" name="TextBox 38">
            <a:extLst>
              <a:ext uri="{FF2B5EF4-FFF2-40B4-BE49-F238E27FC236}">
                <a16:creationId xmlns:a16="http://schemas.microsoft.com/office/drawing/2014/main" id="{F0739C98-0063-42A4-BF22-930EF079F3C3}"/>
              </a:ext>
            </a:extLst>
          </p:cNvPr>
          <p:cNvSpPr txBox="1"/>
          <p:nvPr/>
        </p:nvSpPr>
        <p:spPr>
          <a:xfrm>
            <a:off x="1159630" y="3586188"/>
            <a:ext cx="5477653" cy="1938992"/>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-Socket.IO supports both server-side and browser-side, allowing you to build real-time web applications such as online games, chat applications, real-time notifications, and other applications that need to send and receive data instantly.</a:t>
            </a:r>
            <a:endParaRPr lang="vi-VN" sz="2000" b="0" i="1" dirty="0">
              <a:solidFill>
                <a:srgbClr val="394F80"/>
              </a:solidFill>
              <a:effectLst/>
              <a:latin typeface="Fira Sans Medium" panose="020B0603050000020004" pitchFamily="34" charset="0"/>
            </a:endParaRPr>
          </a:p>
        </p:txBody>
      </p:sp>
      <p:sp>
        <p:nvSpPr>
          <p:cNvPr id="2" name="Rectangle 1">
            <a:extLst>
              <a:ext uri="{FF2B5EF4-FFF2-40B4-BE49-F238E27FC236}">
                <a16:creationId xmlns:a16="http://schemas.microsoft.com/office/drawing/2014/main" id="{D963AD51-715D-48C9-AC13-39779BBF83D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E090EB63-8B9F-46E9-8302-DF3E4240DBBB}"/>
              </a:ext>
            </a:extLst>
          </p:cNvPr>
          <p:cNvSpPr>
            <a:spLocks noChangeArrowheads="1"/>
          </p:cNvSpPr>
          <p:nvPr/>
        </p:nvSpPr>
        <p:spPr bwMode="auto">
          <a:xfrm>
            <a:off x="177800" y="177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A9270547-2B27-480E-AC0F-A8DC4DF99B17}"/>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9751DC00-74B3-4371-89FE-1D0FF1BE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283" y="3586188"/>
            <a:ext cx="4812596" cy="24204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179416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 de1">
            <a:extLst>
              <a:ext uri="{FF2B5EF4-FFF2-40B4-BE49-F238E27FC236}">
                <a16:creationId xmlns:a16="http://schemas.microsoft.com/office/drawing/2014/main" id="{6B6EDCAB-D782-77F9-3FD1-6F6B531065CB}"/>
              </a:ext>
            </a:extLst>
          </p:cNvPr>
          <p:cNvGrpSpPr/>
          <p:nvPr/>
        </p:nvGrpSpPr>
        <p:grpSpPr>
          <a:xfrm>
            <a:off x="320862" y="1019401"/>
            <a:ext cx="11129016" cy="1275248"/>
            <a:chOff x="320862" y="1019401"/>
            <a:chExt cx="11129016" cy="1275248"/>
          </a:xfrm>
        </p:grpSpPr>
        <p:sp>
          <p:nvSpPr>
            <p:cNvPr id="14" name="TextBox 13">
              <a:extLst>
                <a:ext uri="{FF2B5EF4-FFF2-40B4-BE49-F238E27FC236}">
                  <a16:creationId xmlns:a16="http://schemas.microsoft.com/office/drawing/2014/main" id="{454F1DB0-D77D-9467-FC34-0FE05546040D}"/>
                </a:ext>
              </a:extLst>
            </p:cNvPr>
            <p:cNvSpPr txBox="1"/>
            <p:nvPr/>
          </p:nvSpPr>
          <p:spPr>
            <a:xfrm>
              <a:off x="615478" y="1155876"/>
              <a:ext cx="3749512" cy="1138773"/>
            </a:xfrm>
            <a:prstGeom prst="rect">
              <a:avLst/>
            </a:prstGeom>
            <a:noFill/>
          </p:spPr>
          <p:txBody>
            <a:bodyPr wrap="square" rtlCol="0">
              <a:spAutoFit/>
            </a:bodyPr>
            <a:lstStyle/>
            <a:p>
              <a:pPr algn="ctr"/>
              <a:r>
                <a:rPr lang="en-US" sz="3200" i="0" dirty="0">
                  <a:solidFill>
                    <a:srgbClr val="C00000"/>
                  </a:solidFill>
                  <a:effectLst/>
                  <a:latin typeface="Fira Sans Medium" panose="020B0603050000020004" pitchFamily="34" charset="0"/>
                </a:rPr>
                <a:t>Theoretical basis</a:t>
              </a:r>
            </a:p>
            <a:p>
              <a:pPr algn="ctr"/>
              <a:endParaRPr lang="en-US" sz="3600" i="0" dirty="0">
                <a:solidFill>
                  <a:srgbClr val="C00000"/>
                </a:solidFill>
                <a:effectLst/>
                <a:latin typeface="Fira Sans Medium" panose="020B0603050000020004" pitchFamily="34" charset="0"/>
              </a:endParaRPr>
            </a:p>
          </p:txBody>
        </p:sp>
        <p:grpSp>
          <p:nvGrpSpPr>
            <p:cNvPr id="15" name="Group 14">
              <a:extLst>
                <a:ext uri="{FF2B5EF4-FFF2-40B4-BE49-F238E27FC236}">
                  <a16:creationId xmlns:a16="http://schemas.microsoft.com/office/drawing/2014/main" id="{F807727A-CF45-3356-0531-CD2379C465FB}"/>
                </a:ext>
              </a:extLst>
            </p:cNvPr>
            <p:cNvGrpSpPr/>
            <p:nvPr/>
          </p:nvGrpSpPr>
          <p:grpSpPr>
            <a:xfrm rot="10800000" flipH="1">
              <a:off x="320862" y="1019401"/>
              <a:ext cx="11129016" cy="775602"/>
              <a:chOff x="6992750" y="1808360"/>
              <a:chExt cx="11679412" cy="775602"/>
            </a:xfrm>
            <a:effectLst>
              <a:outerShdw blurRad="50800" dist="38100" dir="2700000" algn="tl" rotWithShape="0">
                <a:prstClr val="black">
                  <a:alpha val="40000"/>
                </a:prstClr>
              </a:outerShdw>
            </a:effectLst>
          </p:grpSpPr>
          <p:cxnSp>
            <p:nvCxnSpPr>
              <p:cNvPr id="16" name="Straight Connector 15">
                <a:extLst>
                  <a:ext uri="{FF2B5EF4-FFF2-40B4-BE49-F238E27FC236}">
                    <a16:creationId xmlns:a16="http://schemas.microsoft.com/office/drawing/2014/main" id="{2AB02E67-B0FB-2CCC-571F-F14978967E7D}"/>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98D95E-71F5-2B7E-428A-86EA25E04533}"/>
                  </a:ext>
                </a:extLst>
              </p:cNvPr>
              <p:cNvCxnSpPr>
                <a:cxnSpLocks/>
              </p:cNvCxnSpPr>
              <p:nvPr/>
            </p:nvCxnSpPr>
            <p:spPr>
              <a:xfrm rot="10800000" flipH="1" flipV="1">
                <a:off x="7681912" y="1816098"/>
                <a:ext cx="10990250" cy="34630"/>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FAB101D-6110-9E1B-173E-AC09DF28A76E}"/>
                  </a:ext>
                </a:extLst>
              </p:cNvPr>
              <p:cNvSpPr/>
              <p:nvPr/>
            </p:nvSpPr>
            <p:spPr>
              <a:xfrm>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Fira Sans Medium" panose="020B0603050000020004" pitchFamily="34" charset="0"/>
                </a:endParaRPr>
              </a:p>
            </p:txBody>
          </p:sp>
        </p:grpSp>
      </p:grpSp>
      <p:sp>
        <p:nvSpPr>
          <p:cNvPr id="61" name="TextBox 60">
            <a:extLst>
              <a:ext uri="{FF2B5EF4-FFF2-40B4-BE49-F238E27FC236}">
                <a16:creationId xmlns:a16="http://schemas.microsoft.com/office/drawing/2014/main" id="{BFF4F236-38E6-94AA-55EF-3128B07C289D}"/>
              </a:ext>
            </a:extLst>
          </p:cNvPr>
          <p:cNvSpPr txBox="1"/>
          <p:nvPr/>
        </p:nvSpPr>
        <p:spPr>
          <a:xfrm>
            <a:off x="-14139" y="19940669"/>
            <a:ext cx="845013" cy="369332"/>
          </a:xfrm>
          <a:prstGeom prst="rect">
            <a:avLst/>
          </a:prstGeom>
          <a:noFill/>
        </p:spPr>
        <p:txBody>
          <a:bodyPr wrap="square" rtlCol="0">
            <a:spAutoFit/>
          </a:bodyPr>
          <a:lstStyle/>
          <a:p>
            <a:r>
              <a:rPr lang="en-US" dirty="0">
                <a:solidFill>
                  <a:srgbClr val="1F396D"/>
                </a:solidFill>
                <a:latin typeface="Black Ops One" pitchFamily="2" charset="0"/>
              </a:rPr>
              <a:t>1950</a:t>
            </a:r>
          </a:p>
        </p:txBody>
      </p:sp>
      <p:sp>
        <p:nvSpPr>
          <p:cNvPr id="62" name="TextBox 61">
            <a:extLst>
              <a:ext uri="{FF2B5EF4-FFF2-40B4-BE49-F238E27FC236}">
                <a16:creationId xmlns:a16="http://schemas.microsoft.com/office/drawing/2014/main" id="{7274DBB4-23AA-F56F-54DF-C8793D42746A}"/>
              </a:ext>
            </a:extLst>
          </p:cNvPr>
          <p:cNvSpPr txBox="1"/>
          <p:nvPr/>
        </p:nvSpPr>
        <p:spPr>
          <a:xfrm>
            <a:off x="16682" y="18366525"/>
            <a:ext cx="845013" cy="369332"/>
          </a:xfrm>
          <a:prstGeom prst="rect">
            <a:avLst/>
          </a:prstGeom>
          <a:noFill/>
        </p:spPr>
        <p:txBody>
          <a:bodyPr wrap="square" rtlCol="0">
            <a:spAutoFit/>
          </a:bodyPr>
          <a:lstStyle/>
          <a:p>
            <a:r>
              <a:rPr lang="en-US" dirty="0">
                <a:solidFill>
                  <a:srgbClr val="1F396D"/>
                </a:solidFill>
                <a:latin typeface="Black Ops One" pitchFamily="2" charset="0"/>
              </a:rPr>
              <a:t>1960</a:t>
            </a:r>
          </a:p>
        </p:txBody>
      </p:sp>
      <p:sp>
        <p:nvSpPr>
          <p:cNvPr id="1037" name="Right Brace 1036">
            <a:extLst>
              <a:ext uri="{FF2B5EF4-FFF2-40B4-BE49-F238E27FC236}">
                <a16:creationId xmlns:a16="http://schemas.microsoft.com/office/drawing/2014/main" id="{25598163-5711-6D68-CFA0-0DE079B661CA}"/>
              </a:ext>
            </a:extLst>
          </p:cNvPr>
          <p:cNvSpPr/>
          <p:nvPr/>
        </p:nvSpPr>
        <p:spPr>
          <a:xfrm>
            <a:off x="1573048" y="18540504"/>
            <a:ext cx="267463" cy="1573312"/>
          </a:xfrm>
          <a:prstGeom prst="rightBrace">
            <a:avLst>
              <a:gd name="adj1" fmla="val 8333"/>
              <a:gd name="adj2" fmla="val 50668"/>
            </a:avLst>
          </a:prstGeom>
          <a:ln w="73025">
            <a:solidFill>
              <a:srgbClr val="BC21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8" name="TextBox 1037">
            <a:extLst>
              <a:ext uri="{FF2B5EF4-FFF2-40B4-BE49-F238E27FC236}">
                <a16:creationId xmlns:a16="http://schemas.microsoft.com/office/drawing/2014/main" id="{5C5944CB-2AD4-AC3D-0346-FEEAE732F287}"/>
              </a:ext>
            </a:extLst>
          </p:cNvPr>
          <p:cNvSpPr txBox="1"/>
          <p:nvPr/>
        </p:nvSpPr>
        <p:spPr>
          <a:xfrm>
            <a:off x="-876912" y="16824717"/>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1970</a:t>
            </a:r>
          </a:p>
        </p:txBody>
      </p:sp>
      <p:sp>
        <p:nvSpPr>
          <p:cNvPr id="1039" name="TextBox 1038">
            <a:extLst>
              <a:ext uri="{FF2B5EF4-FFF2-40B4-BE49-F238E27FC236}">
                <a16:creationId xmlns:a16="http://schemas.microsoft.com/office/drawing/2014/main" id="{09C11BDF-A35F-8CCD-C49E-7F11FCA6DCC4}"/>
              </a:ext>
            </a:extLst>
          </p:cNvPr>
          <p:cNvSpPr txBox="1"/>
          <p:nvPr/>
        </p:nvSpPr>
        <p:spPr>
          <a:xfrm>
            <a:off x="-848560" y="15293061"/>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1980</a:t>
            </a:r>
          </a:p>
        </p:txBody>
      </p:sp>
      <p:sp>
        <p:nvSpPr>
          <p:cNvPr id="19" name="TextBox 18">
            <a:extLst>
              <a:ext uri="{FF2B5EF4-FFF2-40B4-BE49-F238E27FC236}">
                <a16:creationId xmlns:a16="http://schemas.microsoft.com/office/drawing/2014/main" id="{3D354F9B-6C46-1CE5-8744-20D3003B8DA0}"/>
              </a:ext>
            </a:extLst>
          </p:cNvPr>
          <p:cNvSpPr txBox="1"/>
          <p:nvPr/>
        </p:nvSpPr>
        <p:spPr>
          <a:xfrm>
            <a:off x="1085244" y="2374289"/>
            <a:ext cx="5552040" cy="1631216"/>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 -MySQL is a popular database management system used worldwide. It supports many types of data, including structured and unstructured data, and is used in web applications, enterprise applications, and many other applications.</a:t>
            </a:r>
            <a:endParaRPr lang="en-US" sz="2000" i="1" dirty="0">
              <a:solidFill>
                <a:srgbClr val="394F80"/>
              </a:solidFill>
              <a:latin typeface="Fira Sans Medium" panose="020B0603050000020004" pitchFamily="34" charset="0"/>
            </a:endParaRPr>
          </a:p>
        </p:txBody>
      </p:sp>
      <p:sp>
        <p:nvSpPr>
          <p:cNvPr id="28" name="Oval 27">
            <a:extLst>
              <a:ext uri="{FF2B5EF4-FFF2-40B4-BE49-F238E27FC236}">
                <a16:creationId xmlns:a16="http://schemas.microsoft.com/office/drawing/2014/main" id="{69998E92-4264-48CD-AB28-5E5D235699DC}"/>
              </a:ext>
            </a:extLst>
          </p:cNvPr>
          <p:cNvSpPr/>
          <p:nvPr/>
        </p:nvSpPr>
        <p:spPr>
          <a:xfrm flipH="1">
            <a:off x="320861" y="1027151"/>
            <a:ext cx="656686"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Fira Sans Medium" panose="020B0603050000020004" pitchFamily="34" charset="0"/>
              </a:rPr>
              <a:t>I</a:t>
            </a:r>
          </a:p>
        </p:txBody>
      </p:sp>
      <p:grpSp>
        <p:nvGrpSpPr>
          <p:cNvPr id="30" name="Group 29">
            <a:extLst>
              <a:ext uri="{FF2B5EF4-FFF2-40B4-BE49-F238E27FC236}">
                <a16:creationId xmlns:a16="http://schemas.microsoft.com/office/drawing/2014/main" id="{158B3B93-DE04-4A7D-AED4-972305A8665D}"/>
              </a:ext>
            </a:extLst>
          </p:cNvPr>
          <p:cNvGrpSpPr/>
          <p:nvPr/>
        </p:nvGrpSpPr>
        <p:grpSpPr>
          <a:xfrm rot="10800000" flipH="1">
            <a:off x="1142042" y="1890398"/>
            <a:ext cx="5495241" cy="448328"/>
            <a:chOff x="6981605" y="1808360"/>
            <a:chExt cx="5460387" cy="774792"/>
          </a:xfrm>
          <a:effectLst>
            <a:outerShdw blurRad="50800" dist="38100" dir="2700000" algn="tl" rotWithShape="0">
              <a:prstClr val="black">
                <a:alpha val="40000"/>
              </a:prstClr>
            </a:outerShdw>
          </a:effectLst>
        </p:grpSpPr>
        <p:cxnSp>
          <p:nvCxnSpPr>
            <p:cNvPr id="31" name="Straight Connector 30">
              <a:extLst>
                <a:ext uri="{FF2B5EF4-FFF2-40B4-BE49-F238E27FC236}">
                  <a16:creationId xmlns:a16="http://schemas.microsoft.com/office/drawing/2014/main" id="{C471A812-0F77-42E4-B320-350F7EFEDDD4}"/>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1E706D-B2EB-429C-93D4-4C3558A2B5C2}"/>
                </a:ext>
              </a:extLst>
            </p:cNvPr>
            <p:cNvCxnSpPr>
              <a:cxnSpLocks/>
            </p:cNvCxnSpPr>
            <p:nvPr/>
          </p:nvCxnSpPr>
          <p:spPr>
            <a:xfrm rot="10800000" flipH="1" flipV="1">
              <a:off x="7681912" y="1816098"/>
              <a:ext cx="4760080" cy="14999"/>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66A0536-9053-476D-BCA3-CBBC385702A6}"/>
                </a:ext>
              </a:extLst>
            </p:cNvPr>
            <p:cNvSpPr/>
            <p:nvPr/>
          </p:nvSpPr>
          <p:spPr>
            <a:xfrm rot="10800000">
              <a:off x="6981605" y="1893998"/>
              <a:ext cx="694040" cy="689154"/>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I.4</a:t>
              </a:r>
            </a:p>
          </p:txBody>
        </p:sp>
      </p:grpSp>
      <p:sp>
        <p:nvSpPr>
          <p:cNvPr id="34" name="TextBox 33">
            <a:extLst>
              <a:ext uri="{FF2B5EF4-FFF2-40B4-BE49-F238E27FC236}">
                <a16:creationId xmlns:a16="http://schemas.microsoft.com/office/drawing/2014/main" id="{9853F58F-2283-4BD4-8252-1BF2AD32C7FB}"/>
              </a:ext>
            </a:extLst>
          </p:cNvPr>
          <p:cNvSpPr txBox="1"/>
          <p:nvPr/>
        </p:nvSpPr>
        <p:spPr>
          <a:xfrm>
            <a:off x="1506071" y="1915180"/>
            <a:ext cx="5482558" cy="400110"/>
          </a:xfrm>
          <a:prstGeom prst="rect">
            <a:avLst/>
          </a:prstGeom>
          <a:noFill/>
        </p:spPr>
        <p:txBody>
          <a:bodyPr wrap="square" rtlCol="0">
            <a:spAutoFit/>
          </a:bodyPr>
          <a:lstStyle/>
          <a:p>
            <a:pPr algn="ctr"/>
            <a:r>
              <a:rPr lang="en-US" sz="2000" dirty="0">
                <a:latin typeface="Fira Sans Medium" panose="020B0603050000020004" pitchFamily="34" charset="0"/>
              </a:rPr>
              <a:t>  Overview of database management systems:</a:t>
            </a:r>
            <a:endParaRPr lang="en-US" sz="2000" i="0" dirty="0">
              <a:effectLst/>
              <a:latin typeface="Fira Sans Medium" panose="020B0603050000020004" pitchFamily="34" charset="0"/>
            </a:endParaRPr>
          </a:p>
        </p:txBody>
      </p:sp>
      <p:sp>
        <p:nvSpPr>
          <p:cNvPr id="39" name="TextBox 38">
            <a:extLst>
              <a:ext uri="{FF2B5EF4-FFF2-40B4-BE49-F238E27FC236}">
                <a16:creationId xmlns:a16="http://schemas.microsoft.com/office/drawing/2014/main" id="{F0739C98-0063-42A4-BF22-930EF079F3C3}"/>
              </a:ext>
            </a:extLst>
          </p:cNvPr>
          <p:cNvSpPr txBox="1"/>
          <p:nvPr/>
        </p:nvSpPr>
        <p:spPr>
          <a:xfrm>
            <a:off x="1085243" y="4041068"/>
            <a:ext cx="5477653" cy="1938992"/>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a:t>
            </a:r>
            <a:r>
              <a:rPr lang="en-US" sz="2000" b="0" i="1" dirty="0" err="1">
                <a:solidFill>
                  <a:srgbClr val="394F80"/>
                </a:solidFill>
                <a:effectLst/>
                <a:latin typeface="Fira Sans Medium" panose="020B0603050000020004" pitchFamily="34" charset="0"/>
              </a:rPr>
              <a:t>HeidiSQL</a:t>
            </a:r>
            <a:r>
              <a:rPr lang="en-US" sz="2000" b="0" i="1" dirty="0">
                <a:solidFill>
                  <a:srgbClr val="394F80"/>
                </a:solidFill>
                <a:effectLst/>
                <a:latin typeface="Fira Sans Medium" panose="020B0603050000020004" pitchFamily="34" charset="0"/>
              </a:rPr>
              <a:t> is a free, open source database management tool running on Windows that was launched in 2002 by Ansgar. It allows you to view and edit data and structures from computers running MariaDB, MySQL, Microsoft SQL, PostgreSQL and SQLite database systems.</a:t>
            </a:r>
            <a:endParaRPr lang="vi-VN" sz="2000" b="0" i="1" dirty="0">
              <a:solidFill>
                <a:srgbClr val="394F80"/>
              </a:solidFill>
              <a:effectLst/>
              <a:latin typeface="Fira Sans Medium" panose="020B0603050000020004" pitchFamily="34" charset="0"/>
            </a:endParaRPr>
          </a:p>
        </p:txBody>
      </p:sp>
      <p:pic>
        <p:nvPicPr>
          <p:cNvPr id="4098" name="Picture 2" descr="Hình ảnh về Logo MySQL">
            <a:extLst>
              <a:ext uri="{FF2B5EF4-FFF2-40B4-BE49-F238E27FC236}">
                <a16:creationId xmlns:a16="http://schemas.microsoft.com/office/drawing/2014/main" id="{A1FA3767-C0C7-441E-97AE-35E0962E1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624" y="2332645"/>
            <a:ext cx="2930783" cy="157417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100" name="Picture 4" descr="Hình ảnh về Logo HeidiSQL">
            <a:extLst>
              <a:ext uri="{FF2B5EF4-FFF2-40B4-BE49-F238E27FC236}">
                <a16:creationId xmlns:a16="http://schemas.microsoft.com/office/drawing/2014/main" id="{52D7B582-C41F-476F-8A67-369BBF07D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624" y="4439178"/>
            <a:ext cx="2930783" cy="157417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8342323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 de1">
            <a:extLst>
              <a:ext uri="{FF2B5EF4-FFF2-40B4-BE49-F238E27FC236}">
                <a16:creationId xmlns:a16="http://schemas.microsoft.com/office/drawing/2014/main" id="{6B6EDCAB-D782-77F9-3FD1-6F6B531065CB}"/>
              </a:ext>
            </a:extLst>
          </p:cNvPr>
          <p:cNvGrpSpPr/>
          <p:nvPr/>
        </p:nvGrpSpPr>
        <p:grpSpPr>
          <a:xfrm>
            <a:off x="320862" y="1019401"/>
            <a:ext cx="11129016" cy="1275248"/>
            <a:chOff x="320862" y="1019401"/>
            <a:chExt cx="11129016" cy="1275248"/>
          </a:xfrm>
        </p:grpSpPr>
        <p:sp>
          <p:nvSpPr>
            <p:cNvPr id="14" name="TextBox 13">
              <a:extLst>
                <a:ext uri="{FF2B5EF4-FFF2-40B4-BE49-F238E27FC236}">
                  <a16:creationId xmlns:a16="http://schemas.microsoft.com/office/drawing/2014/main" id="{454F1DB0-D77D-9467-FC34-0FE05546040D}"/>
                </a:ext>
              </a:extLst>
            </p:cNvPr>
            <p:cNvSpPr txBox="1"/>
            <p:nvPr/>
          </p:nvSpPr>
          <p:spPr>
            <a:xfrm>
              <a:off x="615478" y="1155876"/>
              <a:ext cx="5148508" cy="1138773"/>
            </a:xfrm>
            <a:prstGeom prst="rect">
              <a:avLst/>
            </a:prstGeom>
            <a:noFill/>
          </p:spPr>
          <p:txBody>
            <a:bodyPr wrap="square" rtlCol="0">
              <a:spAutoFit/>
            </a:bodyPr>
            <a:lstStyle/>
            <a:p>
              <a:pPr algn="ctr"/>
              <a:r>
                <a:rPr lang="en-US" sz="3200" i="0" dirty="0">
                  <a:solidFill>
                    <a:srgbClr val="C00000"/>
                  </a:solidFill>
                  <a:effectLst/>
                  <a:latin typeface="Fira Sans Medium" panose="020B0603050000020004" pitchFamily="34" charset="0"/>
                </a:rPr>
                <a:t>System design analysis</a:t>
              </a:r>
            </a:p>
            <a:p>
              <a:pPr algn="ctr"/>
              <a:endParaRPr lang="en-US" sz="3600" i="0" dirty="0">
                <a:solidFill>
                  <a:srgbClr val="C00000"/>
                </a:solidFill>
                <a:effectLst/>
                <a:latin typeface="Fira Sans Medium" panose="020B0603050000020004" pitchFamily="34" charset="0"/>
              </a:endParaRPr>
            </a:p>
          </p:txBody>
        </p:sp>
        <p:grpSp>
          <p:nvGrpSpPr>
            <p:cNvPr id="15" name="Group 14">
              <a:extLst>
                <a:ext uri="{FF2B5EF4-FFF2-40B4-BE49-F238E27FC236}">
                  <a16:creationId xmlns:a16="http://schemas.microsoft.com/office/drawing/2014/main" id="{F807727A-CF45-3356-0531-CD2379C465FB}"/>
                </a:ext>
              </a:extLst>
            </p:cNvPr>
            <p:cNvGrpSpPr/>
            <p:nvPr/>
          </p:nvGrpSpPr>
          <p:grpSpPr>
            <a:xfrm rot="10800000" flipH="1">
              <a:off x="320862" y="1019401"/>
              <a:ext cx="11129016" cy="775602"/>
              <a:chOff x="6992750" y="1808360"/>
              <a:chExt cx="11679412" cy="775602"/>
            </a:xfrm>
            <a:effectLst>
              <a:outerShdw blurRad="50800" dist="38100" dir="2700000" algn="tl" rotWithShape="0">
                <a:prstClr val="black">
                  <a:alpha val="40000"/>
                </a:prstClr>
              </a:outerShdw>
            </a:effectLst>
          </p:grpSpPr>
          <p:cxnSp>
            <p:nvCxnSpPr>
              <p:cNvPr id="16" name="Straight Connector 15">
                <a:extLst>
                  <a:ext uri="{FF2B5EF4-FFF2-40B4-BE49-F238E27FC236}">
                    <a16:creationId xmlns:a16="http://schemas.microsoft.com/office/drawing/2014/main" id="{2AB02E67-B0FB-2CCC-571F-F14978967E7D}"/>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98D95E-71F5-2B7E-428A-86EA25E04533}"/>
                  </a:ext>
                </a:extLst>
              </p:cNvPr>
              <p:cNvCxnSpPr>
                <a:cxnSpLocks/>
              </p:cNvCxnSpPr>
              <p:nvPr/>
            </p:nvCxnSpPr>
            <p:spPr>
              <a:xfrm rot="10800000" flipH="1" flipV="1">
                <a:off x="7681912" y="1816098"/>
                <a:ext cx="10990250" cy="34630"/>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FAB101D-6110-9E1B-173E-AC09DF28A76E}"/>
                  </a:ext>
                </a:extLst>
              </p:cNvPr>
              <p:cNvSpPr/>
              <p:nvPr/>
            </p:nvSpPr>
            <p:spPr>
              <a:xfrm>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Fira Sans Medium" panose="020B0603050000020004" pitchFamily="34" charset="0"/>
                </a:endParaRPr>
              </a:p>
            </p:txBody>
          </p:sp>
        </p:grpSp>
      </p:grpSp>
      <p:sp>
        <p:nvSpPr>
          <p:cNvPr id="61" name="TextBox 60">
            <a:extLst>
              <a:ext uri="{FF2B5EF4-FFF2-40B4-BE49-F238E27FC236}">
                <a16:creationId xmlns:a16="http://schemas.microsoft.com/office/drawing/2014/main" id="{BFF4F236-38E6-94AA-55EF-3128B07C289D}"/>
              </a:ext>
            </a:extLst>
          </p:cNvPr>
          <p:cNvSpPr txBox="1"/>
          <p:nvPr/>
        </p:nvSpPr>
        <p:spPr>
          <a:xfrm>
            <a:off x="-14139" y="19940669"/>
            <a:ext cx="845013" cy="369332"/>
          </a:xfrm>
          <a:prstGeom prst="rect">
            <a:avLst/>
          </a:prstGeom>
          <a:noFill/>
        </p:spPr>
        <p:txBody>
          <a:bodyPr wrap="square" rtlCol="0">
            <a:spAutoFit/>
          </a:bodyPr>
          <a:lstStyle/>
          <a:p>
            <a:r>
              <a:rPr lang="en-US" dirty="0">
                <a:solidFill>
                  <a:srgbClr val="1F396D"/>
                </a:solidFill>
                <a:latin typeface="Black Ops One" pitchFamily="2" charset="0"/>
              </a:rPr>
              <a:t>1950</a:t>
            </a:r>
          </a:p>
        </p:txBody>
      </p:sp>
      <p:sp>
        <p:nvSpPr>
          <p:cNvPr id="62" name="TextBox 61">
            <a:extLst>
              <a:ext uri="{FF2B5EF4-FFF2-40B4-BE49-F238E27FC236}">
                <a16:creationId xmlns:a16="http://schemas.microsoft.com/office/drawing/2014/main" id="{7274DBB4-23AA-F56F-54DF-C8793D42746A}"/>
              </a:ext>
            </a:extLst>
          </p:cNvPr>
          <p:cNvSpPr txBox="1"/>
          <p:nvPr/>
        </p:nvSpPr>
        <p:spPr>
          <a:xfrm>
            <a:off x="16682" y="18366525"/>
            <a:ext cx="845013" cy="369332"/>
          </a:xfrm>
          <a:prstGeom prst="rect">
            <a:avLst/>
          </a:prstGeom>
          <a:noFill/>
        </p:spPr>
        <p:txBody>
          <a:bodyPr wrap="square" rtlCol="0">
            <a:spAutoFit/>
          </a:bodyPr>
          <a:lstStyle/>
          <a:p>
            <a:r>
              <a:rPr lang="en-US" dirty="0">
                <a:solidFill>
                  <a:srgbClr val="1F396D"/>
                </a:solidFill>
                <a:latin typeface="Black Ops One" pitchFamily="2" charset="0"/>
              </a:rPr>
              <a:t>1960</a:t>
            </a:r>
          </a:p>
        </p:txBody>
      </p:sp>
      <p:sp>
        <p:nvSpPr>
          <p:cNvPr id="1037" name="Right Brace 1036">
            <a:extLst>
              <a:ext uri="{FF2B5EF4-FFF2-40B4-BE49-F238E27FC236}">
                <a16:creationId xmlns:a16="http://schemas.microsoft.com/office/drawing/2014/main" id="{25598163-5711-6D68-CFA0-0DE079B661CA}"/>
              </a:ext>
            </a:extLst>
          </p:cNvPr>
          <p:cNvSpPr/>
          <p:nvPr/>
        </p:nvSpPr>
        <p:spPr>
          <a:xfrm>
            <a:off x="1573048" y="18540504"/>
            <a:ext cx="267463" cy="1573312"/>
          </a:xfrm>
          <a:prstGeom prst="rightBrace">
            <a:avLst>
              <a:gd name="adj1" fmla="val 8333"/>
              <a:gd name="adj2" fmla="val 50668"/>
            </a:avLst>
          </a:prstGeom>
          <a:ln w="73025">
            <a:solidFill>
              <a:srgbClr val="BC21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8" name="TextBox 1037">
            <a:extLst>
              <a:ext uri="{FF2B5EF4-FFF2-40B4-BE49-F238E27FC236}">
                <a16:creationId xmlns:a16="http://schemas.microsoft.com/office/drawing/2014/main" id="{5C5944CB-2AD4-AC3D-0346-FEEAE732F287}"/>
              </a:ext>
            </a:extLst>
          </p:cNvPr>
          <p:cNvSpPr txBox="1"/>
          <p:nvPr/>
        </p:nvSpPr>
        <p:spPr>
          <a:xfrm>
            <a:off x="-876912" y="16824717"/>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1970</a:t>
            </a:r>
          </a:p>
        </p:txBody>
      </p:sp>
      <p:sp>
        <p:nvSpPr>
          <p:cNvPr id="1039" name="TextBox 1038">
            <a:extLst>
              <a:ext uri="{FF2B5EF4-FFF2-40B4-BE49-F238E27FC236}">
                <a16:creationId xmlns:a16="http://schemas.microsoft.com/office/drawing/2014/main" id="{09C11BDF-A35F-8CCD-C49E-7F11FCA6DCC4}"/>
              </a:ext>
            </a:extLst>
          </p:cNvPr>
          <p:cNvSpPr txBox="1"/>
          <p:nvPr/>
        </p:nvSpPr>
        <p:spPr>
          <a:xfrm>
            <a:off x="-848560" y="15293061"/>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1980</a:t>
            </a:r>
          </a:p>
        </p:txBody>
      </p:sp>
      <p:sp>
        <p:nvSpPr>
          <p:cNvPr id="19" name="TextBox 18">
            <a:extLst>
              <a:ext uri="{FF2B5EF4-FFF2-40B4-BE49-F238E27FC236}">
                <a16:creationId xmlns:a16="http://schemas.microsoft.com/office/drawing/2014/main" id="{3D354F9B-6C46-1CE5-8744-20D3003B8DA0}"/>
              </a:ext>
            </a:extLst>
          </p:cNvPr>
          <p:cNvSpPr txBox="1"/>
          <p:nvPr/>
        </p:nvSpPr>
        <p:spPr>
          <a:xfrm>
            <a:off x="1085243" y="2374289"/>
            <a:ext cx="5477653" cy="2862322"/>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 -On the client: </a:t>
            </a:r>
          </a:p>
          <a:p>
            <a:r>
              <a:rPr lang="en-US" sz="2000" i="1" dirty="0">
                <a:solidFill>
                  <a:srgbClr val="394F80"/>
                </a:solidFill>
                <a:latin typeface="Fira Sans Medium" panose="020B0603050000020004" pitchFamily="34" charset="0"/>
              </a:rPr>
              <a:t>     +</a:t>
            </a:r>
            <a:r>
              <a:rPr lang="en-US" sz="2000" b="0" i="1" dirty="0">
                <a:solidFill>
                  <a:srgbClr val="394F80"/>
                </a:solidFill>
                <a:effectLst/>
                <a:latin typeface="Fira Sans Medium" panose="020B0603050000020004" pitchFamily="34" charset="0"/>
              </a:rPr>
              <a:t>Create a username registered by the user.</a:t>
            </a:r>
          </a:p>
          <a:p>
            <a:r>
              <a:rPr lang="en-US" sz="2000" i="1" dirty="0">
                <a:solidFill>
                  <a:srgbClr val="394F80"/>
                </a:solidFill>
                <a:latin typeface="Fira Sans Medium" panose="020B0603050000020004" pitchFamily="34" charset="0"/>
              </a:rPr>
              <a:t>     +</a:t>
            </a:r>
            <a:r>
              <a:rPr lang="en-US" sz="2000" b="0" i="1" dirty="0">
                <a:solidFill>
                  <a:srgbClr val="394F80"/>
                </a:solidFill>
                <a:effectLst/>
                <a:latin typeface="Fira Sans Medium" panose="020B0603050000020004" pitchFamily="34" charset="0"/>
              </a:rPr>
              <a:t>Log in to the server with the account you created.</a:t>
            </a:r>
          </a:p>
          <a:p>
            <a:r>
              <a:rPr lang="en-US" sz="2000" i="1" dirty="0">
                <a:solidFill>
                  <a:srgbClr val="394F80"/>
                </a:solidFill>
                <a:latin typeface="Fira Sans Medium" panose="020B0603050000020004" pitchFamily="34" charset="0"/>
              </a:rPr>
              <a:t>     +</a:t>
            </a:r>
            <a:r>
              <a:rPr lang="en-US" sz="2000" b="0" i="1" dirty="0">
                <a:solidFill>
                  <a:srgbClr val="394F80"/>
                </a:solidFill>
                <a:effectLst/>
                <a:latin typeface="Fira Sans Medium" panose="020B0603050000020004" pitchFamily="34" charset="0"/>
              </a:rPr>
              <a:t>Get a list of nicks online on the server.</a:t>
            </a:r>
          </a:p>
          <a:p>
            <a:r>
              <a:rPr lang="en-US" sz="2000" i="1" dirty="0">
                <a:solidFill>
                  <a:srgbClr val="394F80"/>
                </a:solidFill>
                <a:latin typeface="Fira Sans Medium" panose="020B0603050000020004" pitchFamily="34" charset="0"/>
              </a:rPr>
              <a:t>     +</a:t>
            </a:r>
            <a:r>
              <a:rPr lang="en-US" sz="2000" b="0" i="1" dirty="0">
                <a:solidFill>
                  <a:srgbClr val="394F80"/>
                </a:solidFill>
                <a:effectLst/>
                <a:latin typeface="Fira Sans Medium" panose="020B0603050000020004" pitchFamily="34" charset="0"/>
              </a:rPr>
              <a:t>Send a message to an account online on the server.</a:t>
            </a:r>
          </a:p>
          <a:p>
            <a:r>
              <a:rPr lang="en-US" sz="2000" i="1" dirty="0">
                <a:solidFill>
                  <a:srgbClr val="394F80"/>
                </a:solidFill>
                <a:latin typeface="Fira Sans Medium" panose="020B0603050000020004" pitchFamily="34" charset="0"/>
              </a:rPr>
              <a:t>     +</a:t>
            </a:r>
            <a:r>
              <a:rPr lang="en-US" sz="2000" b="0" i="1" dirty="0">
                <a:solidFill>
                  <a:srgbClr val="394F80"/>
                </a:solidFill>
                <a:effectLst/>
                <a:latin typeface="Fira Sans Medium" panose="020B0603050000020004" pitchFamily="34" charset="0"/>
              </a:rPr>
              <a:t>Send images to another client on the server.</a:t>
            </a:r>
          </a:p>
          <a:p>
            <a:r>
              <a:rPr lang="en-US" sz="2000" i="1" dirty="0">
                <a:solidFill>
                  <a:srgbClr val="394F80"/>
                </a:solidFill>
                <a:latin typeface="Fira Sans Medium" panose="020B0603050000020004" pitchFamily="34" charset="0"/>
              </a:rPr>
              <a:t>     +</a:t>
            </a:r>
            <a:r>
              <a:rPr lang="en-US" sz="2000" b="0" i="1" dirty="0">
                <a:solidFill>
                  <a:srgbClr val="394F80"/>
                </a:solidFill>
                <a:effectLst/>
                <a:latin typeface="Fira Sans Medium" panose="020B0603050000020004" pitchFamily="34" charset="0"/>
              </a:rPr>
              <a:t>Receive messages from other clients.</a:t>
            </a:r>
            <a:endParaRPr lang="en-US" sz="2000" i="1" dirty="0">
              <a:solidFill>
                <a:srgbClr val="394F80"/>
              </a:solidFill>
              <a:latin typeface="Fira Sans Medium" panose="020B0603050000020004" pitchFamily="34" charset="0"/>
            </a:endParaRPr>
          </a:p>
        </p:txBody>
      </p:sp>
      <p:sp>
        <p:nvSpPr>
          <p:cNvPr id="28" name="Oval 27">
            <a:extLst>
              <a:ext uri="{FF2B5EF4-FFF2-40B4-BE49-F238E27FC236}">
                <a16:creationId xmlns:a16="http://schemas.microsoft.com/office/drawing/2014/main" id="{69998E92-4264-48CD-AB28-5E5D235699DC}"/>
              </a:ext>
            </a:extLst>
          </p:cNvPr>
          <p:cNvSpPr/>
          <p:nvPr/>
        </p:nvSpPr>
        <p:spPr>
          <a:xfrm flipH="1">
            <a:off x="320861" y="1027151"/>
            <a:ext cx="656686"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Fira Sans Medium" panose="020B0603050000020004" pitchFamily="34" charset="0"/>
              </a:rPr>
              <a:t>II</a:t>
            </a:r>
          </a:p>
        </p:txBody>
      </p:sp>
      <p:grpSp>
        <p:nvGrpSpPr>
          <p:cNvPr id="30" name="Group 29">
            <a:extLst>
              <a:ext uri="{FF2B5EF4-FFF2-40B4-BE49-F238E27FC236}">
                <a16:creationId xmlns:a16="http://schemas.microsoft.com/office/drawing/2014/main" id="{158B3B93-DE04-4A7D-AED4-972305A8665D}"/>
              </a:ext>
            </a:extLst>
          </p:cNvPr>
          <p:cNvGrpSpPr/>
          <p:nvPr/>
        </p:nvGrpSpPr>
        <p:grpSpPr>
          <a:xfrm rot="10800000" flipH="1">
            <a:off x="1142039" y="1823593"/>
            <a:ext cx="4953961" cy="507383"/>
            <a:chOff x="6981602" y="1808360"/>
            <a:chExt cx="5460390" cy="892276"/>
          </a:xfrm>
          <a:effectLst>
            <a:outerShdw blurRad="50800" dist="38100" dir="2700000" algn="tl" rotWithShape="0">
              <a:prstClr val="black">
                <a:alpha val="40000"/>
              </a:prstClr>
            </a:outerShdw>
          </a:effectLst>
        </p:grpSpPr>
        <p:cxnSp>
          <p:nvCxnSpPr>
            <p:cNvPr id="31" name="Straight Connector 30">
              <a:extLst>
                <a:ext uri="{FF2B5EF4-FFF2-40B4-BE49-F238E27FC236}">
                  <a16:creationId xmlns:a16="http://schemas.microsoft.com/office/drawing/2014/main" id="{C471A812-0F77-42E4-B320-350F7EFEDDD4}"/>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1E706D-B2EB-429C-93D4-4C3558A2B5C2}"/>
                </a:ext>
              </a:extLst>
            </p:cNvPr>
            <p:cNvCxnSpPr>
              <a:cxnSpLocks/>
            </p:cNvCxnSpPr>
            <p:nvPr/>
          </p:nvCxnSpPr>
          <p:spPr>
            <a:xfrm rot="10800000" flipH="1" flipV="1">
              <a:off x="7681912" y="1816098"/>
              <a:ext cx="4760080" cy="14999"/>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66A0536-9053-476D-BCA3-CBBC385702A6}"/>
                </a:ext>
              </a:extLst>
            </p:cNvPr>
            <p:cNvSpPr/>
            <p:nvPr/>
          </p:nvSpPr>
          <p:spPr>
            <a:xfrm rot="10800000">
              <a:off x="6981602" y="1915004"/>
              <a:ext cx="769871" cy="785632"/>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II.1</a:t>
              </a:r>
            </a:p>
          </p:txBody>
        </p:sp>
      </p:grpSp>
      <p:sp>
        <p:nvSpPr>
          <p:cNvPr id="34" name="TextBox 33">
            <a:extLst>
              <a:ext uri="{FF2B5EF4-FFF2-40B4-BE49-F238E27FC236}">
                <a16:creationId xmlns:a16="http://schemas.microsoft.com/office/drawing/2014/main" id="{9853F58F-2283-4BD4-8252-1BF2AD32C7FB}"/>
              </a:ext>
            </a:extLst>
          </p:cNvPr>
          <p:cNvSpPr txBox="1"/>
          <p:nvPr/>
        </p:nvSpPr>
        <p:spPr>
          <a:xfrm>
            <a:off x="742122" y="1573409"/>
            <a:ext cx="4522952" cy="707886"/>
          </a:xfrm>
          <a:prstGeom prst="rect">
            <a:avLst/>
          </a:prstGeom>
          <a:noFill/>
        </p:spPr>
        <p:txBody>
          <a:bodyPr wrap="square" rtlCol="0">
            <a:spAutoFit/>
          </a:bodyPr>
          <a:lstStyle/>
          <a:p>
            <a:pPr algn="ctr"/>
            <a:r>
              <a:rPr lang="en-US" sz="2000" dirty="0">
                <a:latin typeface="Fira Sans Medium" panose="020B0603050000020004" pitchFamily="34" charset="0"/>
              </a:rPr>
              <a:t>  </a:t>
            </a:r>
          </a:p>
          <a:p>
            <a:pPr algn="ctr"/>
            <a:r>
              <a:rPr lang="en-US" sz="2000" dirty="0">
                <a:latin typeface="Fira Sans Medium" panose="020B0603050000020004" pitchFamily="34" charset="0"/>
              </a:rPr>
              <a:t>Functional analysis:</a:t>
            </a:r>
            <a:endParaRPr lang="en-US" sz="2000" i="0" dirty="0">
              <a:effectLst/>
              <a:latin typeface="Fira Sans Medium" panose="020B0603050000020004" pitchFamily="34" charset="0"/>
            </a:endParaRPr>
          </a:p>
        </p:txBody>
      </p:sp>
      <p:sp>
        <p:nvSpPr>
          <p:cNvPr id="35" name="TextBox 34">
            <a:extLst>
              <a:ext uri="{FF2B5EF4-FFF2-40B4-BE49-F238E27FC236}">
                <a16:creationId xmlns:a16="http://schemas.microsoft.com/office/drawing/2014/main" id="{217C010A-917F-4F84-98A1-C2C0F8AEBB26}"/>
              </a:ext>
            </a:extLst>
          </p:cNvPr>
          <p:cNvSpPr txBox="1"/>
          <p:nvPr/>
        </p:nvSpPr>
        <p:spPr>
          <a:xfrm>
            <a:off x="6293737" y="2326576"/>
            <a:ext cx="5477653" cy="3477875"/>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 -On the server: </a:t>
            </a:r>
          </a:p>
          <a:p>
            <a:r>
              <a:rPr lang="en-US" sz="2000" b="0" i="1" dirty="0">
                <a:solidFill>
                  <a:srgbClr val="394F80"/>
                </a:solidFill>
                <a:effectLst/>
                <a:latin typeface="Fira Sans Medium" panose="020B0603050000020004" pitchFamily="34" charset="0"/>
              </a:rPr>
              <a:t>     +Create a connection port ready to receive connections from clients.</a:t>
            </a:r>
          </a:p>
          <a:p>
            <a:r>
              <a:rPr lang="en-US" sz="2000" i="1" dirty="0">
                <a:solidFill>
                  <a:srgbClr val="394F80"/>
                </a:solidFill>
                <a:latin typeface="Fira Sans Medium" panose="020B0603050000020004" pitchFamily="34" charset="0"/>
              </a:rPr>
              <a:t>     +</a:t>
            </a:r>
            <a:r>
              <a:rPr lang="en-US" sz="2000" b="0" i="1" dirty="0">
                <a:solidFill>
                  <a:srgbClr val="394F80"/>
                </a:solidFill>
                <a:effectLst/>
                <a:latin typeface="Fira Sans Medium" panose="020B0603050000020004" pitchFamily="34" charset="0"/>
              </a:rPr>
              <a:t>Handle login requests from clients:</a:t>
            </a:r>
          </a:p>
          <a:p>
            <a:r>
              <a:rPr lang="en-US" sz="2000" i="1" dirty="0">
                <a:solidFill>
                  <a:srgbClr val="394F80"/>
                </a:solidFill>
                <a:latin typeface="Fira Sans Medium" panose="020B0603050000020004" pitchFamily="34" charset="0"/>
              </a:rPr>
              <a:t>          _ </a:t>
            </a:r>
            <a:r>
              <a:rPr lang="en-US" sz="2000" b="0" i="1" dirty="0">
                <a:solidFill>
                  <a:srgbClr val="394F80"/>
                </a:solidFill>
                <a:effectLst/>
                <a:latin typeface="Fira Sans Medium" panose="020B0603050000020004" pitchFamily="34" charset="0"/>
              </a:rPr>
              <a:t>If you do not have an account, you must request to create an account.</a:t>
            </a:r>
          </a:p>
          <a:p>
            <a:r>
              <a:rPr lang="en-US" sz="2000" i="1" dirty="0">
                <a:solidFill>
                  <a:srgbClr val="394F80"/>
                </a:solidFill>
                <a:latin typeface="Fira Sans Medium" panose="020B0603050000020004" pitchFamily="34" charset="0"/>
              </a:rPr>
              <a:t>          _</a:t>
            </a:r>
            <a:r>
              <a:rPr lang="en-US" sz="2000" b="0" i="1" dirty="0">
                <a:solidFill>
                  <a:srgbClr val="394F80"/>
                </a:solidFill>
                <a:effectLst/>
                <a:latin typeface="Fira Sans Medium" panose="020B0603050000020004" pitchFamily="34" charset="0"/>
              </a:rPr>
              <a:t> If you already have an account, you are only allowed to log in.</a:t>
            </a:r>
          </a:p>
          <a:p>
            <a:r>
              <a:rPr lang="en-US" sz="2000" b="0" i="1" dirty="0">
                <a:solidFill>
                  <a:srgbClr val="394F80"/>
                </a:solidFill>
                <a:effectLst/>
                <a:latin typeface="Fira Sans Medium" panose="020B0603050000020004" pitchFamily="34" charset="0"/>
              </a:rPr>
              <a:t>     +Returns a list of active users for the requesting user.</a:t>
            </a:r>
          </a:p>
          <a:p>
            <a:r>
              <a:rPr lang="en-US" sz="2000" i="1" dirty="0">
                <a:solidFill>
                  <a:srgbClr val="394F80"/>
                </a:solidFill>
                <a:latin typeface="Fira Sans Medium" panose="020B0603050000020004" pitchFamily="34" charset="0"/>
              </a:rPr>
              <a:t>     +</a:t>
            </a:r>
            <a:r>
              <a:rPr lang="en-US" sz="2000" b="0" i="1" dirty="0">
                <a:solidFill>
                  <a:srgbClr val="394F80"/>
                </a:solidFill>
                <a:effectLst/>
                <a:latin typeface="Fira Sans Medium" panose="020B0603050000020004" pitchFamily="34" charset="0"/>
              </a:rPr>
              <a:t>Receive messages from another user.</a:t>
            </a:r>
            <a:endParaRPr lang="en-US" sz="2000" i="1" dirty="0">
              <a:solidFill>
                <a:srgbClr val="394F80"/>
              </a:solidFill>
              <a:latin typeface="Fira Sans Medium" panose="020B0603050000020004" pitchFamily="34" charset="0"/>
            </a:endParaRPr>
          </a:p>
        </p:txBody>
      </p:sp>
    </p:spTree>
    <p:extLst>
      <p:ext uri="{BB962C8B-B14F-4D97-AF65-F5344CB8AC3E}">
        <p14:creationId xmlns:p14="http://schemas.microsoft.com/office/powerpoint/2010/main" val="19021690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 de1">
            <a:extLst>
              <a:ext uri="{FF2B5EF4-FFF2-40B4-BE49-F238E27FC236}">
                <a16:creationId xmlns:a16="http://schemas.microsoft.com/office/drawing/2014/main" id="{6B6EDCAB-D782-77F9-3FD1-6F6B531065CB}"/>
              </a:ext>
            </a:extLst>
          </p:cNvPr>
          <p:cNvGrpSpPr/>
          <p:nvPr/>
        </p:nvGrpSpPr>
        <p:grpSpPr>
          <a:xfrm>
            <a:off x="320862" y="1019401"/>
            <a:ext cx="11129016" cy="1275248"/>
            <a:chOff x="320862" y="1019401"/>
            <a:chExt cx="11129016" cy="1275248"/>
          </a:xfrm>
        </p:grpSpPr>
        <p:sp>
          <p:nvSpPr>
            <p:cNvPr id="14" name="TextBox 13">
              <a:extLst>
                <a:ext uri="{FF2B5EF4-FFF2-40B4-BE49-F238E27FC236}">
                  <a16:creationId xmlns:a16="http://schemas.microsoft.com/office/drawing/2014/main" id="{454F1DB0-D77D-9467-FC34-0FE05546040D}"/>
                </a:ext>
              </a:extLst>
            </p:cNvPr>
            <p:cNvSpPr txBox="1"/>
            <p:nvPr/>
          </p:nvSpPr>
          <p:spPr>
            <a:xfrm>
              <a:off x="615478" y="1155876"/>
              <a:ext cx="5148508" cy="1138773"/>
            </a:xfrm>
            <a:prstGeom prst="rect">
              <a:avLst/>
            </a:prstGeom>
            <a:noFill/>
          </p:spPr>
          <p:txBody>
            <a:bodyPr wrap="square" rtlCol="0">
              <a:spAutoFit/>
            </a:bodyPr>
            <a:lstStyle/>
            <a:p>
              <a:pPr algn="ctr"/>
              <a:r>
                <a:rPr lang="en-US" sz="3200" i="0" dirty="0">
                  <a:solidFill>
                    <a:srgbClr val="C00000"/>
                  </a:solidFill>
                  <a:effectLst/>
                  <a:latin typeface="Fira Sans Medium" panose="020B0603050000020004" pitchFamily="34" charset="0"/>
                </a:rPr>
                <a:t>System design analysis</a:t>
              </a:r>
            </a:p>
            <a:p>
              <a:pPr algn="ctr"/>
              <a:endParaRPr lang="en-US" sz="3600" i="0" dirty="0">
                <a:solidFill>
                  <a:srgbClr val="C00000"/>
                </a:solidFill>
                <a:effectLst/>
                <a:latin typeface="Fira Sans Medium" panose="020B0603050000020004" pitchFamily="34" charset="0"/>
              </a:endParaRPr>
            </a:p>
          </p:txBody>
        </p:sp>
        <p:grpSp>
          <p:nvGrpSpPr>
            <p:cNvPr id="15" name="Group 14">
              <a:extLst>
                <a:ext uri="{FF2B5EF4-FFF2-40B4-BE49-F238E27FC236}">
                  <a16:creationId xmlns:a16="http://schemas.microsoft.com/office/drawing/2014/main" id="{F807727A-CF45-3356-0531-CD2379C465FB}"/>
                </a:ext>
              </a:extLst>
            </p:cNvPr>
            <p:cNvGrpSpPr/>
            <p:nvPr/>
          </p:nvGrpSpPr>
          <p:grpSpPr>
            <a:xfrm rot="10800000" flipH="1">
              <a:off x="320862" y="1019401"/>
              <a:ext cx="11129016" cy="775602"/>
              <a:chOff x="6992750" y="1808360"/>
              <a:chExt cx="11679412" cy="775602"/>
            </a:xfrm>
            <a:effectLst>
              <a:outerShdw blurRad="50800" dist="38100" dir="2700000" algn="tl" rotWithShape="0">
                <a:prstClr val="black">
                  <a:alpha val="40000"/>
                </a:prstClr>
              </a:outerShdw>
            </a:effectLst>
          </p:grpSpPr>
          <p:cxnSp>
            <p:nvCxnSpPr>
              <p:cNvPr id="16" name="Straight Connector 15">
                <a:extLst>
                  <a:ext uri="{FF2B5EF4-FFF2-40B4-BE49-F238E27FC236}">
                    <a16:creationId xmlns:a16="http://schemas.microsoft.com/office/drawing/2014/main" id="{2AB02E67-B0FB-2CCC-571F-F14978967E7D}"/>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98D95E-71F5-2B7E-428A-86EA25E04533}"/>
                  </a:ext>
                </a:extLst>
              </p:cNvPr>
              <p:cNvCxnSpPr>
                <a:cxnSpLocks/>
              </p:cNvCxnSpPr>
              <p:nvPr/>
            </p:nvCxnSpPr>
            <p:spPr>
              <a:xfrm rot="10800000" flipH="1" flipV="1">
                <a:off x="7681912" y="1816098"/>
                <a:ext cx="10990250" cy="34630"/>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FAB101D-6110-9E1B-173E-AC09DF28A76E}"/>
                  </a:ext>
                </a:extLst>
              </p:cNvPr>
              <p:cNvSpPr/>
              <p:nvPr/>
            </p:nvSpPr>
            <p:spPr>
              <a:xfrm>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Fira Sans Medium" panose="020B0603050000020004" pitchFamily="34" charset="0"/>
                </a:endParaRPr>
              </a:p>
            </p:txBody>
          </p:sp>
        </p:grpSp>
      </p:grpSp>
      <p:sp>
        <p:nvSpPr>
          <p:cNvPr id="61" name="TextBox 60">
            <a:extLst>
              <a:ext uri="{FF2B5EF4-FFF2-40B4-BE49-F238E27FC236}">
                <a16:creationId xmlns:a16="http://schemas.microsoft.com/office/drawing/2014/main" id="{BFF4F236-38E6-94AA-55EF-3128B07C289D}"/>
              </a:ext>
            </a:extLst>
          </p:cNvPr>
          <p:cNvSpPr txBox="1"/>
          <p:nvPr/>
        </p:nvSpPr>
        <p:spPr>
          <a:xfrm>
            <a:off x="-14139" y="19940669"/>
            <a:ext cx="845013" cy="369332"/>
          </a:xfrm>
          <a:prstGeom prst="rect">
            <a:avLst/>
          </a:prstGeom>
          <a:noFill/>
        </p:spPr>
        <p:txBody>
          <a:bodyPr wrap="square" rtlCol="0">
            <a:spAutoFit/>
          </a:bodyPr>
          <a:lstStyle/>
          <a:p>
            <a:r>
              <a:rPr lang="en-US" dirty="0">
                <a:solidFill>
                  <a:srgbClr val="1F396D"/>
                </a:solidFill>
                <a:latin typeface="Black Ops One" pitchFamily="2" charset="0"/>
              </a:rPr>
              <a:t>1950</a:t>
            </a:r>
          </a:p>
        </p:txBody>
      </p:sp>
      <p:sp>
        <p:nvSpPr>
          <p:cNvPr id="62" name="TextBox 61">
            <a:extLst>
              <a:ext uri="{FF2B5EF4-FFF2-40B4-BE49-F238E27FC236}">
                <a16:creationId xmlns:a16="http://schemas.microsoft.com/office/drawing/2014/main" id="{7274DBB4-23AA-F56F-54DF-C8793D42746A}"/>
              </a:ext>
            </a:extLst>
          </p:cNvPr>
          <p:cNvSpPr txBox="1"/>
          <p:nvPr/>
        </p:nvSpPr>
        <p:spPr>
          <a:xfrm>
            <a:off x="16682" y="18366525"/>
            <a:ext cx="845013" cy="369332"/>
          </a:xfrm>
          <a:prstGeom prst="rect">
            <a:avLst/>
          </a:prstGeom>
          <a:noFill/>
        </p:spPr>
        <p:txBody>
          <a:bodyPr wrap="square" rtlCol="0">
            <a:spAutoFit/>
          </a:bodyPr>
          <a:lstStyle/>
          <a:p>
            <a:r>
              <a:rPr lang="en-US" dirty="0">
                <a:solidFill>
                  <a:srgbClr val="1F396D"/>
                </a:solidFill>
                <a:latin typeface="Black Ops One" pitchFamily="2" charset="0"/>
              </a:rPr>
              <a:t>1960</a:t>
            </a:r>
          </a:p>
        </p:txBody>
      </p:sp>
      <p:sp>
        <p:nvSpPr>
          <p:cNvPr id="1037" name="Right Brace 1036">
            <a:extLst>
              <a:ext uri="{FF2B5EF4-FFF2-40B4-BE49-F238E27FC236}">
                <a16:creationId xmlns:a16="http://schemas.microsoft.com/office/drawing/2014/main" id="{25598163-5711-6D68-CFA0-0DE079B661CA}"/>
              </a:ext>
            </a:extLst>
          </p:cNvPr>
          <p:cNvSpPr/>
          <p:nvPr/>
        </p:nvSpPr>
        <p:spPr>
          <a:xfrm>
            <a:off x="1573048" y="18540504"/>
            <a:ext cx="267463" cy="1573312"/>
          </a:xfrm>
          <a:prstGeom prst="rightBrace">
            <a:avLst>
              <a:gd name="adj1" fmla="val 8333"/>
              <a:gd name="adj2" fmla="val 50668"/>
            </a:avLst>
          </a:prstGeom>
          <a:ln w="73025">
            <a:solidFill>
              <a:srgbClr val="BC21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8" name="TextBox 1037">
            <a:extLst>
              <a:ext uri="{FF2B5EF4-FFF2-40B4-BE49-F238E27FC236}">
                <a16:creationId xmlns:a16="http://schemas.microsoft.com/office/drawing/2014/main" id="{5C5944CB-2AD4-AC3D-0346-FEEAE732F287}"/>
              </a:ext>
            </a:extLst>
          </p:cNvPr>
          <p:cNvSpPr txBox="1"/>
          <p:nvPr/>
        </p:nvSpPr>
        <p:spPr>
          <a:xfrm>
            <a:off x="-876912" y="16824717"/>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1970</a:t>
            </a:r>
          </a:p>
        </p:txBody>
      </p:sp>
      <p:sp>
        <p:nvSpPr>
          <p:cNvPr id="1039" name="TextBox 1038">
            <a:extLst>
              <a:ext uri="{FF2B5EF4-FFF2-40B4-BE49-F238E27FC236}">
                <a16:creationId xmlns:a16="http://schemas.microsoft.com/office/drawing/2014/main" id="{09C11BDF-A35F-8CCD-C49E-7F11FCA6DCC4}"/>
              </a:ext>
            </a:extLst>
          </p:cNvPr>
          <p:cNvSpPr txBox="1"/>
          <p:nvPr/>
        </p:nvSpPr>
        <p:spPr>
          <a:xfrm>
            <a:off x="-848560" y="15293061"/>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1980</a:t>
            </a:r>
          </a:p>
        </p:txBody>
      </p:sp>
      <p:sp>
        <p:nvSpPr>
          <p:cNvPr id="28" name="Oval 27">
            <a:extLst>
              <a:ext uri="{FF2B5EF4-FFF2-40B4-BE49-F238E27FC236}">
                <a16:creationId xmlns:a16="http://schemas.microsoft.com/office/drawing/2014/main" id="{69998E92-4264-48CD-AB28-5E5D235699DC}"/>
              </a:ext>
            </a:extLst>
          </p:cNvPr>
          <p:cNvSpPr/>
          <p:nvPr/>
        </p:nvSpPr>
        <p:spPr>
          <a:xfrm flipH="1">
            <a:off x="320861" y="1027151"/>
            <a:ext cx="656686"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Fira Sans Medium" panose="020B0603050000020004" pitchFamily="34" charset="0"/>
              </a:rPr>
              <a:t>II</a:t>
            </a:r>
          </a:p>
        </p:txBody>
      </p:sp>
      <p:grpSp>
        <p:nvGrpSpPr>
          <p:cNvPr id="30" name="Group 29">
            <a:extLst>
              <a:ext uri="{FF2B5EF4-FFF2-40B4-BE49-F238E27FC236}">
                <a16:creationId xmlns:a16="http://schemas.microsoft.com/office/drawing/2014/main" id="{158B3B93-DE04-4A7D-AED4-972305A8665D}"/>
              </a:ext>
            </a:extLst>
          </p:cNvPr>
          <p:cNvGrpSpPr/>
          <p:nvPr/>
        </p:nvGrpSpPr>
        <p:grpSpPr>
          <a:xfrm rot="10800000" flipH="1">
            <a:off x="1028699" y="1823592"/>
            <a:ext cx="4343402" cy="550696"/>
            <a:chOff x="6981600" y="1808360"/>
            <a:chExt cx="5460392" cy="892276"/>
          </a:xfrm>
          <a:effectLst>
            <a:outerShdw blurRad="50800" dist="38100" dir="2700000" algn="tl" rotWithShape="0">
              <a:prstClr val="black">
                <a:alpha val="40000"/>
              </a:prstClr>
            </a:outerShdw>
          </a:effectLst>
        </p:grpSpPr>
        <p:cxnSp>
          <p:nvCxnSpPr>
            <p:cNvPr id="31" name="Straight Connector 30">
              <a:extLst>
                <a:ext uri="{FF2B5EF4-FFF2-40B4-BE49-F238E27FC236}">
                  <a16:creationId xmlns:a16="http://schemas.microsoft.com/office/drawing/2014/main" id="{C471A812-0F77-42E4-B320-350F7EFEDDD4}"/>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1E706D-B2EB-429C-93D4-4C3558A2B5C2}"/>
                </a:ext>
              </a:extLst>
            </p:cNvPr>
            <p:cNvCxnSpPr>
              <a:cxnSpLocks/>
            </p:cNvCxnSpPr>
            <p:nvPr/>
          </p:nvCxnSpPr>
          <p:spPr>
            <a:xfrm rot="10800000" flipH="1" flipV="1">
              <a:off x="7681912" y="1816098"/>
              <a:ext cx="4760080" cy="14999"/>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66A0536-9053-476D-BCA3-CBBC385702A6}"/>
                </a:ext>
              </a:extLst>
            </p:cNvPr>
            <p:cNvSpPr/>
            <p:nvPr/>
          </p:nvSpPr>
          <p:spPr>
            <a:xfrm rot="10800000">
              <a:off x="6981600" y="1816098"/>
              <a:ext cx="891722" cy="884538"/>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II.2</a:t>
              </a:r>
            </a:p>
          </p:txBody>
        </p:sp>
      </p:grpSp>
      <p:sp>
        <p:nvSpPr>
          <p:cNvPr id="34" name="TextBox 33">
            <a:extLst>
              <a:ext uri="{FF2B5EF4-FFF2-40B4-BE49-F238E27FC236}">
                <a16:creationId xmlns:a16="http://schemas.microsoft.com/office/drawing/2014/main" id="{9853F58F-2283-4BD4-8252-1BF2AD32C7FB}"/>
              </a:ext>
            </a:extLst>
          </p:cNvPr>
          <p:cNvSpPr txBox="1"/>
          <p:nvPr/>
        </p:nvSpPr>
        <p:spPr>
          <a:xfrm>
            <a:off x="439188" y="1626583"/>
            <a:ext cx="5812538" cy="707886"/>
          </a:xfrm>
          <a:prstGeom prst="rect">
            <a:avLst/>
          </a:prstGeom>
          <a:noFill/>
        </p:spPr>
        <p:txBody>
          <a:bodyPr wrap="square" rtlCol="0">
            <a:spAutoFit/>
          </a:bodyPr>
          <a:lstStyle/>
          <a:p>
            <a:pPr algn="ctr"/>
            <a:r>
              <a:rPr lang="en-US" sz="2000" dirty="0">
                <a:latin typeface="Fira Sans Medium" panose="020B0603050000020004" pitchFamily="34" charset="0"/>
              </a:rPr>
              <a:t>  </a:t>
            </a:r>
          </a:p>
          <a:p>
            <a:pPr algn="ctr"/>
            <a:r>
              <a:rPr lang="en-US" sz="2000" dirty="0">
                <a:latin typeface="Fira Sans Medium" panose="020B0603050000020004" pitchFamily="34" charset="0"/>
              </a:rPr>
              <a:t>Program analysis and design:</a:t>
            </a:r>
            <a:endParaRPr lang="en-US" sz="2000" i="0" dirty="0">
              <a:effectLst/>
              <a:latin typeface="Fira Sans Medium" panose="020B0603050000020004" pitchFamily="34" charset="0"/>
            </a:endParaRPr>
          </a:p>
        </p:txBody>
      </p:sp>
      <p:sp>
        <p:nvSpPr>
          <p:cNvPr id="35" name="TextBox 34">
            <a:extLst>
              <a:ext uri="{FF2B5EF4-FFF2-40B4-BE49-F238E27FC236}">
                <a16:creationId xmlns:a16="http://schemas.microsoft.com/office/drawing/2014/main" id="{217C010A-917F-4F84-98A1-C2C0F8AEBB26}"/>
              </a:ext>
            </a:extLst>
          </p:cNvPr>
          <p:cNvSpPr txBox="1"/>
          <p:nvPr/>
        </p:nvSpPr>
        <p:spPr>
          <a:xfrm>
            <a:off x="6293737" y="2326576"/>
            <a:ext cx="5477653" cy="400110"/>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 </a:t>
            </a:r>
            <a:endParaRPr lang="en-US" sz="2000" i="1" dirty="0">
              <a:solidFill>
                <a:srgbClr val="394F80"/>
              </a:solidFill>
              <a:latin typeface="Fira Sans Medium" panose="020B0603050000020004" pitchFamily="34" charset="0"/>
            </a:endParaRPr>
          </a:p>
        </p:txBody>
      </p:sp>
      <p:sp>
        <p:nvSpPr>
          <p:cNvPr id="2" name="Rectangle 1">
            <a:extLst>
              <a:ext uri="{FF2B5EF4-FFF2-40B4-BE49-F238E27FC236}">
                <a16:creationId xmlns:a16="http://schemas.microsoft.com/office/drawing/2014/main" id="{DEF4526D-300A-428B-8144-633BDD456996}"/>
              </a:ext>
            </a:extLst>
          </p:cNvPr>
          <p:cNvSpPr/>
          <p:nvPr/>
        </p:nvSpPr>
        <p:spPr>
          <a:xfrm>
            <a:off x="3345456" y="2504351"/>
            <a:ext cx="1737531" cy="4001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p>
        </p:txBody>
      </p:sp>
      <p:sp>
        <p:nvSpPr>
          <p:cNvPr id="36" name="Rectangle 35">
            <a:extLst>
              <a:ext uri="{FF2B5EF4-FFF2-40B4-BE49-F238E27FC236}">
                <a16:creationId xmlns:a16="http://schemas.microsoft.com/office/drawing/2014/main" id="{C35DCD67-F10D-455B-9F7D-110B2BF54152}"/>
              </a:ext>
            </a:extLst>
          </p:cNvPr>
          <p:cNvSpPr/>
          <p:nvPr/>
        </p:nvSpPr>
        <p:spPr>
          <a:xfrm>
            <a:off x="7317064" y="2504351"/>
            <a:ext cx="1737531" cy="4001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SERVER</a:t>
            </a:r>
          </a:p>
        </p:txBody>
      </p:sp>
      <p:sp>
        <p:nvSpPr>
          <p:cNvPr id="3" name="Rectangle: Rounded Corners 2">
            <a:extLst>
              <a:ext uri="{FF2B5EF4-FFF2-40B4-BE49-F238E27FC236}">
                <a16:creationId xmlns:a16="http://schemas.microsoft.com/office/drawing/2014/main" id="{9DC4510A-6A11-4CBF-B114-307FA9B9DB35}"/>
              </a:ext>
            </a:extLst>
          </p:cNvPr>
          <p:cNvSpPr/>
          <p:nvPr/>
        </p:nvSpPr>
        <p:spPr>
          <a:xfrm>
            <a:off x="3345456" y="3429000"/>
            <a:ext cx="1737531" cy="400110"/>
          </a:xfrm>
          <a:prstGeom prst="round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Main Form</a:t>
            </a:r>
          </a:p>
        </p:txBody>
      </p:sp>
      <p:sp>
        <p:nvSpPr>
          <p:cNvPr id="37" name="Rectangle: Rounded Corners 36">
            <a:extLst>
              <a:ext uri="{FF2B5EF4-FFF2-40B4-BE49-F238E27FC236}">
                <a16:creationId xmlns:a16="http://schemas.microsoft.com/office/drawing/2014/main" id="{6431E98E-B53E-4F3F-8004-631AFC683E13}"/>
              </a:ext>
            </a:extLst>
          </p:cNvPr>
          <p:cNvSpPr/>
          <p:nvPr/>
        </p:nvSpPr>
        <p:spPr>
          <a:xfrm>
            <a:off x="3345456" y="5081680"/>
            <a:ext cx="1737531" cy="400110"/>
          </a:xfrm>
          <a:prstGeom prst="round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Socket Thread</a:t>
            </a:r>
          </a:p>
        </p:txBody>
      </p:sp>
      <p:sp>
        <p:nvSpPr>
          <p:cNvPr id="38" name="Rectangle: Rounded Corners 37">
            <a:extLst>
              <a:ext uri="{FF2B5EF4-FFF2-40B4-BE49-F238E27FC236}">
                <a16:creationId xmlns:a16="http://schemas.microsoft.com/office/drawing/2014/main" id="{6A3084CD-88FB-434C-B8D4-B6D09FAC7CAC}"/>
              </a:ext>
            </a:extLst>
          </p:cNvPr>
          <p:cNvSpPr/>
          <p:nvPr/>
        </p:nvSpPr>
        <p:spPr>
          <a:xfrm>
            <a:off x="3345456" y="4251632"/>
            <a:ext cx="1737531" cy="400110"/>
          </a:xfrm>
          <a:prstGeom prst="round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Server Thread</a:t>
            </a:r>
          </a:p>
        </p:txBody>
      </p:sp>
      <p:sp>
        <p:nvSpPr>
          <p:cNvPr id="39" name="Rectangle: Rounded Corners 38">
            <a:extLst>
              <a:ext uri="{FF2B5EF4-FFF2-40B4-BE49-F238E27FC236}">
                <a16:creationId xmlns:a16="http://schemas.microsoft.com/office/drawing/2014/main" id="{FCBF122C-63C6-4C15-8B4D-12697CB8B35D}"/>
              </a:ext>
            </a:extLst>
          </p:cNvPr>
          <p:cNvSpPr/>
          <p:nvPr/>
        </p:nvSpPr>
        <p:spPr>
          <a:xfrm>
            <a:off x="7442570" y="5081680"/>
            <a:ext cx="1612025" cy="400110"/>
          </a:xfrm>
          <a:prstGeom prst="round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Thread</a:t>
            </a:r>
          </a:p>
        </p:txBody>
      </p:sp>
      <p:sp>
        <p:nvSpPr>
          <p:cNvPr id="40" name="Rectangle: Rounded Corners 39">
            <a:extLst>
              <a:ext uri="{FF2B5EF4-FFF2-40B4-BE49-F238E27FC236}">
                <a16:creationId xmlns:a16="http://schemas.microsoft.com/office/drawing/2014/main" id="{68EAD4BE-2F23-4576-AFDB-9BA8A18164B7}"/>
              </a:ext>
            </a:extLst>
          </p:cNvPr>
          <p:cNvSpPr/>
          <p:nvPr/>
        </p:nvSpPr>
        <p:spPr>
          <a:xfrm>
            <a:off x="7379817" y="4251632"/>
            <a:ext cx="1674778" cy="400110"/>
          </a:xfrm>
          <a:prstGeom prst="round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Main Form</a:t>
            </a:r>
          </a:p>
        </p:txBody>
      </p:sp>
      <p:sp>
        <p:nvSpPr>
          <p:cNvPr id="41" name="Rectangle: Rounded Corners 40">
            <a:extLst>
              <a:ext uri="{FF2B5EF4-FFF2-40B4-BE49-F238E27FC236}">
                <a16:creationId xmlns:a16="http://schemas.microsoft.com/office/drawing/2014/main" id="{F093475E-AB87-479F-A027-98E6FB2356E9}"/>
              </a:ext>
            </a:extLst>
          </p:cNvPr>
          <p:cNvSpPr/>
          <p:nvPr/>
        </p:nvSpPr>
        <p:spPr>
          <a:xfrm>
            <a:off x="7379817" y="3421584"/>
            <a:ext cx="1674778" cy="400110"/>
          </a:xfrm>
          <a:prstGeom prst="round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Login Form</a:t>
            </a:r>
          </a:p>
        </p:txBody>
      </p:sp>
      <p:sp>
        <p:nvSpPr>
          <p:cNvPr id="4" name="Arrow: Down 3">
            <a:extLst>
              <a:ext uri="{FF2B5EF4-FFF2-40B4-BE49-F238E27FC236}">
                <a16:creationId xmlns:a16="http://schemas.microsoft.com/office/drawing/2014/main" id="{FA90379E-B243-4719-BD3E-771443F0D0BA}"/>
              </a:ext>
            </a:extLst>
          </p:cNvPr>
          <p:cNvSpPr/>
          <p:nvPr/>
        </p:nvSpPr>
        <p:spPr>
          <a:xfrm>
            <a:off x="4145555" y="3875798"/>
            <a:ext cx="62753" cy="336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D2095390-FEBE-40F2-8A61-9A1A7617F01B}"/>
              </a:ext>
            </a:extLst>
          </p:cNvPr>
          <p:cNvSpPr/>
          <p:nvPr/>
        </p:nvSpPr>
        <p:spPr>
          <a:xfrm>
            <a:off x="4175029" y="4707195"/>
            <a:ext cx="62753" cy="336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6EAA86A8-9F35-4F0D-82B5-BA0E1DD3313B}"/>
              </a:ext>
            </a:extLst>
          </p:cNvPr>
          <p:cNvSpPr/>
          <p:nvPr/>
        </p:nvSpPr>
        <p:spPr>
          <a:xfrm>
            <a:off x="8148540" y="3878359"/>
            <a:ext cx="62753" cy="336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4E9FFF6F-9B46-4E21-AE96-FACE2B88EC0E}"/>
              </a:ext>
            </a:extLst>
          </p:cNvPr>
          <p:cNvSpPr/>
          <p:nvPr/>
        </p:nvSpPr>
        <p:spPr>
          <a:xfrm>
            <a:off x="8179916" y="4697486"/>
            <a:ext cx="62753" cy="336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1643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 de1">
            <a:extLst>
              <a:ext uri="{FF2B5EF4-FFF2-40B4-BE49-F238E27FC236}">
                <a16:creationId xmlns:a16="http://schemas.microsoft.com/office/drawing/2014/main" id="{6B6EDCAB-D782-77F9-3FD1-6F6B531065CB}"/>
              </a:ext>
            </a:extLst>
          </p:cNvPr>
          <p:cNvGrpSpPr/>
          <p:nvPr/>
        </p:nvGrpSpPr>
        <p:grpSpPr>
          <a:xfrm>
            <a:off x="320862" y="1019401"/>
            <a:ext cx="11129016" cy="1275248"/>
            <a:chOff x="320862" y="1019401"/>
            <a:chExt cx="11129016" cy="1275248"/>
          </a:xfrm>
        </p:grpSpPr>
        <p:sp>
          <p:nvSpPr>
            <p:cNvPr id="14" name="TextBox 13">
              <a:extLst>
                <a:ext uri="{FF2B5EF4-FFF2-40B4-BE49-F238E27FC236}">
                  <a16:creationId xmlns:a16="http://schemas.microsoft.com/office/drawing/2014/main" id="{454F1DB0-D77D-9467-FC34-0FE05546040D}"/>
                </a:ext>
              </a:extLst>
            </p:cNvPr>
            <p:cNvSpPr txBox="1"/>
            <p:nvPr/>
          </p:nvSpPr>
          <p:spPr>
            <a:xfrm>
              <a:off x="440871" y="1155876"/>
              <a:ext cx="3924119" cy="1138773"/>
            </a:xfrm>
            <a:prstGeom prst="rect">
              <a:avLst/>
            </a:prstGeom>
            <a:noFill/>
          </p:spPr>
          <p:txBody>
            <a:bodyPr wrap="square" rtlCol="0">
              <a:spAutoFit/>
            </a:bodyPr>
            <a:lstStyle/>
            <a:p>
              <a:pPr algn="ctr"/>
              <a:r>
                <a:rPr lang="en-US" sz="3200" dirty="0">
                  <a:solidFill>
                    <a:srgbClr val="C00000"/>
                  </a:solidFill>
                  <a:latin typeface="Fira Sans Medium" panose="020B0603050000020004" pitchFamily="34" charset="0"/>
                </a:rPr>
                <a:t>D</a:t>
              </a:r>
              <a:r>
                <a:rPr lang="en-US" sz="3200" i="0" dirty="0">
                  <a:solidFill>
                    <a:srgbClr val="C00000"/>
                  </a:solidFill>
                  <a:effectLst/>
                  <a:latin typeface="Fira Sans Medium" panose="020B0603050000020004" pitchFamily="34" charset="0"/>
                </a:rPr>
                <a:t>emo Program</a:t>
              </a:r>
            </a:p>
            <a:p>
              <a:pPr algn="ctr"/>
              <a:endParaRPr lang="en-US" sz="3600" i="0" dirty="0">
                <a:solidFill>
                  <a:srgbClr val="C00000"/>
                </a:solidFill>
                <a:effectLst/>
                <a:latin typeface="Fira Sans Medium" panose="020B0603050000020004" pitchFamily="34" charset="0"/>
              </a:endParaRPr>
            </a:p>
          </p:txBody>
        </p:sp>
        <p:grpSp>
          <p:nvGrpSpPr>
            <p:cNvPr id="15" name="Group 14">
              <a:extLst>
                <a:ext uri="{FF2B5EF4-FFF2-40B4-BE49-F238E27FC236}">
                  <a16:creationId xmlns:a16="http://schemas.microsoft.com/office/drawing/2014/main" id="{F807727A-CF45-3356-0531-CD2379C465FB}"/>
                </a:ext>
              </a:extLst>
            </p:cNvPr>
            <p:cNvGrpSpPr/>
            <p:nvPr/>
          </p:nvGrpSpPr>
          <p:grpSpPr>
            <a:xfrm rot="10800000" flipH="1">
              <a:off x="320862" y="1019401"/>
              <a:ext cx="11129016" cy="775602"/>
              <a:chOff x="6992750" y="1808360"/>
              <a:chExt cx="11679412" cy="775602"/>
            </a:xfrm>
            <a:effectLst>
              <a:outerShdw blurRad="50800" dist="38100" dir="2700000" algn="tl" rotWithShape="0">
                <a:prstClr val="black">
                  <a:alpha val="40000"/>
                </a:prstClr>
              </a:outerShdw>
            </a:effectLst>
          </p:grpSpPr>
          <p:cxnSp>
            <p:nvCxnSpPr>
              <p:cNvPr id="16" name="Straight Connector 15">
                <a:extLst>
                  <a:ext uri="{FF2B5EF4-FFF2-40B4-BE49-F238E27FC236}">
                    <a16:creationId xmlns:a16="http://schemas.microsoft.com/office/drawing/2014/main" id="{2AB02E67-B0FB-2CCC-571F-F14978967E7D}"/>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98D95E-71F5-2B7E-428A-86EA25E04533}"/>
                  </a:ext>
                </a:extLst>
              </p:cNvPr>
              <p:cNvCxnSpPr>
                <a:cxnSpLocks/>
              </p:cNvCxnSpPr>
              <p:nvPr/>
            </p:nvCxnSpPr>
            <p:spPr>
              <a:xfrm rot="10800000" flipH="1" flipV="1">
                <a:off x="7681912" y="1816098"/>
                <a:ext cx="10990250" cy="34630"/>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FAB101D-6110-9E1B-173E-AC09DF28A76E}"/>
                  </a:ext>
                </a:extLst>
              </p:cNvPr>
              <p:cNvSpPr/>
              <p:nvPr/>
            </p:nvSpPr>
            <p:spPr>
              <a:xfrm>
                <a:off x="6992750" y="1894806"/>
                <a:ext cx="689163"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Fira Sans Medium" panose="020B0603050000020004" pitchFamily="34" charset="0"/>
                </a:endParaRPr>
              </a:p>
            </p:txBody>
          </p:sp>
        </p:grpSp>
      </p:grpSp>
      <p:sp>
        <p:nvSpPr>
          <p:cNvPr id="61" name="TextBox 60">
            <a:extLst>
              <a:ext uri="{FF2B5EF4-FFF2-40B4-BE49-F238E27FC236}">
                <a16:creationId xmlns:a16="http://schemas.microsoft.com/office/drawing/2014/main" id="{BFF4F236-38E6-94AA-55EF-3128B07C289D}"/>
              </a:ext>
            </a:extLst>
          </p:cNvPr>
          <p:cNvSpPr txBox="1"/>
          <p:nvPr/>
        </p:nvSpPr>
        <p:spPr>
          <a:xfrm>
            <a:off x="-14139" y="19940669"/>
            <a:ext cx="845013" cy="369332"/>
          </a:xfrm>
          <a:prstGeom prst="rect">
            <a:avLst/>
          </a:prstGeom>
          <a:noFill/>
        </p:spPr>
        <p:txBody>
          <a:bodyPr wrap="square" rtlCol="0">
            <a:spAutoFit/>
          </a:bodyPr>
          <a:lstStyle/>
          <a:p>
            <a:r>
              <a:rPr lang="en-US" dirty="0">
                <a:solidFill>
                  <a:srgbClr val="1F396D"/>
                </a:solidFill>
                <a:latin typeface="Black Ops One" pitchFamily="2" charset="0"/>
              </a:rPr>
              <a:t>1950</a:t>
            </a:r>
          </a:p>
        </p:txBody>
      </p:sp>
      <p:sp>
        <p:nvSpPr>
          <p:cNvPr id="62" name="TextBox 61">
            <a:extLst>
              <a:ext uri="{FF2B5EF4-FFF2-40B4-BE49-F238E27FC236}">
                <a16:creationId xmlns:a16="http://schemas.microsoft.com/office/drawing/2014/main" id="{7274DBB4-23AA-F56F-54DF-C8793D42746A}"/>
              </a:ext>
            </a:extLst>
          </p:cNvPr>
          <p:cNvSpPr txBox="1"/>
          <p:nvPr/>
        </p:nvSpPr>
        <p:spPr>
          <a:xfrm>
            <a:off x="16682" y="18366525"/>
            <a:ext cx="845013" cy="369332"/>
          </a:xfrm>
          <a:prstGeom prst="rect">
            <a:avLst/>
          </a:prstGeom>
          <a:noFill/>
        </p:spPr>
        <p:txBody>
          <a:bodyPr wrap="square" rtlCol="0">
            <a:spAutoFit/>
          </a:bodyPr>
          <a:lstStyle/>
          <a:p>
            <a:r>
              <a:rPr lang="en-US" dirty="0">
                <a:solidFill>
                  <a:srgbClr val="1F396D"/>
                </a:solidFill>
                <a:latin typeface="Black Ops One" pitchFamily="2" charset="0"/>
              </a:rPr>
              <a:t>1960</a:t>
            </a:r>
          </a:p>
        </p:txBody>
      </p:sp>
      <p:sp>
        <p:nvSpPr>
          <p:cNvPr id="1037" name="Right Brace 1036">
            <a:extLst>
              <a:ext uri="{FF2B5EF4-FFF2-40B4-BE49-F238E27FC236}">
                <a16:creationId xmlns:a16="http://schemas.microsoft.com/office/drawing/2014/main" id="{25598163-5711-6D68-CFA0-0DE079B661CA}"/>
              </a:ext>
            </a:extLst>
          </p:cNvPr>
          <p:cNvSpPr/>
          <p:nvPr/>
        </p:nvSpPr>
        <p:spPr>
          <a:xfrm>
            <a:off x="1573048" y="18540504"/>
            <a:ext cx="267463" cy="1573312"/>
          </a:xfrm>
          <a:prstGeom prst="rightBrace">
            <a:avLst>
              <a:gd name="adj1" fmla="val 8333"/>
              <a:gd name="adj2" fmla="val 50668"/>
            </a:avLst>
          </a:prstGeom>
          <a:ln w="73025">
            <a:solidFill>
              <a:srgbClr val="BC21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8" name="TextBox 1037">
            <a:extLst>
              <a:ext uri="{FF2B5EF4-FFF2-40B4-BE49-F238E27FC236}">
                <a16:creationId xmlns:a16="http://schemas.microsoft.com/office/drawing/2014/main" id="{5C5944CB-2AD4-AC3D-0346-FEEAE732F287}"/>
              </a:ext>
            </a:extLst>
          </p:cNvPr>
          <p:cNvSpPr txBox="1"/>
          <p:nvPr/>
        </p:nvSpPr>
        <p:spPr>
          <a:xfrm>
            <a:off x="-876912" y="16824717"/>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1970</a:t>
            </a:r>
          </a:p>
        </p:txBody>
      </p:sp>
      <p:sp>
        <p:nvSpPr>
          <p:cNvPr id="1039" name="TextBox 1038">
            <a:extLst>
              <a:ext uri="{FF2B5EF4-FFF2-40B4-BE49-F238E27FC236}">
                <a16:creationId xmlns:a16="http://schemas.microsoft.com/office/drawing/2014/main" id="{09C11BDF-A35F-8CCD-C49E-7F11FCA6DCC4}"/>
              </a:ext>
            </a:extLst>
          </p:cNvPr>
          <p:cNvSpPr txBox="1"/>
          <p:nvPr/>
        </p:nvSpPr>
        <p:spPr>
          <a:xfrm>
            <a:off x="-848560" y="15293061"/>
            <a:ext cx="845013" cy="369332"/>
          </a:xfrm>
          <a:prstGeom prst="rect">
            <a:avLst/>
          </a:prstGeom>
          <a:noFill/>
        </p:spPr>
        <p:txBody>
          <a:bodyPr wrap="square" rtlCol="0">
            <a:spAutoFit/>
          </a:bodyPr>
          <a:lstStyle/>
          <a:p>
            <a:pPr algn="ctr"/>
            <a:r>
              <a:rPr lang="en-US" dirty="0">
                <a:solidFill>
                  <a:srgbClr val="1F396D"/>
                </a:solidFill>
                <a:latin typeface="Black Ops One" pitchFamily="2" charset="0"/>
              </a:rPr>
              <a:t>1980</a:t>
            </a:r>
          </a:p>
        </p:txBody>
      </p:sp>
      <p:grpSp>
        <p:nvGrpSpPr>
          <p:cNvPr id="1040" name="Group 1039">
            <a:extLst>
              <a:ext uri="{FF2B5EF4-FFF2-40B4-BE49-F238E27FC236}">
                <a16:creationId xmlns:a16="http://schemas.microsoft.com/office/drawing/2014/main" id="{0B548F56-632B-2ECA-3725-D929186DC6A5}"/>
              </a:ext>
            </a:extLst>
          </p:cNvPr>
          <p:cNvGrpSpPr/>
          <p:nvPr/>
        </p:nvGrpSpPr>
        <p:grpSpPr>
          <a:xfrm>
            <a:off x="801472" y="7121373"/>
            <a:ext cx="709309" cy="13784797"/>
            <a:chOff x="801472" y="-6892398"/>
            <a:chExt cx="709309" cy="13784797"/>
          </a:xfrm>
        </p:grpSpPr>
        <p:sp>
          <p:nvSpPr>
            <p:cNvPr id="1041" name="Freeform: Shape 1040">
              <a:extLst>
                <a:ext uri="{FF2B5EF4-FFF2-40B4-BE49-F238E27FC236}">
                  <a16:creationId xmlns:a16="http://schemas.microsoft.com/office/drawing/2014/main" id="{F57BB170-E6AC-ADBD-5678-9EC0A4FC40B8}"/>
                </a:ext>
              </a:extLst>
            </p:cNvPr>
            <p:cNvSpPr/>
            <p:nvPr/>
          </p:nvSpPr>
          <p:spPr>
            <a:xfrm rot="16200000">
              <a:off x="-5736271" y="-70883"/>
              <a:ext cx="13784797" cy="141768"/>
            </a:xfrm>
            <a:custGeom>
              <a:avLst/>
              <a:gdLst>
                <a:gd name="connsiteX0" fmla="*/ 4569477 w 4569477"/>
                <a:gd name="connsiteY0" fmla="*/ 44220 h 89196"/>
                <a:gd name="connsiteX1" fmla="*/ 4511281 w 4569477"/>
                <a:gd name="connsiteY1" fmla="*/ 88296 h 89196"/>
                <a:gd name="connsiteX2" fmla="*/ 4426796 w 4569477"/>
                <a:gd name="connsiteY2" fmla="*/ 88296 h 89196"/>
                <a:gd name="connsiteX3" fmla="*/ 4426796 w 4569477"/>
                <a:gd name="connsiteY3" fmla="*/ 89196 h 89196"/>
                <a:gd name="connsiteX4" fmla="*/ 0 w 4569477"/>
                <a:gd name="connsiteY4" fmla="*/ 89196 h 89196"/>
                <a:gd name="connsiteX5" fmla="*/ 0 w 4569477"/>
                <a:gd name="connsiteY5" fmla="*/ 0 h 89196"/>
                <a:gd name="connsiteX6" fmla="*/ 4426796 w 4569477"/>
                <a:gd name="connsiteY6" fmla="*/ 0 h 89196"/>
                <a:gd name="connsiteX7" fmla="*/ 4426796 w 4569477"/>
                <a:gd name="connsiteY7" fmla="*/ 144 h 89196"/>
                <a:gd name="connsiteX8" fmla="*/ 4511281 w 4569477"/>
                <a:gd name="connsiteY8" fmla="*/ 144 h 89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9477" h="89196">
                  <a:moveTo>
                    <a:pt x="4569477" y="44220"/>
                  </a:moveTo>
                  <a:lnTo>
                    <a:pt x="4511281" y="88296"/>
                  </a:lnTo>
                  <a:lnTo>
                    <a:pt x="4426796" y="88296"/>
                  </a:lnTo>
                  <a:lnTo>
                    <a:pt x="4426796" y="89196"/>
                  </a:lnTo>
                  <a:lnTo>
                    <a:pt x="0" y="89196"/>
                  </a:lnTo>
                  <a:lnTo>
                    <a:pt x="0" y="0"/>
                  </a:lnTo>
                  <a:lnTo>
                    <a:pt x="4426796" y="0"/>
                  </a:lnTo>
                  <a:lnTo>
                    <a:pt x="4426796" y="144"/>
                  </a:lnTo>
                  <a:lnTo>
                    <a:pt x="4511281" y="144"/>
                  </a:lnTo>
                  <a:close/>
                </a:path>
              </a:pathLst>
            </a:cu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2" name="Rectangle 1041">
              <a:extLst>
                <a:ext uri="{FF2B5EF4-FFF2-40B4-BE49-F238E27FC236}">
                  <a16:creationId xmlns:a16="http://schemas.microsoft.com/office/drawing/2014/main" id="{89B04F0C-F82E-EEB2-DB25-F125E6C888B3}"/>
                </a:ext>
              </a:extLst>
            </p:cNvPr>
            <p:cNvSpPr/>
            <p:nvPr/>
          </p:nvSpPr>
          <p:spPr>
            <a:xfrm rot="16200000">
              <a:off x="1102299" y="5732960"/>
              <a:ext cx="107656" cy="709309"/>
            </a:xfrm>
            <a:prstGeom prst="rect">
              <a:avLst/>
            </a:prstGeom>
            <a:solidFill>
              <a:srgbClr val="BC21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C33B51E8-BEF8-710B-63C0-96964D58C40C}"/>
                </a:ext>
              </a:extLst>
            </p:cNvPr>
            <p:cNvSpPr/>
            <p:nvPr/>
          </p:nvSpPr>
          <p:spPr>
            <a:xfrm rot="16200000">
              <a:off x="1102299" y="4188782"/>
              <a:ext cx="107656" cy="709309"/>
            </a:xfrm>
            <a:prstGeom prst="rect">
              <a:avLst/>
            </a:prstGeom>
            <a:solidFill>
              <a:srgbClr val="BC21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62B2DB13-DE1F-06B2-5441-A31722992C5C}"/>
                </a:ext>
              </a:extLst>
            </p:cNvPr>
            <p:cNvSpPr/>
            <p:nvPr/>
          </p:nvSpPr>
          <p:spPr>
            <a:xfrm rot="16200000">
              <a:off x="1102299" y="2644604"/>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ED5D75BA-93D3-609B-FCDE-DE9B536FBF59}"/>
                </a:ext>
              </a:extLst>
            </p:cNvPr>
            <p:cNvSpPr/>
            <p:nvPr/>
          </p:nvSpPr>
          <p:spPr>
            <a:xfrm rot="16200000">
              <a:off x="1102299" y="1100426"/>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DAD4DC5C-0676-7F0D-7CB3-64CAAA8A6F8F}"/>
                </a:ext>
              </a:extLst>
            </p:cNvPr>
            <p:cNvSpPr/>
            <p:nvPr/>
          </p:nvSpPr>
          <p:spPr>
            <a:xfrm rot="16200000">
              <a:off x="1102299" y="-443753"/>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06CA2D40-7F81-2091-3FCA-C6FDA623D35E}"/>
                </a:ext>
              </a:extLst>
            </p:cNvPr>
            <p:cNvSpPr/>
            <p:nvPr/>
          </p:nvSpPr>
          <p:spPr>
            <a:xfrm rot="16200000">
              <a:off x="1102299" y="-1987931"/>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C1DB0333-EB9F-DE67-7EC5-314929914C67}"/>
                </a:ext>
              </a:extLst>
            </p:cNvPr>
            <p:cNvSpPr/>
            <p:nvPr/>
          </p:nvSpPr>
          <p:spPr>
            <a:xfrm rot="16200000">
              <a:off x="1102299" y="-5204129"/>
              <a:ext cx="107656" cy="709309"/>
            </a:xfrm>
            <a:prstGeom prst="rect">
              <a:avLst/>
            </a:prstGeom>
            <a:solidFill>
              <a:srgbClr val="BC2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id="{69998E92-4264-48CD-AB28-5E5D235699DC}"/>
              </a:ext>
            </a:extLst>
          </p:cNvPr>
          <p:cNvSpPr/>
          <p:nvPr/>
        </p:nvSpPr>
        <p:spPr>
          <a:xfrm flipH="1">
            <a:off x="320861" y="1027151"/>
            <a:ext cx="656686" cy="689156"/>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Fira Sans Medium" panose="020B0603050000020004" pitchFamily="34" charset="0"/>
              </a:rPr>
              <a:t>III</a:t>
            </a:r>
          </a:p>
        </p:txBody>
      </p:sp>
      <p:grpSp>
        <p:nvGrpSpPr>
          <p:cNvPr id="30" name="Group 29">
            <a:extLst>
              <a:ext uri="{FF2B5EF4-FFF2-40B4-BE49-F238E27FC236}">
                <a16:creationId xmlns:a16="http://schemas.microsoft.com/office/drawing/2014/main" id="{158B3B93-DE04-4A7D-AED4-972305A8665D}"/>
              </a:ext>
            </a:extLst>
          </p:cNvPr>
          <p:cNvGrpSpPr/>
          <p:nvPr/>
        </p:nvGrpSpPr>
        <p:grpSpPr>
          <a:xfrm rot="10800000" flipH="1">
            <a:off x="861695" y="1888524"/>
            <a:ext cx="3924119" cy="633867"/>
            <a:chOff x="6822960" y="1796134"/>
            <a:chExt cx="5619032" cy="787018"/>
          </a:xfrm>
          <a:effectLst>
            <a:outerShdw blurRad="50800" dist="38100" dir="2700000" algn="tl" rotWithShape="0">
              <a:prstClr val="black">
                <a:alpha val="40000"/>
              </a:prstClr>
            </a:outerShdw>
          </a:effectLst>
        </p:grpSpPr>
        <p:cxnSp>
          <p:nvCxnSpPr>
            <p:cNvPr id="31" name="Straight Connector 30">
              <a:extLst>
                <a:ext uri="{FF2B5EF4-FFF2-40B4-BE49-F238E27FC236}">
                  <a16:creationId xmlns:a16="http://schemas.microsoft.com/office/drawing/2014/main" id="{C471A812-0F77-42E4-B320-350F7EFEDDD4}"/>
                </a:ext>
              </a:extLst>
            </p:cNvPr>
            <p:cNvCxnSpPr>
              <a:cxnSpLocks/>
            </p:cNvCxnSpPr>
            <p:nvPr/>
          </p:nvCxnSpPr>
          <p:spPr>
            <a:xfrm rot="10800000" flipH="1">
              <a:off x="7350660" y="1808360"/>
              <a:ext cx="346091" cy="411384"/>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1E706D-B2EB-429C-93D4-4C3558A2B5C2}"/>
                </a:ext>
              </a:extLst>
            </p:cNvPr>
            <p:cNvCxnSpPr>
              <a:cxnSpLocks/>
            </p:cNvCxnSpPr>
            <p:nvPr/>
          </p:nvCxnSpPr>
          <p:spPr>
            <a:xfrm rot="10800000" flipH="1" flipV="1">
              <a:off x="7681912" y="1816098"/>
              <a:ext cx="4760080" cy="14999"/>
            </a:xfrm>
            <a:prstGeom prst="line">
              <a:avLst/>
            </a:prstGeom>
            <a:ln w="38100">
              <a:solidFill>
                <a:srgbClr val="BC21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66A0536-9053-476D-BCA3-CBBC385702A6}"/>
                </a:ext>
              </a:extLst>
            </p:cNvPr>
            <p:cNvSpPr/>
            <p:nvPr/>
          </p:nvSpPr>
          <p:spPr>
            <a:xfrm rot="10800000">
              <a:off x="6822960" y="1796134"/>
              <a:ext cx="1113892" cy="787018"/>
            </a:xfrm>
            <a:prstGeom prst="ellipse">
              <a:avLst/>
            </a:prstGeom>
            <a:solidFill>
              <a:srgbClr val="BC21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ira Sans Medium" panose="020B0603050000020004" pitchFamily="34" charset="0"/>
                </a:rPr>
                <a:t>III.1</a:t>
              </a:r>
            </a:p>
          </p:txBody>
        </p:sp>
      </p:grpSp>
      <p:sp>
        <p:nvSpPr>
          <p:cNvPr id="34" name="TextBox 33">
            <a:extLst>
              <a:ext uri="{FF2B5EF4-FFF2-40B4-BE49-F238E27FC236}">
                <a16:creationId xmlns:a16="http://schemas.microsoft.com/office/drawing/2014/main" id="{9853F58F-2283-4BD4-8252-1BF2AD32C7FB}"/>
              </a:ext>
            </a:extLst>
          </p:cNvPr>
          <p:cNvSpPr txBox="1"/>
          <p:nvPr/>
        </p:nvSpPr>
        <p:spPr>
          <a:xfrm>
            <a:off x="1461555" y="2047362"/>
            <a:ext cx="2117209" cy="400110"/>
          </a:xfrm>
          <a:prstGeom prst="rect">
            <a:avLst/>
          </a:prstGeom>
          <a:noFill/>
        </p:spPr>
        <p:txBody>
          <a:bodyPr wrap="square" rtlCol="0">
            <a:spAutoFit/>
          </a:bodyPr>
          <a:lstStyle/>
          <a:p>
            <a:pPr algn="ctr"/>
            <a:r>
              <a:rPr lang="en-US" sz="2000" dirty="0">
                <a:latin typeface="Fira Sans Medium" panose="020B0603050000020004" pitchFamily="34" charset="0"/>
              </a:rPr>
              <a:t>App interface :</a:t>
            </a:r>
            <a:endParaRPr lang="en-US" sz="2000" i="0" dirty="0">
              <a:effectLst/>
              <a:latin typeface="Fira Sans Medium" panose="020B0603050000020004" pitchFamily="34" charset="0"/>
            </a:endParaRPr>
          </a:p>
        </p:txBody>
      </p:sp>
      <p:sp>
        <p:nvSpPr>
          <p:cNvPr id="38" name="TextBox 37">
            <a:extLst>
              <a:ext uri="{FF2B5EF4-FFF2-40B4-BE49-F238E27FC236}">
                <a16:creationId xmlns:a16="http://schemas.microsoft.com/office/drawing/2014/main" id="{77A415DD-54F0-45B3-9733-C559F1F51C74}"/>
              </a:ext>
            </a:extLst>
          </p:cNvPr>
          <p:cNvSpPr txBox="1"/>
          <p:nvPr/>
        </p:nvSpPr>
        <p:spPr>
          <a:xfrm>
            <a:off x="1039806" y="3330383"/>
            <a:ext cx="10112387" cy="400110"/>
          </a:xfrm>
          <a:prstGeom prst="rect">
            <a:avLst/>
          </a:prstGeom>
          <a:noFill/>
        </p:spPr>
        <p:txBody>
          <a:bodyPr wrap="square" rtlCol="0">
            <a:spAutoFit/>
          </a:bodyPr>
          <a:lstStyle/>
          <a:p>
            <a:r>
              <a:rPr lang="en-US" sz="2000" b="0" i="1" dirty="0">
                <a:solidFill>
                  <a:srgbClr val="394F80"/>
                </a:solidFill>
                <a:effectLst/>
                <a:latin typeface="Fira Sans Medium" panose="020B0603050000020004" pitchFamily="34" charset="0"/>
              </a:rPr>
              <a:t> </a:t>
            </a:r>
            <a:endParaRPr lang="vi-VN" sz="2000" b="0" i="1" dirty="0">
              <a:solidFill>
                <a:srgbClr val="394F80"/>
              </a:solidFill>
              <a:effectLst/>
              <a:latin typeface="Fira Sans Medium" panose="020B0603050000020004" pitchFamily="34" charset="0"/>
            </a:endParaRPr>
          </a:p>
        </p:txBody>
      </p:sp>
      <p:sp>
        <p:nvSpPr>
          <p:cNvPr id="39" name="TextBox 38">
            <a:extLst>
              <a:ext uri="{FF2B5EF4-FFF2-40B4-BE49-F238E27FC236}">
                <a16:creationId xmlns:a16="http://schemas.microsoft.com/office/drawing/2014/main" id="{F0739C98-0063-42A4-BF22-930EF079F3C3}"/>
              </a:ext>
            </a:extLst>
          </p:cNvPr>
          <p:cNvSpPr txBox="1"/>
          <p:nvPr/>
        </p:nvSpPr>
        <p:spPr>
          <a:xfrm>
            <a:off x="1840511" y="3865593"/>
            <a:ext cx="2384023" cy="400110"/>
          </a:xfrm>
          <a:prstGeom prst="rect">
            <a:avLst/>
          </a:prstGeom>
          <a:noFill/>
        </p:spPr>
        <p:txBody>
          <a:bodyPr wrap="square" rtlCol="0">
            <a:spAutoFit/>
          </a:bodyPr>
          <a:lstStyle/>
          <a:p>
            <a:r>
              <a:rPr lang="vi-VN" sz="2000" b="0" i="1" dirty="0">
                <a:solidFill>
                  <a:srgbClr val="394F80"/>
                </a:solidFill>
                <a:effectLst/>
                <a:latin typeface="Fira Sans Medium" panose="020B0603050000020004" pitchFamily="34" charset="0"/>
              </a:rPr>
              <a:t>Server interface</a:t>
            </a:r>
          </a:p>
        </p:txBody>
      </p:sp>
      <p:pic>
        <p:nvPicPr>
          <p:cNvPr id="35" name="Picture 34">
            <a:extLst>
              <a:ext uri="{FF2B5EF4-FFF2-40B4-BE49-F238E27FC236}">
                <a16:creationId xmlns:a16="http://schemas.microsoft.com/office/drawing/2014/main" id="{085B680D-A23E-44C6-96F7-4AA5DE843C9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77548" y="4300804"/>
            <a:ext cx="3808266" cy="1573312"/>
          </a:xfrm>
          <a:prstGeom prst="rect">
            <a:avLst/>
          </a:prstGeom>
        </p:spPr>
      </p:pic>
      <p:pic>
        <p:nvPicPr>
          <p:cNvPr id="36" name="Picture 35">
            <a:extLst>
              <a:ext uri="{FF2B5EF4-FFF2-40B4-BE49-F238E27FC236}">
                <a16:creationId xmlns:a16="http://schemas.microsoft.com/office/drawing/2014/main" id="{D6722DC6-B2F1-4BFD-9415-50B5E08F04C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77547" y="2654772"/>
            <a:ext cx="3675135" cy="1248093"/>
          </a:xfrm>
          <a:prstGeom prst="rect">
            <a:avLst/>
          </a:prstGeom>
        </p:spPr>
      </p:pic>
      <p:pic>
        <p:nvPicPr>
          <p:cNvPr id="37" name="Picture 36">
            <a:extLst>
              <a:ext uri="{FF2B5EF4-FFF2-40B4-BE49-F238E27FC236}">
                <a16:creationId xmlns:a16="http://schemas.microsoft.com/office/drawing/2014/main" id="{1D8D2F4A-C8FA-4FBB-9633-F2293F496AC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539318" y="2624627"/>
            <a:ext cx="3675136" cy="1248093"/>
          </a:xfrm>
          <a:prstGeom prst="rect">
            <a:avLst/>
          </a:prstGeom>
        </p:spPr>
      </p:pic>
      <p:pic>
        <p:nvPicPr>
          <p:cNvPr id="40" name="Picture 39">
            <a:extLst>
              <a:ext uri="{FF2B5EF4-FFF2-40B4-BE49-F238E27FC236}">
                <a16:creationId xmlns:a16="http://schemas.microsoft.com/office/drawing/2014/main" id="{E8873AAD-311C-49F0-90C1-ABAE2890059D}"/>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539318" y="4241195"/>
            <a:ext cx="3675137" cy="1569503"/>
          </a:xfrm>
          <a:prstGeom prst="rect">
            <a:avLst/>
          </a:prstGeom>
        </p:spPr>
      </p:pic>
      <p:sp>
        <p:nvSpPr>
          <p:cNvPr id="41" name="TextBox 40">
            <a:extLst>
              <a:ext uri="{FF2B5EF4-FFF2-40B4-BE49-F238E27FC236}">
                <a16:creationId xmlns:a16="http://schemas.microsoft.com/office/drawing/2014/main" id="{16E6D34A-E3A8-476B-9B17-F20E8A404938}"/>
              </a:ext>
            </a:extLst>
          </p:cNvPr>
          <p:cNvSpPr txBox="1"/>
          <p:nvPr/>
        </p:nvSpPr>
        <p:spPr>
          <a:xfrm>
            <a:off x="1840512" y="5837289"/>
            <a:ext cx="2384022" cy="400110"/>
          </a:xfrm>
          <a:prstGeom prst="rect">
            <a:avLst/>
          </a:prstGeom>
          <a:noFill/>
        </p:spPr>
        <p:txBody>
          <a:bodyPr wrap="square" rtlCol="0">
            <a:spAutoFit/>
          </a:bodyPr>
          <a:lstStyle/>
          <a:p>
            <a:r>
              <a:rPr lang="vi-VN" sz="2000" b="0" i="1" dirty="0">
                <a:solidFill>
                  <a:srgbClr val="394F80"/>
                </a:solidFill>
                <a:effectLst/>
                <a:latin typeface="Fira Sans Medium" panose="020B0603050000020004" pitchFamily="34" charset="0"/>
              </a:rPr>
              <a:t>Login interface</a:t>
            </a:r>
          </a:p>
        </p:txBody>
      </p:sp>
      <p:sp>
        <p:nvSpPr>
          <p:cNvPr id="42" name="TextBox 41">
            <a:extLst>
              <a:ext uri="{FF2B5EF4-FFF2-40B4-BE49-F238E27FC236}">
                <a16:creationId xmlns:a16="http://schemas.microsoft.com/office/drawing/2014/main" id="{0EEB00EA-344E-478C-8775-51057A2121D0}"/>
              </a:ext>
            </a:extLst>
          </p:cNvPr>
          <p:cNvSpPr txBox="1"/>
          <p:nvPr/>
        </p:nvSpPr>
        <p:spPr>
          <a:xfrm>
            <a:off x="8100598" y="3843610"/>
            <a:ext cx="2565883" cy="400110"/>
          </a:xfrm>
          <a:prstGeom prst="rect">
            <a:avLst/>
          </a:prstGeom>
          <a:noFill/>
        </p:spPr>
        <p:txBody>
          <a:bodyPr wrap="square" rtlCol="0">
            <a:spAutoFit/>
          </a:bodyPr>
          <a:lstStyle/>
          <a:p>
            <a:r>
              <a:rPr lang="vi-VN" sz="2000" b="0" i="1" dirty="0">
                <a:solidFill>
                  <a:srgbClr val="394F80"/>
                </a:solidFill>
                <a:effectLst/>
                <a:latin typeface="Fira Sans Medium" panose="020B0603050000020004" pitchFamily="34" charset="0"/>
              </a:rPr>
              <a:t>Registration interface</a:t>
            </a:r>
          </a:p>
        </p:txBody>
      </p:sp>
      <p:sp>
        <p:nvSpPr>
          <p:cNvPr id="43" name="TextBox 42">
            <a:extLst>
              <a:ext uri="{FF2B5EF4-FFF2-40B4-BE49-F238E27FC236}">
                <a16:creationId xmlns:a16="http://schemas.microsoft.com/office/drawing/2014/main" id="{3A696A6D-0D36-4A63-B8F3-3FD4CD9A3E32}"/>
              </a:ext>
            </a:extLst>
          </p:cNvPr>
          <p:cNvSpPr txBox="1"/>
          <p:nvPr/>
        </p:nvSpPr>
        <p:spPr>
          <a:xfrm>
            <a:off x="8282460" y="5779063"/>
            <a:ext cx="2384021" cy="400110"/>
          </a:xfrm>
          <a:prstGeom prst="rect">
            <a:avLst/>
          </a:prstGeom>
          <a:noFill/>
        </p:spPr>
        <p:txBody>
          <a:bodyPr wrap="square" rtlCol="0">
            <a:spAutoFit/>
          </a:bodyPr>
          <a:lstStyle/>
          <a:p>
            <a:r>
              <a:rPr lang="vi-VN" sz="2000" b="0" i="1" dirty="0">
                <a:solidFill>
                  <a:srgbClr val="394F80"/>
                </a:solidFill>
                <a:effectLst/>
                <a:latin typeface="Fira Sans Medium" panose="020B0603050000020004" pitchFamily="34" charset="0"/>
              </a:rPr>
              <a:t>Messaging interface</a:t>
            </a:r>
          </a:p>
        </p:txBody>
      </p:sp>
    </p:spTree>
    <p:extLst>
      <p:ext uri="{BB962C8B-B14F-4D97-AF65-F5344CB8AC3E}">
        <p14:creationId xmlns:p14="http://schemas.microsoft.com/office/powerpoint/2010/main" val="60599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3207</TotalTime>
  <Words>875</Words>
  <Application>Microsoft Office PowerPoint</Application>
  <PresentationFormat>Widescreen</PresentationFormat>
  <Paragraphs>143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Black Ops One</vt:lpstr>
      <vt:lpstr>Calibri</vt:lpstr>
      <vt:lpstr>Calibri Light</vt:lpstr>
      <vt:lpstr>Fira Sans Medium</vt:lpstr>
      <vt:lpstr>Mystical Woods Rough Script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 And Listening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B202-41</dc:creator>
  <cp:lastModifiedBy>huynh huy</cp:lastModifiedBy>
  <cp:revision>209</cp:revision>
  <dcterms:created xsi:type="dcterms:W3CDTF">2021-11-18T09:26:03Z</dcterms:created>
  <dcterms:modified xsi:type="dcterms:W3CDTF">2024-06-01T05:06:43Z</dcterms:modified>
</cp:coreProperties>
</file>