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3602880" y="1604520"/>
            <a:ext cx="4984920" cy="3977280"/>
          </a:xfrm>
          <a:prstGeom prst="rect">
            <a:avLst/>
          </a:prstGeom>
          <a:ln>
            <a:noFill/>
          </a:ln>
        </p:spPr>
      </p:pic>
      <p:pic>
        <p:nvPicPr>
          <p:cNvPr id="39"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3602880" y="1604520"/>
            <a:ext cx="4984920" cy="3977280"/>
          </a:xfrm>
          <a:prstGeom prst="rect">
            <a:avLst/>
          </a:prstGeom>
          <a:ln>
            <a:noFill/>
          </a:ln>
        </p:spPr>
      </p:pic>
      <p:pic>
        <p:nvPicPr>
          <p:cNvPr id="79"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019600"/>
            <a:ext cx="12191400" cy="410508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400" cy="74232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Line 3"/>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4" name="PlaceHolder 4"/>
          <p:cNvSpPr>
            <a:spLocks noGrp="1"/>
          </p:cNvSpPr>
          <p:nvPr>
            <p:ph type="title"/>
          </p:nvPr>
        </p:nvSpPr>
        <p:spPr>
          <a:xfrm>
            <a:off x="1451520" y="804600"/>
            <a:ext cx="9602640" cy="1048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2019600"/>
            <a:ext cx="12191400" cy="410508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1" name="Picture 6" descr=""/>
          <p:cNvPicPr/>
          <p:nvPr/>
        </p:nvPicPr>
        <p:blipFill>
          <a:blip r:embed="rId2"/>
          <a:srcRect l="0" t="1526" r="0" b="-1526"/>
          <a:stretch/>
        </p:blipFill>
        <p:spPr>
          <a:xfrm>
            <a:off x="0" y="6126480"/>
            <a:ext cx="12191400" cy="742320"/>
          </a:xfrm>
          <a:prstGeom prst="rect">
            <a:avLst/>
          </a:prstGeom>
          <a:ln>
            <a:noFill/>
          </a:ln>
        </p:spPr>
      </p:pic>
      <p:sp>
        <p:nvSpPr>
          <p:cNvPr id="4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3" name="Line 3"/>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
        <p:nvSpPr>
          <p:cNvPr id="44" name="PlaceHolder 4"/>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417760" y="802440"/>
            <a:ext cx="8636400" cy="2540880"/>
          </a:xfrm>
          <a:prstGeom prst="rect">
            <a:avLst/>
          </a:prstGeom>
          <a:noFill/>
          <a:ln>
            <a:noFill/>
          </a:ln>
        </p:spPr>
        <p:style>
          <a:lnRef idx="0"/>
          <a:fillRef idx="0"/>
          <a:effectRef idx="0"/>
          <a:fontRef idx="minor"/>
        </p:style>
        <p:txBody>
          <a:bodyPr lIns="90000" rIns="90000" tIns="45000" bIns="0" anchor="b"/>
          <a:p>
            <a:pPr>
              <a:lnSpc>
                <a:spcPct val="100000"/>
              </a:lnSpc>
            </a:pPr>
            <a:r>
              <a:rPr b="0" lang="en-US" sz="6600" spc="-1" strike="noStrike" cap="all">
                <a:solidFill>
                  <a:srgbClr val="000000"/>
                </a:solidFill>
                <a:uFill>
                  <a:solidFill>
                    <a:srgbClr val="ffffff"/>
                  </a:solidFill>
                </a:uFill>
                <a:latin typeface="Gill Sans MT"/>
              </a:rPr>
              <a:t>Edge Detection and HOG </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2417760" y="3531240"/>
            <a:ext cx="8636400" cy="130140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cap="all">
                <a:solidFill>
                  <a:srgbClr val="000000"/>
                </a:solidFill>
                <a:uFill>
                  <a:solidFill>
                    <a:srgbClr val="ffffff"/>
                  </a:solidFill>
                </a:uFill>
                <a:latin typeface="Gill Sans MT"/>
              </a:rPr>
              <a:t>Môn học: Xử lý ảnh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cap="all">
                <a:solidFill>
                  <a:srgbClr val="000000"/>
                </a:solidFill>
                <a:uFill>
                  <a:solidFill>
                    <a:srgbClr val="ffffff"/>
                  </a:solidFill>
                </a:uFill>
                <a:latin typeface="Gill Sans MT"/>
              </a:rPr>
              <a:t>Giảng viên: Pgs.ts nguyễn thị hoang lan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cap="all">
                <a:solidFill>
                  <a:srgbClr val="000000"/>
                </a:solidFill>
                <a:uFill>
                  <a:solidFill>
                    <a:srgbClr val="ffffff"/>
                  </a:solidFill>
                </a:uFill>
                <a:latin typeface="Gill Sans MT"/>
              </a:rPr>
              <a:t>Nhóm sinh viên: Phạm minh tâm</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Tạ quang tùng</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13680" y="4587120"/>
            <a:ext cx="10363680" cy="12952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Outline</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1291320" y="2083680"/>
            <a:ext cx="3695400" cy="1477800"/>
          </a:xfrm>
          <a:prstGeom prst="homePlate">
            <a:avLst>
              <a:gd name="adj" fmla="val 50000"/>
            </a:avLst>
          </a:prstGeom>
          <a:gradFill>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97280" rIns="49320" tIns="98640" bIns="98640" anchor="ctr"/>
          <a:p>
            <a:pPr algn="ctr">
              <a:lnSpc>
                <a:spcPct val="90000"/>
              </a:lnSpc>
            </a:pPr>
            <a:r>
              <a:rPr b="0" lang="en-US" sz="2900" spc="-1" strike="noStrike">
                <a:solidFill>
                  <a:srgbClr val="ffffff"/>
                </a:solidFill>
                <a:uFill>
                  <a:solidFill>
                    <a:srgbClr val="ffffff"/>
                  </a:solidFill>
                </a:uFill>
                <a:latin typeface="Gill Sans MT"/>
                <a:ea typeface="DejaVu Sans"/>
              </a:rPr>
              <a:t>Edge </a:t>
            </a:r>
            <a:endParaRPr b="0" lang="en-US" sz="2900" spc="-1" strike="noStrike">
              <a:solidFill>
                <a:srgbClr val="000000"/>
              </a:solidFill>
              <a:uFill>
                <a:solidFill>
                  <a:srgbClr val="ffffff"/>
                </a:solidFill>
              </a:uFill>
              <a:latin typeface="Arial"/>
            </a:endParaRPr>
          </a:p>
          <a:p>
            <a:pPr algn="ctr">
              <a:lnSpc>
                <a:spcPct val="90000"/>
              </a:lnSpc>
            </a:pPr>
            <a:r>
              <a:rPr b="0" lang="en-US" sz="2900" spc="-1" strike="noStrike">
                <a:solidFill>
                  <a:srgbClr val="ffffff"/>
                </a:solidFill>
                <a:uFill>
                  <a:solidFill>
                    <a:srgbClr val="ffffff"/>
                  </a:solidFill>
                </a:uFill>
                <a:latin typeface="Gill Sans MT"/>
                <a:ea typeface="DejaVu Sans"/>
              </a:rPr>
              <a:t>Detection</a:t>
            </a:r>
            <a:endParaRPr b="0" lang="en-US" sz="2900" spc="-1" strike="noStrike">
              <a:solidFill>
                <a:srgbClr val="000000"/>
              </a:solidFill>
              <a:uFill>
                <a:solidFill>
                  <a:srgbClr val="ffffff"/>
                </a:solidFill>
              </a:uFill>
              <a:latin typeface="Arial"/>
            </a:endParaRPr>
          </a:p>
        </p:txBody>
      </p:sp>
      <p:sp>
        <p:nvSpPr>
          <p:cNvPr id="110" name="CustomShape 3"/>
          <p:cNvSpPr/>
          <p:nvPr/>
        </p:nvSpPr>
        <p:spPr>
          <a:xfrm>
            <a:off x="4248000" y="2083680"/>
            <a:ext cx="3695400" cy="1477800"/>
          </a:xfrm>
          <a:prstGeom prst="chevron">
            <a:avLst>
              <a:gd name="adj" fmla="val 50000"/>
            </a:avLst>
          </a:prstGeom>
          <a:gradFill>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7960" rIns="49320" tIns="98640" bIns="98640" anchor="ctr"/>
          <a:p>
            <a:pPr algn="ctr">
              <a:lnSpc>
                <a:spcPct val="90000"/>
              </a:lnSpc>
            </a:pPr>
            <a:r>
              <a:rPr b="1" lang="en-US" sz="2900" spc="-1" strike="noStrike">
                <a:solidFill>
                  <a:srgbClr val="ffffff"/>
                </a:solidFill>
                <a:uFill>
                  <a:solidFill>
                    <a:srgbClr val="ffffff"/>
                  </a:solidFill>
                </a:uFill>
                <a:latin typeface="Gill Sans MT"/>
                <a:ea typeface="DejaVu Sans"/>
              </a:rPr>
              <a:t>HOG</a:t>
            </a:r>
            <a:endParaRPr b="0" lang="en-US" sz="2900" spc="-1" strike="noStrike">
              <a:solidFill>
                <a:srgbClr val="000000"/>
              </a:solidFill>
              <a:uFill>
                <a:solidFill>
                  <a:srgbClr val="ffffff"/>
                </a:solidFill>
              </a:uFill>
              <a:latin typeface="Arial"/>
            </a:endParaRPr>
          </a:p>
        </p:txBody>
      </p:sp>
      <p:sp>
        <p:nvSpPr>
          <p:cNvPr id="111" name="CustomShape 4"/>
          <p:cNvSpPr/>
          <p:nvPr/>
        </p:nvSpPr>
        <p:spPr>
          <a:xfrm>
            <a:off x="7204680" y="2083680"/>
            <a:ext cx="3695400" cy="1477800"/>
          </a:xfrm>
          <a:prstGeom prst="chevron">
            <a:avLst>
              <a:gd name="adj" fmla="val 50000"/>
            </a:avLst>
          </a:prstGeom>
          <a:gradFill>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7960" rIns="49320" tIns="98640" bIns="98640" anchor="ctr"/>
          <a:p>
            <a:pPr algn="ctr">
              <a:lnSpc>
                <a:spcPct val="90000"/>
              </a:lnSpc>
            </a:pPr>
            <a:r>
              <a:rPr b="0" lang="en-US" sz="2900" spc="-1" strike="noStrike">
                <a:solidFill>
                  <a:srgbClr val="ffffff"/>
                </a:solidFill>
                <a:uFill>
                  <a:solidFill>
                    <a:srgbClr val="ffffff"/>
                  </a:solidFill>
                </a:uFill>
                <a:latin typeface="Gill Sans MT"/>
                <a:ea typeface="DejaVu Sans"/>
              </a:rPr>
              <a:t>Human Detection</a:t>
            </a:r>
            <a:endParaRPr b="0" lang="en-US" sz="29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Histogram of gradient (HOG) là một loại đặc trưng được dùng trong lĩnh vực thị giác máy tính và xử lý hình ảnh với mục đích phát hiện đối tượng. </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Ý tưởng chính trong đặc trưng HOG là hình dạng và trạng thái của vật thể được đặc trưng bằng sự phân bố của gradient và hướng của cạnh.</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Đặc trưng HOG được tính trên một vùng, do sự biến thiên về màu sắc của các vùng là khác nha, kết quả là mỗi vùng sẽ cho ta một vector đặc trưng của nó</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b71e42"/>
              </a:buClr>
              <a:buFont typeface="Arial"/>
              <a:buChar char="•"/>
            </a:pPr>
            <a:r>
              <a:rPr b="0" lang="en-US" sz="2000" spc="-1" strike="noStrike">
                <a:solidFill>
                  <a:srgbClr val="000000"/>
                </a:solidFill>
                <a:uFill>
                  <a:solidFill>
                    <a:srgbClr val="ffffff"/>
                  </a:solidFill>
                </a:uFill>
                <a:latin typeface="Gill Sans MT"/>
              </a:rPr>
              <a:t>Thuật toán tính toán đặc trưng HOG gồm 5 bước chính: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B1: Chuẩn hóa hình ảnh trước khi xử lý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B2: Tính độ lớn và góc gradient của các thành phần ảnh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B3: Phân chia ảnh thành các cell và block. Lấy phiếu bầu để sinh ra vector đặc trưng cho từng cell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B4: Tính toán vector đặc trưng cho mỗi block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B5: Tổng hợp vector đặc trưng của block để tạo ra vector cuối cùng là đặc trứng HOG của ảnh </a:t>
            </a: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Chuẩn hóa hình ảnh</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Thay đổi kích thước ảnh, cắt lấy phần ảnh muốn chọn sao cho các ảnh có kích thước cố định (VD: 64x128 pixels)</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Sau khi thu được ảnh đã cắt, ta có thể chuẩn hóa theo các cách sau: </a:t>
            </a:r>
            <a:endParaRPr b="0" lang="en-US" sz="1800" spc="-1" strike="noStrike">
              <a:solidFill>
                <a:srgbClr val="000000"/>
              </a:solidFill>
              <a:uFill>
                <a:solidFill>
                  <a:srgbClr val="ffffff"/>
                </a:solidFill>
              </a:uFill>
              <a:latin typeface="Arial"/>
            </a:endParaRPr>
          </a:p>
          <a:p>
            <a:pPr lvl="2" marL="1143000" indent="-22788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Chuẩn Gamma/power: lấy log(p) của mỗi pixel p trong ảnh đầu vào</a:t>
            </a:r>
            <a:endParaRPr b="0" lang="en-US" sz="1800" spc="-1" strike="noStrike">
              <a:solidFill>
                <a:srgbClr val="000000"/>
              </a:solidFill>
              <a:uFill>
                <a:solidFill>
                  <a:srgbClr val="ffffff"/>
                </a:solidFill>
              </a:uFill>
              <a:latin typeface="Arial"/>
            </a:endParaRPr>
          </a:p>
          <a:p>
            <a:pPr lvl="2" marL="1143000" indent="-22788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Chuẩn hóa root-square: lấy sqrt(p) của mỗi pixel p trong ảnh đầu vào </a:t>
            </a:r>
            <a:endParaRPr b="0" lang="en-US" sz="1800" spc="-1" strike="noStrike">
              <a:solidFill>
                <a:srgbClr val="000000"/>
              </a:solidFill>
              <a:uFill>
                <a:solidFill>
                  <a:srgbClr val="ffffff"/>
                </a:solidFill>
              </a:uFill>
              <a:latin typeface="Arial"/>
            </a:endParaRPr>
          </a:p>
          <a:p>
            <a:pPr lvl="2" marL="1143000" indent="-22788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Variance normalization: Đưa các giá trị pixel trong ảnh về dạng phân bố chuẩn (0,1)  </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 </a:t>
            </a:r>
            <a:r>
              <a:rPr b="0" lang="en-US" sz="2000" spc="-1" strike="noStrike">
                <a:solidFill>
                  <a:srgbClr val="000000"/>
                </a:solidFill>
                <a:uFill>
                  <a:solidFill>
                    <a:srgbClr val="ffffff"/>
                  </a:solidFill>
                </a:uFill>
                <a:latin typeface="Gill Sans MT"/>
              </a:rPr>
              <a:t>Tính độ lớn và góc gradient của các thành phần ảnh </a:t>
            </a:r>
            <a:endParaRPr b="0" lang="en-US" sz="1800" spc="-1" strike="noStrike">
              <a:solidFill>
                <a:srgbClr val="000000"/>
              </a:solidFill>
              <a:uFill>
                <a:solidFill>
                  <a:srgbClr val="ffffff"/>
                </a:solidFill>
              </a:uFill>
              <a:latin typeface="Arial"/>
            </a:endParaRPr>
          </a:p>
          <a:p>
            <a:pPr>
              <a:lnSpc>
                <a:spcPct val="120000"/>
              </a:lnSpc>
            </a:pPr>
            <a:r>
              <a:rPr b="0" lang="en-US" sz="1800" spc="-1" strike="noStrike">
                <a:solidFill>
                  <a:srgbClr val="000000"/>
                </a:solidFill>
                <a:uFill>
                  <a:solidFill>
                    <a:srgbClr val="ffffff"/>
                  </a:solidFill>
                </a:uFill>
                <a:latin typeface="Gill Sans MT"/>
              </a:rPr>
              <a:t>Có thể sử dụng bộ lọc  </a:t>
            </a:r>
            <a:endParaRPr b="0" lang="en-US" sz="1800" spc="-1" strike="noStrike">
              <a:solidFill>
                <a:srgbClr val="000000"/>
              </a:solidFill>
              <a:uFill>
                <a:solidFill>
                  <a:srgbClr val="ffffff"/>
                </a:solidFill>
              </a:uFill>
              <a:latin typeface="Arial"/>
            </a:endParaRPr>
          </a:p>
          <a:p>
            <a:pPr>
              <a:lnSpc>
                <a:spcPct val="120000"/>
              </a:lnSpc>
            </a:pPr>
            <a:r>
              <a:rPr b="0" lang="en-US" sz="1800" spc="-1" strike="noStrike">
                <a:solidFill>
                  <a:srgbClr val="000000"/>
                </a:solidFill>
                <a:uFill>
                  <a:solidFill>
                    <a:srgbClr val="ffffff"/>
                  </a:solidFill>
                </a:uFill>
                <a:latin typeface="Gill Sans MT"/>
              </a:rPr>
              <a:t>Hoặc phổ biến hơn là bộ lọc Sobel.</a:t>
            </a:r>
            <a:endParaRPr b="0" lang="en-US" sz="1800" spc="-1" strike="noStrike">
              <a:solidFill>
                <a:srgbClr val="000000"/>
              </a:solidFill>
              <a:uFill>
                <a:solidFill>
                  <a:srgbClr val="ffffff"/>
                </a:solidFill>
              </a:uFill>
              <a:latin typeface="Arial"/>
            </a:endParaRPr>
          </a:p>
          <a:p>
            <a:pPr>
              <a:lnSpc>
                <a:spcPct val="120000"/>
              </a:lnSpc>
            </a:pPr>
            <a:r>
              <a:rPr b="0" lang="en-US" sz="1800" spc="-1" strike="noStrike">
                <a:solidFill>
                  <a:srgbClr val="000000"/>
                </a:solidFill>
                <a:uFill>
                  <a:solidFill>
                    <a:srgbClr val="ffffff"/>
                  </a:solidFill>
                </a:uFill>
                <a:latin typeface="Gill Sans MT"/>
              </a:rPr>
              <a:t>Xác định góc của vector gradient có thể xác định theo kiểu “có dấu” hoặc “không dấu”. </a:t>
            </a:r>
            <a:endParaRPr b="0" lang="en-US" sz="1800" spc="-1" strike="noStrike">
              <a:solidFill>
                <a:srgbClr val="000000"/>
              </a:solidFill>
              <a:uFill>
                <a:solidFill>
                  <a:srgbClr val="ffffff"/>
                </a:solidFill>
              </a:uFill>
              <a:latin typeface="Arial"/>
            </a:endParaRPr>
          </a:p>
          <a:p>
            <a:pPr>
              <a:lnSpc>
                <a:spcPct val="120000"/>
              </a:lnSpc>
            </a:pPr>
            <a:r>
              <a:rPr b="0" lang="en-US" sz="1800" spc="-1" strike="noStrike">
                <a:solidFill>
                  <a:srgbClr val="000000"/>
                </a:solidFill>
                <a:uFill>
                  <a:solidFill>
                    <a:srgbClr val="ffffff"/>
                  </a:solidFill>
                </a:uFill>
                <a:latin typeface="Gill Sans MT"/>
              </a:rPr>
              <a:t>Với ảnh màu.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Tính gradient theo chiều x, y cho mỗi kênh màu (RGB có 3 kênh màu).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Tính độ lớn của vector gradient với mỗi kênh màu. Chọn gradient lớn nhất, lấy góc là góc của vector lớn nhất đó.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Mỗi pixel khi đó chỉ còn biểu diễn bởi 2 giá trị.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0" name="Hình ảnh 6" descr=""/>
          <p:cNvPicPr/>
          <p:nvPr/>
        </p:nvPicPr>
        <p:blipFill>
          <a:blip r:embed="rId1"/>
          <a:stretch/>
        </p:blipFill>
        <p:spPr>
          <a:xfrm>
            <a:off x="4480560" y="2420280"/>
            <a:ext cx="2742480" cy="348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Phân chia ảnh thành các ô (cell) và khối (block). Lấy phiếu bầu để sinh ra vector đặc trưng cho từng cell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Mỗi hình ảnh được phân chia thành nhiều khối, các khối này có thể đặt chồng lên nhau, khoảng cách giữa hai khối liên tiếp là bằng nhau.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Mỗi khối gồm nhiều ô. Mỗi ô có kích thước bằng nhau, số lượng ô trong các khối là bằng nhau.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Ví dụ: nếu ta có một hình ảnh 128 x 128 với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pixel_per_cell = 4 x 4 thì sẽ có 32 x 32 = 1024 cell,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pixel_per_cell = 32 x 32, sẽ có 4 x 4 = 16 cell.</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Hình ảnh được chia thnh các ô (cell), VD: ô có kích thước 8x8 pixel. </a:t>
            </a: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pic>
        <p:nvPicPr>
          <p:cNvPr id="125" name="Picture 4" descr=""/>
          <p:cNvPicPr/>
          <p:nvPr/>
        </p:nvPicPr>
        <p:blipFill>
          <a:blip r:embed="rId1"/>
          <a:stretch/>
        </p:blipFill>
        <p:spPr>
          <a:xfrm>
            <a:off x="4462560" y="2538720"/>
            <a:ext cx="3266280" cy="35139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Với mỗi ô (cell), ta chia không gian góc thành các bin (thường là 9 ứng với mỗi bin là góc 20 độ).</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Mỗi pixel trong ô (cell) được vote vào biểu đồ, trọng số của mỗi vote chính là cường độ gradient tại pixel đó. </a:t>
            </a:r>
            <a:endParaRPr b="0" lang="en-US" sz="1800" spc="-1" strike="noStrike">
              <a:solidFill>
                <a:srgbClr val="000000"/>
              </a:solidFill>
              <a:uFill>
                <a:solidFill>
                  <a:srgbClr val="ffffff"/>
                </a:solidFill>
              </a:uFill>
              <a:latin typeface="Arial"/>
            </a:endParaRPr>
          </a:p>
        </p:txBody>
      </p:sp>
      <p:pic>
        <p:nvPicPr>
          <p:cNvPr id="128" name="Picture 4" descr=""/>
          <p:cNvPicPr/>
          <p:nvPr/>
        </p:nvPicPr>
        <p:blipFill>
          <a:blip r:embed="rId1"/>
          <a:stretch/>
        </p:blipFill>
        <p:spPr>
          <a:xfrm>
            <a:off x="1554480" y="3708720"/>
            <a:ext cx="3911040" cy="1945800"/>
          </a:xfrm>
          <a:prstGeom prst="rect">
            <a:avLst/>
          </a:prstGeom>
          <a:ln>
            <a:noFill/>
          </a:ln>
        </p:spPr>
      </p:pic>
      <p:pic>
        <p:nvPicPr>
          <p:cNvPr id="129" name="Picture 5" descr=""/>
          <p:cNvPicPr/>
          <p:nvPr/>
        </p:nvPicPr>
        <p:blipFill>
          <a:blip r:embed="rId2"/>
          <a:stretch/>
        </p:blipFill>
        <p:spPr>
          <a:xfrm>
            <a:off x="7132320" y="3291840"/>
            <a:ext cx="3602160" cy="27482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3" descr=""/>
          <p:cNvPicPr/>
          <p:nvPr/>
        </p:nvPicPr>
        <p:blipFill>
          <a:blip r:embed="rId1"/>
          <a:stretch/>
        </p:blipFill>
        <p:spPr>
          <a:xfrm>
            <a:off x="2306160" y="2288520"/>
            <a:ext cx="7579080" cy="3393000"/>
          </a:xfrm>
          <a:prstGeom prst="rect">
            <a:avLst/>
          </a:prstGeom>
          <a:ln>
            <a:noFill/>
          </a:ln>
        </p:spPr>
      </p:pic>
      <p:sp>
        <p:nvSpPr>
          <p:cNvPr id="131"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 </a:t>
            </a:r>
            <a:r>
              <a:rPr b="0" lang="en-US" sz="2000" spc="-1" strike="noStrike">
                <a:solidFill>
                  <a:srgbClr val="000000"/>
                </a:solidFill>
                <a:uFill>
                  <a:solidFill>
                    <a:srgbClr val="ffffff"/>
                  </a:solidFill>
                </a:uFill>
                <a:latin typeface="Gill Sans MT"/>
              </a:rPr>
              <a:t>Tính toán vector đặc trưng cho mỗi block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Ghép vector đặc trưng của từng cell lại với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nhau và chuẩn hóa sẽ cho ta vector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đặc trưng của block.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Chuẩn hóa có thể theo chuẩn L1 hoặc L2.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Ví dụ một block có kích thước 16x16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Cell kích thước 8x8, 9 bin gradient</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Mỗi block gồm 4 cell.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Vector đặc trưng của mỗi </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	</a:t>
            </a:r>
            <a:r>
              <a:rPr b="0" lang="en-US" sz="1600" spc="-1" strike="noStrike">
                <a:solidFill>
                  <a:srgbClr val="000000"/>
                </a:solidFill>
                <a:uFill>
                  <a:solidFill>
                    <a:srgbClr val="ffffff"/>
                  </a:solidFill>
                </a:uFill>
                <a:latin typeface="Gill Sans MT"/>
              </a:rPr>
              <a:t>block gồm 9*4 = 36 thành phần.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4" name="Picture 4" descr=""/>
          <p:cNvPicPr/>
          <p:nvPr/>
        </p:nvPicPr>
        <p:blipFill>
          <a:blip r:embed="rId1"/>
          <a:stretch/>
        </p:blipFill>
        <p:spPr>
          <a:xfrm>
            <a:off x="8070480" y="1450080"/>
            <a:ext cx="3590640" cy="42577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913680" y="4587120"/>
            <a:ext cx="10363680" cy="12952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Outline</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1291320" y="2083680"/>
            <a:ext cx="3695400" cy="1477800"/>
          </a:xfrm>
          <a:prstGeom prst="homePlate">
            <a:avLst>
              <a:gd name="adj" fmla="val 50000"/>
            </a:avLst>
          </a:prstGeom>
          <a:gradFill>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97280" rIns="49320" tIns="98640" bIns="98640" anchor="ctr"/>
          <a:p>
            <a:pPr algn="ctr">
              <a:lnSpc>
                <a:spcPct val="90000"/>
              </a:lnSpc>
            </a:pPr>
            <a:r>
              <a:rPr b="1" lang="en-US" sz="2900" spc="-1" strike="noStrike">
                <a:solidFill>
                  <a:srgbClr val="ffffff"/>
                </a:solidFill>
                <a:uFill>
                  <a:solidFill>
                    <a:srgbClr val="ffffff"/>
                  </a:solidFill>
                </a:uFill>
                <a:latin typeface="Gill Sans MT"/>
                <a:ea typeface="DejaVu Sans"/>
              </a:rPr>
              <a:t>Edge Detection</a:t>
            </a:r>
            <a:endParaRPr b="0" lang="en-US" sz="2900" spc="-1" strike="noStrike">
              <a:solidFill>
                <a:srgbClr val="000000"/>
              </a:solidFill>
              <a:uFill>
                <a:solidFill>
                  <a:srgbClr val="ffffff"/>
                </a:solidFill>
              </a:uFill>
              <a:latin typeface="Arial"/>
            </a:endParaRPr>
          </a:p>
        </p:txBody>
      </p:sp>
      <p:sp>
        <p:nvSpPr>
          <p:cNvPr id="84" name="CustomShape 3"/>
          <p:cNvSpPr/>
          <p:nvPr/>
        </p:nvSpPr>
        <p:spPr>
          <a:xfrm>
            <a:off x="4248000" y="2083680"/>
            <a:ext cx="3695400" cy="1477800"/>
          </a:xfrm>
          <a:prstGeom prst="chevron">
            <a:avLst>
              <a:gd name="adj" fmla="val 50000"/>
            </a:avLst>
          </a:prstGeom>
          <a:gradFill>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7960" rIns="49320" tIns="98640" bIns="98640" anchor="ctr"/>
          <a:p>
            <a:pPr algn="ctr">
              <a:lnSpc>
                <a:spcPct val="90000"/>
              </a:lnSpc>
            </a:pPr>
            <a:r>
              <a:rPr b="0" lang="en-US" sz="2900" spc="-1" strike="noStrike">
                <a:solidFill>
                  <a:srgbClr val="ffffff"/>
                </a:solidFill>
                <a:uFill>
                  <a:solidFill>
                    <a:srgbClr val="ffffff"/>
                  </a:solidFill>
                </a:uFill>
                <a:latin typeface="Gill Sans MT"/>
                <a:ea typeface="DejaVu Sans"/>
              </a:rPr>
              <a:t>HOG</a:t>
            </a:r>
            <a:endParaRPr b="0" lang="en-US" sz="2900" spc="-1" strike="noStrike">
              <a:solidFill>
                <a:srgbClr val="000000"/>
              </a:solidFill>
              <a:uFill>
                <a:solidFill>
                  <a:srgbClr val="ffffff"/>
                </a:solidFill>
              </a:uFill>
              <a:latin typeface="Arial"/>
            </a:endParaRPr>
          </a:p>
        </p:txBody>
      </p:sp>
      <p:sp>
        <p:nvSpPr>
          <p:cNvPr id="85" name="CustomShape 4"/>
          <p:cNvSpPr/>
          <p:nvPr/>
        </p:nvSpPr>
        <p:spPr>
          <a:xfrm>
            <a:off x="7204680" y="2083680"/>
            <a:ext cx="3695400" cy="1477800"/>
          </a:xfrm>
          <a:prstGeom prst="chevron">
            <a:avLst>
              <a:gd name="adj" fmla="val 50000"/>
            </a:avLst>
          </a:prstGeom>
          <a:gradFill>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7960" rIns="49320" tIns="98640" bIns="98640" anchor="ctr"/>
          <a:p>
            <a:pPr algn="ctr">
              <a:lnSpc>
                <a:spcPct val="90000"/>
              </a:lnSpc>
            </a:pPr>
            <a:r>
              <a:rPr b="0" lang="en-US" sz="2900" spc="-1" strike="noStrike">
                <a:solidFill>
                  <a:srgbClr val="ffffff"/>
                </a:solidFill>
                <a:uFill>
                  <a:solidFill>
                    <a:srgbClr val="ffffff"/>
                  </a:solidFill>
                </a:uFill>
                <a:latin typeface="Gill Sans MT"/>
                <a:ea typeface="DejaVu Sans"/>
              </a:rPr>
              <a:t>Human Detection</a:t>
            </a:r>
            <a:endParaRPr b="0" lang="en-US" sz="29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Histogram of gradient (HOG)</a:t>
            </a: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Tính toán vector đặc trưng của toàn bộ ảnh</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Ghép vector đặc trưng của từng block lại với nhau và chuẩn hóa sẽ cho ta vector đặc trưng của ảnh.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VD: Ảnh 64x128, cell 8x8, block 16x16, stride 8x8 thì vector đặc trưng của toàn ảnh có 7x15x36=3780 chiều. </a:t>
            </a:r>
            <a:endParaRPr b="0" lang="en-US" sz="1800" spc="-1" strike="noStrike">
              <a:solidFill>
                <a:srgbClr val="000000"/>
              </a:solidFill>
              <a:uFill>
                <a:solidFill>
                  <a:srgbClr val="ffffff"/>
                </a:solidFill>
              </a:uFill>
              <a:latin typeface="Arial"/>
            </a:endParaRPr>
          </a:p>
        </p:txBody>
      </p:sp>
      <p:pic>
        <p:nvPicPr>
          <p:cNvPr id="137" name="Picture 4" descr=""/>
          <p:cNvPicPr/>
          <p:nvPr/>
        </p:nvPicPr>
        <p:blipFill>
          <a:blip r:embed="rId1"/>
          <a:stretch/>
        </p:blipFill>
        <p:spPr>
          <a:xfrm>
            <a:off x="3957480" y="4015440"/>
            <a:ext cx="4276080" cy="17996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13680" y="4587120"/>
            <a:ext cx="10363680" cy="12952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Outline</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1291320" y="2083680"/>
            <a:ext cx="3695400" cy="1477800"/>
          </a:xfrm>
          <a:prstGeom prst="homePlate">
            <a:avLst>
              <a:gd name="adj" fmla="val 50000"/>
            </a:avLst>
          </a:prstGeom>
          <a:gradFill>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86840" rIns="46800" tIns="93240" bIns="93240" anchor="ctr"/>
          <a:p>
            <a:pPr algn="ctr">
              <a:lnSpc>
                <a:spcPct val="90000"/>
              </a:lnSpc>
            </a:pPr>
            <a:r>
              <a:rPr b="0" lang="en-US" sz="2900" spc="-1" strike="noStrike">
                <a:solidFill>
                  <a:srgbClr val="ffffff"/>
                </a:solidFill>
                <a:uFill>
                  <a:solidFill>
                    <a:srgbClr val="ffffff"/>
                  </a:solidFill>
                </a:uFill>
                <a:latin typeface="Gill Sans MT"/>
                <a:ea typeface="DejaVu Sans"/>
              </a:rPr>
              <a:t>Edge </a:t>
            </a:r>
            <a:endParaRPr b="0" lang="en-US" sz="2900" spc="-1" strike="noStrike">
              <a:solidFill>
                <a:srgbClr val="000000"/>
              </a:solidFill>
              <a:uFill>
                <a:solidFill>
                  <a:srgbClr val="ffffff"/>
                </a:solidFill>
              </a:uFill>
              <a:latin typeface="Arial"/>
            </a:endParaRPr>
          </a:p>
          <a:p>
            <a:pPr algn="ctr">
              <a:lnSpc>
                <a:spcPct val="90000"/>
              </a:lnSpc>
            </a:pPr>
            <a:r>
              <a:rPr b="0" lang="en-US" sz="2900" spc="-1" strike="noStrike">
                <a:solidFill>
                  <a:srgbClr val="ffffff"/>
                </a:solidFill>
                <a:uFill>
                  <a:solidFill>
                    <a:srgbClr val="ffffff"/>
                  </a:solidFill>
                </a:uFill>
                <a:latin typeface="Gill Sans MT"/>
                <a:ea typeface="DejaVu Sans"/>
              </a:rPr>
              <a:t>Detection</a:t>
            </a:r>
            <a:endParaRPr b="0" lang="en-US" sz="2900" spc="-1" strike="noStrike">
              <a:solidFill>
                <a:srgbClr val="000000"/>
              </a:solidFill>
              <a:uFill>
                <a:solidFill>
                  <a:srgbClr val="ffffff"/>
                </a:solidFill>
              </a:uFill>
              <a:latin typeface="Arial"/>
            </a:endParaRPr>
          </a:p>
        </p:txBody>
      </p:sp>
      <p:sp>
        <p:nvSpPr>
          <p:cNvPr id="140" name="CustomShape 3"/>
          <p:cNvSpPr/>
          <p:nvPr/>
        </p:nvSpPr>
        <p:spPr>
          <a:xfrm>
            <a:off x="4248000" y="2083680"/>
            <a:ext cx="3695400" cy="1477800"/>
          </a:xfrm>
          <a:prstGeom prst="chevron">
            <a:avLst>
              <a:gd name="adj" fmla="val 50000"/>
            </a:avLst>
          </a:prstGeom>
          <a:gradFill>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0040" rIns="46800" tIns="93240" bIns="93240" anchor="ctr"/>
          <a:p>
            <a:pPr algn="ctr">
              <a:lnSpc>
                <a:spcPct val="90000"/>
              </a:lnSpc>
            </a:pPr>
            <a:r>
              <a:rPr b="0" lang="en-US" sz="2900" spc="-1" strike="noStrike">
                <a:solidFill>
                  <a:srgbClr val="ffffff"/>
                </a:solidFill>
                <a:uFill>
                  <a:solidFill>
                    <a:srgbClr val="ffffff"/>
                  </a:solidFill>
                </a:uFill>
                <a:latin typeface="Gill Sans MT"/>
                <a:ea typeface="DejaVu Sans"/>
              </a:rPr>
              <a:t>HOG</a:t>
            </a:r>
            <a:endParaRPr b="0" lang="en-US" sz="2900" spc="-1" strike="noStrike">
              <a:solidFill>
                <a:srgbClr val="000000"/>
              </a:solidFill>
              <a:uFill>
                <a:solidFill>
                  <a:srgbClr val="ffffff"/>
                </a:solidFill>
              </a:uFill>
              <a:latin typeface="Arial"/>
            </a:endParaRPr>
          </a:p>
        </p:txBody>
      </p:sp>
      <p:sp>
        <p:nvSpPr>
          <p:cNvPr id="141" name="CustomShape 4"/>
          <p:cNvSpPr/>
          <p:nvPr/>
        </p:nvSpPr>
        <p:spPr>
          <a:xfrm>
            <a:off x="7204680" y="2083680"/>
            <a:ext cx="3695400" cy="1477800"/>
          </a:xfrm>
          <a:prstGeom prst="chevron">
            <a:avLst>
              <a:gd name="adj" fmla="val 50000"/>
            </a:avLst>
          </a:prstGeom>
          <a:gradFill>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a:gradFill>
          <a:ln>
            <a:noFill/>
          </a:ln>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prst="softRound" w="38100" h="12700"/>
          </a:sp3d>
        </p:spPr>
        <p:style>
          <a:lnRef idx="0"/>
          <a:fillRef idx="0"/>
          <a:effectRef idx="3"/>
          <a:fontRef idx="minor"/>
        </p:style>
        <p:txBody>
          <a:bodyPr lIns="140040" rIns="46800" tIns="93240" bIns="93240" anchor="ctr"/>
          <a:p>
            <a:pPr algn="ctr">
              <a:lnSpc>
                <a:spcPct val="90000"/>
              </a:lnSpc>
            </a:pPr>
            <a:r>
              <a:rPr b="1" lang="en-US" sz="2900" spc="-1" strike="noStrike">
                <a:solidFill>
                  <a:srgbClr val="ffffff"/>
                </a:solidFill>
                <a:uFill>
                  <a:solidFill>
                    <a:srgbClr val="ffffff"/>
                  </a:solidFill>
                </a:uFill>
                <a:latin typeface="Gill Sans MT"/>
                <a:ea typeface="DejaVu Sans"/>
              </a:rPr>
              <a:t>Human</a:t>
            </a:r>
            <a:endParaRPr b="0" lang="en-US" sz="2900" spc="-1" strike="noStrike">
              <a:solidFill>
                <a:srgbClr val="000000"/>
              </a:solidFill>
              <a:uFill>
                <a:solidFill>
                  <a:srgbClr val="ffffff"/>
                </a:solidFill>
              </a:uFill>
              <a:latin typeface="Arial"/>
            </a:endParaRPr>
          </a:p>
          <a:p>
            <a:pPr algn="ctr">
              <a:lnSpc>
                <a:spcPct val="90000"/>
              </a:lnSpc>
            </a:pPr>
            <a:r>
              <a:rPr b="1" lang="en-US" sz="2900" spc="-1" strike="noStrike">
                <a:solidFill>
                  <a:srgbClr val="ffffff"/>
                </a:solidFill>
                <a:uFill>
                  <a:solidFill>
                    <a:srgbClr val="ffffff"/>
                  </a:solidFill>
                </a:uFill>
                <a:latin typeface="Gill Sans MT"/>
                <a:ea typeface="DejaVu Sans"/>
              </a:rPr>
              <a:t>Detection</a:t>
            </a:r>
            <a:endParaRPr b="0" lang="en-US" sz="29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Phát hiện người sử dụng HOG và SVM. </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Sử dụng cửa sổ trượt (VD: 64x128 pixel) quét lần lượt từng vùng trong ảnh. </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Dùng HOG tính giá trị vector đặc trưng.</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Sử dụng SVM xác định vùng đó có chứa người không. </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Sau khi duyệt qua toàn bộ ảnh, giảm kích thước ảnh và lặp lại.</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Gộp các vùng ảnh thành các vùng ảnh đơn giản. </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Các tham số ảnh hưởng đến kết quả</a:t>
            </a:r>
            <a:endParaRPr b="0" lang="en-US" sz="1800" spc="-1" strike="noStrike">
              <a:solidFill>
                <a:srgbClr val="000000"/>
              </a:solidFill>
              <a:uFill>
                <a:solidFill>
                  <a:srgbClr val="ffffff"/>
                </a:solidFill>
              </a:uFill>
              <a:latin typeface="Arial"/>
            </a:endParaRPr>
          </a:p>
        </p:txBody>
      </p:sp>
      <p:sp>
        <p:nvSpPr>
          <p:cNvPr id="145"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winStride: mức độ dịch cửa sổ trượt. </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Scale: Tỉ lệ thu nhỏ khung ảnh. </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Human Detection</a:t>
            </a:r>
            <a:endParaRPr b="0" lang="en-US" sz="1800" spc="-1" strike="noStrike">
              <a:solidFill>
                <a:srgbClr val="000000"/>
              </a:solidFill>
              <a:uFill>
                <a:solidFill>
                  <a:srgbClr val="ffffff"/>
                </a:solidFill>
              </a:uFill>
              <a:latin typeface="Arial"/>
            </a:endParaRPr>
          </a:p>
        </p:txBody>
      </p:sp>
      <p:sp>
        <p:nvSpPr>
          <p:cNvPr id="14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winStride: (Thông thường là bội số của kích thước cell)</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Kích thước winStride nhỏ sẽ làm tăng thời gian thực hiện thuật toán.</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Kích thước lớn có thể bỏ sót những đối tượng có kích thước nhỏ trong ảnh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Ví dụ:</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winStride = (16,16) chạy mất 0.06s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winStride = (8,8) chạy mất 0.09s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48" name="Picture 3" descr=""/>
          <p:cNvPicPr/>
          <p:nvPr/>
        </p:nvPicPr>
        <p:blipFill>
          <a:blip r:embed="rId1"/>
          <a:stretch/>
        </p:blipFill>
        <p:spPr>
          <a:xfrm>
            <a:off x="7277760" y="3429000"/>
            <a:ext cx="1928160" cy="2537640"/>
          </a:xfrm>
          <a:prstGeom prst="rect">
            <a:avLst/>
          </a:prstGeom>
          <a:ln>
            <a:noFill/>
          </a:ln>
        </p:spPr>
      </p:pic>
      <p:pic>
        <p:nvPicPr>
          <p:cNvPr id="149" name="Picture 4" descr=""/>
          <p:cNvPicPr/>
          <p:nvPr/>
        </p:nvPicPr>
        <p:blipFill>
          <a:blip r:embed="rId2"/>
          <a:stretch/>
        </p:blipFill>
        <p:spPr>
          <a:xfrm>
            <a:off x="9550440" y="3429000"/>
            <a:ext cx="1918440" cy="25376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Human Detection</a:t>
            </a:r>
            <a:endParaRPr b="0" lang="en-US" sz="1800" spc="-1" strike="noStrike">
              <a:solidFill>
                <a:srgbClr val="000000"/>
              </a:solidFill>
              <a:uFill>
                <a:solidFill>
                  <a:srgbClr val="ffffff"/>
                </a:solidFill>
              </a:uFill>
              <a:latin typeface="Arial"/>
            </a:endParaRPr>
          </a:p>
        </p:txBody>
      </p:sp>
      <p:sp>
        <p:nvSpPr>
          <p:cNvPr id="151"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Scale:</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Số lượng ảnh phải duyệt tỉ lệ nghịch với scale.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Giá trị lớn: thuật toán chạy nhanh, không phát hiện được một số đối tượng có kích thước nhỏ trong ảnh.</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Giá trị nhỏ: tăng thời gian thực hiện thuật toán.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Ví dụ:</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Scale = 1.5 chạy mất 0.02s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Scale = 1.05 chạy mất 0.1s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2" name="Picture 3" descr=""/>
          <p:cNvPicPr/>
          <p:nvPr/>
        </p:nvPicPr>
        <p:blipFill>
          <a:blip r:embed="rId1"/>
          <a:stretch/>
        </p:blipFill>
        <p:spPr>
          <a:xfrm>
            <a:off x="7374960" y="4001400"/>
            <a:ext cx="1928160" cy="2537640"/>
          </a:xfrm>
          <a:prstGeom prst="rect">
            <a:avLst/>
          </a:prstGeom>
          <a:ln>
            <a:noFill/>
          </a:ln>
        </p:spPr>
      </p:pic>
      <p:pic>
        <p:nvPicPr>
          <p:cNvPr id="153" name="Picture 4" descr=""/>
          <p:cNvPicPr/>
          <p:nvPr/>
        </p:nvPicPr>
        <p:blipFill>
          <a:blip r:embed="rId2"/>
          <a:stretch/>
        </p:blipFill>
        <p:spPr>
          <a:xfrm>
            <a:off x="9707400" y="4001400"/>
            <a:ext cx="1918440" cy="25376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913680" y="1365840"/>
            <a:ext cx="10363680" cy="4040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8000" spc="-1" strike="noStrike" cap="all">
                <a:solidFill>
                  <a:srgbClr val="000000"/>
                </a:solidFill>
                <a:uFill>
                  <a:solidFill>
                    <a:srgbClr val="ffffff"/>
                  </a:solidFill>
                </a:uFill>
                <a:latin typeface="Gill Sans MT"/>
              </a:rPr>
              <a:t>Thanks for listening!</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Biên: là điểm ảnh có sự thay đổi nhanh hoặc đột ngột về mức xám (hoặc màu). </a:t>
            </a:r>
            <a:endParaRPr b="0" lang="en-US" sz="1800" spc="-1" strike="noStrike">
              <a:solidFill>
                <a:srgbClr val="000000"/>
              </a:solidFill>
              <a:uFill>
                <a:solidFill>
                  <a:srgbClr val="ffffff"/>
                </a:solidFill>
              </a:uFill>
              <a:latin typeface="Arial"/>
            </a:endParaRPr>
          </a:p>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Đường biên Tập hợp các điểm biên</a:t>
            </a: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pic>
        <p:nvPicPr>
          <p:cNvPr id="88" name="Picture 4" descr=""/>
          <p:cNvPicPr/>
          <p:nvPr/>
        </p:nvPicPr>
        <p:blipFill>
          <a:blip r:embed="rId1"/>
          <a:stretch/>
        </p:blipFill>
        <p:spPr>
          <a:xfrm>
            <a:off x="2247480" y="4079160"/>
            <a:ext cx="7153560" cy="20664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Các kỹ thuật xác định biên:</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Phương pháp trực tiếp dựa vào sự biến thiên độ sáng của điểm ảnh để làm nổi biên bằng kỹ thuật đạo hàm.</a:t>
            </a:r>
            <a:endParaRPr b="0" lang="en-US" sz="1800" spc="-1" strike="noStrike">
              <a:solidFill>
                <a:srgbClr val="000000"/>
              </a:solidFill>
              <a:uFill>
                <a:solidFill>
                  <a:srgbClr val="ffffff"/>
                </a:solidFill>
              </a:uFill>
              <a:latin typeface="Arial"/>
            </a:endParaRPr>
          </a:p>
          <a:p>
            <a:pPr lvl="2" marL="1143000" indent="-22788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Nếu lấy đạo hàm bậc nhất của ảnh: ta có phương pháp Gradient</a:t>
            </a:r>
            <a:endParaRPr b="0" lang="en-US" sz="1800" spc="-1" strike="noStrike">
              <a:solidFill>
                <a:srgbClr val="000000"/>
              </a:solidFill>
              <a:uFill>
                <a:solidFill>
                  <a:srgbClr val="ffffff"/>
                </a:solidFill>
              </a:uFill>
              <a:latin typeface="Arial"/>
            </a:endParaRPr>
          </a:p>
          <a:p>
            <a:pPr lvl="2" marL="1143000" indent="-22788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Nếu lấy đạo hàm bậc hai của ảnh: ta có phương pháp Laplace </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Phương pháp phát hiện biên gián tiếp: Xác định dựa trên phân vùng ảnh. Đường phân cách giữa các vùng chính là biên.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Phương pháp Gradient:</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Toán tử Robert: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Toán tử Sobel: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Toán tử Prewitt</a:t>
            </a:r>
            <a:endParaRPr b="0" lang="en-US" sz="1800" spc="-1" strike="noStrike">
              <a:solidFill>
                <a:srgbClr val="000000"/>
              </a:solidFill>
              <a:uFill>
                <a:solidFill>
                  <a:srgbClr val="ffffff"/>
                </a:solidFill>
              </a:uFill>
              <a:latin typeface="Arial"/>
            </a:endParaRPr>
          </a:p>
        </p:txBody>
      </p:sp>
      <p:pic>
        <p:nvPicPr>
          <p:cNvPr id="93" name="Picture 4" descr=""/>
          <p:cNvPicPr/>
          <p:nvPr/>
        </p:nvPicPr>
        <p:blipFill>
          <a:blip r:embed="rId1"/>
          <a:stretch/>
        </p:blipFill>
        <p:spPr>
          <a:xfrm>
            <a:off x="5405400" y="2015640"/>
            <a:ext cx="4195800" cy="1118880"/>
          </a:xfrm>
          <a:prstGeom prst="rect">
            <a:avLst/>
          </a:prstGeom>
          <a:ln>
            <a:noFill/>
          </a:ln>
        </p:spPr>
      </p:pic>
      <p:pic>
        <p:nvPicPr>
          <p:cNvPr id="94" name="Picture 6" descr=""/>
          <p:cNvPicPr/>
          <p:nvPr/>
        </p:nvPicPr>
        <p:blipFill>
          <a:blip r:embed="rId2"/>
          <a:stretch/>
        </p:blipFill>
        <p:spPr>
          <a:xfrm>
            <a:off x="5405400" y="3291840"/>
            <a:ext cx="4195800" cy="1163160"/>
          </a:xfrm>
          <a:prstGeom prst="rect">
            <a:avLst/>
          </a:prstGeom>
          <a:ln>
            <a:noFill/>
          </a:ln>
        </p:spPr>
      </p:pic>
      <p:pic>
        <p:nvPicPr>
          <p:cNvPr id="95" name="Picture 8" descr=""/>
          <p:cNvPicPr/>
          <p:nvPr/>
        </p:nvPicPr>
        <p:blipFill>
          <a:blip r:embed="rId3"/>
          <a:stretch/>
        </p:blipFill>
        <p:spPr>
          <a:xfrm>
            <a:off x="5405400" y="4663440"/>
            <a:ext cx="4195800" cy="1233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Phương pháp Gradient:</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Toán tử Prewitt có thể tách sườn đứng tốt hơn toán tử Sobel, trong khi đó toán tử Sobel tách các sườn trên các điểm ở đường chéo tốt hơn.</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Toán tử Robert nhược điểm là nhạy với nhiễu.</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Để đạt được kết quả mong muốn cần làm sạch nhiễu trước.</a:t>
            </a: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Có thể sử dụng các mặt nạ kích thước lớn hơn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 </a:t>
            </a:r>
            <a:r>
              <a:rPr b="0" lang="en-US" sz="1800" spc="-1" strike="noStrike">
                <a:solidFill>
                  <a:srgbClr val="000000"/>
                </a:solidFill>
                <a:uFill>
                  <a:solidFill>
                    <a:srgbClr val="ffffff"/>
                  </a:solidFill>
                </a:uFill>
                <a:latin typeface="Gill Sans MT"/>
              </a:rPr>
              <a:t>Các toán tử kể trên đều sử dụng các mặt nạ theo hai chiều (x,y) </a:t>
            </a:r>
            <a:endParaRPr b="0" lang="en-US" sz="1800" spc="-1" strike="noStrike">
              <a:solidFill>
                <a:srgbClr val="000000"/>
              </a:solidFill>
              <a:uFill>
                <a:solidFill>
                  <a:srgbClr val="ffffff"/>
                </a:solidFill>
              </a:uFill>
              <a:latin typeface="Arial"/>
            </a:endParaRPr>
          </a:p>
        </p:txBody>
      </p:sp>
      <p:pic>
        <p:nvPicPr>
          <p:cNvPr id="98" name="Picture 4" descr=""/>
          <p:cNvPicPr/>
          <p:nvPr/>
        </p:nvPicPr>
        <p:blipFill>
          <a:blip r:embed="rId1"/>
          <a:stretch/>
        </p:blipFill>
        <p:spPr>
          <a:xfrm>
            <a:off x="6309360" y="3881520"/>
            <a:ext cx="4300200" cy="1330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Phương pháp Laplace</a:t>
            </a: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a:p>
            <a:pPr lvl="1" marL="685800" indent="-22788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Kỹ thuật này rất nhạy với nhiễu, do vậy đường biên thu được thường kém ổn định</a:t>
            </a: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pic>
        <p:nvPicPr>
          <p:cNvPr id="101" name="Picture 4" descr=""/>
          <p:cNvPicPr/>
          <p:nvPr/>
        </p:nvPicPr>
        <p:blipFill>
          <a:blip r:embed="rId1"/>
          <a:stretch/>
        </p:blipFill>
        <p:spPr>
          <a:xfrm>
            <a:off x="4926600" y="2103120"/>
            <a:ext cx="2114280" cy="1228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4" descr=""/>
          <p:cNvPicPr/>
          <p:nvPr/>
        </p:nvPicPr>
        <p:blipFill>
          <a:blip r:embed="rId1"/>
          <a:stretch/>
        </p:blipFill>
        <p:spPr>
          <a:xfrm>
            <a:off x="6417720" y="2727720"/>
            <a:ext cx="4769640" cy="2701800"/>
          </a:xfrm>
          <a:prstGeom prst="rect">
            <a:avLst/>
          </a:prstGeom>
          <a:ln w="82440">
            <a:solidFill>
              <a:srgbClr val="eaeaea"/>
            </a:solidFill>
            <a:miter/>
          </a:ln>
          <a:scene3d>
            <a:camera prst="orthographicFront"/>
            <a:lightRig dir="t" rig="threePt">
              <a:rot lat="0" lon="0" rev="2700000"/>
            </a:lightRig>
          </a:scene3d>
          <a:sp3d contourW="6350">
            <a:bevelT h="38100"/>
            <a:contourClr>
              <a:srgbClr val="c0c0c0"/>
            </a:contourClr>
          </a:sp3d>
        </p:spPr>
      </p:pic>
      <p:sp>
        <p:nvSpPr>
          <p:cNvPr id="103"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913680" y="2367000"/>
            <a:ext cx="5181480" cy="4145400"/>
          </a:xfrm>
          <a:prstGeom prst="rect">
            <a:avLst/>
          </a:prstGeom>
          <a:noFill/>
          <a:ln>
            <a:noFill/>
          </a:ln>
        </p:spPr>
        <p:style>
          <a:lnRef idx="0"/>
          <a:fillRef idx="0"/>
          <a:effectRef idx="0"/>
          <a:fontRef idx="minor"/>
        </p:style>
        <p:txBody>
          <a:bodyPr lIns="90000" rIns="90000" tIns="45000" bIns="45000"/>
          <a:p>
            <a:pPr marL="2286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Phương pháp Canny:</a:t>
            </a:r>
            <a:endParaRPr b="0" lang="en-US" sz="1800" spc="-1" strike="noStrike">
              <a:solidFill>
                <a:srgbClr val="000000"/>
              </a:solidFill>
              <a:uFill>
                <a:solidFill>
                  <a:srgbClr val="ffffff"/>
                </a:solidFill>
              </a:uFill>
              <a:latin typeface="Arial"/>
            </a:endParaRPr>
          </a:p>
          <a:p>
            <a:pPr lvl="1" marL="6858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Lọc làm trơn Gaussian</a:t>
            </a:r>
            <a:endParaRPr b="0" lang="en-US" sz="1800" spc="-1" strike="noStrike">
              <a:solidFill>
                <a:srgbClr val="000000"/>
              </a:solidFill>
              <a:uFill>
                <a:solidFill>
                  <a:srgbClr val="ffffff"/>
                </a:solidFill>
              </a:uFill>
              <a:latin typeface="Arial"/>
            </a:endParaRPr>
          </a:p>
          <a:p>
            <a:pPr lvl="1" marL="6858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Phát hiện biên dựa trên bộ lọc thông thường như Roberts, Sobel,…</a:t>
            </a:r>
            <a:endParaRPr b="0" lang="en-US" sz="1800" spc="-1" strike="noStrike">
              <a:solidFill>
                <a:srgbClr val="000000"/>
              </a:solidFill>
              <a:uFill>
                <a:solidFill>
                  <a:srgbClr val="ffffff"/>
                </a:solidFill>
              </a:uFill>
              <a:latin typeface="Arial"/>
            </a:endParaRPr>
          </a:p>
          <a:p>
            <a:pPr lvl="2" marL="11430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Tính độ lớn và góc của vector đạo hàm</a:t>
            </a:r>
            <a:endParaRPr b="0" lang="en-US" sz="1800" spc="-1" strike="noStrike">
              <a:solidFill>
                <a:srgbClr val="000000"/>
              </a:solidFill>
              <a:uFill>
                <a:solidFill>
                  <a:srgbClr val="ffffff"/>
                </a:solidFill>
              </a:uFill>
              <a:latin typeface="Arial"/>
            </a:endParaRPr>
          </a:p>
          <a:p>
            <a:pPr lvl="2" marL="11430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Rời rạc góc theo hướng dọc và ngang</a:t>
            </a:r>
            <a:endParaRPr b="0" lang="en-US" sz="1800" spc="-1" strike="noStrike">
              <a:solidFill>
                <a:srgbClr val="000000"/>
              </a:solidFill>
              <a:uFill>
                <a:solidFill>
                  <a:srgbClr val="ffffff"/>
                </a:solidFill>
              </a:uFill>
              <a:latin typeface="Arial"/>
            </a:endParaRPr>
          </a:p>
          <a:p>
            <a:pPr lvl="1" marL="6858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Loại bỏ các điểm đạo hàm không đạt cực trị địa phương.</a:t>
            </a:r>
            <a:endParaRPr b="0" lang="en-US" sz="1800" spc="-1" strike="noStrike">
              <a:solidFill>
                <a:srgbClr val="000000"/>
              </a:solidFill>
              <a:uFill>
                <a:solidFill>
                  <a:srgbClr val="ffffff"/>
                </a:solidFill>
              </a:uFill>
              <a:latin typeface="Arial"/>
            </a:endParaRPr>
          </a:p>
          <a:p>
            <a:pPr lvl="1" marL="685800" indent="-227880">
              <a:lnSpc>
                <a:spcPct val="110000"/>
              </a:lnSpc>
              <a:buClr>
                <a:srgbClr val="b71e42"/>
              </a:buClr>
              <a:buFont typeface="Arial"/>
              <a:buChar char="•"/>
            </a:pPr>
            <a:r>
              <a:rPr b="0" lang="en-US" sz="1600" spc="-1" strike="noStrike">
                <a:solidFill>
                  <a:srgbClr val="000000"/>
                </a:solidFill>
                <a:uFill>
                  <a:solidFill>
                    <a:srgbClr val="ffffff"/>
                  </a:solidFill>
                </a:uFill>
                <a:latin typeface="Gill Sans MT"/>
              </a:rPr>
              <a:t>Theo dấu các đường cạnh, xác định các ngưỡng và dò kết nối các điểm cạnh.</a:t>
            </a:r>
            <a:endParaRPr b="0" lang="en-US" sz="1800" spc="-1" strike="noStrike">
              <a:solidFill>
                <a:srgbClr val="000000"/>
              </a:solidFill>
              <a:uFill>
                <a:solidFill>
                  <a:srgbClr val="ffffff"/>
                </a:solidFill>
              </a:uFill>
              <a:latin typeface="Arial"/>
            </a:endParaRPr>
          </a:p>
          <a:p>
            <a:pPr>
              <a:lnSpc>
                <a:spcPct val="11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b="0" lang="en-US" sz="3200" spc="-1" strike="noStrike" cap="all">
                <a:solidFill>
                  <a:srgbClr val="000000"/>
                </a:solidFill>
                <a:uFill>
                  <a:solidFill>
                    <a:srgbClr val="ffffff"/>
                  </a:solidFill>
                </a:uFill>
                <a:latin typeface="Gill Sans MT"/>
              </a:rPr>
              <a:t>Edge Detection(Xác định biên)</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1451520" y="2015640"/>
            <a:ext cx="9602640" cy="3449880"/>
          </a:xfrm>
          <a:prstGeom prst="rect">
            <a:avLst/>
          </a:prstGeom>
          <a:noFill/>
          <a:ln>
            <a:noFill/>
          </a:ln>
        </p:spPr>
        <p:style>
          <a:lnRef idx="0"/>
          <a:fillRef idx="0"/>
          <a:effectRef idx="0"/>
          <a:fontRef idx="minor"/>
        </p:style>
      </p:sp>
      <p:pic>
        <p:nvPicPr>
          <p:cNvPr id="107" name="Picture 6" descr=""/>
          <p:cNvPicPr/>
          <p:nvPr/>
        </p:nvPicPr>
        <p:blipFill>
          <a:blip r:embed="rId1"/>
          <a:stretch/>
        </p:blipFill>
        <p:spPr>
          <a:xfrm>
            <a:off x="3603960" y="1978920"/>
            <a:ext cx="4983120" cy="34869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30</TotalTime>
  <Application>LibreOffice/5.1.6.2$Linux_X86_64 LibreOffice_project/10m0$Build-2</Application>
  <Words>903</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2018-12-03T04:41:51Z</dcterms:created>
  <dc:creator> </dc:creator>
  <dc:description/>
  <dc:language>en-US</dc:language>
  <cp:lastModifiedBy/>
  <dcterms:modified xsi:type="dcterms:W3CDTF">2018-12-03T13:13:17Z</dcterms:modified>
  <cp:revision>43</cp:revision>
  <dc:subject/>
  <dc:title>Edge Detection and HOG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Màn hình rộng</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