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2"/>
  </p:notesMasterIdLst>
  <p:sldIdLst>
    <p:sldId id="256" r:id="rId2"/>
    <p:sldId id="275" r:id="rId3"/>
    <p:sldId id="277" r:id="rId4"/>
    <p:sldId id="273" r:id="rId5"/>
    <p:sldId id="258" r:id="rId6"/>
    <p:sldId id="257" r:id="rId7"/>
    <p:sldId id="259" r:id="rId8"/>
    <p:sldId id="260" r:id="rId9"/>
    <p:sldId id="263" r:id="rId10"/>
    <p:sldId id="261" r:id="rId11"/>
    <p:sldId id="270" r:id="rId12"/>
    <p:sldId id="276" r:id="rId13"/>
    <p:sldId id="279" r:id="rId14"/>
    <p:sldId id="278" r:id="rId15"/>
    <p:sldId id="266" r:id="rId16"/>
    <p:sldId id="268" r:id="rId17"/>
    <p:sldId id="269" r:id="rId18"/>
    <p:sldId id="280" r:id="rId19"/>
    <p:sldId id="281" r:id="rId20"/>
    <p:sldId id="282" r:id="rId21"/>
    <p:sldId id="283" r:id="rId22"/>
    <p:sldId id="285" r:id="rId23"/>
    <p:sldId id="286" r:id="rId24"/>
    <p:sldId id="288" r:id="rId25"/>
    <p:sldId id="289" r:id="rId26"/>
    <p:sldId id="291" r:id="rId27"/>
    <p:sldId id="292" r:id="rId28"/>
    <p:sldId id="293" r:id="rId29"/>
    <p:sldId id="294" r:id="rId30"/>
    <p:sldId id="295" r:id="rId31"/>
    <p:sldId id="296" r:id="rId32"/>
    <p:sldId id="297" r:id="rId33"/>
    <p:sldId id="298" r:id="rId34"/>
    <p:sldId id="299" r:id="rId35"/>
    <p:sldId id="300" r:id="rId36"/>
    <p:sldId id="271" r:id="rId37"/>
    <p:sldId id="287" r:id="rId38"/>
    <p:sldId id="272" r:id="rId39"/>
    <p:sldId id="274" r:id="rId40"/>
    <p:sldId id="290" r:id="rId41"/>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183" autoAdjust="0"/>
    <p:restoredTop sz="97028" autoAdjust="0"/>
  </p:normalViewPr>
  <p:slideViewPr>
    <p:cSldViewPr>
      <p:cViewPr>
        <p:scale>
          <a:sx n="75" d="100"/>
          <a:sy n="75" d="100"/>
        </p:scale>
        <p:origin x="-1140" y="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04B6F2-3E42-4812-9F4F-DBF9B810F983}" type="datetimeFigureOut">
              <a:rPr lang="vi-VN" smtClean="0"/>
              <a:pPr/>
              <a:t>08/12/2016</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24B588-A6A9-41B6-896D-1E5E3576F22F}" type="slidenum">
              <a:rPr lang="vi-VN" smtClean="0"/>
              <a:pPr/>
              <a:t>‹#›</a:t>
            </a:fld>
            <a:endParaRPr lang="vi-VN"/>
          </a:p>
        </p:txBody>
      </p:sp>
    </p:spTree>
    <p:extLst>
      <p:ext uri="{BB962C8B-B14F-4D97-AF65-F5344CB8AC3E}">
        <p14:creationId xmlns:p14="http://schemas.microsoft.com/office/powerpoint/2010/main" xmlns="" val="291429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NÓI:</a:t>
            </a:r>
            <a:r>
              <a:rPr lang="en-US" baseline="0" dirty="0" smtClean="0"/>
              <a:t> </a:t>
            </a:r>
            <a:r>
              <a:rPr lang="en-US" baseline="0" dirty="0" err="1" smtClean="0"/>
              <a:t>Ngày</a:t>
            </a:r>
            <a:r>
              <a:rPr lang="en-US" baseline="0" dirty="0" smtClean="0"/>
              <a:t> nay, </a:t>
            </a:r>
            <a:r>
              <a:rPr lang="en-US" baseline="0" dirty="0" err="1" smtClean="0"/>
              <a:t>dưới</a:t>
            </a:r>
            <a:r>
              <a:rPr lang="en-US" baseline="0" dirty="0" smtClean="0"/>
              <a:t> </a:t>
            </a:r>
            <a:r>
              <a:rPr lang="en-US" baseline="0" dirty="0" err="1" smtClean="0"/>
              <a:t>sự</a:t>
            </a:r>
            <a:r>
              <a:rPr lang="en-US" baseline="0" dirty="0" smtClean="0"/>
              <a:t> </a:t>
            </a:r>
            <a:r>
              <a:rPr lang="en-US" baseline="0" dirty="0" err="1" smtClean="0"/>
              <a:t>bùng</a:t>
            </a:r>
            <a:r>
              <a:rPr lang="en-US" baseline="0" dirty="0" smtClean="0"/>
              <a:t> </a:t>
            </a:r>
            <a:r>
              <a:rPr lang="en-US" baseline="0" dirty="0" err="1" smtClean="0"/>
              <a:t>nổ</a:t>
            </a:r>
            <a:r>
              <a:rPr lang="en-US" baseline="0" dirty="0" smtClean="0"/>
              <a:t> </a:t>
            </a:r>
            <a:r>
              <a:rPr lang="en-US" baseline="0" dirty="0" err="1" smtClean="0"/>
              <a:t>của</a:t>
            </a:r>
            <a:r>
              <a:rPr lang="en-US" baseline="0" dirty="0" smtClean="0"/>
              <a:t> internet </a:t>
            </a:r>
            <a:r>
              <a:rPr lang="en-US" baseline="0" dirty="0" err="1" smtClean="0"/>
              <a:t>kéo</a:t>
            </a:r>
            <a:r>
              <a:rPr lang="en-US" baseline="0" dirty="0" smtClean="0"/>
              <a:t> </a:t>
            </a:r>
            <a:r>
              <a:rPr lang="en-US" baseline="0" dirty="0" err="1" smtClean="0"/>
              <a:t>theo</a:t>
            </a:r>
            <a:r>
              <a:rPr lang="en-US" baseline="0" dirty="0" smtClean="0"/>
              <a:t> </a:t>
            </a:r>
            <a:r>
              <a:rPr lang="en-US" baseline="0" dirty="0" err="1" smtClean="0"/>
              <a:t>sự</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không</a:t>
            </a:r>
            <a:r>
              <a:rPr lang="en-US" baseline="0" dirty="0" smtClean="0"/>
              <a:t> </a:t>
            </a:r>
            <a:r>
              <a:rPr lang="en-US" baseline="0" dirty="0" err="1" smtClean="0"/>
              <a:t>ngừng</a:t>
            </a:r>
            <a:r>
              <a:rPr lang="en-US" baseline="0" dirty="0" smtClean="0"/>
              <a:t> </a:t>
            </a:r>
            <a:r>
              <a:rPr lang="en-US" baseline="0" dirty="0" err="1" smtClean="0"/>
              <a:t>của</a:t>
            </a:r>
            <a:r>
              <a:rPr lang="en-US" baseline="0" dirty="0" smtClean="0"/>
              <a:t> </a:t>
            </a:r>
            <a:r>
              <a:rPr lang="en-US" baseline="0" dirty="0" err="1" smtClean="0"/>
              <a:t>khoa</a:t>
            </a:r>
            <a:r>
              <a:rPr lang="en-US" baseline="0" dirty="0" smtClean="0"/>
              <a:t> </a:t>
            </a:r>
            <a:r>
              <a:rPr lang="en-US" baseline="0" dirty="0" err="1" smtClean="0"/>
              <a:t>học</a:t>
            </a:r>
            <a:r>
              <a:rPr lang="en-US" baseline="0" dirty="0" smtClean="0"/>
              <a:t>, </a:t>
            </a:r>
            <a:r>
              <a:rPr lang="en-US" baseline="0" dirty="0" err="1" smtClean="0"/>
              <a:t>công</a:t>
            </a:r>
            <a:r>
              <a:rPr lang="en-US" baseline="0" dirty="0" smtClean="0"/>
              <a:t> </a:t>
            </a:r>
            <a:r>
              <a:rPr lang="en-US" baseline="0" dirty="0" err="1" smtClean="0"/>
              <a:t>nghệ</a:t>
            </a:r>
            <a:r>
              <a:rPr lang="en-US" baseline="0" dirty="0" smtClean="0"/>
              <a:t>. </a:t>
            </a:r>
            <a:r>
              <a:rPr lang="en-US" baseline="0" dirty="0" err="1" smtClean="0"/>
              <a:t>Các</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a:t>
            </a:r>
            <a:r>
              <a:rPr lang="en-US" baseline="0" dirty="0" err="1" smtClean="0"/>
              <a:t>điện</a:t>
            </a:r>
            <a:r>
              <a:rPr lang="en-US" baseline="0" dirty="0" smtClean="0"/>
              <a:t> </a:t>
            </a:r>
            <a:r>
              <a:rPr lang="en-US" baseline="0" dirty="0" err="1" smtClean="0"/>
              <a:t>thoại</a:t>
            </a:r>
            <a:r>
              <a:rPr lang="en-US" baseline="0" dirty="0" smtClean="0"/>
              <a:t> </a:t>
            </a:r>
            <a:r>
              <a:rPr lang="en-US" baseline="0" dirty="0" err="1" smtClean="0"/>
              <a:t>thông</a:t>
            </a:r>
            <a:r>
              <a:rPr lang="en-US" baseline="0" dirty="0" smtClean="0"/>
              <a:t> minh,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xách</a:t>
            </a:r>
            <a:r>
              <a:rPr lang="en-US" baseline="0" dirty="0" smtClean="0"/>
              <a:t> </a:t>
            </a:r>
            <a:r>
              <a:rPr lang="en-US" baseline="0" dirty="0" err="1" smtClean="0"/>
              <a:t>tay</a:t>
            </a:r>
            <a:r>
              <a:rPr lang="en-US" baseline="0" dirty="0" smtClean="0"/>
              <a:t> </a:t>
            </a:r>
            <a:r>
              <a:rPr lang="en-US" baseline="0" dirty="0" err="1" smtClean="0"/>
              <a:t>đã</a:t>
            </a:r>
            <a:r>
              <a:rPr lang="en-US" baseline="0" dirty="0" smtClean="0"/>
              <a:t> </a:t>
            </a:r>
            <a:r>
              <a:rPr lang="en-US" baseline="0" dirty="0" err="1" smtClean="0"/>
              <a:t>mang</a:t>
            </a:r>
            <a:r>
              <a:rPr lang="en-US" baseline="0" dirty="0" smtClean="0"/>
              <a:t> </a:t>
            </a:r>
            <a:r>
              <a:rPr lang="en-US" baseline="0" dirty="0" err="1" smtClean="0"/>
              <a:t>lại</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lớn</a:t>
            </a:r>
            <a:r>
              <a:rPr lang="en-US" baseline="0" dirty="0" smtClean="0"/>
              <a:t> </a:t>
            </a:r>
            <a:r>
              <a:rPr lang="en-US" baseline="0" dirty="0" err="1" smtClean="0"/>
              <a:t>trong</a:t>
            </a:r>
            <a:r>
              <a:rPr lang="en-US" baseline="0" dirty="0" smtClean="0"/>
              <a:t> </a:t>
            </a:r>
            <a:r>
              <a:rPr lang="en-US" baseline="0" dirty="0" err="1" smtClean="0"/>
              <a:t>đời</a:t>
            </a:r>
            <a:r>
              <a:rPr lang="en-US" baseline="0" dirty="0" smtClean="0"/>
              <a:t> </a:t>
            </a:r>
            <a:r>
              <a:rPr lang="en-US" baseline="0" dirty="0" err="1" smtClean="0"/>
              <a:t>sống</a:t>
            </a:r>
            <a:r>
              <a:rPr lang="en-US" baseline="0" dirty="0" smtClean="0"/>
              <a:t>. </a:t>
            </a:r>
            <a:r>
              <a:rPr lang="en-US" baseline="0" dirty="0" err="1" smtClean="0"/>
              <a:t>Trong</a:t>
            </a:r>
            <a:r>
              <a:rPr lang="en-US" baseline="0" dirty="0" smtClean="0"/>
              <a:t> </a:t>
            </a:r>
            <a:r>
              <a:rPr lang="en-US" baseline="0" dirty="0" err="1" smtClean="0"/>
              <a:t>kỉ</a:t>
            </a:r>
            <a:r>
              <a:rPr lang="en-US" baseline="0" dirty="0" smtClean="0"/>
              <a:t> </a:t>
            </a:r>
            <a:r>
              <a:rPr lang="en-US" baseline="0" dirty="0" err="1" smtClean="0"/>
              <a:t>nguyên</a:t>
            </a:r>
            <a:r>
              <a:rPr lang="en-US" baseline="0" dirty="0" smtClean="0"/>
              <a:t> </a:t>
            </a:r>
            <a:r>
              <a:rPr lang="en-US" baseline="0" dirty="0" err="1" smtClean="0"/>
              <a:t>của</a:t>
            </a:r>
            <a:r>
              <a:rPr lang="en-US" baseline="0" dirty="0" smtClean="0"/>
              <a:t> IOT2, </a:t>
            </a:r>
            <a:r>
              <a:rPr lang="en-US" baseline="0" dirty="0" err="1" smtClean="0"/>
              <a:t>việc</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các</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a:t>
            </a:r>
            <a:r>
              <a:rPr lang="en-US" baseline="0" dirty="0" err="1" smtClean="0"/>
              <a:t>thông</a:t>
            </a:r>
            <a:r>
              <a:rPr lang="en-US" baseline="0" dirty="0" smtClean="0"/>
              <a:t> minh </a:t>
            </a:r>
            <a:r>
              <a:rPr lang="en-US" baseline="0" dirty="0" err="1" smtClean="0"/>
              <a:t>đã</a:t>
            </a:r>
            <a:r>
              <a:rPr lang="en-US" baseline="0" dirty="0" smtClean="0"/>
              <a:t> </a:t>
            </a:r>
            <a:r>
              <a:rPr lang="en-US" baseline="0" dirty="0" err="1" smtClean="0"/>
              <a:t>góp</a:t>
            </a:r>
            <a:r>
              <a:rPr lang="en-US" baseline="0" dirty="0" smtClean="0"/>
              <a:t> </a:t>
            </a:r>
            <a:r>
              <a:rPr lang="en-US" baseline="0" dirty="0" err="1" smtClean="0"/>
              <a:t>phần</a:t>
            </a:r>
            <a:r>
              <a:rPr lang="en-US" baseline="0" dirty="0" smtClean="0"/>
              <a:t> </a:t>
            </a:r>
            <a:r>
              <a:rPr lang="en-US" baseline="0" dirty="0" err="1" smtClean="0"/>
              <a:t>vào</a:t>
            </a:r>
            <a:r>
              <a:rPr lang="en-US" baseline="0" dirty="0" smtClean="0"/>
              <a:t> </a:t>
            </a:r>
            <a:r>
              <a:rPr lang="en-US" baseline="0" dirty="0" err="1" smtClean="0"/>
              <a:t>việc</a:t>
            </a:r>
            <a:r>
              <a:rPr lang="en-US" baseline="0" dirty="0" smtClean="0"/>
              <a:t> </a:t>
            </a:r>
            <a:r>
              <a:rPr lang="en-US" baseline="0" dirty="0" err="1" smtClean="0"/>
              <a:t>tạo</a:t>
            </a:r>
            <a:r>
              <a:rPr lang="en-US" baseline="0" dirty="0" smtClean="0"/>
              <a:t> </a:t>
            </a:r>
            <a:r>
              <a:rPr lang="en-US" baseline="0" dirty="0" err="1" smtClean="0"/>
              <a:t>và</a:t>
            </a:r>
            <a:r>
              <a:rPr lang="en-US" baseline="0" dirty="0" smtClean="0"/>
              <a:t> </a:t>
            </a:r>
            <a:r>
              <a:rPr lang="en-US" baseline="0" dirty="0" err="1" smtClean="0"/>
              <a:t>chuyển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dẫn</a:t>
            </a:r>
            <a:r>
              <a:rPr lang="en-US" baseline="0" dirty="0" smtClean="0"/>
              <a:t> </a:t>
            </a:r>
            <a:r>
              <a:rPr lang="en-US" baseline="0" dirty="0" err="1" smtClean="0"/>
              <a:t>đến</a:t>
            </a:r>
            <a:r>
              <a:rPr lang="en-US" baseline="0" dirty="0" smtClean="0"/>
              <a:t> </a:t>
            </a:r>
            <a:r>
              <a:rPr lang="en-US" baseline="0" dirty="0" err="1" smtClean="0"/>
              <a:t>sự</a:t>
            </a:r>
            <a:r>
              <a:rPr lang="en-US" baseline="0" dirty="0" smtClean="0"/>
              <a:t> </a:t>
            </a:r>
            <a:r>
              <a:rPr lang="en-US" baseline="0" dirty="0" err="1" smtClean="0"/>
              <a:t>bùng</a:t>
            </a:r>
            <a:r>
              <a:rPr lang="en-US" baseline="0" dirty="0" smtClean="0"/>
              <a:t> </a:t>
            </a:r>
            <a:r>
              <a:rPr lang="en-US" baseline="0" dirty="0" err="1" smtClean="0"/>
              <a:t>nổ</a:t>
            </a:r>
            <a:r>
              <a:rPr lang="en-US" baseline="0" dirty="0" smtClean="0"/>
              <a:t> </a:t>
            </a:r>
            <a:r>
              <a:rPr lang="en-US" baseline="0" dirty="0" err="1" smtClean="0"/>
              <a:t>của</a:t>
            </a:r>
            <a:r>
              <a:rPr lang="en-US" baseline="0" dirty="0" smtClean="0"/>
              <a:t> </a:t>
            </a:r>
            <a:r>
              <a:rPr lang="en-US" baseline="0" dirty="0" err="1" smtClean="0"/>
              <a:t>thông</a:t>
            </a:r>
            <a:r>
              <a:rPr lang="en-US" baseline="0" dirty="0" smtClean="0"/>
              <a:t> tin, </a:t>
            </a:r>
            <a:r>
              <a:rPr lang="en-US" baseline="0" dirty="0" err="1" smtClean="0"/>
              <a:t>nguồn</a:t>
            </a:r>
            <a:r>
              <a:rPr lang="en-US" baseline="0" dirty="0" smtClean="0"/>
              <a:t> </a:t>
            </a:r>
            <a:r>
              <a:rPr lang="en-US" baseline="0" dirty="0" err="1" smtClean="0"/>
              <a:t>thông</a:t>
            </a:r>
            <a:r>
              <a:rPr lang="en-US" baseline="0" dirty="0" smtClean="0"/>
              <a:t> tin </a:t>
            </a:r>
            <a:r>
              <a:rPr lang="en-US" baseline="0" dirty="0" err="1" smtClean="0"/>
              <a:t>tổng</a:t>
            </a:r>
            <a:r>
              <a:rPr lang="en-US" baseline="0" dirty="0" smtClean="0"/>
              <a:t> </a:t>
            </a:r>
            <a:r>
              <a:rPr lang="en-US" baseline="0" dirty="0" err="1" smtClean="0"/>
              <a:t>hợp</a:t>
            </a:r>
            <a:r>
              <a:rPr lang="en-US" baseline="0" dirty="0" smtClean="0"/>
              <a:t> </a:t>
            </a:r>
            <a:r>
              <a:rPr lang="en-US" baseline="0" dirty="0" err="1" smtClean="0"/>
              <a:t>lại</a:t>
            </a:r>
            <a:r>
              <a:rPr lang="en-US" baseline="0" dirty="0" smtClean="0"/>
              <a:t> </a:t>
            </a:r>
            <a:r>
              <a:rPr lang="en-US" baseline="0" dirty="0" err="1" smtClean="0"/>
              <a:t>là</a:t>
            </a:r>
            <a:r>
              <a:rPr lang="en-US" baseline="0" dirty="0" smtClean="0"/>
              <a:t> </a:t>
            </a:r>
            <a:r>
              <a:rPr lang="en-US" baseline="0" dirty="0" err="1" smtClean="0"/>
              <a:t>vô</a:t>
            </a:r>
            <a:r>
              <a:rPr lang="en-US" baseline="0" dirty="0" smtClean="0"/>
              <a:t> </a:t>
            </a:r>
            <a:r>
              <a:rPr lang="en-US" baseline="0" dirty="0" err="1" smtClean="0"/>
              <a:t>hạn</a:t>
            </a:r>
            <a:r>
              <a:rPr lang="en-US" baseline="0" dirty="0" smtClean="0"/>
              <a:t>. </a:t>
            </a:r>
            <a:r>
              <a:rPr lang="en-US" baseline="0" dirty="0" err="1" smtClean="0"/>
              <a:t>Thuật</a:t>
            </a:r>
            <a:r>
              <a:rPr lang="en-US" baseline="0" dirty="0" smtClean="0"/>
              <a:t> </a:t>
            </a:r>
            <a:r>
              <a:rPr lang="en-US" baseline="0" dirty="0" err="1" smtClean="0"/>
              <a:t>ngữ</a:t>
            </a:r>
            <a:r>
              <a:rPr lang="en-US" baseline="0" dirty="0" smtClean="0"/>
              <a:t> Big Data </a:t>
            </a:r>
            <a:r>
              <a:rPr lang="en-US" baseline="0" dirty="0" err="1" smtClean="0"/>
              <a:t>sinh</a:t>
            </a:r>
            <a:r>
              <a:rPr lang="en-US" baseline="0" dirty="0" smtClean="0"/>
              <a:t> </a:t>
            </a:r>
            <a:r>
              <a:rPr lang="en-US" baseline="0" dirty="0" err="1" smtClean="0"/>
              <a:t>ra</a:t>
            </a:r>
            <a:r>
              <a:rPr lang="en-US" baseline="0" dirty="0" smtClean="0"/>
              <a:t> </a:t>
            </a:r>
            <a:r>
              <a:rPr lang="en-US" baseline="0" dirty="0" err="1" smtClean="0"/>
              <a:t>từ</a:t>
            </a:r>
            <a:r>
              <a:rPr lang="en-US" baseline="0" dirty="0" smtClean="0"/>
              <a:t> </a:t>
            </a:r>
            <a:r>
              <a:rPr lang="en-US" baseline="0" dirty="0" err="1" smtClean="0"/>
              <a:t>đây</a:t>
            </a:r>
            <a:r>
              <a:rPr lang="en-US" baseline="0" dirty="0" smtClean="0"/>
              <a:t>. </a:t>
            </a:r>
            <a:r>
              <a:rPr lang="en-US" baseline="0" dirty="0" err="1" smtClean="0"/>
              <a:t>Tổng</a:t>
            </a:r>
            <a:r>
              <a:rPr lang="en-US" baseline="0" dirty="0" smtClean="0"/>
              <a:t> </a:t>
            </a:r>
            <a:r>
              <a:rPr lang="en-US" baseline="0" dirty="0" err="1" smtClean="0"/>
              <a:t>hợp</a:t>
            </a:r>
            <a:r>
              <a:rPr lang="en-US" baseline="0" dirty="0" smtClean="0"/>
              <a:t> </a:t>
            </a:r>
            <a:r>
              <a:rPr lang="en-US" baseline="0" dirty="0" err="1" smtClean="0"/>
              <a:t>và</a:t>
            </a:r>
            <a:r>
              <a:rPr lang="en-US" baseline="0" dirty="0" smtClean="0"/>
              <a:t> </a:t>
            </a:r>
            <a:r>
              <a:rPr lang="en-US" baseline="0" dirty="0" err="1" smtClean="0"/>
              <a:t>khai</a:t>
            </a:r>
            <a:r>
              <a:rPr lang="en-US" baseline="0" dirty="0" smtClean="0"/>
              <a:t> </a:t>
            </a:r>
            <a:r>
              <a:rPr lang="en-US" baseline="0" dirty="0" err="1" smtClean="0"/>
              <a:t>thác</a:t>
            </a:r>
            <a:r>
              <a:rPr lang="en-US" baseline="0" dirty="0" smtClean="0"/>
              <a:t> Big Data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sẽ</a:t>
            </a:r>
            <a:r>
              <a:rPr lang="en-US" baseline="0" dirty="0" smtClean="0"/>
              <a:t> </a:t>
            </a:r>
            <a:r>
              <a:rPr lang="en-US" baseline="0" dirty="0" err="1" smtClean="0"/>
              <a:t>giúp</a:t>
            </a:r>
            <a:r>
              <a:rPr lang="en-US" baseline="0" dirty="0" smtClean="0"/>
              <a:t> </a:t>
            </a:r>
            <a:r>
              <a:rPr lang="en-US" baseline="0" dirty="0" err="1" smtClean="0"/>
              <a:t>ích</a:t>
            </a:r>
            <a:r>
              <a:rPr lang="en-US" baseline="0" dirty="0" smtClean="0"/>
              <a:t> </a:t>
            </a:r>
            <a:r>
              <a:rPr lang="en-US" baseline="0" dirty="0" err="1" smtClean="0"/>
              <a:t>rất</a:t>
            </a:r>
            <a:r>
              <a:rPr lang="en-US" baseline="0" dirty="0" smtClean="0"/>
              <a:t> </a:t>
            </a:r>
            <a:r>
              <a:rPr lang="en-US" baseline="0" dirty="0" err="1" smtClean="0"/>
              <a:t>nhiều</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của</a:t>
            </a:r>
            <a:r>
              <a:rPr lang="en-US" baseline="0" dirty="0" smtClean="0"/>
              <a:t> </a:t>
            </a:r>
            <a:r>
              <a:rPr lang="en-US" baseline="0" dirty="0" err="1" smtClean="0"/>
              <a:t>loài</a:t>
            </a:r>
            <a:r>
              <a:rPr lang="en-US" baseline="0" dirty="0" smtClean="0"/>
              <a:t> </a:t>
            </a:r>
            <a:r>
              <a:rPr lang="en-US" baseline="0" dirty="0" err="1" smtClean="0"/>
              <a:t>người</a:t>
            </a:r>
            <a:r>
              <a:rPr lang="en-US" baseline="0" dirty="0" smtClean="0"/>
              <a:t>. </a:t>
            </a:r>
            <a:r>
              <a:rPr lang="en-US" baseline="0" dirty="0" err="1" smtClean="0"/>
              <a:t>Bài</a:t>
            </a:r>
            <a:r>
              <a:rPr lang="en-US" baseline="0" dirty="0" smtClean="0"/>
              <a:t> </a:t>
            </a:r>
            <a:r>
              <a:rPr lang="en-US" baseline="0" dirty="0" err="1" smtClean="0"/>
              <a:t>thảo</a:t>
            </a:r>
            <a:r>
              <a:rPr lang="en-US" baseline="0" dirty="0" smtClean="0"/>
              <a:t> </a:t>
            </a:r>
            <a:r>
              <a:rPr lang="en-US" baseline="0" dirty="0" err="1" smtClean="0"/>
              <a:t>luận</a:t>
            </a:r>
            <a:r>
              <a:rPr lang="en-US" baseline="0" dirty="0" smtClean="0"/>
              <a:t> </a:t>
            </a:r>
            <a:r>
              <a:rPr lang="en-US" baseline="0" dirty="0" err="1" smtClean="0"/>
              <a:t>về</a:t>
            </a:r>
            <a:r>
              <a:rPr lang="en-US" baseline="0" dirty="0" smtClean="0"/>
              <a:t> big data </a:t>
            </a:r>
            <a:r>
              <a:rPr lang="en-US" baseline="0" dirty="0" err="1" smtClean="0"/>
              <a:t>của</a:t>
            </a:r>
            <a:r>
              <a:rPr lang="en-US" baseline="0" dirty="0" smtClean="0"/>
              <a:t> </a:t>
            </a:r>
            <a:r>
              <a:rPr lang="en-US" baseline="0" dirty="0" err="1" smtClean="0"/>
              <a:t>nhóm</a:t>
            </a:r>
            <a:r>
              <a:rPr lang="en-US" baseline="0" dirty="0" smtClean="0"/>
              <a:t> </a:t>
            </a:r>
            <a:r>
              <a:rPr lang="en-US" baseline="0" dirty="0" err="1" smtClean="0"/>
              <a:t>gồm</a:t>
            </a:r>
            <a:r>
              <a:rPr lang="en-US" baseline="0" dirty="0" smtClean="0"/>
              <a:t> </a:t>
            </a:r>
            <a:r>
              <a:rPr lang="en-US" baseline="0" dirty="0" err="1" smtClean="0"/>
              <a:t>các</a:t>
            </a:r>
            <a:r>
              <a:rPr lang="en-US" baseline="0" dirty="0" smtClean="0"/>
              <a:t> </a:t>
            </a:r>
            <a:r>
              <a:rPr lang="en-US" baseline="0" dirty="0" err="1" smtClean="0"/>
              <a:t>thành</a:t>
            </a:r>
            <a:r>
              <a:rPr lang="en-US" baseline="0" dirty="0" smtClean="0"/>
              <a:t> </a:t>
            </a:r>
            <a:r>
              <a:rPr lang="en-US" baseline="0" dirty="0" err="1" smtClean="0"/>
              <a:t>viên</a:t>
            </a:r>
            <a:r>
              <a:rPr lang="en-US" baseline="0" dirty="0" smtClean="0"/>
              <a:t> (………….)</a:t>
            </a:r>
            <a:r>
              <a:rPr lang="en-US" baseline="0" dirty="0" err="1" smtClean="0"/>
              <a:t>là</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lớp</a:t>
            </a:r>
            <a:r>
              <a:rPr lang="en-US" baseline="0" dirty="0" smtClean="0"/>
              <a:t> KSTN- CNTT k60 </a:t>
            </a:r>
            <a:r>
              <a:rPr lang="en-US" baseline="0" dirty="0" err="1" smtClean="0"/>
              <a:t>như</a:t>
            </a:r>
            <a:r>
              <a:rPr lang="en-US" baseline="0" dirty="0" smtClean="0"/>
              <a:t> </a:t>
            </a:r>
            <a:r>
              <a:rPr lang="en-US" baseline="0" dirty="0" err="1" smtClean="0"/>
              <a:t>tổng</a:t>
            </a:r>
            <a:r>
              <a:rPr lang="en-US" baseline="0" dirty="0" smtClean="0"/>
              <a:t> </a:t>
            </a:r>
            <a:r>
              <a:rPr lang="en-US" baseline="0" dirty="0" err="1" smtClean="0"/>
              <a:t>hợp</a:t>
            </a:r>
            <a:r>
              <a:rPr lang="en-US" baseline="0" dirty="0" smtClean="0"/>
              <a:t> </a:t>
            </a:r>
            <a:r>
              <a:rPr lang="en-US" baseline="0" dirty="0" err="1" smtClean="0"/>
              <a:t>lại</a:t>
            </a:r>
            <a:r>
              <a:rPr lang="en-US" baseline="0" dirty="0" smtClean="0"/>
              <a:t> </a:t>
            </a:r>
            <a:r>
              <a:rPr lang="en-US" baseline="0" dirty="0" err="1" smtClean="0"/>
              <a:t>một</a:t>
            </a:r>
            <a:r>
              <a:rPr lang="en-US" baseline="0" dirty="0" smtClean="0"/>
              <a:t> </a:t>
            </a:r>
            <a:r>
              <a:rPr lang="en-US" baseline="0" dirty="0" err="1" smtClean="0"/>
              <a:t>phần</a:t>
            </a:r>
            <a:r>
              <a:rPr lang="en-US" baseline="0" dirty="0" smtClean="0"/>
              <a:t> </a:t>
            </a:r>
            <a:r>
              <a:rPr lang="en-US" baseline="0" dirty="0" err="1" smtClean="0"/>
              <a:t>nhỏ</a:t>
            </a:r>
            <a:r>
              <a:rPr lang="en-US" baseline="0" dirty="0" smtClean="0"/>
              <a:t> </a:t>
            </a:r>
            <a:r>
              <a:rPr lang="en-US" baseline="0" dirty="0" err="1" smtClean="0"/>
              <a:t>kiến</a:t>
            </a:r>
            <a:r>
              <a:rPr lang="en-US" baseline="0" dirty="0" smtClean="0"/>
              <a:t> </a:t>
            </a:r>
            <a:r>
              <a:rPr lang="en-US" baseline="0" dirty="0" err="1" smtClean="0"/>
              <a:t>thức</a:t>
            </a:r>
            <a:r>
              <a:rPr lang="en-US" baseline="0" dirty="0" smtClean="0"/>
              <a:t> </a:t>
            </a:r>
            <a:r>
              <a:rPr lang="en-US" baseline="0" dirty="0" err="1" smtClean="0"/>
              <a:t>về</a:t>
            </a:r>
            <a:r>
              <a:rPr lang="en-US" baseline="0" dirty="0" smtClean="0"/>
              <a:t> </a:t>
            </a:r>
            <a:r>
              <a:rPr lang="en-US" baseline="0" dirty="0" err="1" smtClean="0"/>
              <a:t>một</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lớn</a:t>
            </a:r>
            <a:r>
              <a:rPr lang="en-US" baseline="0" dirty="0" smtClean="0"/>
              <a:t> </a:t>
            </a:r>
            <a:r>
              <a:rPr lang="en-US" baseline="0" dirty="0" err="1" smtClean="0"/>
              <a:t>đang</a:t>
            </a:r>
            <a:r>
              <a:rPr lang="en-US" baseline="0" dirty="0" smtClean="0"/>
              <a:t> </a:t>
            </a:r>
            <a:r>
              <a:rPr lang="en-US" baseline="0" dirty="0" err="1" smtClean="0"/>
              <a:t>được</a:t>
            </a:r>
            <a:r>
              <a:rPr lang="en-US" baseline="0" dirty="0" smtClean="0"/>
              <a:t> </a:t>
            </a:r>
            <a:r>
              <a:rPr lang="en-US" baseline="0" dirty="0" err="1" smtClean="0"/>
              <a:t>giới</a:t>
            </a:r>
            <a:r>
              <a:rPr lang="en-US" baseline="0" dirty="0" smtClean="0"/>
              <a:t> </a:t>
            </a:r>
            <a:r>
              <a:rPr lang="en-US" baseline="0" dirty="0" err="1" smtClean="0"/>
              <a:t>công</a:t>
            </a:r>
            <a:r>
              <a:rPr lang="en-US" baseline="0" dirty="0" smtClean="0"/>
              <a:t> </a:t>
            </a:r>
            <a:r>
              <a:rPr lang="en-US" baseline="0" dirty="0" err="1" smtClean="0"/>
              <a:t>nghệ</a:t>
            </a:r>
            <a:r>
              <a:rPr lang="en-US" baseline="0" dirty="0" smtClean="0"/>
              <a:t> </a:t>
            </a:r>
            <a:r>
              <a:rPr lang="en-US" baseline="0" dirty="0" err="1" smtClean="0"/>
              <a:t>quan</a:t>
            </a:r>
            <a:r>
              <a:rPr lang="en-US" baseline="0" dirty="0" smtClean="0"/>
              <a:t> </a:t>
            </a:r>
            <a:r>
              <a:rPr lang="en-US" baseline="0" dirty="0" err="1" smtClean="0"/>
              <a:t>tâm</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 </a:t>
            </a:r>
            <a:endParaRPr lang="vi-VN" dirty="0" smtClean="0"/>
          </a:p>
        </p:txBody>
      </p:sp>
      <p:sp>
        <p:nvSpPr>
          <p:cNvPr id="4" name="Slide Number Placeholder 3"/>
          <p:cNvSpPr>
            <a:spLocks noGrp="1"/>
          </p:cNvSpPr>
          <p:nvPr>
            <p:ph type="sldNum" sz="quarter" idx="10"/>
          </p:nvPr>
        </p:nvSpPr>
        <p:spPr/>
        <p:txBody>
          <a:bodyPr/>
          <a:lstStyle/>
          <a:p>
            <a:fld id="{6C24B588-A6A9-41B6-896D-1E5E3576F22F}" type="slidenum">
              <a:rPr lang="vi-VN" smtClean="0"/>
              <a:pPr/>
              <a:t>1</a:t>
            </a:fld>
            <a:endParaRPr lang="vi-VN"/>
          </a:p>
        </p:txBody>
      </p:sp>
    </p:spTree>
    <p:extLst>
      <p:ext uri="{BB962C8B-B14F-4D97-AF65-F5344CB8AC3E}">
        <p14:creationId xmlns:p14="http://schemas.microsoft.com/office/powerpoint/2010/main" xmlns="" val="3856659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NÓI:</a:t>
            </a:r>
            <a:r>
              <a:rPr lang="en-US" baseline="0" dirty="0" smtClean="0"/>
              <a:t> </a:t>
            </a:r>
            <a:r>
              <a:rPr lang="en-US" baseline="0" dirty="0" err="1" smtClean="0"/>
              <a:t>Ngày</a:t>
            </a:r>
            <a:r>
              <a:rPr lang="en-US" baseline="0" dirty="0" smtClean="0"/>
              <a:t> nay, </a:t>
            </a:r>
            <a:r>
              <a:rPr lang="en-US" baseline="0" dirty="0" err="1" smtClean="0"/>
              <a:t>dưới</a:t>
            </a:r>
            <a:r>
              <a:rPr lang="en-US" baseline="0" dirty="0" smtClean="0"/>
              <a:t> </a:t>
            </a:r>
            <a:r>
              <a:rPr lang="en-US" baseline="0" dirty="0" err="1" smtClean="0"/>
              <a:t>sự</a:t>
            </a:r>
            <a:r>
              <a:rPr lang="en-US" baseline="0" dirty="0" smtClean="0"/>
              <a:t> </a:t>
            </a:r>
            <a:r>
              <a:rPr lang="en-US" baseline="0" dirty="0" err="1" smtClean="0"/>
              <a:t>bùng</a:t>
            </a:r>
            <a:r>
              <a:rPr lang="en-US" baseline="0" dirty="0" smtClean="0"/>
              <a:t> </a:t>
            </a:r>
            <a:r>
              <a:rPr lang="en-US" baseline="0" dirty="0" err="1" smtClean="0"/>
              <a:t>nổ</a:t>
            </a:r>
            <a:r>
              <a:rPr lang="en-US" baseline="0" dirty="0" smtClean="0"/>
              <a:t> </a:t>
            </a:r>
            <a:r>
              <a:rPr lang="en-US" baseline="0" dirty="0" err="1" smtClean="0"/>
              <a:t>của</a:t>
            </a:r>
            <a:r>
              <a:rPr lang="en-US" baseline="0" dirty="0" smtClean="0"/>
              <a:t> internet </a:t>
            </a:r>
            <a:r>
              <a:rPr lang="en-US" baseline="0" dirty="0" err="1" smtClean="0"/>
              <a:t>kéo</a:t>
            </a:r>
            <a:r>
              <a:rPr lang="en-US" baseline="0" dirty="0" smtClean="0"/>
              <a:t> </a:t>
            </a:r>
            <a:r>
              <a:rPr lang="en-US" baseline="0" dirty="0" err="1" smtClean="0"/>
              <a:t>theo</a:t>
            </a:r>
            <a:r>
              <a:rPr lang="en-US" baseline="0" dirty="0" smtClean="0"/>
              <a:t> </a:t>
            </a:r>
            <a:r>
              <a:rPr lang="en-US" baseline="0" dirty="0" err="1" smtClean="0"/>
              <a:t>sự</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không</a:t>
            </a:r>
            <a:r>
              <a:rPr lang="en-US" baseline="0" dirty="0" smtClean="0"/>
              <a:t> </a:t>
            </a:r>
            <a:r>
              <a:rPr lang="en-US" baseline="0" dirty="0" err="1" smtClean="0"/>
              <a:t>ngừng</a:t>
            </a:r>
            <a:r>
              <a:rPr lang="en-US" baseline="0" dirty="0" smtClean="0"/>
              <a:t> </a:t>
            </a:r>
            <a:r>
              <a:rPr lang="en-US" baseline="0" dirty="0" err="1" smtClean="0"/>
              <a:t>của</a:t>
            </a:r>
            <a:r>
              <a:rPr lang="en-US" baseline="0" dirty="0" smtClean="0"/>
              <a:t> </a:t>
            </a:r>
            <a:r>
              <a:rPr lang="en-US" baseline="0" dirty="0" err="1" smtClean="0"/>
              <a:t>khoa</a:t>
            </a:r>
            <a:r>
              <a:rPr lang="en-US" baseline="0" dirty="0" smtClean="0"/>
              <a:t> </a:t>
            </a:r>
            <a:r>
              <a:rPr lang="en-US" baseline="0" dirty="0" err="1" smtClean="0"/>
              <a:t>học</a:t>
            </a:r>
            <a:r>
              <a:rPr lang="en-US" baseline="0" dirty="0" smtClean="0"/>
              <a:t>, </a:t>
            </a:r>
            <a:r>
              <a:rPr lang="en-US" baseline="0" dirty="0" err="1" smtClean="0"/>
              <a:t>công</a:t>
            </a:r>
            <a:r>
              <a:rPr lang="en-US" baseline="0" dirty="0" smtClean="0"/>
              <a:t> </a:t>
            </a:r>
            <a:r>
              <a:rPr lang="en-US" baseline="0" dirty="0" err="1" smtClean="0"/>
              <a:t>nghệ</a:t>
            </a:r>
            <a:r>
              <a:rPr lang="en-US" baseline="0" dirty="0" smtClean="0"/>
              <a:t>. </a:t>
            </a:r>
            <a:r>
              <a:rPr lang="en-US" baseline="0" dirty="0" err="1" smtClean="0"/>
              <a:t>Các</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a:t>
            </a:r>
            <a:r>
              <a:rPr lang="en-US" baseline="0" dirty="0" err="1" smtClean="0"/>
              <a:t>điện</a:t>
            </a:r>
            <a:r>
              <a:rPr lang="en-US" baseline="0" dirty="0" smtClean="0"/>
              <a:t> </a:t>
            </a:r>
            <a:r>
              <a:rPr lang="en-US" baseline="0" dirty="0" err="1" smtClean="0"/>
              <a:t>thoại</a:t>
            </a:r>
            <a:r>
              <a:rPr lang="en-US" baseline="0" dirty="0" smtClean="0"/>
              <a:t> </a:t>
            </a:r>
            <a:r>
              <a:rPr lang="en-US" baseline="0" dirty="0" err="1" smtClean="0"/>
              <a:t>thông</a:t>
            </a:r>
            <a:r>
              <a:rPr lang="en-US" baseline="0" dirty="0" smtClean="0"/>
              <a:t> minh,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xách</a:t>
            </a:r>
            <a:r>
              <a:rPr lang="en-US" baseline="0" dirty="0" smtClean="0"/>
              <a:t> </a:t>
            </a:r>
            <a:r>
              <a:rPr lang="en-US" baseline="0" dirty="0" err="1" smtClean="0"/>
              <a:t>tay</a:t>
            </a:r>
            <a:r>
              <a:rPr lang="en-US" baseline="0" dirty="0" smtClean="0"/>
              <a:t> </a:t>
            </a:r>
            <a:r>
              <a:rPr lang="en-US" baseline="0" dirty="0" err="1" smtClean="0"/>
              <a:t>đã</a:t>
            </a:r>
            <a:r>
              <a:rPr lang="en-US" baseline="0" dirty="0" smtClean="0"/>
              <a:t> </a:t>
            </a:r>
            <a:r>
              <a:rPr lang="en-US" baseline="0" dirty="0" err="1" smtClean="0"/>
              <a:t>mang</a:t>
            </a:r>
            <a:r>
              <a:rPr lang="en-US" baseline="0" dirty="0" smtClean="0"/>
              <a:t> </a:t>
            </a:r>
            <a:r>
              <a:rPr lang="en-US" baseline="0" dirty="0" err="1" smtClean="0"/>
              <a:t>lại</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lớn</a:t>
            </a:r>
            <a:r>
              <a:rPr lang="en-US" baseline="0" dirty="0" smtClean="0"/>
              <a:t> </a:t>
            </a:r>
            <a:r>
              <a:rPr lang="en-US" baseline="0" dirty="0" err="1" smtClean="0"/>
              <a:t>trong</a:t>
            </a:r>
            <a:r>
              <a:rPr lang="en-US" baseline="0" dirty="0" smtClean="0"/>
              <a:t> </a:t>
            </a:r>
            <a:r>
              <a:rPr lang="en-US" baseline="0" dirty="0" err="1" smtClean="0"/>
              <a:t>đời</a:t>
            </a:r>
            <a:r>
              <a:rPr lang="en-US" baseline="0" dirty="0" smtClean="0"/>
              <a:t> </a:t>
            </a:r>
            <a:r>
              <a:rPr lang="en-US" baseline="0" dirty="0" err="1" smtClean="0"/>
              <a:t>sống</a:t>
            </a:r>
            <a:r>
              <a:rPr lang="en-US" baseline="0" dirty="0" smtClean="0"/>
              <a:t>. </a:t>
            </a:r>
            <a:r>
              <a:rPr lang="en-US" baseline="0" err="1" smtClean="0"/>
              <a:t>Trong</a:t>
            </a:r>
            <a:r>
              <a:rPr lang="en-US" baseline="0" smtClean="0"/>
              <a:t> thời đại cntt hiện nay, </a:t>
            </a:r>
            <a:r>
              <a:rPr lang="en-US" baseline="0" dirty="0" err="1" smtClean="0"/>
              <a:t>việc</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các</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a:t>
            </a:r>
            <a:r>
              <a:rPr lang="en-US" baseline="0" dirty="0" err="1" smtClean="0"/>
              <a:t>thông</a:t>
            </a:r>
            <a:r>
              <a:rPr lang="en-US" baseline="0" dirty="0" smtClean="0"/>
              <a:t> minh </a:t>
            </a:r>
            <a:r>
              <a:rPr lang="en-US" baseline="0" dirty="0" err="1" smtClean="0"/>
              <a:t>đã</a:t>
            </a:r>
            <a:r>
              <a:rPr lang="en-US" baseline="0" dirty="0" smtClean="0"/>
              <a:t> </a:t>
            </a:r>
            <a:r>
              <a:rPr lang="en-US" baseline="0" dirty="0" err="1" smtClean="0"/>
              <a:t>góp</a:t>
            </a:r>
            <a:r>
              <a:rPr lang="en-US" baseline="0" dirty="0" smtClean="0"/>
              <a:t> </a:t>
            </a:r>
            <a:r>
              <a:rPr lang="en-US" baseline="0" dirty="0" err="1" smtClean="0"/>
              <a:t>phần</a:t>
            </a:r>
            <a:r>
              <a:rPr lang="en-US" baseline="0" dirty="0" smtClean="0"/>
              <a:t> </a:t>
            </a:r>
            <a:r>
              <a:rPr lang="en-US" baseline="0" dirty="0" err="1" smtClean="0"/>
              <a:t>vào</a:t>
            </a:r>
            <a:r>
              <a:rPr lang="en-US" baseline="0" dirty="0" smtClean="0"/>
              <a:t> </a:t>
            </a:r>
            <a:r>
              <a:rPr lang="en-US" baseline="0" dirty="0" err="1" smtClean="0"/>
              <a:t>việc</a:t>
            </a:r>
            <a:r>
              <a:rPr lang="en-US" baseline="0" dirty="0" smtClean="0"/>
              <a:t> </a:t>
            </a:r>
            <a:r>
              <a:rPr lang="en-US" baseline="0" dirty="0" err="1" smtClean="0"/>
              <a:t>tạo</a:t>
            </a:r>
            <a:r>
              <a:rPr lang="en-US" baseline="0" dirty="0" smtClean="0"/>
              <a:t> </a:t>
            </a:r>
            <a:r>
              <a:rPr lang="en-US" baseline="0" dirty="0" err="1" smtClean="0"/>
              <a:t>và</a:t>
            </a:r>
            <a:r>
              <a:rPr lang="en-US" baseline="0" dirty="0" smtClean="0"/>
              <a:t> </a:t>
            </a:r>
            <a:r>
              <a:rPr lang="en-US" baseline="0" dirty="0" err="1" smtClean="0"/>
              <a:t>chuyển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dẫn</a:t>
            </a:r>
            <a:r>
              <a:rPr lang="en-US" baseline="0" dirty="0" smtClean="0"/>
              <a:t> </a:t>
            </a:r>
            <a:r>
              <a:rPr lang="en-US" baseline="0" dirty="0" err="1" smtClean="0"/>
              <a:t>đến</a:t>
            </a:r>
            <a:r>
              <a:rPr lang="en-US" baseline="0" dirty="0" smtClean="0"/>
              <a:t> </a:t>
            </a:r>
            <a:r>
              <a:rPr lang="en-US" baseline="0" dirty="0" err="1" smtClean="0"/>
              <a:t>sự</a:t>
            </a:r>
            <a:r>
              <a:rPr lang="en-US" baseline="0" dirty="0" smtClean="0"/>
              <a:t> </a:t>
            </a:r>
            <a:r>
              <a:rPr lang="en-US" baseline="0" dirty="0" err="1" smtClean="0"/>
              <a:t>bùng</a:t>
            </a:r>
            <a:r>
              <a:rPr lang="en-US" baseline="0" dirty="0" smtClean="0"/>
              <a:t> </a:t>
            </a:r>
            <a:r>
              <a:rPr lang="en-US" baseline="0" dirty="0" err="1" smtClean="0"/>
              <a:t>nổ</a:t>
            </a:r>
            <a:r>
              <a:rPr lang="en-US" baseline="0" dirty="0" smtClean="0"/>
              <a:t> </a:t>
            </a:r>
            <a:r>
              <a:rPr lang="en-US" baseline="0" dirty="0" err="1" smtClean="0"/>
              <a:t>của</a:t>
            </a:r>
            <a:r>
              <a:rPr lang="en-US" baseline="0" dirty="0" smtClean="0"/>
              <a:t> </a:t>
            </a:r>
            <a:r>
              <a:rPr lang="en-US" baseline="0" dirty="0" err="1" smtClean="0"/>
              <a:t>thông</a:t>
            </a:r>
            <a:r>
              <a:rPr lang="en-US" baseline="0" dirty="0" smtClean="0"/>
              <a:t> tin, </a:t>
            </a:r>
            <a:r>
              <a:rPr lang="en-US" baseline="0" dirty="0" err="1" smtClean="0"/>
              <a:t>nguồn</a:t>
            </a:r>
            <a:r>
              <a:rPr lang="en-US" baseline="0" dirty="0" smtClean="0"/>
              <a:t> </a:t>
            </a:r>
            <a:r>
              <a:rPr lang="en-US" baseline="0" dirty="0" err="1" smtClean="0"/>
              <a:t>thông</a:t>
            </a:r>
            <a:r>
              <a:rPr lang="en-US" baseline="0" dirty="0" smtClean="0"/>
              <a:t> tin </a:t>
            </a:r>
            <a:r>
              <a:rPr lang="en-US" baseline="0" dirty="0" err="1" smtClean="0"/>
              <a:t>tổng</a:t>
            </a:r>
            <a:r>
              <a:rPr lang="en-US" baseline="0" dirty="0" smtClean="0"/>
              <a:t> </a:t>
            </a:r>
            <a:r>
              <a:rPr lang="en-US" baseline="0" dirty="0" err="1" smtClean="0"/>
              <a:t>hợp</a:t>
            </a:r>
            <a:r>
              <a:rPr lang="en-US" baseline="0" dirty="0" smtClean="0"/>
              <a:t> </a:t>
            </a:r>
            <a:r>
              <a:rPr lang="en-US" baseline="0" dirty="0" err="1" smtClean="0"/>
              <a:t>lại</a:t>
            </a:r>
            <a:r>
              <a:rPr lang="en-US" baseline="0" dirty="0" smtClean="0"/>
              <a:t> </a:t>
            </a:r>
            <a:r>
              <a:rPr lang="en-US" baseline="0" dirty="0" err="1" smtClean="0"/>
              <a:t>là</a:t>
            </a:r>
            <a:r>
              <a:rPr lang="en-US" baseline="0" dirty="0" smtClean="0"/>
              <a:t> </a:t>
            </a:r>
            <a:r>
              <a:rPr lang="en-US" baseline="0" dirty="0" err="1" smtClean="0"/>
              <a:t>vô</a:t>
            </a:r>
            <a:r>
              <a:rPr lang="en-US" baseline="0" dirty="0" smtClean="0"/>
              <a:t> </a:t>
            </a:r>
            <a:r>
              <a:rPr lang="en-US" baseline="0" dirty="0" err="1" smtClean="0"/>
              <a:t>hạn</a:t>
            </a:r>
            <a:r>
              <a:rPr lang="en-US" baseline="0" dirty="0" smtClean="0"/>
              <a:t>. </a:t>
            </a:r>
            <a:r>
              <a:rPr lang="en-US" baseline="0" dirty="0" err="1" smtClean="0"/>
              <a:t>Thuật</a:t>
            </a:r>
            <a:r>
              <a:rPr lang="en-US" baseline="0" dirty="0" smtClean="0"/>
              <a:t> </a:t>
            </a:r>
            <a:r>
              <a:rPr lang="en-US" baseline="0" dirty="0" err="1" smtClean="0"/>
              <a:t>ngữ</a:t>
            </a:r>
            <a:r>
              <a:rPr lang="en-US" baseline="0" dirty="0" smtClean="0"/>
              <a:t> Big Data </a:t>
            </a:r>
            <a:r>
              <a:rPr lang="en-US" baseline="0" dirty="0" err="1" smtClean="0"/>
              <a:t>sinh</a:t>
            </a:r>
            <a:r>
              <a:rPr lang="en-US" baseline="0" dirty="0" smtClean="0"/>
              <a:t> </a:t>
            </a:r>
            <a:r>
              <a:rPr lang="en-US" baseline="0" dirty="0" err="1" smtClean="0"/>
              <a:t>ra</a:t>
            </a:r>
            <a:r>
              <a:rPr lang="en-US" baseline="0" dirty="0" smtClean="0"/>
              <a:t> </a:t>
            </a:r>
            <a:r>
              <a:rPr lang="en-US" baseline="0" dirty="0" err="1" smtClean="0"/>
              <a:t>từ</a:t>
            </a:r>
            <a:r>
              <a:rPr lang="en-US" baseline="0" dirty="0" smtClean="0"/>
              <a:t> </a:t>
            </a:r>
            <a:r>
              <a:rPr lang="en-US" baseline="0" dirty="0" err="1" smtClean="0"/>
              <a:t>đây</a:t>
            </a:r>
            <a:r>
              <a:rPr lang="en-US" baseline="0" dirty="0" smtClean="0"/>
              <a:t>. </a:t>
            </a:r>
            <a:r>
              <a:rPr lang="en-US" baseline="0" dirty="0" err="1" smtClean="0"/>
              <a:t>Tổng</a:t>
            </a:r>
            <a:r>
              <a:rPr lang="en-US" baseline="0" dirty="0" smtClean="0"/>
              <a:t> </a:t>
            </a:r>
            <a:r>
              <a:rPr lang="en-US" baseline="0" dirty="0" err="1" smtClean="0"/>
              <a:t>hợp</a:t>
            </a:r>
            <a:r>
              <a:rPr lang="en-US" baseline="0" dirty="0" smtClean="0"/>
              <a:t> </a:t>
            </a:r>
            <a:r>
              <a:rPr lang="en-US" baseline="0" dirty="0" err="1" smtClean="0"/>
              <a:t>và</a:t>
            </a:r>
            <a:r>
              <a:rPr lang="en-US" baseline="0" dirty="0" smtClean="0"/>
              <a:t> </a:t>
            </a:r>
            <a:r>
              <a:rPr lang="en-US" baseline="0" dirty="0" err="1" smtClean="0"/>
              <a:t>khai</a:t>
            </a:r>
            <a:r>
              <a:rPr lang="en-US" baseline="0" dirty="0" smtClean="0"/>
              <a:t> </a:t>
            </a:r>
            <a:r>
              <a:rPr lang="en-US" baseline="0" dirty="0" err="1" smtClean="0"/>
              <a:t>thác</a:t>
            </a:r>
            <a:r>
              <a:rPr lang="en-US" baseline="0" dirty="0" smtClean="0"/>
              <a:t> Big Data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sẽ</a:t>
            </a:r>
            <a:r>
              <a:rPr lang="en-US" baseline="0" dirty="0" smtClean="0"/>
              <a:t> </a:t>
            </a:r>
            <a:r>
              <a:rPr lang="en-US" baseline="0" dirty="0" err="1" smtClean="0"/>
              <a:t>giúp</a:t>
            </a:r>
            <a:r>
              <a:rPr lang="en-US" baseline="0" dirty="0" smtClean="0"/>
              <a:t> </a:t>
            </a:r>
            <a:r>
              <a:rPr lang="en-US" baseline="0" dirty="0" err="1" smtClean="0"/>
              <a:t>ích</a:t>
            </a:r>
            <a:r>
              <a:rPr lang="en-US" baseline="0" dirty="0" smtClean="0"/>
              <a:t> </a:t>
            </a:r>
            <a:r>
              <a:rPr lang="en-US" baseline="0" dirty="0" err="1" smtClean="0"/>
              <a:t>rất</a:t>
            </a:r>
            <a:r>
              <a:rPr lang="en-US" baseline="0" dirty="0" smtClean="0"/>
              <a:t> </a:t>
            </a:r>
            <a:r>
              <a:rPr lang="en-US" baseline="0" dirty="0" err="1" smtClean="0"/>
              <a:t>nhiều</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của</a:t>
            </a:r>
            <a:r>
              <a:rPr lang="en-US" baseline="0" dirty="0" smtClean="0"/>
              <a:t> </a:t>
            </a:r>
            <a:r>
              <a:rPr lang="en-US" baseline="0" dirty="0" err="1" smtClean="0"/>
              <a:t>loài</a:t>
            </a:r>
            <a:r>
              <a:rPr lang="en-US" baseline="0" dirty="0" smtClean="0"/>
              <a:t> </a:t>
            </a:r>
            <a:r>
              <a:rPr lang="en-US" baseline="0" dirty="0" err="1" smtClean="0"/>
              <a:t>người</a:t>
            </a:r>
            <a:r>
              <a:rPr lang="en-US" baseline="0" dirty="0" smtClean="0"/>
              <a:t>. </a:t>
            </a:r>
            <a:r>
              <a:rPr lang="en-US" baseline="0" dirty="0" err="1" smtClean="0"/>
              <a:t>Bài</a:t>
            </a:r>
            <a:r>
              <a:rPr lang="en-US" baseline="0" dirty="0" smtClean="0"/>
              <a:t> </a:t>
            </a:r>
            <a:r>
              <a:rPr lang="en-US" baseline="0" dirty="0" err="1" smtClean="0"/>
              <a:t>thảo</a:t>
            </a:r>
            <a:r>
              <a:rPr lang="en-US" baseline="0" dirty="0" smtClean="0"/>
              <a:t> </a:t>
            </a:r>
            <a:r>
              <a:rPr lang="en-US" baseline="0" dirty="0" err="1" smtClean="0"/>
              <a:t>luận</a:t>
            </a:r>
            <a:r>
              <a:rPr lang="en-US" baseline="0" dirty="0" smtClean="0"/>
              <a:t> </a:t>
            </a:r>
            <a:r>
              <a:rPr lang="en-US" baseline="0" dirty="0" err="1" smtClean="0"/>
              <a:t>về</a:t>
            </a:r>
            <a:r>
              <a:rPr lang="en-US" baseline="0" dirty="0" smtClean="0"/>
              <a:t> </a:t>
            </a:r>
            <a:r>
              <a:rPr lang="en-US" baseline="0" smtClean="0"/>
              <a:t>big data </a:t>
            </a:r>
            <a:r>
              <a:rPr lang="en-US" baseline="0" dirty="0" err="1" smtClean="0"/>
              <a:t>của</a:t>
            </a:r>
            <a:r>
              <a:rPr lang="en-US" baseline="0" dirty="0" smtClean="0"/>
              <a:t> </a:t>
            </a:r>
            <a:r>
              <a:rPr lang="en-US" baseline="0" dirty="0" err="1" smtClean="0"/>
              <a:t>nhóm</a:t>
            </a:r>
            <a:r>
              <a:rPr lang="en-US" baseline="0" dirty="0" smtClean="0"/>
              <a:t> </a:t>
            </a:r>
            <a:r>
              <a:rPr lang="en-US" baseline="0" dirty="0" err="1" smtClean="0"/>
              <a:t>gồm</a:t>
            </a:r>
            <a:r>
              <a:rPr lang="en-US" baseline="0" dirty="0" smtClean="0"/>
              <a:t> </a:t>
            </a:r>
            <a:r>
              <a:rPr lang="en-US" baseline="0" dirty="0" err="1" smtClean="0"/>
              <a:t>các</a:t>
            </a:r>
            <a:r>
              <a:rPr lang="en-US" baseline="0" dirty="0" smtClean="0"/>
              <a:t> </a:t>
            </a:r>
            <a:r>
              <a:rPr lang="en-US" baseline="0" dirty="0" err="1" smtClean="0"/>
              <a:t>thành</a:t>
            </a:r>
            <a:r>
              <a:rPr lang="en-US" baseline="0" dirty="0" smtClean="0"/>
              <a:t> </a:t>
            </a:r>
            <a:r>
              <a:rPr lang="en-US" baseline="0" dirty="0" err="1" smtClean="0"/>
              <a:t>viên</a:t>
            </a:r>
            <a:r>
              <a:rPr lang="en-US" baseline="0" dirty="0" smtClean="0"/>
              <a:t> (………….)</a:t>
            </a:r>
            <a:r>
              <a:rPr lang="en-US" baseline="0" dirty="0" err="1" smtClean="0"/>
              <a:t>là</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lớp</a:t>
            </a:r>
            <a:r>
              <a:rPr lang="en-US" baseline="0" dirty="0" smtClean="0"/>
              <a:t> KSTN- CNTT k60 </a:t>
            </a:r>
            <a:r>
              <a:rPr lang="en-US" baseline="0" dirty="0" err="1" smtClean="0"/>
              <a:t>như</a:t>
            </a:r>
            <a:r>
              <a:rPr lang="en-US" baseline="0" dirty="0" smtClean="0"/>
              <a:t> </a:t>
            </a:r>
            <a:r>
              <a:rPr lang="en-US" baseline="0" dirty="0" err="1" smtClean="0"/>
              <a:t>tổng</a:t>
            </a:r>
            <a:r>
              <a:rPr lang="en-US" baseline="0" dirty="0" smtClean="0"/>
              <a:t> </a:t>
            </a:r>
            <a:r>
              <a:rPr lang="en-US" baseline="0" dirty="0" err="1" smtClean="0"/>
              <a:t>hợp</a:t>
            </a:r>
            <a:r>
              <a:rPr lang="en-US" baseline="0" dirty="0" smtClean="0"/>
              <a:t> </a:t>
            </a:r>
            <a:r>
              <a:rPr lang="en-US" baseline="0" dirty="0" err="1" smtClean="0"/>
              <a:t>lại</a:t>
            </a:r>
            <a:r>
              <a:rPr lang="en-US" baseline="0" dirty="0" smtClean="0"/>
              <a:t> </a:t>
            </a:r>
            <a:r>
              <a:rPr lang="en-US" baseline="0" dirty="0" err="1" smtClean="0"/>
              <a:t>một</a:t>
            </a:r>
            <a:r>
              <a:rPr lang="en-US" baseline="0" dirty="0" smtClean="0"/>
              <a:t> </a:t>
            </a:r>
            <a:r>
              <a:rPr lang="en-US" baseline="0" dirty="0" err="1" smtClean="0"/>
              <a:t>phần</a:t>
            </a:r>
            <a:r>
              <a:rPr lang="en-US" baseline="0" dirty="0" smtClean="0"/>
              <a:t> </a:t>
            </a:r>
            <a:r>
              <a:rPr lang="en-US" baseline="0" dirty="0" err="1" smtClean="0"/>
              <a:t>nhỏ</a:t>
            </a:r>
            <a:r>
              <a:rPr lang="en-US" baseline="0" dirty="0" smtClean="0"/>
              <a:t> </a:t>
            </a:r>
            <a:r>
              <a:rPr lang="en-US" baseline="0" dirty="0" err="1" smtClean="0"/>
              <a:t>kiến</a:t>
            </a:r>
            <a:r>
              <a:rPr lang="en-US" baseline="0" dirty="0" smtClean="0"/>
              <a:t> </a:t>
            </a:r>
            <a:r>
              <a:rPr lang="en-US" baseline="0" dirty="0" err="1" smtClean="0"/>
              <a:t>thức</a:t>
            </a:r>
            <a:r>
              <a:rPr lang="en-US" baseline="0" dirty="0" smtClean="0"/>
              <a:t> </a:t>
            </a:r>
            <a:r>
              <a:rPr lang="en-US" baseline="0" dirty="0" err="1" smtClean="0"/>
              <a:t>về</a:t>
            </a:r>
            <a:r>
              <a:rPr lang="en-US" baseline="0" dirty="0" smtClean="0"/>
              <a:t> </a:t>
            </a:r>
            <a:r>
              <a:rPr lang="en-US" baseline="0" dirty="0" err="1" smtClean="0"/>
              <a:t>một</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lớn</a:t>
            </a:r>
            <a:r>
              <a:rPr lang="en-US" baseline="0" dirty="0" smtClean="0"/>
              <a:t> </a:t>
            </a:r>
            <a:r>
              <a:rPr lang="en-US" baseline="0" dirty="0" err="1" smtClean="0"/>
              <a:t>đang</a:t>
            </a:r>
            <a:r>
              <a:rPr lang="en-US" baseline="0" dirty="0" smtClean="0"/>
              <a:t> </a:t>
            </a:r>
            <a:r>
              <a:rPr lang="en-US" baseline="0" dirty="0" err="1" smtClean="0"/>
              <a:t>được</a:t>
            </a:r>
            <a:r>
              <a:rPr lang="en-US" baseline="0" dirty="0" smtClean="0"/>
              <a:t> </a:t>
            </a:r>
            <a:r>
              <a:rPr lang="en-US" baseline="0" dirty="0" err="1" smtClean="0"/>
              <a:t>giới</a:t>
            </a:r>
            <a:r>
              <a:rPr lang="en-US" baseline="0" dirty="0" smtClean="0"/>
              <a:t> </a:t>
            </a:r>
            <a:r>
              <a:rPr lang="en-US" baseline="0" dirty="0" err="1" smtClean="0"/>
              <a:t>công</a:t>
            </a:r>
            <a:r>
              <a:rPr lang="en-US" baseline="0" dirty="0" smtClean="0"/>
              <a:t> </a:t>
            </a:r>
            <a:r>
              <a:rPr lang="en-US" baseline="0" dirty="0" err="1" smtClean="0"/>
              <a:t>nghệ</a:t>
            </a:r>
            <a:r>
              <a:rPr lang="en-US" baseline="0" dirty="0" smtClean="0"/>
              <a:t> </a:t>
            </a:r>
            <a:r>
              <a:rPr lang="en-US" baseline="0" dirty="0" err="1" smtClean="0"/>
              <a:t>quan</a:t>
            </a:r>
            <a:r>
              <a:rPr lang="en-US" baseline="0" dirty="0" smtClean="0"/>
              <a:t> </a:t>
            </a:r>
            <a:r>
              <a:rPr lang="en-US" baseline="0" dirty="0" err="1" smtClean="0"/>
              <a:t>tâm</a:t>
            </a:r>
            <a:r>
              <a:rPr lang="en-US" baseline="0" dirty="0" smtClean="0"/>
              <a:t>.!</a:t>
            </a:r>
            <a:endParaRPr lang="vi-VN" dirty="0" smtClean="0"/>
          </a:p>
          <a:p>
            <a:endParaRPr lang="vi-VN" dirty="0"/>
          </a:p>
        </p:txBody>
      </p:sp>
      <p:sp>
        <p:nvSpPr>
          <p:cNvPr id="4" name="Slide Number Placeholder 3"/>
          <p:cNvSpPr>
            <a:spLocks noGrp="1"/>
          </p:cNvSpPr>
          <p:nvPr>
            <p:ph type="sldNum" sz="quarter" idx="10"/>
          </p:nvPr>
        </p:nvSpPr>
        <p:spPr/>
        <p:txBody>
          <a:bodyPr/>
          <a:lstStyle/>
          <a:p>
            <a:fld id="{6C24B588-A6A9-41B6-896D-1E5E3576F22F}" type="slidenum">
              <a:rPr lang="vi-VN" smtClean="0"/>
              <a:pPr/>
              <a:t>5</a:t>
            </a:fld>
            <a:endParaRPr lang="vi-VN"/>
          </a:p>
        </p:txBody>
      </p:sp>
    </p:spTree>
    <p:extLst>
      <p:ext uri="{BB962C8B-B14F-4D97-AF65-F5344CB8AC3E}">
        <p14:creationId xmlns:p14="http://schemas.microsoft.com/office/powerpoint/2010/main" xmlns="" val="1328338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Nói</a:t>
            </a:r>
            <a:r>
              <a:rPr lang="en-US" baseline="0" dirty="0" smtClean="0"/>
              <a:t> : </a:t>
            </a:r>
            <a:r>
              <a:rPr lang="en-US" baseline="0" dirty="0" err="1" smtClean="0"/>
              <a:t>Công</a:t>
            </a:r>
            <a:r>
              <a:rPr lang="en-US" baseline="0" dirty="0" smtClean="0"/>
              <a:t> </a:t>
            </a:r>
            <a:r>
              <a:rPr lang="en-US" baseline="0" dirty="0" err="1" smtClean="0"/>
              <a:t>ti</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IBM </a:t>
            </a:r>
            <a:r>
              <a:rPr lang="en-US" baseline="0" dirty="0" err="1" smtClean="0"/>
              <a:t>đã</a:t>
            </a:r>
            <a:r>
              <a:rPr lang="en-US" baseline="0" dirty="0" smtClean="0"/>
              <a:t> </a:t>
            </a:r>
            <a:r>
              <a:rPr lang="en-US" baseline="0" dirty="0" err="1" smtClean="0"/>
              <a:t>cắt</a:t>
            </a:r>
            <a:r>
              <a:rPr lang="en-US" baseline="0" dirty="0" smtClean="0"/>
              <a:t> </a:t>
            </a:r>
            <a:r>
              <a:rPr lang="en-US" baseline="0" dirty="0" err="1" smtClean="0"/>
              <a:t>nghĩa</a:t>
            </a:r>
            <a:r>
              <a:rPr lang="en-US" baseline="0" dirty="0" smtClean="0"/>
              <a:t> big data </a:t>
            </a:r>
            <a:r>
              <a:rPr lang="en-US" baseline="0" dirty="0" err="1" smtClean="0"/>
              <a:t>theo</a:t>
            </a:r>
            <a:r>
              <a:rPr lang="en-US" baseline="0" dirty="0" smtClean="0"/>
              <a:t> 3 </a:t>
            </a:r>
            <a:r>
              <a:rPr lang="en-US" baseline="0" dirty="0" err="1" smtClean="0"/>
              <a:t>chữ</a:t>
            </a:r>
            <a:r>
              <a:rPr lang="en-US" baseline="0" dirty="0" smtClean="0"/>
              <a:t> V </a:t>
            </a:r>
            <a:r>
              <a:rPr lang="en-US" baseline="0" dirty="0" err="1" smtClean="0"/>
              <a:t>là</a:t>
            </a:r>
            <a:r>
              <a:rPr lang="en-US" baseline="0" dirty="0" smtClean="0"/>
              <a:t>: volume, Velocity, Variety</a:t>
            </a:r>
            <a:endParaRPr lang="vi-VN" dirty="0"/>
          </a:p>
        </p:txBody>
      </p:sp>
      <p:sp>
        <p:nvSpPr>
          <p:cNvPr id="4" name="Slide Number Placeholder 3"/>
          <p:cNvSpPr>
            <a:spLocks noGrp="1"/>
          </p:cNvSpPr>
          <p:nvPr>
            <p:ph type="sldNum" sz="quarter" idx="10"/>
          </p:nvPr>
        </p:nvSpPr>
        <p:spPr/>
        <p:txBody>
          <a:bodyPr/>
          <a:lstStyle/>
          <a:p>
            <a:fld id="{6C24B588-A6A9-41B6-896D-1E5E3576F22F}" type="slidenum">
              <a:rPr lang="vi-VN" smtClean="0"/>
              <a:pPr/>
              <a:t>9</a:t>
            </a:fld>
            <a:endParaRPr lang="vi-VN"/>
          </a:p>
        </p:txBody>
      </p:sp>
    </p:spTree>
    <p:extLst>
      <p:ext uri="{BB962C8B-B14F-4D97-AF65-F5344CB8AC3E}">
        <p14:creationId xmlns:p14="http://schemas.microsoft.com/office/powerpoint/2010/main" xmlns="" val="2605219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sng" kern="1200" dirty="0" smtClean="0">
                <a:solidFill>
                  <a:srgbClr val="FF0000"/>
                </a:solidFill>
                <a:effectLst/>
                <a:latin typeface="+mn-lt"/>
                <a:ea typeface="+mn-ea"/>
                <a:cs typeface="+mn-cs"/>
              </a:rPr>
              <a:t>NÓI:</a:t>
            </a:r>
            <a:r>
              <a:rPr lang="vi-VN" sz="1200" b="1" i="0" u="sng" kern="1200" baseline="0" dirty="0" smtClean="0">
                <a:solidFill>
                  <a:srgbClr val="FF0000"/>
                </a:solidFill>
                <a:effectLst/>
                <a:latin typeface="+mn-lt"/>
                <a:ea typeface="+mn-ea"/>
                <a:cs typeface="+mn-cs"/>
              </a:rPr>
              <a:t> </a:t>
            </a:r>
          </a:p>
          <a:p>
            <a:r>
              <a:rPr lang="vi-VN" sz="1200" b="1" i="0" u="none" kern="1200" baseline="0" dirty="0" smtClean="0">
                <a:solidFill>
                  <a:srgbClr val="FF0000"/>
                </a:solidFill>
                <a:effectLst/>
                <a:latin typeface="+mn-lt"/>
                <a:ea typeface="+mn-ea"/>
                <a:cs typeface="+mn-cs"/>
              </a:rPr>
              <a:t>- </a:t>
            </a:r>
            <a:r>
              <a:rPr lang="vi-VN" sz="1200" b="0" i="0" kern="1200" dirty="0" smtClean="0">
                <a:solidFill>
                  <a:schemeClr val="tx1"/>
                </a:solidFill>
                <a:effectLst/>
                <a:latin typeface="+mn-lt"/>
                <a:ea typeface="+mn-ea"/>
                <a:cs typeface="+mn-cs"/>
              </a:rPr>
              <a:t>Với khối lượng dữ liệu gia tăng mạnh mẽ, công cụ phân tích </a:t>
            </a:r>
            <a:r>
              <a:rPr lang="vi-VN" sz="1200" b="1" i="0" kern="1200" dirty="0" smtClean="0">
                <a:solidFill>
                  <a:schemeClr val="tx1"/>
                </a:solidFill>
                <a:effectLst/>
                <a:latin typeface="+mn-lt"/>
                <a:ea typeface="+mn-ea"/>
                <a:cs typeface="+mn-cs"/>
              </a:rPr>
              <a:t>Big Data </a:t>
            </a:r>
            <a:r>
              <a:rPr lang="vi-VN" sz="1200" b="0" i="0" kern="1200" dirty="0" smtClean="0">
                <a:solidFill>
                  <a:schemeClr val="tx1"/>
                </a:solidFill>
                <a:effectLst/>
                <a:latin typeface="+mn-lt"/>
                <a:ea typeface="+mn-ea"/>
                <a:cs typeface="+mn-cs"/>
              </a:rPr>
              <a:t>giúp việc </a:t>
            </a:r>
            <a:r>
              <a:rPr lang="vi-VN" sz="1200" b="1" i="0" kern="1200" dirty="0" smtClean="0">
                <a:solidFill>
                  <a:schemeClr val="tx1"/>
                </a:solidFill>
                <a:effectLst/>
                <a:latin typeface="+mn-lt"/>
                <a:ea typeface="+mn-ea"/>
                <a:cs typeface="+mn-cs"/>
              </a:rPr>
              <a:t>quản lý và khai thác </a:t>
            </a:r>
            <a:r>
              <a:rPr lang="vi-VN" sz="1200" b="0" i="0" kern="1200" dirty="0" smtClean="0">
                <a:solidFill>
                  <a:schemeClr val="tx1"/>
                </a:solidFill>
                <a:effectLst/>
                <a:latin typeface="+mn-lt"/>
                <a:ea typeface="+mn-ea"/>
                <a:cs typeface="+mn-cs"/>
              </a:rPr>
              <a:t>thông tin sao cho hiệu quả, </a:t>
            </a:r>
            <a:r>
              <a:rPr lang="vi-VN" sz="1200" b="1" i="0" kern="1200" dirty="0" smtClean="0">
                <a:solidFill>
                  <a:schemeClr val="tx1"/>
                </a:solidFill>
                <a:effectLst/>
                <a:latin typeface="+mn-lt"/>
                <a:ea typeface="+mn-ea"/>
                <a:cs typeface="+mn-cs"/>
              </a:rPr>
              <a:t>hỗ trợ đắc lực </a:t>
            </a:r>
            <a:r>
              <a:rPr lang="vi-VN" sz="1200" b="0" i="0" kern="1200" dirty="0" smtClean="0">
                <a:solidFill>
                  <a:schemeClr val="tx1"/>
                </a:solidFill>
                <a:effectLst/>
                <a:latin typeface="+mn-lt"/>
                <a:ea typeface="+mn-ea"/>
                <a:cs typeface="+mn-cs"/>
              </a:rPr>
              <a:t>các chuyên gia y tế trong </a:t>
            </a:r>
            <a:r>
              <a:rPr lang="vi-VN" sz="1200" b="1" i="0" kern="1200" dirty="0" smtClean="0">
                <a:solidFill>
                  <a:schemeClr val="tx1"/>
                </a:solidFill>
                <a:effectLst/>
                <a:latin typeface="+mn-lt"/>
                <a:ea typeface="+mn-ea"/>
                <a:cs typeface="+mn-cs"/>
              </a:rPr>
              <a:t>khoa học chăm sóc sức khỏe</a:t>
            </a:r>
            <a:r>
              <a:rPr lang="vi-VN" sz="1200" b="0" i="0" kern="1200" dirty="0" smtClean="0">
                <a:solidFill>
                  <a:schemeClr val="tx1"/>
                </a:solidFill>
                <a:effectLst/>
                <a:latin typeface="+mn-lt"/>
                <a:ea typeface="+mn-ea"/>
                <a:cs typeface="+mn-cs"/>
              </a:rPr>
              <a:t>, góp phần </a:t>
            </a:r>
            <a:r>
              <a:rPr lang="vi-VN" sz="1200" b="1" i="0" kern="1200" dirty="0" smtClean="0">
                <a:solidFill>
                  <a:schemeClr val="tx1"/>
                </a:solidFill>
                <a:effectLst/>
                <a:latin typeface="+mn-lt"/>
                <a:ea typeface="+mn-ea"/>
                <a:cs typeface="+mn-cs"/>
              </a:rPr>
              <a:t>định hình lại phương pháp chẩn đoán </a:t>
            </a:r>
            <a:r>
              <a:rPr lang="vi-VN" sz="1200" b="0" i="0" kern="1200" dirty="0" smtClean="0">
                <a:solidFill>
                  <a:schemeClr val="tx1"/>
                </a:solidFill>
                <a:effectLst/>
                <a:latin typeface="+mn-lt"/>
                <a:ea typeface="+mn-ea"/>
                <a:cs typeface="+mn-cs"/>
              </a:rPr>
              <a:t>mà ngành y hiện đang sử dụng.</a:t>
            </a:r>
          </a:p>
          <a:p>
            <a:r>
              <a:rPr lang="vi-VN" sz="1200" b="0" i="0" kern="1200" dirty="0" smtClean="0">
                <a:solidFill>
                  <a:schemeClr val="tx1"/>
                </a:solidFill>
                <a:effectLst/>
                <a:latin typeface="+mn-lt"/>
                <a:ea typeface="+mn-ea"/>
                <a:cs typeface="+mn-cs"/>
              </a:rPr>
              <a:t>- </a:t>
            </a:r>
            <a:r>
              <a:rPr lang="vi-VN" sz="1200" b="1" i="0" kern="1200" dirty="0" smtClean="0">
                <a:solidFill>
                  <a:schemeClr val="tx1"/>
                </a:solidFill>
                <a:effectLst/>
                <a:latin typeface="+mn-lt"/>
                <a:ea typeface="+mn-ea"/>
                <a:cs typeface="+mn-cs"/>
              </a:rPr>
              <a:t>Thay vì trải qua</a:t>
            </a:r>
            <a:r>
              <a:rPr lang="vi-VN" sz="1200" b="0" i="0" kern="1200" dirty="0" smtClean="0">
                <a:solidFill>
                  <a:schemeClr val="tx1"/>
                </a:solidFill>
                <a:effectLst/>
                <a:latin typeface="+mn-lt"/>
                <a:ea typeface="+mn-ea"/>
                <a:cs typeface="+mn-cs"/>
              </a:rPr>
              <a:t> các pha </a:t>
            </a:r>
            <a:r>
              <a:rPr lang="vi-VN" sz="1200" b="1" i="0" kern="1200" dirty="0" smtClean="0">
                <a:solidFill>
                  <a:schemeClr val="tx1"/>
                </a:solidFill>
                <a:effectLst/>
                <a:latin typeface="+mn-lt"/>
                <a:ea typeface="+mn-ea"/>
                <a:cs typeface="+mn-cs"/>
              </a:rPr>
              <a:t>thử nghiệm lâm sàng </a:t>
            </a:r>
            <a:r>
              <a:rPr lang="vi-VN" sz="1200" b="0" i="0" kern="1200" dirty="0" smtClean="0">
                <a:solidFill>
                  <a:schemeClr val="tx1"/>
                </a:solidFill>
                <a:effectLst/>
                <a:latin typeface="+mn-lt"/>
                <a:ea typeface="+mn-ea"/>
                <a:cs typeface="+mn-cs"/>
              </a:rPr>
              <a:t>mất nhiều </a:t>
            </a:r>
            <a:r>
              <a:rPr lang="vi-VN" sz="1200" b="1" i="0" kern="1200" dirty="0" smtClean="0">
                <a:solidFill>
                  <a:schemeClr val="tx1"/>
                </a:solidFill>
                <a:effectLst/>
                <a:latin typeface="+mn-lt"/>
                <a:ea typeface="+mn-ea"/>
                <a:cs typeface="+mn-cs"/>
              </a:rPr>
              <a:t>thời gian và chi phí </a:t>
            </a:r>
            <a:r>
              <a:rPr lang="vi-VN" sz="1200" b="0" i="0" kern="1200" dirty="0" smtClean="0">
                <a:solidFill>
                  <a:schemeClr val="tx1"/>
                </a:solidFill>
                <a:effectLst/>
                <a:latin typeface="+mn-lt"/>
                <a:ea typeface="+mn-ea"/>
                <a:cs typeface="+mn-cs"/>
              </a:rPr>
              <a:t>trước khi xác định những loại thuốc mới hay phương pháp trị liệu mới có an toàn và hiệu quả hay không thì việc sử dụng máy tính </a:t>
            </a:r>
            <a:r>
              <a:rPr lang="vi-VN" sz="1200" b="1" i="0" kern="1200" dirty="0" smtClean="0">
                <a:solidFill>
                  <a:schemeClr val="tx1"/>
                </a:solidFill>
                <a:effectLst/>
                <a:latin typeface="+mn-lt"/>
                <a:ea typeface="+mn-ea"/>
                <a:cs typeface="+mn-cs"/>
              </a:rPr>
              <a:t>mô phỏng các thí nghiệm </a:t>
            </a:r>
            <a:r>
              <a:rPr lang="vi-VN" sz="1200" b="0" i="0" kern="1200" dirty="0" smtClean="0">
                <a:solidFill>
                  <a:schemeClr val="tx1"/>
                </a:solidFill>
                <a:effectLst/>
                <a:latin typeface="+mn-lt"/>
                <a:ea typeface="+mn-ea"/>
                <a:cs typeface="+mn-cs"/>
              </a:rPr>
              <a:t>dựa trên </a:t>
            </a:r>
            <a:r>
              <a:rPr lang="vi-VN" sz="1200" b="1" i="0" kern="1200" dirty="0" smtClean="0">
                <a:solidFill>
                  <a:schemeClr val="tx1"/>
                </a:solidFill>
                <a:effectLst/>
                <a:latin typeface="+mn-lt"/>
                <a:ea typeface="+mn-ea"/>
                <a:cs typeface="+mn-cs"/>
              </a:rPr>
              <a:t>phân tích khối dữ liệu sản sinh liên tục </a:t>
            </a:r>
            <a:r>
              <a:rPr lang="vi-VN" sz="1200" b="0" i="0" kern="1200" dirty="0" smtClean="0">
                <a:solidFill>
                  <a:schemeClr val="tx1"/>
                </a:solidFill>
                <a:effectLst/>
                <a:latin typeface="+mn-lt"/>
                <a:ea typeface="+mn-ea"/>
                <a:cs typeface="+mn-cs"/>
              </a:rPr>
              <a:t>sẽ thu được kết quả </a:t>
            </a:r>
            <a:r>
              <a:rPr lang="vi-VN" sz="1200" b="1" i="0" kern="1200" dirty="0" smtClean="0">
                <a:solidFill>
                  <a:schemeClr val="tx1"/>
                </a:solidFill>
                <a:effectLst/>
                <a:latin typeface="+mn-lt"/>
                <a:ea typeface="+mn-ea"/>
                <a:cs typeface="+mn-cs"/>
              </a:rPr>
              <a:t>nhanh, chính xác </a:t>
            </a:r>
            <a:r>
              <a:rPr lang="vi-VN" sz="1200" b="0" i="0" kern="1200" dirty="0" smtClean="0">
                <a:solidFill>
                  <a:schemeClr val="tx1"/>
                </a:solidFill>
                <a:effectLst/>
                <a:latin typeface="+mn-lt"/>
                <a:ea typeface="+mn-ea"/>
                <a:cs typeface="+mn-cs"/>
              </a:rPr>
              <a:t>hơn. Điều đó cũng đồng nghĩa các </a:t>
            </a:r>
            <a:r>
              <a:rPr lang="vi-VN" sz="1200" b="1" i="0" kern="1200" dirty="0" smtClean="0">
                <a:solidFill>
                  <a:schemeClr val="tx1"/>
                </a:solidFill>
                <a:effectLst/>
                <a:latin typeface="+mn-lt"/>
                <a:ea typeface="+mn-ea"/>
                <a:cs typeface="+mn-cs"/>
              </a:rPr>
              <a:t>loại thuốc mới </a:t>
            </a:r>
            <a:r>
              <a:rPr lang="vi-VN" sz="1200" b="0" i="0" kern="1200" dirty="0" smtClean="0">
                <a:solidFill>
                  <a:schemeClr val="tx1"/>
                </a:solidFill>
                <a:effectLst/>
                <a:latin typeface="+mn-lt"/>
                <a:ea typeface="+mn-ea"/>
                <a:cs typeface="+mn-cs"/>
              </a:rPr>
              <a:t>có thể được sử dụng rộng rãi và </a:t>
            </a:r>
            <a:r>
              <a:rPr lang="vi-VN" sz="1200" b="1" i="0" kern="1200" dirty="0" smtClean="0">
                <a:solidFill>
                  <a:schemeClr val="tx1"/>
                </a:solidFill>
                <a:effectLst/>
                <a:latin typeface="+mn-lt"/>
                <a:ea typeface="+mn-ea"/>
                <a:cs typeface="+mn-cs"/>
              </a:rPr>
              <a:t>thời gian </a:t>
            </a:r>
            <a:r>
              <a:rPr lang="vi-VN" sz="1200" b="0" i="0" kern="1200" dirty="0" smtClean="0">
                <a:solidFill>
                  <a:schemeClr val="tx1"/>
                </a:solidFill>
                <a:effectLst/>
                <a:latin typeface="+mn-lt"/>
                <a:ea typeface="+mn-ea"/>
                <a:cs typeface="+mn-cs"/>
              </a:rPr>
              <a:t>chúng đến tay bác sĩ, bệnh nhân được </a:t>
            </a:r>
            <a:r>
              <a:rPr lang="vi-VN" sz="1200" b="1" i="0" kern="1200" dirty="0" smtClean="0">
                <a:solidFill>
                  <a:schemeClr val="tx1"/>
                </a:solidFill>
                <a:effectLst/>
                <a:latin typeface="+mn-lt"/>
                <a:ea typeface="+mn-ea"/>
                <a:cs typeface="+mn-cs"/>
              </a:rPr>
              <a:t>rút ngắn </a:t>
            </a:r>
            <a:r>
              <a:rPr lang="vi-VN" sz="1200" b="0" i="0" kern="1200" dirty="0" smtClean="0">
                <a:solidFill>
                  <a:schemeClr val="tx1"/>
                </a:solidFill>
                <a:effectLst/>
                <a:latin typeface="+mn-lt"/>
                <a:ea typeface="+mn-ea"/>
                <a:cs typeface="+mn-cs"/>
              </a:rPr>
              <a:t>đáng kể.</a:t>
            </a:r>
          </a:p>
          <a:p>
            <a:r>
              <a:rPr lang="vi-VN" dirty="0" smtClean="0"/>
              <a:t>- </a:t>
            </a:r>
            <a:r>
              <a:rPr lang="vi-VN" sz="1200" b="0" i="0" kern="1200" dirty="0" smtClean="0">
                <a:solidFill>
                  <a:schemeClr val="tx1"/>
                </a:solidFill>
                <a:effectLst/>
                <a:latin typeface="+mn-lt"/>
                <a:ea typeface="+mn-ea"/>
                <a:cs typeface="+mn-cs"/>
              </a:rPr>
              <a:t>Nhưng đó chưa phải tất cả, </a:t>
            </a:r>
            <a:r>
              <a:rPr lang="vi-VN" sz="1200" b="1" i="0" kern="1200" dirty="0" smtClean="0">
                <a:solidFill>
                  <a:schemeClr val="tx1"/>
                </a:solidFill>
                <a:effectLst/>
                <a:latin typeface="+mn-lt"/>
                <a:ea typeface="+mn-ea"/>
                <a:cs typeface="+mn-cs"/>
              </a:rPr>
              <a:t>tiềm năng </a:t>
            </a:r>
            <a:r>
              <a:rPr lang="vi-VN" sz="1200" b="0" i="0" kern="1200" dirty="0" smtClean="0">
                <a:solidFill>
                  <a:schemeClr val="tx1"/>
                </a:solidFill>
                <a:effectLst/>
                <a:latin typeface="+mn-lt"/>
                <a:ea typeface="+mn-ea"/>
                <a:cs typeface="+mn-cs"/>
              </a:rPr>
              <a:t>lớn nhất của </a:t>
            </a:r>
            <a:r>
              <a:rPr lang="vi-VN" sz="1200" b="1" i="0" kern="1200" dirty="0" smtClean="0">
                <a:solidFill>
                  <a:schemeClr val="tx1"/>
                </a:solidFill>
                <a:effectLst/>
                <a:latin typeface="+mn-lt"/>
                <a:ea typeface="+mn-ea"/>
                <a:cs typeface="+mn-cs"/>
              </a:rPr>
              <a:t>Big Data </a:t>
            </a:r>
            <a:r>
              <a:rPr lang="vi-VN" sz="1200" b="0" i="0" kern="1200" dirty="0" smtClean="0">
                <a:solidFill>
                  <a:schemeClr val="tx1"/>
                </a:solidFill>
                <a:effectLst/>
                <a:latin typeface="+mn-lt"/>
                <a:ea typeface="+mn-ea"/>
                <a:cs typeface="+mn-cs"/>
              </a:rPr>
              <a:t>đối với </a:t>
            </a:r>
            <a:r>
              <a:rPr lang="vi-VN" sz="1200" b="1" i="0" kern="1200" dirty="0" smtClean="0">
                <a:solidFill>
                  <a:schemeClr val="tx1"/>
                </a:solidFill>
                <a:effectLst/>
                <a:latin typeface="+mn-lt"/>
                <a:ea typeface="+mn-ea"/>
                <a:cs typeface="+mn-cs"/>
              </a:rPr>
              <a:t>y học </a:t>
            </a:r>
            <a:r>
              <a:rPr lang="vi-VN" sz="1200" b="0" i="0" kern="1200" dirty="0" smtClean="0">
                <a:solidFill>
                  <a:schemeClr val="tx1"/>
                </a:solidFill>
                <a:effectLst/>
                <a:latin typeface="+mn-lt"/>
                <a:ea typeface="+mn-ea"/>
                <a:cs typeface="+mn-cs"/>
              </a:rPr>
              <a:t>chính</a:t>
            </a:r>
            <a:r>
              <a:rPr lang="vi-VN" sz="1200" b="1"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là là khả năng </a:t>
            </a:r>
            <a:r>
              <a:rPr lang="vi-VN" sz="1200" b="1" i="0" kern="1200" dirty="0" smtClean="0">
                <a:solidFill>
                  <a:schemeClr val="tx1"/>
                </a:solidFill>
                <a:effectLst/>
                <a:latin typeface="+mn-lt"/>
                <a:ea typeface="+mn-ea"/>
                <a:cs typeface="+mn-cs"/>
              </a:rPr>
              <a:t>áp dụng </a:t>
            </a:r>
            <a:r>
              <a:rPr lang="vi-VN" sz="1200" b="0" i="0" kern="1200" dirty="0" smtClean="0">
                <a:solidFill>
                  <a:schemeClr val="tx1"/>
                </a:solidFill>
                <a:effectLst/>
                <a:latin typeface="+mn-lt"/>
                <a:ea typeface="+mn-ea"/>
                <a:cs typeface="+mn-cs"/>
              </a:rPr>
              <a:t>vào </a:t>
            </a:r>
            <a:r>
              <a:rPr lang="vi-VN" sz="1200" b="1" i="0" kern="1200" dirty="0" smtClean="0">
                <a:solidFill>
                  <a:schemeClr val="tx1"/>
                </a:solidFill>
                <a:effectLst/>
                <a:latin typeface="+mn-lt"/>
                <a:ea typeface="+mn-ea"/>
                <a:cs typeface="+mn-cs"/>
              </a:rPr>
              <a:t>quá trình phân tích gen</a:t>
            </a:r>
            <a:endParaRPr lang="vi-VN" dirty="0"/>
          </a:p>
        </p:txBody>
      </p:sp>
      <p:sp>
        <p:nvSpPr>
          <p:cNvPr id="4" name="Slide Number Placeholder 3"/>
          <p:cNvSpPr>
            <a:spLocks noGrp="1"/>
          </p:cNvSpPr>
          <p:nvPr>
            <p:ph type="sldNum" sz="quarter" idx="10"/>
          </p:nvPr>
        </p:nvSpPr>
        <p:spPr/>
        <p:txBody>
          <a:bodyPr/>
          <a:lstStyle/>
          <a:p>
            <a:fld id="{6C24B588-A6A9-41B6-896D-1E5E3576F22F}" type="slidenum">
              <a:rPr lang="vi-VN" smtClean="0"/>
              <a:pPr/>
              <a:t>15</a:t>
            </a:fld>
            <a:endParaRPr lang="vi-VN"/>
          </a:p>
        </p:txBody>
      </p:sp>
    </p:spTree>
    <p:extLst>
      <p:ext uri="{BB962C8B-B14F-4D97-AF65-F5344CB8AC3E}">
        <p14:creationId xmlns:p14="http://schemas.microsoft.com/office/powerpoint/2010/main" xmlns="" val="2545709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6C24B588-A6A9-41B6-896D-1E5E3576F22F}" type="slidenum">
              <a:rPr lang="vi-VN" smtClean="0"/>
              <a:pPr/>
              <a:t>16</a:t>
            </a:fld>
            <a:endParaRPr lang="vi-VN"/>
          </a:p>
        </p:txBody>
      </p:sp>
    </p:spTree>
    <p:extLst>
      <p:ext uri="{BB962C8B-B14F-4D97-AF65-F5344CB8AC3E}">
        <p14:creationId xmlns:p14="http://schemas.microsoft.com/office/powerpoint/2010/main" xmlns="" val="2295505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smtClean="0"/>
              <a:t>NÓI:</a:t>
            </a:r>
            <a:r>
              <a:rPr lang="vi-VN" b="1" baseline="0" dirty="0" smtClean="0"/>
              <a:t> </a:t>
            </a:r>
            <a:r>
              <a:rPr lang="vi-VN" baseline="0" dirty="0" smtClean="0"/>
              <a:t>Và rất nhiều các ứng dụng quanh đời sống, khoa học. Dự đoán </a:t>
            </a:r>
            <a:r>
              <a:rPr lang="en-US" sz="1200" kern="1200" dirty="0" err="1" smtClean="0">
                <a:solidFill>
                  <a:schemeClr val="tx1"/>
                </a:solidFill>
                <a:effectLst/>
                <a:latin typeface="+mn-lt"/>
                <a:ea typeface="+mn-ea"/>
                <a:cs typeface="+mn-cs"/>
              </a:rPr>
              <a:t>tỉ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hướng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trưởng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Thúc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đẩy</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sự</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phát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triển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loài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người</a:t>
            </a:r>
            <a:r>
              <a:rPr lang="en-US" sz="1200" kern="1200" baseline="0" dirty="0" smtClean="0">
                <a:solidFill>
                  <a:schemeClr val="tx1"/>
                </a:solidFill>
                <a:effectLst/>
                <a:latin typeface="+mn-lt"/>
                <a:ea typeface="+mn-ea"/>
                <a:cs typeface="+mn-cs"/>
              </a:rPr>
              <a:t>.</a:t>
            </a:r>
            <a:endParaRPr lang="vi-VN" dirty="0"/>
          </a:p>
        </p:txBody>
      </p:sp>
      <p:sp>
        <p:nvSpPr>
          <p:cNvPr id="4" name="Slide Number Placeholder 3"/>
          <p:cNvSpPr>
            <a:spLocks noGrp="1"/>
          </p:cNvSpPr>
          <p:nvPr>
            <p:ph type="sldNum" sz="quarter" idx="10"/>
          </p:nvPr>
        </p:nvSpPr>
        <p:spPr/>
        <p:txBody>
          <a:bodyPr/>
          <a:lstStyle/>
          <a:p>
            <a:fld id="{6C24B588-A6A9-41B6-896D-1E5E3576F22F}" type="slidenum">
              <a:rPr lang="vi-VN" smtClean="0"/>
              <a:pPr/>
              <a:t>17</a:t>
            </a:fld>
            <a:endParaRPr lang="vi-VN"/>
          </a:p>
        </p:txBody>
      </p:sp>
    </p:spTree>
    <p:extLst>
      <p:ext uri="{BB962C8B-B14F-4D97-AF65-F5344CB8AC3E}">
        <p14:creationId xmlns:p14="http://schemas.microsoft.com/office/powerpoint/2010/main" xmlns="" val="1869888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PHẦN</a:t>
            </a:r>
            <a:r>
              <a:rPr lang="en-US" baseline="0" dirty="0" smtClean="0"/>
              <a:t> NÀY CHỦ YẾU LÀ NÓI </a:t>
            </a:r>
            <a:r>
              <a:rPr lang="en-US" baseline="0" dirty="0" smtClean="0">
                <a:sym typeface="Wingdings" pitchFamily="2" charset="2"/>
              </a:rPr>
              <a:t>   </a:t>
            </a:r>
            <a:endParaRPr lang="vi-VN" dirty="0"/>
          </a:p>
        </p:txBody>
      </p:sp>
      <p:sp>
        <p:nvSpPr>
          <p:cNvPr id="4" name="Slide Number Placeholder 3"/>
          <p:cNvSpPr>
            <a:spLocks noGrp="1"/>
          </p:cNvSpPr>
          <p:nvPr>
            <p:ph type="sldNum" sz="quarter" idx="10"/>
          </p:nvPr>
        </p:nvSpPr>
        <p:spPr/>
        <p:txBody>
          <a:bodyPr/>
          <a:lstStyle/>
          <a:p>
            <a:fld id="{6C24B588-A6A9-41B6-896D-1E5E3576F22F}" type="slidenum">
              <a:rPr lang="vi-VN" smtClean="0"/>
              <a:pPr/>
              <a:t>36</a:t>
            </a:fld>
            <a:endParaRPr lang="vi-VN"/>
          </a:p>
        </p:txBody>
      </p:sp>
    </p:spTree>
    <p:extLst>
      <p:ext uri="{BB962C8B-B14F-4D97-AF65-F5344CB8AC3E}">
        <p14:creationId xmlns:p14="http://schemas.microsoft.com/office/powerpoint/2010/main" xmlns="" val="315635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NÓI</a:t>
            </a:r>
            <a:r>
              <a:rPr lang="en-US" b="1" baseline="0" dirty="0" smtClean="0"/>
              <a:t> </a:t>
            </a:r>
            <a:r>
              <a:rPr lang="en-US" b="1" baseline="-25000" dirty="0" smtClean="0"/>
              <a:t>(1)</a:t>
            </a:r>
            <a:r>
              <a:rPr lang="en-US" b="1" baseline="0" dirty="0" smtClean="0"/>
              <a:t>: </a:t>
            </a:r>
            <a:r>
              <a:rPr lang="en-US" baseline="0" dirty="0" err="1" smtClean="0"/>
              <a:t>Quả</a:t>
            </a:r>
            <a:r>
              <a:rPr lang="en-US" baseline="0" dirty="0" smtClean="0"/>
              <a:t> </a:t>
            </a:r>
            <a:r>
              <a:rPr lang="en-US" baseline="0" dirty="0" err="1" smtClean="0"/>
              <a:t>thật</a:t>
            </a:r>
            <a:r>
              <a:rPr lang="en-US" baseline="0" dirty="0" smtClean="0"/>
              <a:t> </a:t>
            </a:r>
            <a:r>
              <a:rPr lang="vi-VN" sz="1200" b="0" i="0" kern="1200" baseline="0" dirty="0" smtClean="0">
                <a:solidFill>
                  <a:schemeClr val="tx1"/>
                </a:solidFill>
                <a:effectLst/>
                <a:latin typeface="+mn-lt"/>
                <a:ea typeface="+mn-ea"/>
                <a:cs typeface="+mn-cs"/>
              </a:rPr>
              <a:t>t</a:t>
            </a:r>
            <a:r>
              <a:rPr lang="vi-VN" sz="1200" b="0" i="0" kern="1200" dirty="0" smtClean="0">
                <a:solidFill>
                  <a:schemeClr val="tx1"/>
                </a:solidFill>
                <a:effectLst/>
                <a:latin typeface="+mn-lt"/>
                <a:ea typeface="+mn-ea"/>
                <a:cs typeface="+mn-cs"/>
              </a:rPr>
              <a:t>rong công tác nghiên cứu khoa học, Big Data đang mang lại các nhà nghiên cứu cơ hội tiếp cận và giải quyết rất nhiều vấn đề hóc búa mà trước đây không thể hoặc rất khó thực hiện. Khái niệm Big Data đang ngày càng phổ biến và những ứng dụng của nó trong đời sống hiện này. Tuy nhiên,</a:t>
            </a:r>
            <a:r>
              <a:rPr lang="vi-VN" sz="1200" b="0" i="0" kern="1200" baseline="0" dirty="0" smtClean="0">
                <a:solidFill>
                  <a:schemeClr val="tx1"/>
                </a:solidFill>
                <a:effectLst/>
                <a:latin typeface="+mn-lt"/>
                <a:ea typeface="+mn-ea"/>
                <a:cs typeface="+mn-cs"/>
              </a:rPr>
              <a:t> việc tận dụng tối đa nguồn tài nguyên khổng lồ này quả không dễ mặc dù khi ta có nó trong tay. </a:t>
            </a:r>
          </a:p>
          <a:p>
            <a:r>
              <a:rPr lang="vi-VN" sz="1200" b="1" i="0" kern="1200" baseline="0" dirty="0" smtClean="0">
                <a:solidFill>
                  <a:schemeClr val="tx1"/>
                </a:solidFill>
                <a:effectLst/>
                <a:latin typeface="+mn-lt"/>
                <a:ea typeface="+mn-ea"/>
                <a:cs typeface="+mn-cs"/>
              </a:rPr>
              <a:t>NÓI</a:t>
            </a:r>
            <a:r>
              <a:rPr lang="vi-VN" sz="1200" b="1" i="0" kern="1200" baseline="-25000" dirty="0" smtClean="0">
                <a:solidFill>
                  <a:schemeClr val="tx1"/>
                </a:solidFill>
                <a:effectLst/>
                <a:latin typeface="+mn-lt"/>
                <a:ea typeface="+mn-ea"/>
                <a:cs typeface="+mn-cs"/>
              </a:rPr>
              <a:t>(2)</a:t>
            </a:r>
            <a:r>
              <a:rPr lang="vi-VN" sz="1200" b="1" i="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Big Data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thêm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phỏng</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endParaRPr lang="en-US" sz="1200" kern="1200" dirty="0" smtClean="0">
              <a:solidFill>
                <a:schemeClr val="tx1"/>
              </a:solidFill>
              <a:effectLst/>
              <a:latin typeface="+mn-lt"/>
              <a:ea typeface="+mn-ea"/>
              <a:cs typeface="+mn-cs"/>
            </a:endParaRPr>
          </a:p>
          <a:p>
            <a:r>
              <a:rPr lang="en-US" b="1" dirty="0" smtClean="0"/>
              <a:t>NÓI</a:t>
            </a:r>
            <a:r>
              <a:rPr lang="en-US" b="1" baseline="-25000" dirty="0" smtClean="0"/>
              <a:t>(3)</a:t>
            </a:r>
            <a:r>
              <a:rPr lang="en-US" b="1" baseline="0" dirty="0" smtClean="0"/>
              <a:t> : </a:t>
            </a:r>
            <a:r>
              <a:rPr lang="en-US" sz="1200" kern="1200" dirty="0" smtClean="0">
                <a:solidFill>
                  <a:schemeClr val="tx1"/>
                </a:solidFill>
                <a:effectLst/>
                <a:latin typeface="+mn-lt"/>
                <a:ea typeface="+mn-ea"/>
                <a:cs typeface="+mn-cs"/>
              </a:rPr>
              <a:t>Big Data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kèm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vi </a:t>
            </a:r>
            <a:r>
              <a:rPr lang="en-US" sz="1200" kern="1200" dirty="0" err="1" smtClean="0">
                <a:solidFill>
                  <a:schemeClr val="tx1"/>
                </a:solidFill>
                <a:effectLst/>
                <a:latin typeface="+mn-lt"/>
                <a:ea typeface="+mn-ea"/>
                <a:cs typeface="+mn-cs"/>
              </a:rPr>
              <a:t>phạm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luật</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lĩnh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đẩy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riêng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Big Data.</a:t>
            </a:r>
            <a:endParaRPr lang="vi-VN" dirty="0"/>
          </a:p>
        </p:txBody>
      </p:sp>
      <p:sp>
        <p:nvSpPr>
          <p:cNvPr id="4" name="Slide Number Placeholder 3"/>
          <p:cNvSpPr>
            <a:spLocks noGrp="1"/>
          </p:cNvSpPr>
          <p:nvPr>
            <p:ph type="sldNum" sz="quarter" idx="10"/>
          </p:nvPr>
        </p:nvSpPr>
        <p:spPr/>
        <p:txBody>
          <a:bodyPr/>
          <a:lstStyle/>
          <a:p>
            <a:fld id="{6C24B588-A6A9-41B6-896D-1E5E3576F22F}" type="slidenum">
              <a:rPr lang="vi-VN" smtClean="0"/>
              <a:pPr/>
              <a:t>38</a:t>
            </a:fld>
            <a:endParaRPr lang="vi-VN"/>
          </a:p>
        </p:txBody>
      </p:sp>
    </p:spTree>
    <p:extLst>
      <p:ext uri="{BB962C8B-B14F-4D97-AF65-F5344CB8AC3E}">
        <p14:creationId xmlns:p14="http://schemas.microsoft.com/office/powerpoint/2010/main" xmlns="" val="2409757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A279635-F470-4F84-B00A-24C4F6E0E7E9}" type="datetimeFigureOut">
              <a:rPr lang="vi-VN" smtClean="0"/>
              <a:pPr/>
              <a:t>08/12/2016</a:t>
            </a:fld>
            <a:endParaRPr lang="vi-V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vi-V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C159EBB-F61A-4DE7-A7F4-A7D4C71F2D18}" type="slidenum">
              <a:rPr lang="vi-VN" smtClean="0"/>
              <a:pPr/>
              <a:t>‹#›</a:t>
            </a:fld>
            <a:endParaRPr lang="vi-V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279635-F470-4F84-B00A-24C4F6E0E7E9}" type="datetimeFigureOut">
              <a:rPr lang="vi-VN" smtClean="0"/>
              <a:pPr/>
              <a:t>08/12/2016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59EBB-F61A-4DE7-A7F4-A7D4C71F2D18}" type="slidenum">
              <a:rPr lang="vi-VN" smtClean="0"/>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279635-F470-4F84-B00A-24C4F6E0E7E9}" type="datetimeFigureOut">
              <a:rPr lang="vi-VN" smtClean="0"/>
              <a:pPr/>
              <a:t>08/12/2016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59EBB-F61A-4DE7-A7F4-A7D4C71F2D18}" type="slidenum">
              <a:rPr lang="vi-VN" smtClean="0"/>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A279635-F470-4F84-B00A-24C4F6E0E7E9}" type="datetimeFigureOut">
              <a:rPr lang="vi-VN" smtClean="0"/>
              <a:pPr/>
              <a:t>08/12/2016</a:t>
            </a:fld>
            <a:endParaRPr lang="vi-VN"/>
          </a:p>
        </p:txBody>
      </p:sp>
      <p:sp>
        <p:nvSpPr>
          <p:cNvPr id="9" name="Slide Number Placeholder 8"/>
          <p:cNvSpPr>
            <a:spLocks noGrp="1"/>
          </p:cNvSpPr>
          <p:nvPr>
            <p:ph type="sldNum" sz="quarter" idx="15"/>
          </p:nvPr>
        </p:nvSpPr>
        <p:spPr/>
        <p:txBody>
          <a:bodyPr rtlCol="0"/>
          <a:lstStyle/>
          <a:p>
            <a:fld id="{3C159EBB-F61A-4DE7-A7F4-A7D4C71F2D18}" type="slidenum">
              <a:rPr lang="vi-VN" smtClean="0"/>
              <a:pPr/>
              <a:t>‹#›</a:t>
            </a:fld>
            <a:endParaRPr lang="vi-VN"/>
          </a:p>
        </p:txBody>
      </p:sp>
      <p:sp>
        <p:nvSpPr>
          <p:cNvPr id="10" name="Footer Placeholder 9"/>
          <p:cNvSpPr>
            <a:spLocks noGrp="1"/>
          </p:cNvSpPr>
          <p:nvPr>
            <p:ph type="ftr" sz="quarter" idx="16"/>
          </p:nvPr>
        </p:nvSpPr>
        <p:spPr/>
        <p:txBody>
          <a:bodyPr rtlCol="0"/>
          <a:lstStyle/>
          <a:p>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A279635-F470-4F84-B00A-24C4F6E0E7E9}" type="datetimeFigureOut">
              <a:rPr lang="vi-VN" smtClean="0"/>
              <a:pPr/>
              <a:t>08/12/2016</a:t>
            </a:fld>
            <a:endParaRPr lang="vi-V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vi-V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C159EBB-F61A-4DE7-A7F4-A7D4C71F2D18}" type="slidenum">
              <a:rPr lang="vi-VN" smtClean="0"/>
              <a:pPr/>
              <a:t>‹#›</a:t>
            </a:fld>
            <a:endParaRPr lang="vi-V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A279635-F470-4F84-B00A-24C4F6E0E7E9}" type="datetimeFigureOut">
              <a:rPr lang="vi-VN" smtClean="0"/>
              <a:pPr/>
              <a:t>08/12/2016</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C159EBB-F61A-4DE7-A7F4-A7D4C71F2D18}" type="slidenum">
              <a:rPr lang="vi-VN" smtClean="0"/>
              <a:pPr/>
              <a:t>‹#›</a:t>
            </a:fld>
            <a:endParaRPr lang="vi-V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A279635-F470-4F84-B00A-24C4F6E0E7E9}" type="datetimeFigureOut">
              <a:rPr lang="vi-VN" smtClean="0"/>
              <a:pPr/>
              <a:t>08/12/2016</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3C159EBB-F61A-4DE7-A7F4-A7D4C71F2D18}" type="slidenum">
              <a:rPr lang="vi-VN" smtClean="0"/>
              <a:pPr/>
              <a:t>‹#›</a:t>
            </a:fld>
            <a:endParaRPr lang="vi-V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A279635-F470-4F84-B00A-24C4F6E0E7E9}" type="datetimeFigureOut">
              <a:rPr lang="vi-VN" smtClean="0"/>
              <a:pPr/>
              <a:t>08/12/2016</a:t>
            </a:fld>
            <a:endParaRPr lang="vi-VN"/>
          </a:p>
        </p:txBody>
      </p:sp>
      <p:sp>
        <p:nvSpPr>
          <p:cNvPr id="7" name="Slide Number Placeholder 6"/>
          <p:cNvSpPr>
            <a:spLocks noGrp="1"/>
          </p:cNvSpPr>
          <p:nvPr>
            <p:ph type="sldNum" sz="quarter" idx="11"/>
          </p:nvPr>
        </p:nvSpPr>
        <p:spPr/>
        <p:txBody>
          <a:bodyPr rtlCol="0"/>
          <a:lstStyle/>
          <a:p>
            <a:fld id="{3C159EBB-F61A-4DE7-A7F4-A7D4C71F2D18}" type="slidenum">
              <a:rPr lang="vi-VN" smtClean="0"/>
              <a:pPr/>
              <a:t>‹#›</a:t>
            </a:fld>
            <a:endParaRPr lang="vi-VN"/>
          </a:p>
        </p:txBody>
      </p:sp>
      <p:sp>
        <p:nvSpPr>
          <p:cNvPr id="8" name="Footer Placeholder 7"/>
          <p:cNvSpPr>
            <a:spLocks noGrp="1"/>
          </p:cNvSpPr>
          <p:nvPr>
            <p:ph type="ftr" sz="quarter" idx="12"/>
          </p:nvPr>
        </p:nvSpPr>
        <p:spPr/>
        <p:txBody>
          <a:bodyPr rtlCol="0"/>
          <a:lstStyle/>
          <a:p>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279635-F470-4F84-B00A-24C4F6E0E7E9}" type="datetimeFigureOut">
              <a:rPr lang="vi-VN" smtClean="0"/>
              <a:pPr/>
              <a:t>08/12/2016</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3C159EBB-F61A-4DE7-A7F4-A7D4C71F2D18}" type="slidenum">
              <a:rPr lang="vi-VN" smtClean="0"/>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A279635-F470-4F84-B00A-24C4F6E0E7E9}" type="datetimeFigureOut">
              <a:rPr lang="vi-VN" smtClean="0"/>
              <a:pPr/>
              <a:t>08/12/2016</a:t>
            </a:fld>
            <a:endParaRPr lang="vi-VN"/>
          </a:p>
        </p:txBody>
      </p:sp>
      <p:sp>
        <p:nvSpPr>
          <p:cNvPr id="22" name="Slide Number Placeholder 21"/>
          <p:cNvSpPr>
            <a:spLocks noGrp="1"/>
          </p:cNvSpPr>
          <p:nvPr>
            <p:ph type="sldNum" sz="quarter" idx="15"/>
          </p:nvPr>
        </p:nvSpPr>
        <p:spPr/>
        <p:txBody>
          <a:bodyPr rtlCol="0"/>
          <a:lstStyle/>
          <a:p>
            <a:fld id="{3C159EBB-F61A-4DE7-A7F4-A7D4C71F2D18}" type="slidenum">
              <a:rPr lang="vi-VN" smtClean="0"/>
              <a:pPr/>
              <a:t>‹#›</a:t>
            </a:fld>
            <a:endParaRPr lang="vi-VN"/>
          </a:p>
        </p:txBody>
      </p:sp>
      <p:sp>
        <p:nvSpPr>
          <p:cNvPr id="23" name="Footer Placeholder 22"/>
          <p:cNvSpPr>
            <a:spLocks noGrp="1"/>
          </p:cNvSpPr>
          <p:nvPr>
            <p:ph type="ftr" sz="quarter" idx="16"/>
          </p:nvPr>
        </p:nvSpPr>
        <p:spPr/>
        <p:txBody>
          <a:bodyPr rtlCol="0"/>
          <a:lstStyle/>
          <a:p>
            <a:endParaRPr lang="vi-V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A279635-F470-4F84-B00A-24C4F6E0E7E9}" type="datetimeFigureOut">
              <a:rPr lang="vi-VN" smtClean="0"/>
              <a:pPr/>
              <a:t>08/12/2016</a:t>
            </a:fld>
            <a:endParaRPr lang="vi-VN"/>
          </a:p>
        </p:txBody>
      </p:sp>
      <p:sp>
        <p:nvSpPr>
          <p:cNvPr id="18" name="Slide Number Placeholder 17"/>
          <p:cNvSpPr>
            <a:spLocks noGrp="1"/>
          </p:cNvSpPr>
          <p:nvPr>
            <p:ph type="sldNum" sz="quarter" idx="11"/>
          </p:nvPr>
        </p:nvSpPr>
        <p:spPr/>
        <p:txBody>
          <a:bodyPr rtlCol="0"/>
          <a:lstStyle/>
          <a:p>
            <a:fld id="{3C159EBB-F61A-4DE7-A7F4-A7D4C71F2D18}" type="slidenum">
              <a:rPr lang="vi-VN" smtClean="0"/>
              <a:pPr/>
              <a:t>‹#›</a:t>
            </a:fld>
            <a:endParaRPr lang="vi-VN"/>
          </a:p>
        </p:txBody>
      </p:sp>
      <p:sp>
        <p:nvSpPr>
          <p:cNvPr id="21" name="Footer Placeholder 20"/>
          <p:cNvSpPr>
            <a:spLocks noGrp="1"/>
          </p:cNvSpPr>
          <p:nvPr>
            <p:ph type="ftr" sz="quarter" idx="12"/>
          </p:nvPr>
        </p:nvSpPr>
        <p:spPr/>
        <p:txBody>
          <a:bodyPr rtlCol="0"/>
          <a:lstStyle/>
          <a:p>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A279635-F470-4F84-B00A-24C4F6E0E7E9}" type="datetimeFigureOut">
              <a:rPr lang="vi-VN" smtClean="0"/>
              <a:pPr/>
              <a:t>08/12/2016</a:t>
            </a:fld>
            <a:endParaRPr lang="vi-V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vi-V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C159EBB-F61A-4DE7-A7F4-A7D4C71F2D18}" type="slidenum">
              <a:rPr lang="vi-VN" smtClean="0"/>
              <a:pPr/>
              <a:t>‹#›</a:t>
            </a:fld>
            <a:endParaRPr lang="vi-V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5" name="TextBox 4"/>
          <p:cNvSpPr txBox="1"/>
          <p:nvPr/>
        </p:nvSpPr>
        <p:spPr>
          <a:xfrm>
            <a:off x="899593" y="476672"/>
            <a:ext cx="7488832" cy="3077766"/>
          </a:xfrm>
          <a:prstGeom prst="rect">
            <a:avLst/>
          </a:prstGeom>
          <a:noFill/>
        </p:spPr>
        <p:txBody>
          <a:bodyPr wrap="square" rtlCol="0">
            <a:spAutoFit/>
          </a:bodyPr>
          <a:lstStyle/>
          <a:p>
            <a:pPr algn="ctr"/>
            <a:r>
              <a:rPr lang="en-US" sz="3200" dirty="0" err="1" smtClean="0"/>
              <a:t>Thảo</a:t>
            </a:r>
            <a:r>
              <a:rPr lang="en-US" sz="3200" dirty="0" smtClean="0"/>
              <a:t> </a:t>
            </a:r>
            <a:r>
              <a:rPr lang="en-US" sz="3200" dirty="0" err="1" smtClean="0"/>
              <a:t>Luận</a:t>
            </a:r>
            <a:r>
              <a:rPr lang="en-US" sz="3200" dirty="0" smtClean="0"/>
              <a:t> </a:t>
            </a:r>
            <a:r>
              <a:rPr lang="en-US" sz="3200" err="1" smtClean="0"/>
              <a:t>về</a:t>
            </a:r>
            <a:r>
              <a:rPr lang="en-US" sz="3200" smtClean="0"/>
              <a:t> Big Data </a:t>
            </a:r>
            <a:endParaRPr lang="en-US" sz="3200" dirty="0" smtClean="0"/>
          </a:p>
          <a:p>
            <a:endParaRPr lang="en-US" dirty="0" smtClean="0"/>
          </a:p>
          <a:p>
            <a:r>
              <a:rPr lang="en-US" u="sng" dirty="0" err="1" smtClean="0"/>
              <a:t>Thành</a:t>
            </a:r>
            <a:r>
              <a:rPr lang="en-US" u="sng" dirty="0" smtClean="0"/>
              <a:t> </a:t>
            </a:r>
            <a:r>
              <a:rPr lang="en-US" u="sng" dirty="0" err="1" smtClean="0"/>
              <a:t>viên</a:t>
            </a:r>
            <a:r>
              <a:rPr lang="en-US" u="sng" dirty="0" smtClean="0"/>
              <a:t>: </a:t>
            </a:r>
          </a:p>
          <a:p>
            <a:endParaRPr lang="en-US" u="sng" dirty="0"/>
          </a:p>
          <a:p>
            <a:endParaRPr lang="en-US" u="sng" dirty="0" smtClean="0"/>
          </a:p>
          <a:p>
            <a:pPr lvl="4" algn="just"/>
            <a:r>
              <a:rPr lang="en-US" dirty="0" smtClean="0"/>
              <a:t>1.Tạ </a:t>
            </a:r>
            <a:r>
              <a:rPr lang="en-US" dirty="0" err="1" smtClean="0"/>
              <a:t>Quan</a:t>
            </a:r>
            <a:r>
              <a:rPr lang="en-US" dirty="0" smtClean="0"/>
              <a:t> </a:t>
            </a:r>
            <a:r>
              <a:rPr lang="en-US" dirty="0" err="1" smtClean="0"/>
              <a:t>Tùng</a:t>
            </a:r>
            <a:endParaRPr lang="en-US" dirty="0" smtClean="0"/>
          </a:p>
          <a:p>
            <a:pPr lvl="4" algn="just"/>
            <a:r>
              <a:rPr lang="en-US" dirty="0" smtClean="0"/>
              <a:t>2.Cao </a:t>
            </a:r>
            <a:r>
              <a:rPr lang="en-US" dirty="0" err="1" smtClean="0"/>
              <a:t>Thanh</a:t>
            </a:r>
            <a:r>
              <a:rPr lang="en-US" dirty="0" smtClean="0"/>
              <a:t> </a:t>
            </a:r>
            <a:r>
              <a:rPr lang="en-US" dirty="0" err="1" smtClean="0"/>
              <a:t>Tùng</a:t>
            </a:r>
            <a:endParaRPr lang="en-US" dirty="0" smtClean="0"/>
          </a:p>
          <a:p>
            <a:pPr lvl="4" algn="just"/>
            <a:r>
              <a:rPr lang="en-US" dirty="0" smtClean="0"/>
              <a:t>3.Tống </a:t>
            </a:r>
            <a:r>
              <a:rPr lang="en-US" dirty="0" err="1" smtClean="0"/>
              <a:t>Văn</a:t>
            </a:r>
            <a:r>
              <a:rPr lang="en-US" dirty="0" smtClean="0"/>
              <a:t> </a:t>
            </a:r>
            <a:r>
              <a:rPr lang="en-US" dirty="0" err="1" smtClean="0"/>
              <a:t>Vinh</a:t>
            </a:r>
            <a:endParaRPr lang="en-US" dirty="0" smtClean="0"/>
          </a:p>
          <a:p>
            <a:pPr lvl="4" algn="just"/>
            <a:r>
              <a:rPr lang="en-US" dirty="0" smtClean="0"/>
              <a:t>4.Nguyễn </a:t>
            </a:r>
            <a:r>
              <a:rPr lang="en-US" dirty="0" err="1" smtClean="0"/>
              <a:t>Văn</a:t>
            </a:r>
            <a:r>
              <a:rPr lang="en-US" dirty="0" smtClean="0"/>
              <a:t> </a:t>
            </a:r>
            <a:r>
              <a:rPr lang="en-US" dirty="0" err="1" smtClean="0"/>
              <a:t>Trung</a:t>
            </a:r>
            <a:endParaRPr lang="en-US" dirty="0" smtClean="0"/>
          </a:p>
          <a:p>
            <a:endParaRPr lang="vi-VN" dirty="0"/>
          </a:p>
        </p:txBody>
      </p:sp>
    </p:spTree>
    <p:extLst>
      <p:ext uri="{BB962C8B-B14F-4D97-AF65-F5344CB8AC3E}">
        <p14:creationId xmlns:p14="http://schemas.microsoft.com/office/powerpoint/2010/main" xmlns="" val="20746110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7544" y="397517"/>
            <a:ext cx="8598829" cy="523220"/>
          </a:xfrm>
          <a:prstGeom prst="rect">
            <a:avLst/>
          </a:prstGeom>
          <a:noFill/>
        </p:spPr>
        <p:txBody>
          <a:bodyPr wrap="none" rtlCol="0">
            <a:spAutoFit/>
          </a:bodyPr>
          <a:lstStyle/>
          <a:p>
            <a:r>
              <a:rPr lang="en-US" sz="2800" b="1" dirty="0" smtClean="0">
                <a:solidFill>
                  <a:srgbClr val="FF0000"/>
                </a:solidFill>
              </a:rPr>
              <a:t>1.4:Tại </a:t>
            </a:r>
            <a:r>
              <a:rPr lang="en-US" sz="2800" b="1" dirty="0" err="1">
                <a:solidFill>
                  <a:srgbClr val="FF0000"/>
                </a:solidFill>
              </a:rPr>
              <a:t>sao</a:t>
            </a:r>
            <a:r>
              <a:rPr lang="en-US" sz="2800" b="1" dirty="0">
                <a:solidFill>
                  <a:srgbClr val="FF0000"/>
                </a:solidFill>
              </a:rPr>
              <a:t> Big Data </a:t>
            </a:r>
            <a:r>
              <a:rPr lang="en-US" sz="2800" b="1" dirty="0" err="1">
                <a:solidFill>
                  <a:srgbClr val="FF0000"/>
                </a:solidFill>
              </a:rPr>
              <a:t>lại</a:t>
            </a:r>
            <a:r>
              <a:rPr lang="en-US" sz="2800" b="1" dirty="0">
                <a:solidFill>
                  <a:srgbClr val="FF0000"/>
                </a:solidFill>
              </a:rPr>
              <a:t> </a:t>
            </a:r>
            <a:r>
              <a:rPr lang="en-US" sz="2800" b="1" dirty="0" err="1">
                <a:solidFill>
                  <a:srgbClr val="FF0000"/>
                </a:solidFill>
              </a:rPr>
              <a:t>trở</a:t>
            </a:r>
            <a:r>
              <a:rPr lang="en-US" sz="2800" b="1" dirty="0">
                <a:solidFill>
                  <a:srgbClr val="FF0000"/>
                </a:solidFill>
              </a:rPr>
              <a:t> </a:t>
            </a:r>
            <a:r>
              <a:rPr lang="en-US" sz="2800" b="1" dirty="0" err="1">
                <a:solidFill>
                  <a:srgbClr val="FF0000"/>
                </a:solidFill>
              </a:rPr>
              <a:t>thành</a:t>
            </a:r>
            <a:r>
              <a:rPr lang="en-US" sz="2800" b="1" dirty="0">
                <a:solidFill>
                  <a:srgbClr val="FF0000"/>
                </a:solidFill>
              </a:rPr>
              <a:t> </a:t>
            </a:r>
            <a:r>
              <a:rPr lang="en-US" sz="2800" b="1" dirty="0" err="1">
                <a:solidFill>
                  <a:srgbClr val="FF0000"/>
                </a:solidFill>
              </a:rPr>
              <a:t>một</a:t>
            </a:r>
            <a:r>
              <a:rPr lang="en-US" sz="2800" b="1" dirty="0">
                <a:solidFill>
                  <a:srgbClr val="FF0000"/>
                </a:solidFill>
              </a:rPr>
              <a:t> </a:t>
            </a:r>
            <a:r>
              <a:rPr lang="en-US" sz="2800" b="1" dirty="0" err="1">
                <a:solidFill>
                  <a:srgbClr val="FF0000"/>
                </a:solidFill>
              </a:rPr>
              <a:t>xu</a:t>
            </a:r>
            <a:r>
              <a:rPr lang="en-US" sz="2800" b="1" dirty="0">
                <a:solidFill>
                  <a:srgbClr val="FF0000"/>
                </a:solidFill>
              </a:rPr>
              <a:t> </a:t>
            </a:r>
            <a:r>
              <a:rPr lang="en-US" sz="2800" b="1" dirty="0" err="1" smtClean="0">
                <a:solidFill>
                  <a:srgbClr val="FF0000"/>
                </a:solidFill>
              </a:rPr>
              <a:t>thế</a:t>
            </a:r>
            <a:r>
              <a:rPr lang="en-US" sz="2800" b="1" dirty="0" smtClean="0">
                <a:solidFill>
                  <a:srgbClr val="FF0000"/>
                </a:solidFill>
              </a:rPr>
              <a:t> .?</a:t>
            </a:r>
            <a:endParaRPr lang="vi-VN" sz="2800" b="1" dirty="0">
              <a:solidFill>
                <a:srgbClr val="FF0000"/>
              </a:solidFill>
            </a:endParaRPr>
          </a:p>
        </p:txBody>
      </p:sp>
      <p:pic>
        <p:nvPicPr>
          <p:cNvPr id="10" name="Picture 9"/>
          <p:cNvPicPr/>
          <p:nvPr/>
        </p:nvPicPr>
        <p:blipFill>
          <a:blip r:embed="rId2" cstate="print">
            <a:extLst>
              <a:ext uri="{28A0092B-C50C-407E-A947-70E740481C1C}">
                <a14:useLocalDpi xmlns:a14="http://schemas.microsoft.com/office/drawing/2010/main" xmlns="" val="0"/>
              </a:ext>
            </a:extLst>
          </a:blip>
          <a:stretch>
            <a:fillRect/>
          </a:stretch>
        </p:blipFill>
        <p:spPr>
          <a:xfrm>
            <a:off x="683568" y="1196752"/>
            <a:ext cx="7488832" cy="4320480"/>
          </a:xfrm>
          <a:prstGeom prst="rect">
            <a:avLst/>
          </a:prstGeom>
        </p:spPr>
      </p:pic>
    </p:spTree>
    <p:extLst>
      <p:ext uri="{BB962C8B-B14F-4D97-AF65-F5344CB8AC3E}">
        <p14:creationId xmlns:p14="http://schemas.microsoft.com/office/powerpoint/2010/main" xmlns="" val="24264767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64884" y="2060848"/>
            <a:ext cx="6120680" cy="1384995"/>
          </a:xfrm>
          <a:prstGeom prst="rect">
            <a:avLst/>
          </a:prstGeom>
        </p:spPr>
        <p:txBody>
          <a:bodyPr wrap="square">
            <a:spAutoFit/>
          </a:bodyPr>
          <a:lstStyle/>
          <a:p>
            <a:pPr algn="ctr"/>
            <a:r>
              <a:rPr lang="en-US" sz="2800" b="1" dirty="0" err="1">
                <a:solidFill>
                  <a:schemeClr val="accent1">
                    <a:lumMod val="75000"/>
                  </a:schemeClr>
                </a:solidFill>
              </a:rPr>
              <a:t>Phần</a:t>
            </a:r>
            <a:r>
              <a:rPr lang="en-US" sz="2800" b="1" dirty="0">
                <a:solidFill>
                  <a:schemeClr val="accent1">
                    <a:lumMod val="75000"/>
                  </a:schemeClr>
                </a:solidFill>
              </a:rPr>
              <a:t> </a:t>
            </a:r>
            <a:r>
              <a:rPr lang="en-US" sz="2800" b="1" dirty="0" smtClean="0">
                <a:solidFill>
                  <a:schemeClr val="accent1">
                    <a:lumMod val="75000"/>
                  </a:schemeClr>
                </a:solidFill>
              </a:rPr>
              <a:t>2:</a:t>
            </a:r>
            <a:endParaRPr lang="en-US" sz="2800" b="1" dirty="0">
              <a:solidFill>
                <a:schemeClr val="accent1">
                  <a:lumMod val="75000"/>
                </a:schemeClr>
              </a:solidFill>
            </a:endParaRPr>
          </a:p>
          <a:p>
            <a:pPr algn="ctr"/>
            <a:r>
              <a:rPr lang="en-US" sz="2800" b="1" err="1" smtClean="0">
                <a:solidFill>
                  <a:schemeClr val="accent1">
                    <a:lumMod val="75000"/>
                  </a:schemeClr>
                </a:solidFill>
              </a:rPr>
              <a:t>Ví</a:t>
            </a:r>
            <a:r>
              <a:rPr lang="en-US" sz="2800" b="1" smtClean="0">
                <a:solidFill>
                  <a:schemeClr val="accent1">
                    <a:lumMod val="75000"/>
                  </a:schemeClr>
                </a:solidFill>
              </a:rPr>
              <a:t> dụ và ứng dụng của Big Data </a:t>
            </a:r>
            <a:endParaRPr lang="en-US" sz="2800" b="1" dirty="0">
              <a:solidFill>
                <a:schemeClr val="accent1">
                  <a:lumMod val="75000"/>
                </a:schemeClr>
              </a:solidFill>
            </a:endParaRPr>
          </a:p>
          <a:p>
            <a:endParaRPr lang="vi-VN" sz="2800" dirty="0"/>
          </a:p>
        </p:txBody>
      </p:sp>
    </p:spTree>
    <p:extLst>
      <p:ext uri="{BB962C8B-B14F-4D97-AF65-F5344CB8AC3E}">
        <p14:creationId xmlns:p14="http://schemas.microsoft.com/office/powerpoint/2010/main" xmlns="" val="1225244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82687" y="1628800"/>
            <a:ext cx="6778625" cy="3803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84862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3" name="Picture 2" descr="https://media.licdn.com/mpr/mpr/shrinknp_800_800/AAEAAQAAAAAAAAkHAAAAJGMxMGQ4MDQ2LWRlMjQtNDcwMy05ZDQwLTQ2NTM3MjQ5NTc1NA.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568" y="836712"/>
            <a:ext cx="7488832" cy="432048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3"/>
          <p:cNvSpPr>
            <a:spLocks noChangeArrowheads="1"/>
          </p:cNvSpPr>
          <p:nvPr/>
        </p:nvSpPr>
        <p:spPr bwMode="auto">
          <a:xfrm>
            <a:off x="467544" y="5157192"/>
            <a:ext cx="8387296"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0" i="1" u="none" strike="noStrike" cap="none" normalizeH="0" baseline="0" smtClean="0">
                <a:ln>
                  <a:noFill/>
                </a:ln>
                <a:solidFill>
                  <a:srgbClr val="232629"/>
                </a:solidFill>
                <a:effectLst/>
                <a:latin typeface="Arial" pitchFamily="34" charset="0"/>
                <a:ea typeface="Times New Roman" pitchFamily="18" charset="0"/>
                <a:cs typeface="Arial" pitchFamily="34" charset="0"/>
              </a:rPr>
              <a:t>​</a:t>
            </a:r>
            <a:endParaRPr kumimoji="0" lang="en-US" alt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smtClean="0">
                <a:ln>
                  <a:noFill/>
                </a:ln>
                <a:solidFill>
                  <a:srgbClr val="232629"/>
                </a:solidFill>
                <a:effectLst/>
                <a:latin typeface="Times New Roman" panose="02020603050405020304" pitchFamily="18" charset="0"/>
                <a:ea typeface="Times New Roman" panose="02020603050405020304" pitchFamily="18" charset="0"/>
                <a:cs typeface="Times New Roman" panose="02020603050405020304" pitchFamily="18" charset="0"/>
              </a:rPr>
              <a:t>Hoạt động của người dùng Wikipedia được mô hình hóa và với kích thước hàng terabyte</a:t>
            </a:r>
            <a:endParaRPr kumimoji="0" lang="en-US" altLang="en-US"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416591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63775" y="1143908"/>
            <a:ext cx="7467600" cy="1204972"/>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Font typeface="Wingdings"/>
              <a:buNone/>
            </a:pPr>
            <a:r>
              <a:rPr lang="en-US" b="1" dirty="0" err="1" smtClean="0">
                <a:solidFill>
                  <a:schemeClr val="bg2">
                    <a:lumMod val="25000"/>
                  </a:schemeClr>
                </a:solidFill>
              </a:rPr>
              <a:t>Bán</a:t>
            </a:r>
            <a:r>
              <a:rPr lang="en-US" b="1" dirty="0" smtClean="0">
                <a:solidFill>
                  <a:schemeClr val="bg2">
                    <a:lumMod val="25000"/>
                  </a:schemeClr>
                </a:solidFill>
              </a:rPr>
              <a:t> </a:t>
            </a:r>
            <a:r>
              <a:rPr lang="en-US" b="1" dirty="0" err="1" smtClean="0">
                <a:solidFill>
                  <a:schemeClr val="bg2">
                    <a:lumMod val="25000"/>
                  </a:schemeClr>
                </a:solidFill>
              </a:rPr>
              <a:t>hàng</a:t>
            </a:r>
            <a:r>
              <a:rPr lang="en-US" b="1" dirty="0" smtClean="0">
                <a:solidFill>
                  <a:schemeClr val="bg2">
                    <a:lumMod val="25000"/>
                  </a:schemeClr>
                </a:solidFill>
              </a:rPr>
              <a:t> </a:t>
            </a:r>
            <a:r>
              <a:rPr lang="en-US" b="1" dirty="0" err="1" smtClean="0">
                <a:solidFill>
                  <a:schemeClr val="bg2">
                    <a:lumMod val="25000"/>
                  </a:schemeClr>
                </a:solidFill>
              </a:rPr>
              <a:t>trên</a:t>
            </a:r>
            <a:r>
              <a:rPr lang="en-US" b="1" dirty="0" smtClean="0">
                <a:solidFill>
                  <a:schemeClr val="bg2">
                    <a:lumMod val="25000"/>
                  </a:schemeClr>
                </a:solidFill>
              </a:rPr>
              <a:t> </a:t>
            </a:r>
            <a:r>
              <a:rPr lang="en-US" b="1" dirty="0" err="1" smtClean="0">
                <a:solidFill>
                  <a:schemeClr val="bg2">
                    <a:lumMod val="25000"/>
                  </a:schemeClr>
                </a:solidFill>
              </a:rPr>
              <a:t>Amazone</a:t>
            </a:r>
            <a:endParaRPr lang="en-US" b="1" dirty="0" smtClean="0">
              <a:solidFill>
                <a:schemeClr val="bg2">
                  <a:lumMod val="25000"/>
                </a:schemeClr>
              </a:solidFill>
            </a:endParaRPr>
          </a:p>
          <a:p>
            <a:pPr marL="0" indent="0">
              <a:buFont typeface="Wingdings"/>
              <a:buNone/>
            </a:pPr>
            <a:endParaRPr lang="vi-VN" dirty="0"/>
          </a:p>
        </p:txBody>
      </p:sp>
      <p:sp>
        <p:nvSpPr>
          <p:cNvPr id="5" name="TextBox 4"/>
          <p:cNvSpPr txBox="1"/>
          <p:nvPr/>
        </p:nvSpPr>
        <p:spPr>
          <a:xfrm>
            <a:off x="467544" y="620688"/>
            <a:ext cx="7250703" cy="523220"/>
          </a:xfrm>
          <a:prstGeom prst="rect">
            <a:avLst/>
          </a:prstGeom>
          <a:noFill/>
        </p:spPr>
        <p:txBody>
          <a:bodyPr wrap="none" rtlCol="0">
            <a:spAutoFit/>
          </a:bodyPr>
          <a:lstStyle/>
          <a:p>
            <a:r>
              <a:rPr lang="en-US" sz="2800" b="1" dirty="0" smtClean="0">
                <a:solidFill>
                  <a:srgbClr val="FF0000"/>
                </a:solidFill>
              </a:rPr>
              <a:t>2.1:Tiện </a:t>
            </a:r>
            <a:r>
              <a:rPr lang="en-US" sz="2800" b="1" dirty="0" err="1" smtClean="0">
                <a:solidFill>
                  <a:srgbClr val="FF0000"/>
                </a:solidFill>
              </a:rPr>
              <a:t>ích</a:t>
            </a:r>
            <a:r>
              <a:rPr lang="en-US" sz="2800" b="1" dirty="0" smtClean="0">
                <a:solidFill>
                  <a:srgbClr val="FF0000"/>
                </a:solidFill>
              </a:rPr>
              <a:t> </a:t>
            </a:r>
            <a:r>
              <a:rPr lang="en-US" sz="2800" b="1" dirty="0" err="1" smtClean="0">
                <a:solidFill>
                  <a:srgbClr val="FF0000"/>
                </a:solidFill>
              </a:rPr>
              <a:t>với</a:t>
            </a:r>
            <a:r>
              <a:rPr lang="en-US" sz="2800" b="1" dirty="0" smtClean="0">
                <a:solidFill>
                  <a:srgbClr val="FF0000"/>
                </a:solidFill>
              </a:rPr>
              <a:t> Big Data – </a:t>
            </a:r>
            <a:r>
              <a:rPr lang="en-US" sz="2800" b="1" dirty="0" err="1" smtClean="0">
                <a:solidFill>
                  <a:srgbClr val="FF0000"/>
                </a:solidFill>
              </a:rPr>
              <a:t>Kinh</a:t>
            </a:r>
            <a:r>
              <a:rPr lang="en-US" sz="2800" b="1" dirty="0" smtClean="0">
                <a:solidFill>
                  <a:srgbClr val="FF0000"/>
                </a:solidFill>
              </a:rPr>
              <a:t> </a:t>
            </a:r>
            <a:r>
              <a:rPr lang="en-US" sz="2800" b="1" dirty="0" err="1" smtClean="0">
                <a:solidFill>
                  <a:srgbClr val="FF0000"/>
                </a:solidFill>
              </a:rPr>
              <a:t>doanh</a:t>
            </a:r>
            <a:endParaRPr lang="vi-VN" sz="2800" b="1" dirty="0">
              <a:solidFill>
                <a:srgbClr val="FF0000"/>
              </a:solidFill>
            </a:endParaRPr>
          </a:p>
        </p:txBody>
      </p:sp>
      <p:pic>
        <p:nvPicPr>
          <p:cNvPr id="6" name="Picture 5"/>
          <p:cNvPicPr/>
          <p:nvPr/>
        </p:nvPicPr>
        <p:blipFill>
          <a:blip r:embed="rId2" cstate="print">
            <a:extLst>
              <a:ext uri="{28A0092B-C50C-407E-A947-70E740481C1C}">
                <a14:useLocalDpi xmlns:a14="http://schemas.microsoft.com/office/drawing/2010/main" xmlns="" val="0"/>
              </a:ext>
            </a:extLst>
          </a:blip>
          <a:stretch>
            <a:fillRect/>
          </a:stretch>
        </p:blipFill>
        <p:spPr>
          <a:xfrm>
            <a:off x="424136" y="1556792"/>
            <a:ext cx="7956635" cy="4176464"/>
          </a:xfrm>
          <a:prstGeom prst="rect">
            <a:avLst/>
          </a:prstGeom>
        </p:spPr>
      </p:pic>
    </p:spTree>
    <p:extLst>
      <p:ext uri="{BB962C8B-B14F-4D97-AF65-F5344CB8AC3E}">
        <p14:creationId xmlns:p14="http://schemas.microsoft.com/office/powerpoint/2010/main" xmlns="" val="19049100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7916676" cy="2764904"/>
          </a:xfrm>
        </p:spPr>
        <p:txBody>
          <a:bodyPr/>
          <a:lstStyle/>
          <a:p>
            <a:pPr marL="0" indent="0">
              <a:buNone/>
            </a:pPr>
            <a:r>
              <a:rPr lang="en-US" b="1" i="1" dirty="0" err="1" smtClean="0"/>
              <a:t>Một</a:t>
            </a:r>
            <a:r>
              <a:rPr lang="en-US" b="1" i="1" dirty="0" smtClean="0"/>
              <a:t> </a:t>
            </a:r>
            <a:r>
              <a:rPr lang="en-US" b="1" i="1" dirty="0" err="1" smtClean="0"/>
              <a:t>lĩnh</a:t>
            </a:r>
            <a:r>
              <a:rPr lang="en-US" b="1" i="1" dirty="0" smtClean="0"/>
              <a:t> </a:t>
            </a:r>
            <a:r>
              <a:rPr lang="en-US" b="1" i="1" dirty="0" err="1" smtClean="0"/>
              <a:t>vực</a:t>
            </a:r>
            <a:r>
              <a:rPr lang="en-US" b="1" i="1" dirty="0" smtClean="0"/>
              <a:t> </a:t>
            </a:r>
            <a:r>
              <a:rPr lang="en-US" b="1" i="1" dirty="0" err="1" smtClean="0"/>
              <a:t>được</a:t>
            </a:r>
            <a:r>
              <a:rPr lang="en-US" b="1" i="1" dirty="0" smtClean="0"/>
              <a:t> </a:t>
            </a:r>
            <a:r>
              <a:rPr lang="en-US" b="1" i="1" dirty="0" err="1" smtClean="0"/>
              <a:t>sự</a:t>
            </a:r>
            <a:r>
              <a:rPr lang="en-US" b="1" i="1" dirty="0" smtClean="0"/>
              <a:t> </a:t>
            </a:r>
            <a:r>
              <a:rPr lang="en-US" b="1" i="1" dirty="0" err="1" smtClean="0"/>
              <a:t>quan</a:t>
            </a:r>
            <a:r>
              <a:rPr lang="en-US" b="1" i="1" dirty="0" smtClean="0"/>
              <a:t> </a:t>
            </a:r>
            <a:r>
              <a:rPr lang="en-US" b="1" i="1" dirty="0" err="1" smtClean="0"/>
              <a:t>tâm</a:t>
            </a:r>
            <a:r>
              <a:rPr lang="en-US" b="1" i="1" dirty="0" smtClean="0"/>
              <a:t> </a:t>
            </a:r>
            <a:r>
              <a:rPr lang="en-US" b="1" i="1" dirty="0" err="1" smtClean="0"/>
              <a:t>đặc</a:t>
            </a:r>
            <a:r>
              <a:rPr lang="en-US" b="1" i="1" dirty="0" smtClean="0"/>
              <a:t> </a:t>
            </a:r>
            <a:r>
              <a:rPr lang="en-US" b="1" i="1" dirty="0" err="1" smtClean="0"/>
              <a:t>biệt</a:t>
            </a:r>
            <a:r>
              <a:rPr lang="en-US" b="1" i="1" dirty="0" smtClean="0"/>
              <a:t> </a:t>
            </a:r>
            <a:r>
              <a:rPr lang="en-US" b="1" i="1" dirty="0" err="1" smtClean="0"/>
              <a:t>là</a:t>
            </a:r>
            <a:r>
              <a:rPr lang="en-US" b="1" i="1" dirty="0" smtClean="0"/>
              <a:t> Y HỌC</a:t>
            </a:r>
          </a:p>
          <a:p>
            <a:endParaRPr lang="en-US" dirty="0" smtClean="0"/>
          </a:p>
          <a:p>
            <a:pPr marL="0" indent="0">
              <a:buNone/>
            </a:pPr>
            <a:r>
              <a:rPr lang="vi-VN" b="1" dirty="0"/>
              <a:t>Big Data </a:t>
            </a:r>
            <a:r>
              <a:rPr lang="vi-VN" dirty="0"/>
              <a:t>đã </a:t>
            </a:r>
            <a:r>
              <a:rPr lang="vi-VN" b="1" dirty="0"/>
              <a:t>ghi điểm </a:t>
            </a:r>
            <a:r>
              <a:rPr lang="vi-VN" dirty="0"/>
              <a:t>trong lĩnh vực </a:t>
            </a:r>
            <a:r>
              <a:rPr lang="vi-VN" b="1" dirty="0"/>
              <a:t>Y học </a:t>
            </a:r>
            <a:r>
              <a:rPr lang="vi-VN" dirty="0"/>
              <a:t>vào </a:t>
            </a:r>
            <a:r>
              <a:rPr lang="vi-VN" b="1" dirty="0"/>
              <a:t>năm 2009 </a:t>
            </a:r>
            <a:r>
              <a:rPr lang="vi-VN" dirty="0"/>
              <a:t>khi </a:t>
            </a:r>
            <a:r>
              <a:rPr lang="vi-VN" b="1" dirty="0"/>
              <a:t>Google</a:t>
            </a:r>
            <a:r>
              <a:rPr lang="vi-VN" dirty="0"/>
              <a:t> đã sử dụng dữ liệu </a:t>
            </a:r>
            <a:r>
              <a:rPr lang="vi-VN" b="1" dirty="0"/>
              <a:t>Big Data </a:t>
            </a:r>
            <a:r>
              <a:rPr lang="vi-VN" dirty="0"/>
              <a:t>của mình để </a:t>
            </a:r>
            <a:r>
              <a:rPr lang="vi-VN" b="1" dirty="0"/>
              <a:t>phân tích </a:t>
            </a:r>
            <a:r>
              <a:rPr lang="vi-VN" dirty="0"/>
              <a:t>và </a:t>
            </a:r>
            <a:r>
              <a:rPr lang="vi-VN" b="1" dirty="0"/>
              <a:t>dự đoán </a:t>
            </a:r>
            <a:r>
              <a:rPr lang="vi-VN" dirty="0"/>
              <a:t>xu hướng </a:t>
            </a:r>
            <a:r>
              <a:rPr lang="vi-VN" b="1" dirty="0"/>
              <a:t>ảnh </a:t>
            </a:r>
            <a:r>
              <a:rPr lang="vi-VN" b="1" dirty="0" smtClean="0"/>
              <a:t>hưởng</a:t>
            </a:r>
            <a:r>
              <a:rPr lang="vi-VN" dirty="0" smtClean="0"/>
              <a:t>,</a:t>
            </a:r>
            <a:r>
              <a:rPr lang="vi-VN" b="1" dirty="0" smtClean="0"/>
              <a:t> </a:t>
            </a:r>
            <a:r>
              <a:rPr lang="vi-VN" b="1" dirty="0"/>
              <a:t>lan truyền </a:t>
            </a:r>
            <a:r>
              <a:rPr lang="vi-VN" dirty="0"/>
              <a:t>của dịch </a:t>
            </a:r>
            <a:r>
              <a:rPr lang="vi-VN" b="1" dirty="0" smtClean="0"/>
              <a:t>cúm  </a:t>
            </a:r>
            <a:r>
              <a:rPr lang="vi-VN" b="1" dirty="0" smtClean="0">
                <a:solidFill>
                  <a:schemeClr val="accent4">
                    <a:lumMod val="50000"/>
                  </a:schemeClr>
                </a:solidFill>
              </a:rPr>
              <a:t>H1N1</a:t>
            </a:r>
            <a:r>
              <a:rPr lang="vi-VN" dirty="0"/>
              <a:t>. Dịch vụ này có tên là </a:t>
            </a:r>
            <a:r>
              <a:rPr lang="vi-VN" b="1" dirty="0"/>
              <a:t>Google Flu Trends</a:t>
            </a:r>
            <a:r>
              <a:rPr lang="vi-VN" dirty="0"/>
              <a:t>.</a:t>
            </a:r>
          </a:p>
        </p:txBody>
      </p:sp>
      <p:sp>
        <p:nvSpPr>
          <p:cNvPr id="9" name="TextBox 8"/>
          <p:cNvSpPr txBox="1"/>
          <p:nvPr/>
        </p:nvSpPr>
        <p:spPr>
          <a:xfrm>
            <a:off x="611560" y="894190"/>
            <a:ext cx="2234907" cy="461665"/>
          </a:xfrm>
          <a:prstGeom prst="rect">
            <a:avLst/>
          </a:prstGeom>
          <a:noFill/>
        </p:spPr>
        <p:txBody>
          <a:bodyPr wrap="none" rtlCol="0">
            <a:spAutoFit/>
          </a:bodyPr>
          <a:lstStyle/>
          <a:p>
            <a:r>
              <a:rPr lang="en-US" sz="2400" b="1" smtClean="0">
                <a:solidFill>
                  <a:schemeClr val="accent4">
                    <a:lumMod val="50000"/>
                  </a:schemeClr>
                </a:solidFill>
              </a:rPr>
              <a:t> </a:t>
            </a:r>
            <a:r>
              <a:rPr lang="en-US" sz="2400" b="1" dirty="0" err="1" smtClean="0">
                <a:solidFill>
                  <a:schemeClr val="accent4">
                    <a:lumMod val="50000"/>
                  </a:schemeClr>
                </a:solidFill>
              </a:rPr>
              <a:t>Trong</a:t>
            </a:r>
            <a:r>
              <a:rPr lang="en-US" sz="2400" b="1" dirty="0" smtClean="0">
                <a:solidFill>
                  <a:schemeClr val="accent4">
                    <a:lumMod val="50000"/>
                  </a:schemeClr>
                </a:solidFill>
              </a:rPr>
              <a:t> Y </a:t>
            </a:r>
            <a:r>
              <a:rPr lang="en-US" sz="2400" b="1" dirty="0" err="1" smtClean="0">
                <a:solidFill>
                  <a:schemeClr val="accent4">
                    <a:lumMod val="50000"/>
                  </a:schemeClr>
                </a:solidFill>
              </a:rPr>
              <a:t>Học</a:t>
            </a:r>
            <a:endParaRPr lang="vi-VN" sz="2400" b="1" dirty="0">
              <a:solidFill>
                <a:schemeClr val="accent4">
                  <a:lumMod val="50000"/>
                </a:schemeClr>
              </a:solidFill>
            </a:endParaRPr>
          </a:p>
        </p:txBody>
      </p:sp>
      <p:pic>
        <p:nvPicPr>
          <p:cNvPr id="10" name="Picture 9"/>
          <p:cNvPicPr/>
          <p:nvPr/>
        </p:nvPicPr>
        <p:blipFill>
          <a:blip r:embed="rId3" cstate="print">
            <a:extLst>
              <a:ext uri="{28A0092B-C50C-407E-A947-70E740481C1C}">
                <a14:useLocalDpi xmlns:a14="http://schemas.microsoft.com/office/drawing/2010/main" xmlns="" val="0"/>
              </a:ext>
            </a:extLst>
          </a:blip>
          <a:stretch>
            <a:fillRect/>
          </a:stretch>
        </p:blipFill>
        <p:spPr>
          <a:xfrm>
            <a:off x="5508104" y="4725144"/>
            <a:ext cx="2374007" cy="1973957"/>
          </a:xfrm>
          <a:prstGeom prst="rect">
            <a:avLst/>
          </a:prstGeom>
        </p:spPr>
      </p:pic>
      <p:sp>
        <p:nvSpPr>
          <p:cNvPr id="5" name="TextBox 4"/>
          <p:cNvSpPr txBox="1"/>
          <p:nvPr/>
        </p:nvSpPr>
        <p:spPr>
          <a:xfrm>
            <a:off x="467544" y="146656"/>
            <a:ext cx="6029215" cy="523220"/>
          </a:xfrm>
          <a:prstGeom prst="rect">
            <a:avLst/>
          </a:prstGeom>
          <a:noFill/>
        </p:spPr>
        <p:txBody>
          <a:bodyPr wrap="none" rtlCol="0">
            <a:spAutoFit/>
          </a:bodyPr>
          <a:lstStyle/>
          <a:p>
            <a:r>
              <a:rPr lang="en-US" sz="2800" b="1" dirty="0" smtClean="0">
                <a:solidFill>
                  <a:srgbClr val="FF0000"/>
                </a:solidFill>
              </a:rPr>
              <a:t>2.2:Tiện </a:t>
            </a:r>
            <a:r>
              <a:rPr lang="en-US" sz="2800" b="1" dirty="0" err="1" smtClean="0">
                <a:solidFill>
                  <a:srgbClr val="FF0000"/>
                </a:solidFill>
              </a:rPr>
              <a:t>ích</a:t>
            </a:r>
            <a:r>
              <a:rPr lang="en-US" sz="2800" b="1" dirty="0" smtClean="0">
                <a:solidFill>
                  <a:srgbClr val="FF0000"/>
                </a:solidFill>
              </a:rPr>
              <a:t> </a:t>
            </a:r>
            <a:r>
              <a:rPr lang="en-US" sz="2800" b="1" dirty="0" err="1" smtClean="0">
                <a:solidFill>
                  <a:srgbClr val="FF0000"/>
                </a:solidFill>
              </a:rPr>
              <a:t>với</a:t>
            </a:r>
            <a:r>
              <a:rPr lang="en-US" sz="2800" b="1" dirty="0" smtClean="0">
                <a:solidFill>
                  <a:srgbClr val="FF0000"/>
                </a:solidFill>
              </a:rPr>
              <a:t> Big Data – Y </a:t>
            </a:r>
            <a:r>
              <a:rPr lang="en-US" sz="2800" b="1" dirty="0" err="1" smtClean="0">
                <a:solidFill>
                  <a:srgbClr val="FF0000"/>
                </a:solidFill>
              </a:rPr>
              <a:t>học</a:t>
            </a:r>
            <a:endParaRPr lang="vi-VN" sz="2800" b="1" dirty="0">
              <a:solidFill>
                <a:srgbClr val="FF0000"/>
              </a:solidFill>
            </a:endParaRPr>
          </a:p>
        </p:txBody>
      </p:sp>
    </p:spTree>
    <p:extLst>
      <p:ext uri="{BB962C8B-B14F-4D97-AF65-F5344CB8AC3E}">
        <p14:creationId xmlns:p14="http://schemas.microsoft.com/office/powerpoint/2010/main" xmlns="" val="30650391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133605"/>
            <a:ext cx="6029215" cy="523220"/>
          </a:xfrm>
          <a:prstGeom prst="rect">
            <a:avLst/>
          </a:prstGeom>
          <a:noFill/>
        </p:spPr>
        <p:txBody>
          <a:bodyPr wrap="none" rtlCol="0">
            <a:spAutoFit/>
          </a:bodyPr>
          <a:lstStyle/>
          <a:p>
            <a:r>
              <a:rPr lang="en-US" sz="2800" b="1" dirty="0" smtClean="0">
                <a:solidFill>
                  <a:srgbClr val="FF0000"/>
                </a:solidFill>
              </a:rPr>
              <a:t>2.2:Tiện </a:t>
            </a:r>
            <a:r>
              <a:rPr lang="en-US" sz="2800" b="1" dirty="0" err="1" smtClean="0">
                <a:solidFill>
                  <a:srgbClr val="FF0000"/>
                </a:solidFill>
              </a:rPr>
              <a:t>ích</a:t>
            </a:r>
            <a:r>
              <a:rPr lang="en-US" sz="2800" b="1" dirty="0" smtClean="0">
                <a:solidFill>
                  <a:srgbClr val="FF0000"/>
                </a:solidFill>
              </a:rPr>
              <a:t> </a:t>
            </a:r>
            <a:r>
              <a:rPr lang="en-US" sz="2800" b="1" dirty="0" err="1" smtClean="0">
                <a:solidFill>
                  <a:srgbClr val="FF0000"/>
                </a:solidFill>
              </a:rPr>
              <a:t>với</a:t>
            </a:r>
            <a:r>
              <a:rPr lang="en-US" sz="2800" b="1" dirty="0" smtClean="0">
                <a:solidFill>
                  <a:srgbClr val="FF0000"/>
                </a:solidFill>
              </a:rPr>
              <a:t> Big Data – Y </a:t>
            </a:r>
            <a:r>
              <a:rPr lang="en-US" sz="2800" b="1" dirty="0" err="1" smtClean="0">
                <a:solidFill>
                  <a:srgbClr val="FF0000"/>
                </a:solidFill>
              </a:rPr>
              <a:t>học</a:t>
            </a:r>
            <a:endParaRPr lang="vi-VN" sz="2800" b="1" dirty="0">
              <a:solidFill>
                <a:srgbClr val="FF0000"/>
              </a:solidFill>
            </a:endParaRPr>
          </a:p>
        </p:txBody>
      </p:sp>
      <p:sp>
        <p:nvSpPr>
          <p:cNvPr id="6" name="TextBox 5"/>
          <p:cNvSpPr txBox="1"/>
          <p:nvPr/>
        </p:nvSpPr>
        <p:spPr>
          <a:xfrm>
            <a:off x="611560" y="980728"/>
            <a:ext cx="7488832" cy="4093428"/>
          </a:xfrm>
          <a:prstGeom prst="rect">
            <a:avLst/>
          </a:prstGeom>
          <a:noFill/>
        </p:spPr>
        <p:txBody>
          <a:bodyPr wrap="square" rtlCol="0">
            <a:spAutoFit/>
          </a:bodyPr>
          <a:lstStyle/>
          <a:p>
            <a:r>
              <a:rPr lang="en-US" sz="2000" b="1" dirty="0" err="1" smtClean="0">
                <a:solidFill>
                  <a:schemeClr val="bg2">
                    <a:lumMod val="25000"/>
                  </a:schemeClr>
                </a:solidFill>
              </a:rPr>
              <a:t>Giải</a:t>
            </a:r>
            <a:r>
              <a:rPr lang="en-US" sz="2000" b="1" dirty="0" smtClean="0">
                <a:solidFill>
                  <a:schemeClr val="bg2">
                    <a:lumMod val="25000"/>
                  </a:schemeClr>
                </a:solidFill>
              </a:rPr>
              <a:t> </a:t>
            </a:r>
            <a:r>
              <a:rPr lang="en-US" sz="2000" b="1" dirty="0" err="1" smtClean="0">
                <a:solidFill>
                  <a:schemeClr val="bg2">
                    <a:lumMod val="25000"/>
                  </a:schemeClr>
                </a:solidFill>
              </a:rPr>
              <a:t>Mã</a:t>
            </a:r>
            <a:r>
              <a:rPr lang="en-US" sz="2000" b="1" dirty="0" smtClean="0">
                <a:solidFill>
                  <a:schemeClr val="bg2">
                    <a:lumMod val="25000"/>
                  </a:schemeClr>
                </a:solidFill>
              </a:rPr>
              <a:t> Gen :</a:t>
            </a:r>
            <a:r>
              <a:rPr lang="vi-VN" sz="2000" b="1" dirty="0" smtClean="0">
                <a:solidFill>
                  <a:schemeClr val="bg2">
                    <a:lumMod val="25000"/>
                  </a:schemeClr>
                </a:solidFill>
              </a:rPr>
              <a:t> </a:t>
            </a:r>
            <a:r>
              <a:rPr lang="vi-VN" sz="2000" b="1" dirty="0" smtClean="0"/>
              <a:t>Mỗi </a:t>
            </a:r>
            <a:r>
              <a:rPr lang="vi-VN" sz="2000" b="1" dirty="0"/>
              <a:t>khối u </a:t>
            </a:r>
            <a:r>
              <a:rPr lang="vi-VN" sz="2000" dirty="0"/>
              <a:t>đều chứa những </a:t>
            </a:r>
            <a:r>
              <a:rPr lang="vi-VN" sz="2000" b="1" dirty="0"/>
              <a:t>tế bào bị biến đổi </a:t>
            </a:r>
            <a:r>
              <a:rPr lang="vi-VN" sz="2000" dirty="0"/>
              <a:t>chuỗi ADN khác </a:t>
            </a:r>
            <a:r>
              <a:rPr lang="vi-VN" sz="2000" dirty="0" smtClean="0"/>
              <a:t>nhau nên việc phân tích </a:t>
            </a:r>
            <a:r>
              <a:rPr lang="vi-VN" sz="2000" b="1" dirty="0" smtClean="0"/>
              <a:t>GEN</a:t>
            </a:r>
            <a:r>
              <a:rPr lang="vi-VN" sz="2000" dirty="0" smtClean="0"/>
              <a:t> là cần thiết để đưa ra giải pháp tốt nhất trong thời gian ngắn nhất.</a:t>
            </a:r>
          </a:p>
          <a:p>
            <a:endParaRPr lang="en-US" sz="2000" dirty="0" smtClean="0"/>
          </a:p>
          <a:p>
            <a:r>
              <a:rPr lang="en-US" sz="2000" b="1" dirty="0" smtClean="0">
                <a:solidFill>
                  <a:schemeClr val="bg2">
                    <a:lumMod val="25000"/>
                  </a:schemeClr>
                </a:solidFill>
              </a:rPr>
              <a:t>Big Data:</a:t>
            </a:r>
          </a:p>
          <a:p>
            <a:pPr marL="800100" lvl="1" indent="-342900">
              <a:buFont typeface="Wingdings" pitchFamily="2" charset="2"/>
              <a:buChar char="ü"/>
            </a:pPr>
            <a:endParaRPr lang="en-US" sz="2000" b="1" dirty="0">
              <a:solidFill>
                <a:schemeClr val="bg2">
                  <a:lumMod val="25000"/>
                </a:schemeClr>
              </a:solidFill>
            </a:endParaRPr>
          </a:p>
          <a:p>
            <a:pPr marL="800100" lvl="1" indent="-342900">
              <a:buFont typeface="Wingdings" pitchFamily="2" charset="2"/>
              <a:buChar char="ü"/>
            </a:pPr>
            <a:r>
              <a:rPr lang="vi-VN" sz="2000" b="1" dirty="0"/>
              <a:t>G</a:t>
            </a:r>
            <a:r>
              <a:rPr lang="vi-VN" sz="2000" b="1" dirty="0" smtClean="0"/>
              <a:t>iúp </a:t>
            </a:r>
            <a:r>
              <a:rPr lang="vi-VN" sz="2000" b="1" dirty="0"/>
              <a:t>phân tích </a:t>
            </a:r>
            <a:r>
              <a:rPr lang="vi-VN" sz="2000" dirty="0"/>
              <a:t>trình tự bộ gen người trong </a:t>
            </a:r>
            <a:r>
              <a:rPr lang="vi-VN" sz="2000" b="1" dirty="0"/>
              <a:t>một vài giờ</a:t>
            </a:r>
            <a:r>
              <a:rPr lang="vi-VN" sz="2000" dirty="0"/>
              <a:t>, thay vì tới </a:t>
            </a:r>
            <a:r>
              <a:rPr lang="vi-VN" sz="2000" b="1" dirty="0"/>
              <a:t>hàng tuần </a:t>
            </a:r>
            <a:r>
              <a:rPr lang="vi-VN" sz="2000" dirty="0"/>
              <a:t>như trước </a:t>
            </a:r>
            <a:r>
              <a:rPr lang="vi-VN" sz="2000" dirty="0" smtClean="0"/>
              <a:t>kia.</a:t>
            </a:r>
          </a:p>
          <a:p>
            <a:pPr marL="800100" lvl="1" indent="-342900">
              <a:buFont typeface="Wingdings" pitchFamily="2" charset="2"/>
              <a:buChar char="ü"/>
            </a:pPr>
            <a:r>
              <a:rPr lang="vi-VN" sz="2000" b="1" dirty="0" smtClean="0"/>
              <a:t>Hạn chế</a:t>
            </a:r>
            <a:r>
              <a:rPr lang="vi-VN" sz="2000" dirty="0" smtClean="0"/>
              <a:t> tình </a:t>
            </a:r>
            <a:r>
              <a:rPr lang="vi-VN" sz="2000" smtClean="0"/>
              <a:t>trạng </a:t>
            </a:r>
            <a:r>
              <a:rPr lang="en-US" sz="2000" b="1" smtClean="0"/>
              <a:t>quá</a:t>
            </a:r>
            <a:r>
              <a:rPr lang="vi-VN" sz="2000" b="1" smtClean="0"/>
              <a:t> </a:t>
            </a:r>
            <a:r>
              <a:rPr lang="vi-VN" sz="2000" b="1" dirty="0" smtClean="0"/>
              <a:t>tải </a:t>
            </a:r>
            <a:r>
              <a:rPr lang="vi-VN" sz="2000" dirty="0" smtClean="0"/>
              <a:t>do cùng một lúc nhiều dữ liệu gen đổ dồn vào một chỗ. Nhờ </a:t>
            </a:r>
            <a:r>
              <a:rPr lang="vi-VN" sz="2000" b="1" dirty="0" smtClean="0"/>
              <a:t>Big Data</a:t>
            </a:r>
            <a:r>
              <a:rPr lang="vi-VN" sz="2000" dirty="0" smtClean="0"/>
              <a:t>, các nhà khoa học có thể đưa ra giải pháp nhanh nhất, chi phí thấp và hiệu quả nhất.</a:t>
            </a:r>
          </a:p>
          <a:p>
            <a:pPr marL="800100" lvl="1" indent="-342900">
              <a:buFont typeface="Wingdings" pitchFamily="2" charset="2"/>
              <a:buChar char="ü"/>
            </a:pPr>
            <a:r>
              <a:rPr lang="vi-VN" sz="2000" dirty="0" smtClean="0"/>
              <a:t>Tận dụng nguồn tư liệu quý giá từ nhiều bệnh nhân.</a:t>
            </a:r>
          </a:p>
          <a:p>
            <a:pPr marL="800100" lvl="1" indent="-342900">
              <a:buFont typeface="Wingdings" pitchFamily="2" charset="2"/>
              <a:buChar char="ü"/>
            </a:pPr>
            <a:endParaRPr lang="vi-VN" sz="2000" dirty="0"/>
          </a:p>
        </p:txBody>
      </p:sp>
    </p:spTree>
    <p:extLst>
      <p:ext uri="{BB962C8B-B14F-4D97-AF65-F5344CB8AC3E}">
        <p14:creationId xmlns:p14="http://schemas.microsoft.com/office/powerpoint/2010/main" xmlns="" val="17054215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83421" y="1355576"/>
            <a:ext cx="7467600" cy="2188840"/>
          </a:xfrm>
        </p:spPr>
        <p:txBody>
          <a:bodyPr/>
          <a:lstStyle/>
          <a:p>
            <a:pPr marL="0" indent="0">
              <a:buNone/>
            </a:pPr>
            <a:r>
              <a:rPr lang="vi-VN" b="1" dirty="0">
                <a:solidFill>
                  <a:schemeClr val="bg2">
                    <a:lumMod val="25000"/>
                  </a:schemeClr>
                </a:solidFill>
              </a:rPr>
              <a:t>Steve Jobs </a:t>
            </a:r>
            <a:r>
              <a:rPr lang="vi-VN" dirty="0"/>
              <a:t>, bị ung thư tuyến tụy, là một trong những bệnh nhân được tiếp cận dữ liệu </a:t>
            </a:r>
            <a:r>
              <a:rPr lang="vi-VN" b="1" dirty="0"/>
              <a:t>Big Data </a:t>
            </a:r>
            <a:r>
              <a:rPr lang="vi-VN" dirty="0"/>
              <a:t>để theo </a:t>
            </a:r>
            <a:r>
              <a:rPr lang="vi-VN" b="1" dirty="0"/>
              <a:t>dõi hiệu quả</a:t>
            </a:r>
            <a:r>
              <a:rPr lang="vi-VN" dirty="0"/>
              <a:t> điều trị các </a:t>
            </a:r>
            <a:r>
              <a:rPr lang="vi-VN" b="1" dirty="0"/>
              <a:t>phác đồ điều trị ung thư </a:t>
            </a:r>
            <a:r>
              <a:rPr lang="vi-VN" dirty="0"/>
              <a:t>và việc </a:t>
            </a:r>
            <a:r>
              <a:rPr lang="vi-VN" b="1" dirty="0"/>
              <a:t>thay đổi liên tục phác đồ</a:t>
            </a:r>
            <a:r>
              <a:rPr lang="vi-VN" dirty="0"/>
              <a:t> giúp </a:t>
            </a:r>
            <a:r>
              <a:rPr lang="vi-VN" b="1" dirty="0"/>
              <a:t>duy trì sự sống </a:t>
            </a:r>
            <a:r>
              <a:rPr lang="vi-VN" dirty="0"/>
              <a:t>cho ông thêm một thời gian tương đối.</a:t>
            </a:r>
          </a:p>
        </p:txBody>
      </p:sp>
      <p:sp>
        <p:nvSpPr>
          <p:cNvPr id="4" name="TextBox 3"/>
          <p:cNvSpPr txBox="1"/>
          <p:nvPr/>
        </p:nvSpPr>
        <p:spPr>
          <a:xfrm>
            <a:off x="611560" y="893911"/>
            <a:ext cx="1143262" cy="461665"/>
          </a:xfrm>
          <a:prstGeom prst="rect">
            <a:avLst/>
          </a:prstGeom>
          <a:noFill/>
        </p:spPr>
        <p:txBody>
          <a:bodyPr wrap="none" rtlCol="0">
            <a:spAutoFit/>
          </a:bodyPr>
          <a:lstStyle/>
          <a:p>
            <a:r>
              <a:rPr lang="vi-VN" sz="2400" b="1" u="sng" dirty="0" smtClean="0"/>
              <a:t>Ví Dụ: </a:t>
            </a:r>
            <a:endParaRPr lang="vi-VN" sz="2400" b="1" u="sng" dirty="0"/>
          </a:p>
        </p:txBody>
      </p:sp>
      <p:pic>
        <p:nvPicPr>
          <p:cNvPr id="5" name="Picture 4"/>
          <p:cNvPicPr/>
          <p:nvPr/>
        </p:nvPicPr>
        <p:blipFill>
          <a:blip r:embed="rId3" cstate="print">
            <a:extLst>
              <a:ext uri="{28A0092B-C50C-407E-A947-70E740481C1C}">
                <a14:useLocalDpi xmlns:a14="http://schemas.microsoft.com/office/drawing/2010/main" xmlns="" val="0"/>
              </a:ext>
            </a:extLst>
          </a:blip>
          <a:stretch>
            <a:fillRect/>
          </a:stretch>
        </p:blipFill>
        <p:spPr>
          <a:xfrm>
            <a:off x="1475656" y="3429000"/>
            <a:ext cx="5544616" cy="2952328"/>
          </a:xfrm>
          <a:prstGeom prst="rect">
            <a:avLst/>
          </a:prstGeom>
        </p:spPr>
      </p:pic>
    </p:spTree>
    <p:extLst>
      <p:ext uri="{BB962C8B-B14F-4D97-AF65-F5344CB8AC3E}">
        <p14:creationId xmlns:p14="http://schemas.microsoft.com/office/powerpoint/2010/main" xmlns="" val="742311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sz="quarter" idx="1"/>
          </p:nvPr>
        </p:nvSpPr>
        <p:spPr/>
        <p:txBody>
          <a:bodyPr/>
          <a:lstStyle/>
          <a:p>
            <a:pPr marL="0" indent="0" algn="ctr">
              <a:buNone/>
            </a:pPr>
            <a:r>
              <a:rPr lang="en-US" b="1" dirty="0" err="1" smtClean="0">
                <a:solidFill>
                  <a:schemeClr val="accent1"/>
                </a:solidFill>
              </a:rPr>
              <a:t>Phần</a:t>
            </a:r>
            <a:r>
              <a:rPr lang="en-US" b="1" dirty="0" smtClean="0">
                <a:solidFill>
                  <a:schemeClr val="accent1"/>
                </a:solidFill>
              </a:rPr>
              <a:t> 3: </a:t>
            </a:r>
          </a:p>
          <a:p>
            <a:pPr marL="0" indent="0" algn="ctr">
              <a:buNone/>
            </a:pPr>
            <a:r>
              <a:rPr lang="en-US" b="1" dirty="0" err="1" smtClean="0">
                <a:solidFill>
                  <a:schemeClr val="accent1"/>
                </a:solidFill>
              </a:rPr>
              <a:t>Các</a:t>
            </a:r>
            <a:r>
              <a:rPr lang="en-US" b="1" dirty="0" smtClean="0">
                <a:solidFill>
                  <a:schemeClr val="accent1"/>
                </a:solidFill>
              </a:rPr>
              <a:t> </a:t>
            </a:r>
            <a:r>
              <a:rPr lang="en-US" b="1" dirty="0" err="1" smtClean="0">
                <a:solidFill>
                  <a:schemeClr val="accent1"/>
                </a:solidFill>
              </a:rPr>
              <a:t>Công</a:t>
            </a:r>
            <a:r>
              <a:rPr lang="en-US" b="1" dirty="0" smtClean="0">
                <a:solidFill>
                  <a:schemeClr val="accent1"/>
                </a:solidFill>
              </a:rPr>
              <a:t> </a:t>
            </a:r>
            <a:r>
              <a:rPr lang="en-US" b="1" dirty="0" err="1" smtClean="0">
                <a:solidFill>
                  <a:schemeClr val="accent1"/>
                </a:solidFill>
              </a:rPr>
              <a:t>Cụ</a:t>
            </a:r>
            <a:r>
              <a:rPr lang="en-US" b="1" dirty="0" smtClean="0">
                <a:solidFill>
                  <a:schemeClr val="accent1"/>
                </a:solidFill>
              </a:rPr>
              <a:t> </a:t>
            </a:r>
            <a:r>
              <a:rPr lang="en-US" b="1" dirty="0" err="1" smtClean="0">
                <a:solidFill>
                  <a:schemeClr val="accent1"/>
                </a:solidFill>
              </a:rPr>
              <a:t>Khai</a:t>
            </a:r>
            <a:r>
              <a:rPr lang="en-US" b="1" dirty="0" smtClean="0">
                <a:solidFill>
                  <a:schemeClr val="accent1"/>
                </a:solidFill>
              </a:rPr>
              <a:t> </a:t>
            </a:r>
            <a:r>
              <a:rPr lang="en-US" b="1" dirty="0" err="1" smtClean="0">
                <a:solidFill>
                  <a:schemeClr val="accent1"/>
                </a:solidFill>
              </a:rPr>
              <a:t>Thác</a:t>
            </a:r>
            <a:r>
              <a:rPr lang="en-US" b="1" dirty="0" smtClean="0">
                <a:solidFill>
                  <a:schemeClr val="accent1"/>
                </a:solidFill>
              </a:rPr>
              <a:t> Big Data</a:t>
            </a:r>
            <a:endParaRPr lang="vi-VN" b="1" dirty="0">
              <a:solidFill>
                <a:schemeClr val="accent1"/>
              </a:solidFill>
            </a:endParaRPr>
          </a:p>
        </p:txBody>
      </p:sp>
    </p:spTree>
    <p:extLst>
      <p:ext uri="{BB962C8B-B14F-4D97-AF65-F5344CB8AC3E}">
        <p14:creationId xmlns:p14="http://schemas.microsoft.com/office/powerpoint/2010/main" xmlns="" val="17459302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7044" y="133605"/>
            <a:ext cx="7225055" cy="523220"/>
          </a:xfrm>
          <a:prstGeom prst="rect">
            <a:avLst/>
          </a:prstGeom>
          <a:noFill/>
        </p:spPr>
        <p:txBody>
          <a:bodyPr wrap="none" rtlCol="0">
            <a:spAutoFit/>
          </a:bodyPr>
          <a:lstStyle/>
          <a:p>
            <a:r>
              <a:rPr lang="en-US" sz="2800" b="1" dirty="0" smtClean="0">
                <a:solidFill>
                  <a:srgbClr val="FF0000"/>
                </a:solidFill>
              </a:rPr>
              <a:t>3.1: </a:t>
            </a:r>
            <a:r>
              <a:rPr lang="en-US" sz="2800" b="1" dirty="0" err="1" smtClean="0">
                <a:solidFill>
                  <a:srgbClr val="FF0000"/>
                </a:solidFill>
              </a:rPr>
              <a:t>Cụm</a:t>
            </a:r>
            <a:r>
              <a:rPr lang="en-US" sz="2800" b="1" dirty="0" smtClean="0">
                <a:solidFill>
                  <a:srgbClr val="FF0000"/>
                </a:solidFill>
              </a:rPr>
              <a:t> </a:t>
            </a:r>
            <a:r>
              <a:rPr lang="en-US" sz="2800" b="1" dirty="0" err="1" smtClean="0">
                <a:solidFill>
                  <a:srgbClr val="FF0000"/>
                </a:solidFill>
              </a:rPr>
              <a:t>máy</a:t>
            </a:r>
            <a:r>
              <a:rPr lang="en-US" sz="2800" b="1" dirty="0" smtClean="0">
                <a:solidFill>
                  <a:srgbClr val="FF0000"/>
                </a:solidFill>
              </a:rPr>
              <a:t> </a:t>
            </a:r>
            <a:r>
              <a:rPr lang="en-US" sz="2800" b="1" dirty="0" err="1" smtClean="0">
                <a:solidFill>
                  <a:srgbClr val="FF0000"/>
                </a:solidFill>
              </a:rPr>
              <a:t>tính</a:t>
            </a:r>
            <a:r>
              <a:rPr lang="en-US" sz="2800" b="1" dirty="0">
                <a:solidFill>
                  <a:srgbClr val="FF0000"/>
                </a:solidFill>
              </a:rPr>
              <a:t> (Computer </a:t>
            </a:r>
            <a:r>
              <a:rPr lang="en-US" sz="2800" b="1" dirty="0" smtClean="0">
                <a:solidFill>
                  <a:srgbClr val="FF0000"/>
                </a:solidFill>
              </a:rPr>
              <a:t>Cluster)</a:t>
            </a:r>
            <a:endParaRPr lang="vi-VN" sz="2800" b="1" dirty="0">
              <a:solidFill>
                <a:srgbClr val="FF0000"/>
              </a:solidFill>
            </a:endParaRPr>
          </a:p>
        </p:txBody>
      </p:sp>
      <p:sp>
        <p:nvSpPr>
          <p:cNvPr id="5" name="TextBox 4"/>
          <p:cNvSpPr txBox="1"/>
          <p:nvPr/>
        </p:nvSpPr>
        <p:spPr>
          <a:xfrm>
            <a:off x="611560" y="1196752"/>
            <a:ext cx="7103227" cy="369332"/>
          </a:xfrm>
          <a:prstGeom prst="rect">
            <a:avLst/>
          </a:prstGeom>
          <a:noFill/>
        </p:spPr>
        <p:txBody>
          <a:bodyPr wrap="none" rtlCol="0">
            <a:spAutoFit/>
          </a:bodyPr>
          <a:lstStyle/>
          <a:p>
            <a:r>
              <a:rPr lang="en-US" dirty="0"/>
              <a:t>- </a:t>
            </a:r>
            <a:r>
              <a:rPr lang="en-US" dirty="0" err="1"/>
              <a:t>K</a:t>
            </a:r>
            <a:r>
              <a:rPr lang="en-US" dirty="0" err="1" smtClean="0"/>
              <a:t>iến</a:t>
            </a:r>
            <a:r>
              <a:rPr lang="en-US" dirty="0" smtClean="0"/>
              <a:t> </a:t>
            </a:r>
            <a:r>
              <a:rPr lang="en-US" dirty="0" err="1"/>
              <a:t>trúc</a:t>
            </a:r>
            <a:r>
              <a:rPr lang="en-US" dirty="0"/>
              <a:t> </a:t>
            </a:r>
            <a:r>
              <a:rPr lang="en-US" dirty="0" smtClean="0"/>
              <a:t>cluster </a:t>
            </a:r>
            <a:r>
              <a:rPr lang="en-US" dirty="0" err="1" smtClean="0"/>
              <a:t>chiếm</a:t>
            </a:r>
            <a:r>
              <a:rPr lang="en-US" dirty="0" smtClean="0"/>
              <a:t> </a:t>
            </a:r>
            <a:r>
              <a:rPr lang="en-US" dirty="0" err="1" smtClean="0"/>
              <a:t>hơn</a:t>
            </a:r>
            <a:r>
              <a:rPr lang="en-US" dirty="0" smtClean="0"/>
              <a:t> 80% </a:t>
            </a:r>
            <a:r>
              <a:rPr lang="en-US" dirty="0" err="1" smtClean="0"/>
              <a:t>thị</a:t>
            </a:r>
            <a:r>
              <a:rPr lang="en-US" dirty="0" smtClean="0"/>
              <a:t> </a:t>
            </a:r>
            <a:r>
              <a:rPr lang="en-US" dirty="0" err="1" smtClean="0"/>
              <a:t>trường</a:t>
            </a:r>
            <a:r>
              <a:rPr lang="en-US" dirty="0" smtClean="0"/>
              <a:t> </a:t>
            </a:r>
            <a:r>
              <a:rPr lang="en-US" dirty="0" err="1" smtClean="0"/>
              <a:t>siêu</a:t>
            </a:r>
            <a:r>
              <a:rPr lang="en-US" dirty="0" smtClean="0"/>
              <a:t> </a:t>
            </a:r>
            <a:r>
              <a:rPr lang="en-US" dirty="0" err="1" smtClean="0"/>
              <a:t>máy</a:t>
            </a:r>
            <a:r>
              <a:rPr lang="en-US" dirty="0" smtClean="0"/>
              <a:t> </a:t>
            </a:r>
            <a:r>
              <a:rPr lang="en-US" dirty="0" err="1" smtClean="0"/>
              <a:t>tính</a:t>
            </a:r>
            <a:endParaRPr lang="vi-VN" dirty="0"/>
          </a:p>
        </p:txBody>
      </p:sp>
      <p:pic>
        <p:nvPicPr>
          <p:cNvPr id="6" name="Picture 5" descr="Screen Clippi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890338" y="2262024"/>
            <a:ext cx="5363323" cy="2333951"/>
          </a:xfrm>
          <a:prstGeom prst="rect">
            <a:avLst/>
          </a:prstGeom>
        </p:spPr>
      </p:pic>
    </p:spTree>
    <p:extLst>
      <p:ext uri="{BB962C8B-B14F-4D97-AF65-F5344CB8AC3E}">
        <p14:creationId xmlns:p14="http://schemas.microsoft.com/office/powerpoint/2010/main" xmlns="" val="33167928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s://media.licdn.com/mpr/mpr/shrinknp_800_800/AAEAAQAAAAAAAAmKAAAAJDM3Y2EwNWVhLTA3NmUtNDU0Ni05MmQzLTRiYzc2NDc2NjM5YQ.jpg"/>
          <p:cNvPicPr>
            <a:picLocks noGrp="1"/>
          </p:cNvPicPr>
          <p:nvPr>
            <p:ph sz="quarter" idx="4294967295"/>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83668" y="836712"/>
            <a:ext cx="5832648" cy="4176464"/>
          </a:xfrm>
          <a:prstGeom prst="rect">
            <a:avLst/>
          </a:prstGeom>
          <a:noFill/>
          <a:ln>
            <a:noFill/>
          </a:ln>
        </p:spPr>
      </p:pic>
      <p:sp>
        <p:nvSpPr>
          <p:cNvPr id="2" name="Rectangle 1"/>
          <p:cNvSpPr/>
          <p:nvPr/>
        </p:nvSpPr>
        <p:spPr>
          <a:xfrm>
            <a:off x="971600" y="5258817"/>
            <a:ext cx="7056784" cy="923330"/>
          </a:xfrm>
          <a:prstGeom prst="rect">
            <a:avLst/>
          </a:prstGeom>
        </p:spPr>
        <p:txBody>
          <a:bodyPr wrap="square">
            <a:spAutoFit/>
          </a:bodyPr>
          <a:lstStyle/>
          <a:p>
            <a:pPr algn="ctr" fontAlgn="base"/>
            <a:r>
              <a:rPr lang="en-US" i="1"/>
              <a:t>Đây là kết quả mô phỏng của một vụ va chạm giữa các hạt sơ cấp trong máy gia tốc LHC, có rất rất nhiều thông tin cần phải ghi nhận trong mỗi vụ chạm như thế này​</a:t>
            </a:r>
            <a:endParaRPr lang="en-US"/>
          </a:p>
        </p:txBody>
      </p:sp>
    </p:spTree>
    <p:extLst>
      <p:ext uri="{BB962C8B-B14F-4D97-AF65-F5344CB8AC3E}">
        <p14:creationId xmlns:p14="http://schemas.microsoft.com/office/powerpoint/2010/main" xmlns="" val="157489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7044" y="133605"/>
            <a:ext cx="7225055" cy="523220"/>
          </a:xfrm>
          <a:prstGeom prst="rect">
            <a:avLst/>
          </a:prstGeom>
          <a:noFill/>
        </p:spPr>
        <p:txBody>
          <a:bodyPr wrap="none" rtlCol="0">
            <a:spAutoFit/>
          </a:bodyPr>
          <a:lstStyle/>
          <a:p>
            <a:r>
              <a:rPr lang="en-US" sz="2800" b="1" dirty="0" smtClean="0">
                <a:solidFill>
                  <a:srgbClr val="FF0000"/>
                </a:solidFill>
              </a:rPr>
              <a:t>3.1: </a:t>
            </a:r>
            <a:r>
              <a:rPr lang="en-US" sz="2800" b="1" dirty="0" err="1" smtClean="0">
                <a:solidFill>
                  <a:srgbClr val="FF0000"/>
                </a:solidFill>
              </a:rPr>
              <a:t>Cụm</a:t>
            </a:r>
            <a:r>
              <a:rPr lang="en-US" sz="2800" b="1" dirty="0" smtClean="0">
                <a:solidFill>
                  <a:srgbClr val="FF0000"/>
                </a:solidFill>
              </a:rPr>
              <a:t> </a:t>
            </a:r>
            <a:r>
              <a:rPr lang="en-US" sz="2800" b="1" dirty="0" err="1" smtClean="0">
                <a:solidFill>
                  <a:srgbClr val="FF0000"/>
                </a:solidFill>
              </a:rPr>
              <a:t>máy</a:t>
            </a:r>
            <a:r>
              <a:rPr lang="en-US" sz="2800" b="1" dirty="0" smtClean="0">
                <a:solidFill>
                  <a:srgbClr val="FF0000"/>
                </a:solidFill>
              </a:rPr>
              <a:t> </a:t>
            </a:r>
            <a:r>
              <a:rPr lang="en-US" sz="2800" b="1" dirty="0" err="1" smtClean="0">
                <a:solidFill>
                  <a:srgbClr val="FF0000"/>
                </a:solidFill>
              </a:rPr>
              <a:t>tính</a:t>
            </a:r>
            <a:r>
              <a:rPr lang="en-US" sz="2800" b="1" dirty="0">
                <a:solidFill>
                  <a:srgbClr val="FF0000"/>
                </a:solidFill>
              </a:rPr>
              <a:t> (Computer </a:t>
            </a:r>
            <a:r>
              <a:rPr lang="en-US" sz="2800" b="1" dirty="0" smtClean="0">
                <a:solidFill>
                  <a:srgbClr val="FF0000"/>
                </a:solidFill>
              </a:rPr>
              <a:t>Cluster)</a:t>
            </a:r>
            <a:endParaRPr lang="vi-VN" sz="2800" b="1" dirty="0">
              <a:solidFill>
                <a:srgbClr val="FF0000"/>
              </a:solidFill>
            </a:endParaRPr>
          </a:p>
        </p:txBody>
      </p:sp>
      <p:sp>
        <p:nvSpPr>
          <p:cNvPr id="5" name="TextBox 4"/>
          <p:cNvSpPr txBox="1"/>
          <p:nvPr/>
        </p:nvSpPr>
        <p:spPr>
          <a:xfrm>
            <a:off x="611560" y="1268760"/>
            <a:ext cx="7795724" cy="646331"/>
          </a:xfrm>
          <a:prstGeom prst="rect">
            <a:avLst/>
          </a:prstGeom>
          <a:noFill/>
        </p:spPr>
        <p:txBody>
          <a:bodyPr wrap="none" rtlCol="0">
            <a:spAutoFit/>
          </a:bodyPr>
          <a:lstStyle/>
          <a:p>
            <a:r>
              <a:rPr lang="en-US" dirty="0" smtClean="0"/>
              <a:t>-</a:t>
            </a:r>
            <a:r>
              <a:rPr lang="vi-VN" dirty="0" smtClean="0"/>
              <a:t> Một </a:t>
            </a:r>
            <a:r>
              <a:rPr lang="vi-VN" dirty="0"/>
              <a:t>cụm máy tính (computer cluster) là một tập hợp những máy tính hoạt động </a:t>
            </a:r>
            <a:endParaRPr lang="vi-VN" dirty="0" smtClean="0"/>
          </a:p>
          <a:p>
            <a:r>
              <a:rPr lang="vi-VN" dirty="0" smtClean="0"/>
              <a:t>cùng </a:t>
            </a:r>
            <a:r>
              <a:rPr lang="vi-VN" dirty="0"/>
              <a:t>nhau, thường được kết nối với nhau thông qua một mạng LAN tốc độ rất cao</a:t>
            </a:r>
          </a:p>
        </p:txBody>
      </p:sp>
      <p:pic>
        <p:nvPicPr>
          <p:cNvPr id="6" name="Picture 5" descr="Screen Clippi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77044" y="2110023"/>
            <a:ext cx="4032378" cy="3369779"/>
          </a:xfrm>
          <a:prstGeom prst="rect">
            <a:avLst/>
          </a:prstGeom>
        </p:spPr>
      </p:pic>
      <p:pic>
        <p:nvPicPr>
          <p:cNvPr id="7" name="Picture 6" descr="Screen Clippi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644008" y="2269176"/>
            <a:ext cx="3547252" cy="3024336"/>
          </a:xfrm>
          <a:prstGeom prst="rect">
            <a:avLst/>
          </a:prstGeom>
        </p:spPr>
      </p:pic>
      <p:sp>
        <p:nvSpPr>
          <p:cNvPr id="8" name="TextBox 7"/>
          <p:cNvSpPr txBox="1"/>
          <p:nvPr/>
        </p:nvSpPr>
        <p:spPr>
          <a:xfrm>
            <a:off x="995512" y="5557251"/>
            <a:ext cx="2525050" cy="646331"/>
          </a:xfrm>
          <a:prstGeom prst="rect">
            <a:avLst/>
          </a:prstGeom>
          <a:noFill/>
        </p:spPr>
        <p:txBody>
          <a:bodyPr wrap="none" rtlCol="0">
            <a:spAutoFit/>
          </a:bodyPr>
          <a:lstStyle/>
          <a:p>
            <a:r>
              <a:rPr lang="vi-VN" b="1" i="1" dirty="0"/>
              <a:t>Ví dụ </a:t>
            </a:r>
            <a:r>
              <a:rPr lang="vi-VN" i="1" dirty="0"/>
              <a:t>về kiến trúc cluster</a:t>
            </a:r>
          </a:p>
          <a:p>
            <a:endParaRPr lang="vi-VN" i="1" dirty="0"/>
          </a:p>
        </p:txBody>
      </p:sp>
      <p:sp>
        <p:nvSpPr>
          <p:cNvPr id="9" name="TextBox 8"/>
          <p:cNvSpPr txBox="1"/>
          <p:nvPr/>
        </p:nvSpPr>
        <p:spPr>
          <a:xfrm>
            <a:off x="4673683" y="5538454"/>
            <a:ext cx="3564309" cy="646331"/>
          </a:xfrm>
          <a:prstGeom prst="rect">
            <a:avLst/>
          </a:prstGeom>
          <a:noFill/>
        </p:spPr>
        <p:txBody>
          <a:bodyPr wrap="none" rtlCol="0">
            <a:spAutoFit/>
          </a:bodyPr>
          <a:lstStyle/>
          <a:p>
            <a:r>
              <a:rPr lang="vi-VN" i="1" dirty="0"/>
              <a:t> Trung tâm dữ liệu dưới dạng cluster</a:t>
            </a:r>
          </a:p>
          <a:p>
            <a:endParaRPr lang="vi-VN" i="1" dirty="0"/>
          </a:p>
        </p:txBody>
      </p:sp>
    </p:spTree>
    <p:extLst>
      <p:ext uri="{BB962C8B-B14F-4D97-AF65-F5344CB8AC3E}">
        <p14:creationId xmlns:p14="http://schemas.microsoft.com/office/powerpoint/2010/main" xmlns="" val="166224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7044" y="133605"/>
            <a:ext cx="4386137" cy="523220"/>
          </a:xfrm>
          <a:prstGeom prst="rect">
            <a:avLst/>
          </a:prstGeom>
          <a:noFill/>
        </p:spPr>
        <p:txBody>
          <a:bodyPr wrap="none" rtlCol="0">
            <a:spAutoFit/>
          </a:bodyPr>
          <a:lstStyle/>
          <a:p>
            <a:r>
              <a:rPr lang="en-US" sz="2800" b="1" dirty="0" smtClean="0">
                <a:solidFill>
                  <a:srgbClr val="FF0000"/>
                </a:solidFill>
              </a:rPr>
              <a:t>3.2: </a:t>
            </a:r>
            <a:r>
              <a:rPr lang="en-US" sz="2800" b="1" dirty="0" err="1" smtClean="0">
                <a:solidFill>
                  <a:srgbClr val="FF0000"/>
                </a:solidFill>
              </a:rPr>
              <a:t>Công</a:t>
            </a:r>
            <a:r>
              <a:rPr lang="en-US" sz="2800" b="1" dirty="0" smtClean="0">
                <a:solidFill>
                  <a:srgbClr val="FF0000"/>
                </a:solidFill>
              </a:rPr>
              <a:t> </a:t>
            </a:r>
            <a:r>
              <a:rPr lang="en-US" sz="2800" b="1" dirty="0" err="1" smtClean="0">
                <a:solidFill>
                  <a:srgbClr val="FF0000"/>
                </a:solidFill>
              </a:rPr>
              <a:t>nghệ</a:t>
            </a:r>
            <a:r>
              <a:rPr lang="en-US" sz="2800" b="1" dirty="0" smtClean="0">
                <a:solidFill>
                  <a:srgbClr val="FF0000"/>
                </a:solidFill>
              </a:rPr>
              <a:t> </a:t>
            </a:r>
            <a:r>
              <a:rPr lang="en-US" sz="2800" b="1" dirty="0" err="1" smtClean="0">
                <a:solidFill>
                  <a:srgbClr val="FF0000"/>
                </a:solidFill>
              </a:rPr>
              <a:t>Hadoop</a:t>
            </a:r>
            <a:endParaRPr lang="vi-VN" sz="2800" b="1" dirty="0">
              <a:solidFill>
                <a:srgbClr val="FF0000"/>
              </a:solidFill>
            </a:endParaRPr>
          </a:p>
        </p:txBody>
      </p:sp>
      <p:sp>
        <p:nvSpPr>
          <p:cNvPr id="5" name="TextBox 4"/>
          <p:cNvSpPr txBox="1"/>
          <p:nvPr/>
        </p:nvSpPr>
        <p:spPr>
          <a:xfrm>
            <a:off x="539552" y="1196752"/>
            <a:ext cx="4471096" cy="461665"/>
          </a:xfrm>
          <a:prstGeom prst="rect">
            <a:avLst/>
          </a:prstGeom>
          <a:noFill/>
        </p:spPr>
        <p:txBody>
          <a:bodyPr wrap="none" rtlCol="0">
            <a:spAutoFit/>
          </a:bodyPr>
          <a:lstStyle/>
          <a:p>
            <a:r>
              <a:rPr lang="en-US" sz="2400" b="1" dirty="0" smtClean="0"/>
              <a:t>3.2.1: </a:t>
            </a:r>
            <a:r>
              <a:rPr lang="en-US" sz="2400" b="1" dirty="0" err="1" smtClean="0"/>
              <a:t>Tổng</a:t>
            </a:r>
            <a:r>
              <a:rPr lang="en-US" sz="2400" b="1" dirty="0" smtClean="0"/>
              <a:t> </a:t>
            </a:r>
            <a:r>
              <a:rPr lang="en-US" sz="2400" b="1" dirty="0" err="1" smtClean="0"/>
              <a:t>quan</a:t>
            </a:r>
            <a:r>
              <a:rPr lang="en-US" sz="2400" b="1" dirty="0" smtClean="0"/>
              <a:t> </a:t>
            </a:r>
            <a:r>
              <a:rPr lang="en-US" sz="2400" b="1" dirty="0" err="1" smtClean="0"/>
              <a:t>về</a:t>
            </a:r>
            <a:r>
              <a:rPr lang="en-US" sz="2400" b="1" dirty="0" smtClean="0"/>
              <a:t> </a:t>
            </a:r>
            <a:r>
              <a:rPr lang="en-US" sz="2400" b="1" dirty="0" err="1" smtClean="0"/>
              <a:t>Hadoop</a:t>
            </a:r>
            <a:endParaRPr lang="vi-VN" sz="2400" b="1" dirty="0"/>
          </a:p>
        </p:txBody>
      </p:sp>
      <p:sp>
        <p:nvSpPr>
          <p:cNvPr id="6" name="TextBox 5"/>
          <p:cNvSpPr txBox="1"/>
          <p:nvPr/>
        </p:nvSpPr>
        <p:spPr>
          <a:xfrm>
            <a:off x="539552" y="1988840"/>
            <a:ext cx="8400185" cy="1015663"/>
          </a:xfrm>
          <a:prstGeom prst="rect">
            <a:avLst/>
          </a:prstGeom>
          <a:noFill/>
        </p:spPr>
        <p:txBody>
          <a:bodyPr wrap="none" rtlCol="0">
            <a:spAutoFit/>
          </a:bodyPr>
          <a:lstStyle/>
          <a:p>
            <a:pPr marL="342900" indent="-342900">
              <a:buFontTx/>
              <a:buChar char="-"/>
            </a:pPr>
            <a:r>
              <a:rPr lang="vi-VN" sz="2000" dirty="0" smtClean="0"/>
              <a:t>Hadoop</a:t>
            </a:r>
            <a:r>
              <a:rPr lang="vi-VN" sz="2000" dirty="0"/>
              <a:t>, xuất bản đầu tiên vào 10/12/2011[3], là một </a:t>
            </a:r>
            <a:r>
              <a:rPr lang="vi-VN" sz="2000" b="1" dirty="0"/>
              <a:t>framework mã </a:t>
            </a:r>
            <a:r>
              <a:rPr lang="vi-VN" sz="2000" b="1" dirty="0" smtClean="0"/>
              <a:t>nguồn</a:t>
            </a:r>
          </a:p>
          <a:p>
            <a:r>
              <a:rPr lang="vi-VN" sz="2000" b="1" dirty="0" smtClean="0"/>
              <a:t> </a:t>
            </a:r>
            <a:r>
              <a:rPr lang="vi-VN" sz="2000" b="1" dirty="0"/>
              <a:t>mở</a:t>
            </a:r>
            <a:r>
              <a:rPr lang="vi-VN" sz="2000" dirty="0"/>
              <a:t> </a:t>
            </a:r>
            <a:r>
              <a:rPr lang="vi-VN" sz="2000" dirty="0" smtClean="0"/>
              <a:t>phát </a:t>
            </a:r>
            <a:r>
              <a:rPr lang="vi-VN" sz="2000" dirty="0"/>
              <a:t>triển bởi </a:t>
            </a:r>
            <a:r>
              <a:rPr lang="vi-VN" sz="2000" b="1" dirty="0"/>
              <a:t>Apache Software Foundation </a:t>
            </a:r>
            <a:r>
              <a:rPr lang="vi-VN" sz="2000" dirty="0"/>
              <a:t>được sử dụng cho </a:t>
            </a:r>
            <a:r>
              <a:rPr lang="vi-VN" sz="2000" b="1" dirty="0"/>
              <a:t>lưu trữ </a:t>
            </a:r>
            <a:r>
              <a:rPr lang="vi-VN" sz="2000" dirty="0" smtClean="0"/>
              <a:t>và</a:t>
            </a:r>
          </a:p>
          <a:p>
            <a:r>
              <a:rPr lang="vi-VN" sz="2000" dirty="0" smtClean="0"/>
              <a:t> </a:t>
            </a:r>
            <a:r>
              <a:rPr lang="vi-VN" sz="2000" dirty="0"/>
              <a:t>xử lý </a:t>
            </a:r>
            <a:r>
              <a:rPr lang="vi-VN" sz="2000" b="1" dirty="0"/>
              <a:t>phân </a:t>
            </a:r>
            <a:r>
              <a:rPr lang="vi-VN" sz="2000" b="1" dirty="0" smtClean="0"/>
              <a:t>tán </a:t>
            </a:r>
            <a:r>
              <a:rPr lang="vi-VN" sz="2000" dirty="0"/>
              <a:t>trên một lượng lớn dữ liệu</a:t>
            </a:r>
          </a:p>
        </p:txBody>
      </p:sp>
      <p:sp>
        <p:nvSpPr>
          <p:cNvPr id="7" name="TextBox 6"/>
          <p:cNvSpPr txBox="1"/>
          <p:nvPr/>
        </p:nvSpPr>
        <p:spPr>
          <a:xfrm>
            <a:off x="539552" y="3212976"/>
            <a:ext cx="8337539" cy="1292662"/>
          </a:xfrm>
          <a:prstGeom prst="rect">
            <a:avLst/>
          </a:prstGeom>
          <a:noFill/>
        </p:spPr>
        <p:txBody>
          <a:bodyPr wrap="none" rtlCol="0">
            <a:spAutoFit/>
          </a:bodyPr>
          <a:lstStyle/>
          <a:p>
            <a:pPr marL="285750" indent="-285750">
              <a:buFontTx/>
              <a:buChar char="-"/>
            </a:pPr>
            <a:r>
              <a:rPr lang="vi-VN" sz="2000" b="1" dirty="0" smtClean="0"/>
              <a:t>Hadoop</a:t>
            </a:r>
            <a:r>
              <a:rPr lang="vi-VN" sz="2000" dirty="0" smtClean="0"/>
              <a:t> </a:t>
            </a:r>
            <a:r>
              <a:rPr lang="vi-VN" sz="2000" dirty="0"/>
              <a:t>được viết bằng ngôn ngữ Java và hoạt động trên một cụm máy tính</a:t>
            </a:r>
            <a:r>
              <a:rPr lang="vi-VN" sz="2000" dirty="0" smtClean="0"/>
              <a:t>,</a:t>
            </a:r>
          </a:p>
          <a:p>
            <a:r>
              <a:rPr lang="vi-VN" sz="2000" dirty="0" smtClean="0"/>
              <a:t>được phát </a:t>
            </a:r>
            <a:r>
              <a:rPr lang="vi-VN" sz="2000" dirty="0"/>
              <a:t>triển nhờ ý tưởng từ hai bài báo nổi tiếng của Google về </a:t>
            </a:r>
          </a:p>
          <a:p>
            <a:r>
              <a:rPr lang="vi-VN" sz="2000" dirty="0" smtClean="0"/>
              <a:t>Google </a:t>
            </a:r>
            <a:r>
              <a:rPr lang="vi-VN" sz="2000" dirty="0"/>
              <a:t>File System </a:t>
            </a:r>
            <a:r>
              <a:rPr lang="vi-VN" sz="2000" dirty="0" smtClean="0"/>
              <a:t>(</a:t>
            </a:r>
            <a:r>
              <a:rPr lang="vi-VN" sz="2000" dirty="0"/>
              <a:t>GFS) và MapReduce.</a:t>
            </a:r>
          </a:p>
          <a:p>
            <a:endParaRPr lang="vi-VN" dirty="0"/>
          </a:p>
        </p:txBody>
      </p:sp>
    </p:spTree>
    <p:extLst>
      <p:ext uri="{BB962C8B-B14F-4D97-AF65-F5344CB8AC3E}">
        <p14:creationId xmlns:p14="http://schemas.microsoft.com/office/powerpoint/2010/main" xmlns="" val="205737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1558" y="1998240"/>
            <a:ext cx="7776865" cy="4455095"/>
          </a:xfrm>
        </p:spPr>
        <p:txBody>
          <a:bodyPr>
            <a:normAutofit/>
          </a:bodyPr>
          <a:lstStyle/>
          <a:p>
            <a:pPr>
              <a:buFontTx/>
              <a:buChar char="-"/>
            </a:pPr>
            <a:r>
              <a:rPr lang="vi-VN" sz="2000" dirty="0" smtClean="0"/>
              <a:t>Các </a:t>
            </a:r>
            <a:r>
              <a:rPr lang="vi-VN" sz="2000" dirty="0"/>
              <a:t>ứng dụng trên Hadoop sử dụng HDFS. HDFS được thiết kế để lưu trữ các tệp dữ liệu rất lớn, chạy trên các cluster, với các đặc </a:t>
            </a:r>
            <a:r>
              <a:rPr lang="vi-VN" sz="2000" dirty="0" smtClean="0"/>
              <a:t>tính:</a:t>
            </a:r>
          </a:p>
          <a:p>
            <a:pPr lvl="1"/>
            <a:r>
              <a:rPr lang="vi-VN" i="1" dirty="0">
                <a:solidFill>
                  <a:schemeClr val="accent1">
                    <a:lumMod val="75000"/>
                  </a:schemeClr>
                </a:solidFill>
              </a:rPr>
              <a:t>Sử dụng với những file rất </a:t>
            </a:r>
            <a:r>
              <a:rPr lang="vi-VN" i="1" dirty="0" smtClean="0">
                <a:solidFill>
                  <a:schemeClr val="accent1">
                    <a:lumMod val="75000"/>
                  </a:schemeClr>
                </a:solidFill>
              </a:rPr>
              <a:t>lớn: </a:t>
            </a:r>
            <a:r>
              <a:rPr lang="vi-VN" dirty="0" smtClean="0"/>
              <a:t>Kích thước từ </a:t>
            </a:r>
            <a:r>
              <a:rPr lang="en-US" b="1" dirty="0" smtClean="0">
                <a:latin typeface="Times New Roman" pitchFamily="18" charset="0"/>
                <a:cs typeface="Times New Roman" pitchFamily="18" charset="0"/>
              </a:rPr>
              <a:t>KB</a:t>
            </a:r>
            <a:r>
              <a:rPr lang="vi-VN" dirty="0" smtClean="0"/>
              <a:t> đến </a:t>
            </a:r>
            <a:r>
              <a:rPr lang="vi-VN" b="1" dirty="0" smtClean="0"/>
              <a:t>Petabyte</a:t>
            </a:r>
            <a:r>
              <a:rPr lang="vi-VN" dirty="0"/>
              <a:t>	</a:t>
            </a:r>
          </a:p>
          <a:p>
            <a:pPr lvl="1"/>
            <a:r>
              <a:rPr lang="vi-VN" i="1" dirty="0">
                <a:solidFill>
                  <a:schemeClr val="accent1">
                    <a:lumMod val="75000"/>
                  </a:schemeClr>
                </a:solidFill>
              </a:rPr>
              <a:t>Truy cập dưới dạng stream: </a:t>
            </a:r>
            <a:r>
              <a:rPr lang="vi-VN" dirty="0"/>
              <a:t>HDFS được xây dựng dựa trên ý tưởng rằng </a:t>
            </a:r>
            <a:r>
              <a:rPr lang="vi-VN" b="1" dirty="0"/>
              <a:t>cách hiệu quả nhất </a:t>
            </a:r>
            <a:r>
              <a:rPr lang="vi-VN" dirty="0"/>
              <a:t>để xử lý dữ liệu là </a:t>
            </a:r>
            <a:r>
              <a:rPr lang="vi-VN" b="1" dirty="0"/>
              <a:t>“ghi một lần – đọc nhiều lần”</a:t>
            </a:r>
            <a:r>
              <a:rPr lang="vi-VN" dirty="0"/>
              <a:t>, vì vậy việc </a:t>
            </a:r>
            <a:r>
              <a:rPr lang="vi-VN" b="1" dirty="0"/>
              <a:t>đọc</a:t>
            </a:r>
            <a:r>
              <a:rPr lang="vi-VN" dirty="0"/>
              <a:t> toàn bộ dữ liệu xảy ra thường xuyên hơn nhiều việc </a:t>
            </a:r>
            <a:r>
              <a:rPr lang="vi-VN" b="1" dirty="0" smtClean="0"/>
              <a:t>ghi</a:t>
            </a:r>
          </a:p>
          <a:p>
            <a:pPr lvl="1"/>
            <a:r>
              <a:rPr lang="vi-VN" i="1" dirty="0">
                <a:solidFill>
                  <a:schemeClr val="accent1">
                    <a:lumMod val="75000"/>
                  </a:schemeClr>
                </a:solidFill>
              </a:rPr>
              <a:t>Sử dụng Commodity </a:t>
            </a:r>
            <a:r>
              <a:rPr lang="vi-VN" i="1" dirty="0" smtClean="0">
                <a:solidFill>
                  <a:schemeClr val="accent1">
                    <a:lumMod val="75000"/>
                  </a:schemeClr>
                </a:solidFill>
              </a:rPr>
              <a:t>Hardware: </a:t>
            </a:r>
            <a:r>
              <a:rPr lang="vi-VN" dirty="0"/>
              <a:t>Hadoop được thiết kế để chạy trên một cluster của các  Commodity </a:t>
            </a:r>
            <a:r>
              <a:rPr lang="vi-VN" dirty="0" smtClean="0"/>
              <a:t>Hardware</a:t>
            </a:r>
            <a:r>
              <a:rPr lang="en-US" dirty="0" smtClean="0"/>
              <a:t> (</a:t>
            </a:r>
            <a:r>
              <a:rPr lang="vi-VN" dirty="0" smtClean="0"/>
              <a:t>Phần cứng</a:t>
            </a:r>
            <a:r>
              <a:rPr lang="en-US" dirty="0" smtClean="0"/>
              <a:t> </a:t>
            </a:r>
            <a:r>
              <a:rPr lang="en-US" dirty="0" err="1" smtClean="0">
                <a:latin typeface="Times New Roman" pitchFamily="18" charset="0"/>
                <a:cs typeface="Times New Roman" pitchFamily="18" charset="0"/>
              </a:rPr>
              <a:t>giá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thấp</a:t>
            </a:r>
            <a:r>
              <a:rPr lang="en-US" dirty="0" smtClean="0">
                <a:latin typeface="Times New Roman" pitchFamily="18" charset="0"/>
                <a:cs typeface="Times New Roman" pitchFamily="18" charset="0"/>
              </a:rPr>
              <a:t>,</a:t>
            </a:r>
            <a:r>
              <a:rPr lang="en-US" dirty="0" smtClean="0"/>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biệt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vi-VN" dirty="0" smtClean="0"/>
              <a:t> đa số đến từ nhiều nhà sản xuất khác nhau</a:t>
            </a:r>
            <a:r>
              <a:rPr lang="en-US" dirty="0" smtClean="0"/>
              <a:t>)</a:t>
            </a:r>
            <a:endParaRPr lang="vi-VN" dirty="0">
              <a:solidFill>
                <a:schemeClr val="accent1">
                  <a:lumMod val="75000"/>
                </a:schemeClr>
              </a:solidFill>
            </a:endParaRPr>
          </a:p>
        </p:txBody>
      </p:sp>
      <p:sp>
        <p:nvSpPr>
          <p:cNvPr id="4" name="TextBox 3"/>
          <p:cNvSpPr txBox="1"/>
          <p:nvPr/>
        </p:nvSpPr>
        <p:spPr>
          <a:xfrm>
            <a:off x="539552" y="260648"/>
            <a:ext cx="4386137" cy="523220"/>
          </a:xfrm>
          <a:prstGeom prst="rect">
            <a:avLst/>
          </a:prstGeom>
          <a:noFill/>
        </p:spPr>
        <p:txBody>
          <a:bodyPr wrap="none" rtlCol="0">
            <a:spAutoFit/>
          </a:bodyPr>
          <a:lstStyle/>
          <a:p>
            <a:r>
              <a:rPr lang="en-US" sz="2800" b="1" dirty="0" smtClean="0">
                <a:solidFill>
                  <a:srgbClr val="FF0000"/>
                </a:solidFill>
              </a:rPr>
              <a:t>3.2: </a:t>
            </a:r>
            <a:r>
              <a:rPr lang="en-US" sz="2800" b="1" dirty="0" err="1" smtClean="0">
                <a:solidFill>
                  <a:srgbClr val="FF0000"/>
                </a:solidFill>
              </a:rPr>
              <a:t>Công</a:t>
            </a:r>
            <a:r>
              <a:rPr lang="en-US" sz="2800" b="1" dirty="0" smtClean="0">
                <a:solidFill>
                  <a:srgbClr val="FF0000"/>
                </a:solidFill>
              </a:rPr>
              <a:t> </a:t>
            </a:r>
            <a:r>
              <a:rPr lang="en-US" sz="2800" b="1" dirty="0" err="1" smtClean="0">
                <a:solidFill>
                  <a:srgbClr val="FF0000"/>
                </a:solidFill>
              </a:rPr>
              <a:t>nghệ</a:t>
            </a:r>
            <a:r>
              <a:rPr lang="en-US" sz="2800" b="1" dirty="0" smtClean="0">
                <a:solidFill>
                  <a:srgbClr val="FF0000"/>
                </a:solidFill>
              </a:rPr>
              <a:t> </a:t>
            </a:r>
            <a:r>
              <a:rPr lang="en-US" sz="2800" b="1" dirty="0" err="1" smtClean="0">
                <a:solidFill>
                  <a:srgbClr val="FF0000"/>
                </a:solidFill>
              </a:rPr>
              <a:t>Hadoop</a:t>
            </a:r>
            <a:endParaRPr lang="vi-VN" sz="2800" b="1" dirty="0">
              <a:solidFill>
                <a:srgbClr val="FF0000"/>
              </a:solidFill>
            </a:endParaRPr>
          </a:p>
        </p:txBody>
      </p:sp>
      <p:sp>
        <p:nvSpPr>
          <p:cNvPr id="5" name="TextBox 4"/>
          <p:cNvSpPr txBox="1"/>
          <p:nvPr/>
        </p:nvSpPr>
        <p:spPr>
          <a:xfrm>
            <a:off x="539552" y="843072"/>
            <a:ext cx="6035627" cy="1138773"/>
          </a:xfrm>
          <a:prstGeom prst="rect">
            <a:avLst/>
          </a:prstGeom>
          <a:noFill/>
        </p:spPr>
        <p:txBody>
          <a:bodyPr wrap="none" rtlCol="0">
            <a:spAutoFit/>
          </a:bodyPr>
          <a:lstStyle/>
          <a:p>
            <a:r>
              <a:rPr lang="en-US" sz="2400" b="1" dirty="0" smtClean="0"/>
              <a:t>3.2.2: </a:t>
            </a:r>
            <a:r>
              <a:rPr lang="en-US" b="1" dirty="0" err="1"/>
              <a:t>Hệ</a:t>
            </a:r>
            <a:r>
              <a:rPr lang="en-US" b="1" dirty="0"/>
              <a:t> </a:t>
            </a:r>
            <a:r>
              <a:rPr lang="en-US" b="1" dirty="0" err="1"/>
              <a:t>thống</a:t>
            </a:r>
            <a:r>
              <a:rPr lang="en-US" b="1" dirty="0"/>
              <a:t> file </a:t>
            </a:r>
            <a:r>
              <a:rPr lang="en-US" b="1" dirty="0" err="1"/>
              <a:t>phân</a:t>
            </a:r>
            <a:r>
              <a:rPr lang="en-US" b="1" dirty="0"/>
              <a:t> </a:t>
            </a:r>
            <a:r>
              <a:rPr lang="en-US" b="1" dirty="0" err="1"/>
              <a:t>tán</a:t>
            </a:r>
            <a:r>
              <a:rPr lang="en-US" b="1" dirty="0"/>
              <a:t> </a:t>
            </a:r>
            <a:r>
              <a:rPr lang="en-US" b="1" dirty="0" err="1"/>
              <a:t>Hadoop</a:t>
            </a:r>
            <a:r>
              <a:rPr lang="en-US" b="1" dirty="0"/>
              <a:t> </a:t>
            </a:r>
          </a:p>
          <a:p>
            <a:r>
              <a:rPr lang="en-US" b="1" dirty="0" smtClean="0"/>
              <a:t>             (</a:t>
            </a:r>
            <a:r>
              <a:rPr lang="en-US" b="1" dirty="0" err="1"/>
              <a:t>Hadoop</a:t>
            </a:r>
            <a:r>
              <a:rPr lang="en-US" b="1" dirty="0"/>
              <a:t> Distributed File System – HDFS</a:t>
            </a:r>
            <a:r>
              <a:rPr lang="en-US" sz="2000" b="1" dirty="0"/>
              <a:t>)</a:t>
            </a:r>
          </a:p>
          <a:p>
            <a:endParaRPr lang="vi-VN" sz="2400" b="1" dirty="0"/>
          </a:p>
        </p:txBody>
      </p:sp>
      <p:sp>
        <p:nvSpPr>
          <p:cNvPr id="6" name="TextBox 5"/>
          <p:cNvSpPr txBox="1"/>
          <p:nvPr/>
        </p:nvSpPr>
        <p:spPr>
          <a:xfrm>
            <a:off x="611559" y="1581735"/>
            <a:ext cx="6029215" cy="400110"/>
          </a:xfrm>
          <a:prstGeom prst="rect">
            <a:avLst/>
          </a:prstGeom>
          <a:noFill/>
        </p:spPr>
        <p:txBody>
          <a:bodyPr wrap="none" rtlCol="0">
            <a:spAutoFit/>
          </a:bodyPr>
          <a:lstStyle/>
          <a:p>
            <a:r>
              <a:rPr lang="en-US" sz="2000" dirty="0" smtClean="0"/>
              <a:t>-</a:t>
            </a:r>
            <a:r>
              <a:rPr lang="vi-VN" sz="2000" dirty="0"/>
              <a:t> Hadoop đi cùng với hệ thống file phân tán gọi là HDFS</a:t>
            </a:r>
          </a:p>
        </p:txBody>
      </p:sp>
    </p:spTree>
    <p:extLst>
      <p:ext uri="{BB962C8B-B14F-4D97-AF65-F5344CB8AC3E}">
        <p14:creationId xmlns:p14="http://schemas.microsoft.com/office/powerpoint/2010/main" xmlns="" val="22884348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188640"/>
            <a:ext cx="7467600" cy="713190"/>
          </a:xfrm>
        </p:spPr>
        <p:txBody>
          <a:bodyPr>
            <a:normAutofit/>
          </a:bodyPr>
          <a:lstStyle/>
          <a:p>
            <a:r>
              <a:rPr lang="vi-VN" i="1" dirty="0" smtClean="0">
                <a:solidFill>
                  <a:schemeClr val="accent1">
                    <a:lumMod val="75000"/>
                  </a:schemeClr>
                </a:solidFill>
              </a:rPr>
              <a:t>Những khái niệm trong HDFS</a:t>
            </a:r>
          </a:p>
          <a:p>
            <a:pPr marL="731520" lvl="2" indent="0">
              <a:buNone/>
            </a:pPr>
            <a:endParaRPr lang="vi-VN" dirty="0"/>
          </a:p>
        </p:txBody>
      </p:sp>
      <p:pic>
        <p:nvPicPr>
          <p:cNvPr id="5" name="Picture 4" descr="Screen Clippi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430452" y="3645024"/>
            <a:ext cx="3720086" cy="2160240"/>
          </a:xfrm>
          <a:prstGeom prst="rect">
            <a:avLst/>
          </a:prstGeom>
        </p:spPr>
      </p:pic>
      <p:pic>
        <p:nvPicPr>
          <p:cNvPr id="6" name="Picture 5" descr="Screen Clippi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89487" y="690240"/>
            <a:ext cx="8640960" cy="5976664"/>
          </a:xfrm>
          <a:prstGeom prst="rect">
            <a:avLst/>
          </a:prstGeom>
        </p:spPr>
      </p:pic>
      <p:pic>
        <p:nvPicPr>
          <p:cNvPr id="7" name="Picture 6" descr="Screen Clipping"/>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522667" y="3783620"/>
            <a:ext cx="4213892" cy="2490027"/>
          </a:xfrm>
          <a:prstGeom prst="rect">
            <a:avLst/>
          </a:prstGeom>
        </p:spPr>
      </p:pic>
      <p:sp>
        <p:nvSpPr>
          <p:cNvPr id="8" name="TextBox 7"/>
          <p:cNvSpPr txBox="1"/>
          <p:nvPr/>
        </p:nvSpPr>
        <p:spPr>
          <a:xfrm>
            <a:off x="5602007" y="6341724"/>
            <a:ext cx="1922321" cy="307777"/>
          </a:xfrm>
          <a:prstGeom prst="rect">
            <a:avLst/>
          </a:prstGeom>
          <a:noFill/>
        </p:spPr>
        <p:txBody>
          <a:bodyPr wrap="none" rtlCol="0">
            <a:spAutoFit/>
          </a:bodyPr>
          <a:lstStyle/>
          <a:p>
            <a:r>
              <a:rPr lang="vi-VN" sz="1400" i="1" dirty="0" smtClean="0">
                <a:solidFill>
                  <a:schemeClr val="accent1">
                    <a:lumMod val="75000"/>
                  </a:schemeClr>
                </a:solidFill>
              </a:rPr>
              <a:t>Namenode và Datanode</a:t>
            </a:r>
            <a:endParaRPr lang="vi-VN" sz="1400" i="1" dirty="0">
              <a:solidFill>
                <a:schemeClr val="accent1">
                  <a:lumMod val="75000"/>
                </a:schemeClr>
              </a:solidFill>
            </a:endParaRPr>
          </a:p>
        </p:txBody>
      </p:sp>
    </p:spTree>
    <p:extLst>
      <p:ext uri="{BB962C8B-B14F-4D97-AF65-F5344CB8AC3E}">
        <p14:creationId xmlns:p14="http://schemas.microsoft.com/office/powerpoint/2010/main" xmlns="" val="19368549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42511" y="806185"/>
            <a:ext cx="7467600" cy="4873752"/>
          </a:xfrm>
        </p:spPr>
        <p:txBody>
          <a:bodyPr/>
          <a:lstStyle/>
          <a:p>
            <a:r>
              <a:rPr lang="en-US" dirty="0" err="1" smtClean="0"/>
              <a:t>Đọc</a:t>
            </a:r>
            <a:r>
              <a:rPr lang="en-US" dirty="0" smtClean="0"/>
              <a:t> file:</a:t>
            </a:r>
          </a:p>
          <a:p>
            <a:pPr marL="0" indent="0">
              <a:buNone/>
            </a:pPr>
            <a:endParaRPr lang="vi-VN" dirty="0"/>
          </a:p>
        </p:txBody>
      </p:sp>
      <p:sp>
        <p:nvSpPr>
          <p:cNvPr id="4" name="TextBox 3"/>
          <p:cNvSpPr txBox="1"/>
          <p:nvPr/>
        </p:nvSpPr>
        <p:spPr>
          <a:xfrm>
            <a:off x="504280" y="316657"/>
            <a:ext cx="4214615" cy="461665"/>
          </a:xfrm>
          <a:prstGeom prst="rect">
            <a:avLst/>
          </a:prstGeom>
          <a:noFill/>
        </p:spPr>
        <p:txBody>
          <a:bodyPr wrap="none" rtlCol="0">
            <a:spAutoFit/>
          </a:bodyPr>
          <a:lstStyle/>
          <a:p>
            <a:r>
              <a:rPr lang="en-US" sz="2400" b="1" dirty="0" smtClean="0"/>
              <a:t>3.2.2:Hoạt </a:t>
            </a:r>
            <a:r>
              <a:rPr lang="en-US" sz="2400" b="1" dirty="0" err="1" smtClean="0"/>
              <a:t>động</a:t>
            </a:r>
            <a:r>
              <a:rPr lang="en-US" sz="2400" b="1" dirty="0" smtClean="0"/>
              <a:t> </a:t>
            </a:r>
            <a:r>
              <a:rPr lang="en-US" sz="2400" b="1" dirty="0" err="1" smtClean="0"/>
              <a:t>của</a:t>
            </a:r>
            <a:r>
              <a:rPr lang="en-US" sz="2400" b="1" dirty="0" smtClean="0"/>
              <a:t> HDFS</a:t>
            </a:r>
            <a:endParaRPr lang="vi-VN" sz="2400" b="1" dirty="0"/>
          </a:p>
        </p:txBody>
      </p:sp>
      <p:pic>
        <p:nvPicPr>
          <p:cNvPr id="5" name="Picture 4" descr="Screen Clippi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4280" y="1232063"/>
            <a:ext cx="7668120" cy="4429185"/>
          </a:xfrm>
          <a:prstGeom prst="rect">
            <a:avLst/>
          </a:prstGeom>
        </p:spPr>
      </p:pic>
      <p:sp>
        <p:nvSpPr>
          <p:cNvPr id="6" name="TextBox 5"/>
          <p:cNvSpPr txBox="1"/>
          <p:nvPr/>
        </p:nvSpPr>
        <p:spPr>
          <a:xfrm>
            <a:off x="3076476" y="5712310"/>
            <a:ext cx="2605200" cy="646331"/>
          </a:xfrm>
          <a:prstGeom prst="rect">
            <a:avLst/>
          </a:prstGeom>
          <a:noFill/>
        </p:spPr>
        <p:txBody>
          <a:bodyPr wrap="none" rtlCol="0">
            <a:spAutoFit/>
          </a:bodyPr>
          <a:lstStyle/>
          <a:p>
            <a:r>
              <a:rPr lang="en-US" i="1" dirty="0" err="1" smtClean="0"/>
              <a:t>Đọc</a:t>
            </a:r>
            <a:r>
              <a:rPr lang="en-US" i="1" dirty="0" smtClean="0"/>
              <a:t> </a:t>
            </a:r>
            <a:r>
              <a:rPr lang="en-US" i="1" dirty="0" err="1" smtClean="0"/>
              <a:t>dữ</a:t>
            </a:r>
            <a:r>
              <a:rPr lang="en-US" i="1" dirty="0" smtClean="0"/>
              <a:t> </a:t>
            </a:r>
            <a:r>
              <a:rPr lang="en-US" i="1" dirty="0" err="1" smtClean="0"/>
              <a:t>liệu</a:t>
            </a:r>
            <a:r>
              <a:rPr lang="en-US" i="1" dirty="0" smtClean="0"/>
              <a:t> </a:t>
            </a:r>
            <a:r>
              <a:rPr lang="en-US" i="1" dirty="0" err="1" smtClean="0"/>
              <a:t>trên</a:t>
            </a:r>
            <a:r>
              <a:rPr lang="en-US" i="1" dirty="0" smtClean="0"/>
              <a:t> HDFS</a:t>
            </a:r>
          </a:p>
          <a:p>
            <a:endParaRPr lang="vi-VN" i="1" dirty="0"/>
          </a:p>
        </p:txBody>
      </p:sp>
    </p:spTree>
    <p:extLst>
      <p:ext uri="{BB962C8B-B14F-4D97-AF65-F5344CB8AC3E}">
        <p14:creationId xmlns:p14="http://schemas.microsoft.com/office/powerpoint/2010/main" xmlns="" val="80853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260648"/>
            <a:ext cx="7467600" cy="576064"/>
          </a:xfrm>
        </p:spPr>
        <p:txBody>
          <a:bodyPr/>
          <a:lstStyle/>
          <a:p>
            <a:r>
              <a:rPr lang="en-US" dirty="0" err="1" smtClean="0"/>
              <a:t>Ghi</a:t>
            </a:r>
            <a:r>
              <a:rPr lang="en-US" dirty="0" smtClean="0"/>
              <a:t> file</a:t>
            </a:r>
            <a:endParaRPr lang="vi-VN" dirty="0"/>
          </a:p>
        </p:txBody>
      </p:sp>
      <p:pic>
        <p:nvPicPr>
          <p:cNvPr id="4" name="Picture 3" descr="Screen Clippi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11560" y="764704"/>
            <a:ext cx="7416824" cy="4824536"/>
          </a:xfrm>
          <a:prstGeom prst="rect">
            <a:avLst/>
          </a:prstGeom>
        </p:spPr>
      </p:pic>
      <p:sp>
        <p:nvSpPr>
          <p:cNvPr id="5" name="TextBox 4"/>
          <p:cNvSpPr txBox="1"/>
          <p:nvPr/>
        </p:nvSpPr>
        <p:spPr>
          <a:xfrm>
            <a:off x="3076476" y="5712310"/>
            <a:ext cx="2611612" cy="646331"/>
          </a:xfrm>
          <a:prstGeom prst="rect">
            <a:avLst/>
          </a:prstGeom>
          <a:noFill/>
        </p:spPr>
        <p:txBody>
          <a:bodyPr wrap="none" rtlCol="0">
            <a:spAutoFit/>
          </a:bodyPr>
          <a:lstStyle/>
          <a:p>
            <a:r>
              <a:rPr lang="en-US" i="1" dirty="0" err="1" smtClean="0"/>
              <a:t>Ghi</a:t>
            </a:r>
            <a:r>
              <a:rPr lang="en-US" i="1" dirty="0" smtClean="0"/>
              <a:t> </a:t>
            </a:r>
            <a:r>
              <a:rPr lang="en-US" i="1" dirty="0" err="1" smtClean="0"/>
              <a:t>dữ</a:t>
            </a:r>
            <a:r>
              <a:rPr lang="en-US" i="1" dirty="0" smtClean="0"/>
              <a:t> </a:t>
            </a:r>
            <a:r>
              <a:rPr lang="en-US" i="1" dirty="0" err="1" smtClean="0"/>
              <a:t>liệu</a:t>
            </a:r>
            <a:r>
              <a:rPr lang="en-US" i="1" dirty="0" smtClean="0"/>
              <a:t> </a:t>
            </a:r>
            <a:r>
              <a:rPr lang="en-US" i="1" dirty="0" err="1" smtClean="0"/>
              <a:t>trên</a:t>
            </a:r>
            <a:r>
              <a:rPr lang="en-US" i="1" dirty="0" smtClean="0"/>
              <a:t> HDFS</a:t>
            </a:r>
          </a:p>
          <a:p>
            <a:endParaRPr lang="vi-VN" i="1" dirty="0"/>
          </a:p>
        </p:txBody>
      </p:sp>
    </p:spTree>
    <p:extLst>
      <p:ext uri="{BB962C8B-B14F-4D97-AF65-F5344CB8AC3E}">
        <p14:creationId xmlns:p14="http://schemas.microsoft.com/office/powerpoint/2010/main" xmlns="" val="15428200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2895600" cy="457200"/>
          </a:xfrm>
        </p:spPr>
        <p:txBody>
          <a:bodyPr>
            <a:normAutofit/>
          </a:bodyPr>
          <a:lstStyle/>
          <a:p>
            <a:r>
              <a:rPr lang="en-US" sz="2400" b="1" dirty="0" smtClean="0">
                <a:solidFill>
                  <a:schemeClr val="tx1"/>
                </a:solidFill>
                <a:latin typeface="+mn-lt"/>
              </a:rPr>
              <a:t>3.2.3 </a:t>
            </a:r>
            <a:r>
              <a:rPr lang="en-US" sz="2400" b="1" dirty="0" err="1" smtClean="0">
                <a:solidFill>
                  <a:schemeClr val="tx1"/>
                </a:solidFill>
                <a:latin typeface="+mn-lt"/>
                <a:cs typeface="Times New Roman" pitchFamily="18" charset="0"/>
              </a:rPr>
              <a:t>MapReduce</a:t>
            </a:r>
            <a:endParaRPr lang="en-US" sz="2400" b="1" dirty="0">
              <a:solidFill>
                <a:schemeClr val="tx1"/>
              </a:solidFill>
              <a:latin typeface="+mn-lt"/>
            </a:endParaRPr>
          </a:p>
        </p:txBody>
      </p:sp>
      <p:sp>
        <p:nvSpPr>
          <p:cNvPr id="3" name="Content Placeholder 2"/>
          <p:cNvSpPr>
            <a:spLocks noGrp="1"/>
          </p:cNvSpPr>
          <p:nvPr>
            <p:ph sz="quarter" idx="1"/>
          </p:nvPr>
        </p:nvSpPr>
        <p:spPr>
          <a:xfrm>
            <a:off x="381000" y="1524000"/>
            <a:ext cx="7467600" cy="2743200"/>
          </a:xfrm>
        </p:spPr>
        <p:txBody>
          <a:bodyPr/>
          <a:lstStyle/>
          <a:p>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mô</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song song </a:t>
            </a:r>
            <a:r>
              <a:rPr lang="en-US" dirty="0" err="1" smtClean="0">
                <a:latin typeface="Times New Roman" pitchFamily="18" charset="0"/>
                <a:cs typeface="Times New Roman" pitchFamily="18" charset="0"/>
              </a:rPr>
              <a:t>rất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Hadoop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nói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riêng</a:t>
            </a:r>
            <a:r>
              <a:rPr lang="en-US" dirty="0" smtClean="0">
                <a:latin typeface="Times New Roman" pitchFamily="18" charset="0"/>
                <a:cs typeface="Times New Roman" pitchFamily="18" charset="0"/>
              </a:rPr>
              <a:t> hay Big Data </a:t>
            </a:r>
            <a:r>
              <a:rPr lang="en-US" dirty="0" err="1" smtClean="0">
                <a:latin typeface="Times New Roman" pitchFamily="18" charset="0"/>
                <a:cs typeface="Times New Roman" pitchFamily="18" charset="0"/>
              </a:rPr>
              <a:t>nói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chung</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bắt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nguồn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nổi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Google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MapReduce</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Bao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map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reduce</a:t>
            </a:r>
            <a:endParaRPr lang="en-US" dirty="0">
              <a:latin typeface="Times New Roman" pitchFamily="18" charset="0"/>
              <a:cs typeface="Times New Roman" pitchFamily="18" charset="0"/>
            </a:endParaRPr>
          </a:p>
        </p:txBody>
      </p:sp>
      <p:sp>
        <p:nvSpPr>
          <p:cNvPr id="4" name="TextBox 3"/>
          <p:cNvSpPr txBox="1"/>
          <p:nvPr/>
        </p:nvSpPr>
        <p:spPr>
          <a:xfrm>
            <a:off x="304800" y="0"/>
            <a:ext cx="4386137" cy="523220"/>
          </a:xfrm>
          <a:prstGeom prst="rect">
            <a:avLst/>
          </a:prstGeom>
          <a:noFill/>
        </p:spPr>
        <p:txBody>
          <a:bodyPr wrap="none" rtlCol="0">
            <a:spAutoFit/>
          </a:bodyPr>
          <a:lstStyle/>
          <a:p>
            <a:r>
              <a:rPr lang="en-US" sz="2800" b="1" dirty="0" smtClean="0">
                <a:solidFill>
                  <a:srgbClr val="FF0000"/>
                </a:solidFill>
              </a:rPr>
              <a:t>3.2: </a:t>
            </a:r>
            <a:r>
              <a:rPr lang="en-US" sz="2800" b="1" dirty="0" err="1" smtClean="0">
                <a:solidFill>
                  <a:srgbClr val="FF0000"/>
                </a:solidFill>
              </a:rPr>
              <a:t>Công</a:t>
            </a:r>
            <a:r>
              <a:rPr lang="en-US" sz="2800" b="1" dirty="0" smtClean="0">
                <a:solidFill>
                  <a:srgbClr val="FF0000"/>
                </a:solidFill>
              </a:rPr>
              <a:t> </a:t>
            </a:r>
            <a:r>
              <a:rPr lang="en-US" sz="2800" b="1" dirty="0" err="1" smtClean="0">
                <a:solidFill>
                  <a:srgbClr val="FF0000"/>
                </a:solidFill>
              </a:rPr>
              <a:t>nghệ</a:t>
            </a:r>
            <a:r>
              <a:rPr lang="en-US" sz="2800" b="1" dirty="0" smtClean="0">
                <a:solidFill>
                  <a:srgbClr val="FF0000"/>
                </a:solidFill>
              </a:rPr>
              <a:t> </a:t>
            </a:r>
            <a:r>
              <a:rPr lang="en-US" sz="2800" b="1" dirty="0" err="1" smtClean="0">
                <a:solidFill>
                  <a:srgbClr val="FF0000"/>
                </a:solidFill>
              </a:rPr>
              <a:t>Hadoop</a:t>
            </a:r>
            <a:endParaRPr lang="vi-VN" sz="2800" b="1" dirty="0">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6553200" cy="609600"/>
          </a:xfrm>
        </p:spPr>
        <p:txBody>
          <a:bodyPr>
            <a:normAutofit/>
          </a:bodyPr>
          <a:lstStyle/>
          <a:p>
            <a:r>
              <a:rPr lang="en-US" sz="2800" dirty="0" err="1" smtClean="0">
                <a:solidFill>
                  <a:srgbClr val="FF0000"/>
                </a:solidFill>
                <a:latin typeface="Arial" pitchFamily="34" charset="0"/>
                <a:cs typeface="Arial" pitchFamily="34" charset="0"/>
              </a:rPr>
              <a:t>Ví</a:t>
            </a:r>
            <a:r>
              <a:rPr lang="en-US" sz="2800" dirty="0" smtClean="0">
                <a:solidFill>
                  <a:srgbClr val="FF0000"/>
                </a:solidFill>
                <a:latin typeface="Arial" pitchFamily="34" charset="0"/>
                <a:cs typeface="Arial" pitchFamily="34" charset="0"/>
              </a:rPr>
              <a:t> </a:t>
            </a:r>
            <a:r>
              <a:rPr lang="en-US" sz="2800" dirty="0" err="1" smtClean="0">
                <a:solidFill>
                  <a:srgbClr val="FF0000"/>
                </a:solidFill>
                <a:latin typeface="Arial" pitchFamily="34" charset="0"/>
                <a:cs typeface="Arial" pitchFamily="34" charset="0"/>
              </a:rPr>
              <a:t>dụ</a:t>
            </a:r>
            <a:r>
              <a:rPr lang="en-US" sz="2800" dirty="0" smtClean="0">
                <a:solidFill>
                  <a:srgbClr val="FF0000"/>
                </a:solidFill>
                <a:latin typeface="Arial" pitchFamily="34" charset="0"/>
                <a:cs typeface="Arial" pitchFamily="34" charset="0"/>
              </a:rPr>
              <a:t> </a:t>
            </a:r>
            <a:r>
              <a:rPr lang="en-US" sz="2800" dirty="0" err="1" smtClean="0">
                <a:solidFill>
                  <a:srgbClr val="FF0000"/>
                </a:solidFill>
                <a:latin typeface="Arial" pitchFamily="34" charset="0"/>
                <a:cs typeface="Arial" pitchFamily="34" charset="0"/>
              </a:rPr>
              <a:t>về</a:t>
            </a:r>
            <a:r>
              <a:rPr lang="en-US" sz="2800" dirty="0" smtClean="0">
                <a:solidFill>
                  <a:srgbClr val="FF0000"/>
                </a:solidFill>
                <a:latin typeface="Arial" pitchFamily="34" charset="0"/>
                <a:cs typeface="Arial" pitchFamily="34" charset="0"/>
              </a:rPr>
              <a:t> </a:t>
            </a:r>
            <a:r>
              <a:rPr lang="en-US" sz="2800" dirty="0" err="1" smtClean="0">
                <a:solidFill>
                  <a:srgbClr val="FF0000"/>
                </a:solidFill>
                <a:latin typeface="Arial" pitchFamily="34" charset="0"/>
                <a:cs typeface="Arial" pitchFamily="34" charset="0"/>
              </a:rPr>
              <a:t>MapReduce</a:t>
            </a:r>
            <a:endParaRPr lang="en-US" sz="2800" dirty="0">
              <a:solidFill>
                <a:srgbClr val="FF0000"/>
              </a:solidFill>
              <a:latin typeface="Arial" pitchFamily="34" charset="0"/>
              <a:cs typeface="Arial" pitchFamily="34" charset="0"/>
            </a:endParaRPr>
          </a:p>
        </p:txBody>
      </p:sp>
      <p:pic>
        <p:nvPicPr>
          <p:cNvPr id="4" name="Content Placeholder 3" descr="data.png"/>
          <p:cNvPicPr>
            <a:picLocks noGrp="1" noChangeAspect="1"/>
          </p:cNvPicPr>
          <p:nvPr>
            <p:ph sz="quarter" idx="1"/>
          </p:nvPr>
        </p:nvPicPr>
        <p:blipFill>
          <a:blip r:embed="rId2" cstate="print"/>
          <a:stretch>
            <a:fillRect/>
          </a:stretch>
        </p:blipFill>
        <p:spPr>
          <a:xfrm>
            <a:off x="3124200" y="1600200"/>
            <a:ext cx="3238952" cy="2057687"/>
          </a:xfrm>
        </p:spPr>
      </p:pic>
      <p:pic>
        <p:nvPicPr>
          <p:cNvPr id="5" name="Picture 4" descr="lines.png"/>
          <p:cNvPicPr>
            <a:picLocks noChangeAspect="1"/>
          </p:cNvPicPr>
          <p:nvPr/>
        </p:nvPicPr>
        <p:blipFill>
          <a:blip r:embed="rId3" cstate="print"/>
          <a:stretch>
            <a:fillRect/>
          </a:stretch>
        </p:blipFill>
        <p:spPr>
          <a:xfrm>
            <a:off x="1676400" y="4419600"/>
            <a:ext cx="5258534" cy="1162212"/>
          </a:xfrm>
          <a:prstGeom prst="rect">
            <a:avLst/>
          </a:prstGeom>
        </p:spPr>
      </p:pic>
      <p:sp>
        <p:nvSpPr>
          <p:cNvPr id="6" name="TextBox 5"/>
          <p:cNvSpPr txBox="1"/>
          <p:nvPr/>
        </p:nvSpPr>
        <p:spPr>
          <a:xfrm>
            <a:off x="533400" y="990601"/>
            <a:ext cx="7162800" cy="646331"/>
          </a:xfrm>
          <a:prstGeom prst="rect">
            <a:avLst/>
          </a:prstGeom>
          <a:noFill/>
        </p:spPr>
        <p:txBody>
          <a:bodyPr wrap="square" rtlCol="0">
            <a:spAutoFit/>
          </a:bodyPr>
          <a:lstStyle/>
          <a:p>
            <a:r>
              <a:rPr lang="en-US" dirty="0" err="1" smtClean="0">
                <a:latin typeface="Arial" pitchFamily="34" charset="0"/>
                <a:cs typeface="Arial" pitchFamily="34" charset="0"/>
              </a:rPr>
              <a:t>Dữ</a:t>
            </a:r>
            <a:r>
              <a:rPr lang="en-US" dirty="0" smtClean="0">
                <a:latin typeface="Arial" pitchFamily="34" charset="0"/>
                <a:cs typeface="Arial" pitchFamily="34" charset="0"/>
              </a:rPr>
              <a:t> </a:t>
            </a:r>
            <a:r>
              <a:rPr lang="en-US" dirty="0" err="1" smtClean="0">
                <a:latin typeface="Arial" pitchFamily="34" charset="0"/>
                <a:cs typeface="Arial" pitchFamily="34" charset="0"/>
              </a:rPr>
              <a:t>liệu</a:t>
            </a:r>
            <a:r>
              <a:rPr lang="en-US" dirty="0" smtClean="0">
                <a:latin typeface="Arial" pitchFamily="34" charset="0"/>
                <a:cs typeface="Arial" pitchFamily="34" charset="0"/>
              </a:rPr>
              <a:t> </a:t>
            </a:r>
            <a:r>
              <a:rPr lang="en-US" dirty="0" err="1" smtClean="0">
                <a:latin typeface="Arial" pitchFamily="34" charset="0"/>
                <a:cs typeface="Arial" pitchFamily="34" charset="0"/>
              </a:rPr>
              <a:t>từ</a:t>
            </a:r>
            <a:r>
              <a:rPr lang="en-US" dirty="0" smtClean="0">
                <a:latin typeface="Arial" pitchFamily="34" charset="0"/>
                <a:cs typeface="Arial" pitchFamily="34" charset="0"/>
              </a:rPr>
              <a:t> </a:t>
            </a:r>
            <a:r>
              <a:rPr lang="en-US" dirty="0" err="1" smtClean="0">
                <a:latin typeface="Arial" pitchFamily="34" charset="0"/>
                <a:cs typeface="Arial" pitchFamily="34" charset="0"/>
              </a:rPr>
              <a:t>trung</a:t>
            </a:r>
            <a:r>
              <a:rPr lang="en-US" dirty="0" smtClean="0">
                <a:latin typeface="Arial" pitchFamily="34" charset="0"/>
                <a:cs typeface="Arial" pitchFamily="34" charset="0"/>
              </a:rPr>
              <a:t> </a:t>
            </a:r>
            <a:r>
              <a:rPr lang="en-US" dirty="0" err="1" smtClean="0">
                <a:latin typeface="Arial" pitchFamily="34" charset="0"/>
                <a:cs typeface="Arial" pitchFamily="34" charset="0"/>
              </a:rPr>
              <a:t>tâm</a:t>
            </a:r>
            <a:r>
              <a:rPr lang="en-US" dirty="0" smtClean="0">
                <a:latin typeface="Arial" pitchFamily="34" charset="0"/>
                <a:cs typeface="Arial" pitchFamily="34" charset="0"/>
              </a:rPr>
              <a:t> </a:t>
            </a:r>
            <a:r>
              <a:rPr lang="en-US" dirty="0" err="1" smtClean="0">
                <a:latin typeface="Arial" pitchFamily="34" charset="0"/>
                <a:cs typeface="Arial" pitchFamily="34" charset="0"/>
              </a:rPr>
              <a:t>dữ</a:t>
            </a:r>
            <a:r>
              <a:rPr lang="en-US" dirty="0" smtClean="0">
                <a:latin typeface="Arial" pitchFamily="34" charset="0"/>
                <a:cs typeface="Arial" pitchFamily="34" charset="0"/>
              </a:rPr>
              <a:t> </a:t>
            </a:r>
            <a:r>
              <a:rPr lang="en-US" dirty="0" err="1" smtClean="0">
                <a:latin typeface="Arial" pitchFamily="34" charset="0"/>
                <a:cs typeface="Arial" pitchFamily="34" charset="0"/>
              </a:rPr>
              <a:t>liệu</a:t>
            </a:r>
            <a:r>
              <a:rPr lang="en-US" dirty="0" smtClean="0">
                <a:latin typeface="Arial" pitchFamily="34" charset="0"/>
                <a:cs typeface="Arial" pitchFamily="34" charset="0"/>
              </a:rPr>
              <a:t> </a:t>
            </a:r>
            <a:r>
              <a:rPr lang="en-US" dirty="0" err="1" smtClean="0">
                <a:latin typeface="Arial" pitchFamily="34" charset="0"/>
                <a:cs typeface="Arial" pitchFamily="34" charset="0"/>
              </a:rPr>
              <a:t>thời</a:t>
            </a:r>
            <a:r>
              <a:rPr lang="en-US" dirty="0" smtClean="0">
                <a:latin typeface="Arial" pitchFamily="34" charset="0"/>
                <a:cs typeface="Arial" pitchFamily="34" charset="0"/>
              </a:rPr>
              <a:t> </a:t>
            </a:r>
            <a:r>
              <a:rPr lang="en-US" dirty="0" err="1" smtClean="0">
                <a:latin typeface="Arial" pitchFamily="34" charset="0"/>
                <a:cs typeface="Arial" pitchFamily="34" charset="0"/>
              </a:rPr>
              <a:t>tiết</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dirty="0" err="1" smtClean="0">
                <a:latin typeface="Arial" pitchFamily="34" charset="0"/>
                <a:cs typeface="Arial" pitchFamily="34" charset="0"/>
              </a:rPr>
              <a:t>Mỹ</a:t>
            </a:r>
            <a:r>
              <a:rPr lang="en-US" dirty="0" smtClean="0">
                <a:latin typeface="Arial" pitchFamily="34" charset="0"/>
                <a:cs typeface="Arial" pitchFamily="34" charset="0"/>
              </a:rPr>
              <a:t> </a:t>
            </a:r>
            <a:r>
              <a:rPr lang="en-US" dirty="0" smtClean="0">
                <a:latin typeface="Arial" pitchFamily="34" charset="0"/>
                <a:cs typeface="Arial" pitchFamily="34" charset="0"/>
              </a:rPr>
              <a:t>( </a:t>
            </a:r>
            <a:r>
              <a:rPr lang="en-US" dirty="0" smtClean="0">
                <a:latin typeface="Arial" pitchFamily="34" charset="0"/>
                <a:cs typeface="Arial" pitchFamily="34" charset="0"/>
              </a:rPr>
              <a:t>National Climatic Data </a:t>
            </a:r>
            <a:r>
              <a:rPr lang="en-US" dirty="0" smtClean="0">
                <a:latin typeface="Arial" pitchFamily="34" charset="0"/>
                <a:cs typeface="Arial" pitchFamily="34" charset="0"/>
              </a:rPr>
              <a:t>Center)</a:t>
            </a:r>
            <a:endParaRPr lang="en-US" dirty="0">
              <a:latin typeface="Arial" pitchFamily="34" charset="0"/>
              <a:cs typeface="Arial" pitchFamily="34" charset="0"/>
            </a:endParaRPr>
          </a:p>
        </p:txBody>
      </p:sp>
      <p:sp>
        <p:nvSpPr>
          <p:cNvPr id="7" name="TextBox 6"/>
          <p:cNvSpPr txBox="1"/>
          <p:nvPr/>
        </p:nvSpPr>
        <p:spPr>
          <a:xfrm>
            <a:off x="2514600" y="5562600"/>
            <a:ext cx="3962400" cy="307777"/>
          </a:xfrm>
          <a:prstGeom prst="rect">
            <a:avLst/>
          </a:prstGeom>
          <a:noFill/>
        </p:spPr>
        <p:txBody>
          <a:bodyPr wrap="square" rtlCol="0">
            <a:spAutoFit/>
          </a:bodyPr>
          <a:lstStyle/>
          <a:p>
            <a:r>
              <a:rPr lang="en-US" sz="1400" dirty="0" err="1" smtClean="0">
                <a:latin typeface="Arial" pitchFamily="34" charset="0"/>
                <a:cs typeface="Arial" pitchFamily="34" charset="0"/>
              </a:rPr>
              <a:t>Dữ</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liệu</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được</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tổ</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chứ</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dưới</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dạng</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từng</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dòng</a:t>
            </a:r>
            <a:endParaRPr lang="en-US" sz="1400" dirty="0">
              <a:latin typeface="Arial" pitchFamily="34" charset="0"/>
              <a:cs typeface="Arial" pitchFamily="34" charset="0"/>
            </a:endParaRPr>
          </a:p>
        </p:txBody>
      </p:sp>
      <p:sp>
        <p:nvSpPr>
          <p:cNvPr id="8" name="TextBox 7"/>
          <p:cNvSpPr txBox="1"/>
          <p:nvPr/>
        </p:nvSpPr>
        <p:spPr>
          <a:xfrm>
            <a:off x="3048000" y="3733800"/>
            <a:ext cx="2971800" cy="307777"/>
          </a:xfrm>
          <a:prstGeom prst="rect">
            <a:avLst/>
          </a:prstGeom>
          <a:noFill/>
        </p:spPr>
        <p:txBody>
          <a:bodyPr wrap="square" rtlCol="0">
            <a:spAutoFit/>
          </a:bodyPr>
          <a:lstStyle/>
          <a:p>
            <a:r>
              <a:rPr lang="en-US" sz="1400" dirty="0" err="1" smtClean="0">
                <a:latin typeface="Arial" pitchFamily="34" charset="0"/>
                <a:cs typeface="Arial" pitchFamily="34" charset="0"/>
              </a:rPr>
              <a:t>Các</a:t>
            </a:r>
            <a:r>
              <a:rPr lang="en-US" sz="1400" dirty="0" smtClean="0">
                <a:latin typeface="Arial" pitchFamily="34" charset="0"/>
                <a:cs typeface="Arial" pitchFamily="34" charset="0"/>
              </a:rPr>
              <a:t> file </a:t>
            </a:r>
            <a:r>
              <a:rPr lang="en-US" sz="1400" dirty="0" err="1" smtClean="0">
                <a:latin typeface="Arial" pitchFamily="34" charset="0"/>
                <a:cs typeface="Arial" pitchFamily="34" charset="0"/>
              </a:rPr>
              <a:t>gzip</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chứa</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dữ</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liệu</a:t>
            </a:r>
            <a:endParaRPr lang="en-US"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152400"/>
            <a:ext cx="65532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small" spc="0" normalizeH="0" baseline="0" noProof="0" dirty="0" err="1" smtClean="0">
                <a:ln>
                  <a:noFill/>
                </a:ln>
                <a:solidFill>
                  <a:srgbClr val="FF0000"/>
                </a:solidFill>
                <a:effectLst/>
                <a:uLnTx/>
                <a:uFillTx/>
                <a:latin typeface="Arial" pitchFamily="34" charset="0"/>
                <a:ea typeface="+mj-ea"/>
                <a:cs typeface="Arial" pitchFamily="34" charset="0"/>
              </a:rPr>
              <a:t>Ví</a:t>
            </a:r>
            <a:r>
              <a:rPr kumimoji="0" lang="en-US" sz="2800" b="0" i="0" u="none" strike="noStrike" kern="1200" cap="small" spc="0" normalizeH="0" baseline="0" noProof="0" dirty="0" smtClean="0">
                <a:ln>
                  <a:noFill/>
                </a:ln>
                <a:solidFill>
                  <a:srgbClr val="FF0000"/>
                </a:solidFill>
                <a:effectLst/>
                <a:uLnTx/>
                <a:uFillTx/>
                <a:latin typeface="Arial" pitchFamily="34" charset="0"/>
                <a:ea typeface="+mj-ea"/>
                <a:cs typeface="Arial" pitchFamily="34" charset="0"/>
              </a:rPr>
              <a:t> </a:t>
            </a:r>
            <a:r>
              <a:rPr kumimoji="0" lang="en-US" sz="2800" b="0" i="0" u="none" strike="noStrike" kern="1200" cap="small" spc="0" normalizeH="0" baseline="0" noProof="0" dirty="0" err="1" smtClean="0">
                <a:ln>
                  <a:noFill/>
                </a:ln>
                <a:solidFill>
                  <a:srgbClr val="FF0000"/>
                </a:solidFill>
                <a:effectLst/>
                <a:uLnTx/>
                <a:uFillTx/>
                <a:latin typeface="Arial" pitchFamily="34" charset="0"/>
                <a:ea typeface="+mj-ea"/>
                <a:cs typeface="Arial" pitchFamily="34" charset="0"/>
              </a:rPr>
              <a:t>dụ</a:t>
            </a:r>
            <a:r>
              <a:rPr kumimoji="0" lang="en-US" sz="2800" b="0" i="0" u="none" strike="noStrike" kern="1200" cap="small" spc="0" normalizeH="0" baseline="0" noProof="0" dirty="0" smtClean="0">
                <a:ln>
                  <a:noFill/>
                </a:ln>
                <a:solidFill>
                  <a:srgbClr val="FF0000"/>
                </a:solidFill>
                <a:effectLst/>
                <a:uLnTx/>
                <a:uFillTx/>
                <a:latin typeface="Arial" pitchFamily="34" charset="0"/>
                <a:ea typeface="+mj-ea"/>
                <a:cs typeface="Arial" pitchFamily="34" charset="0"/>
              </a:rPr>
              <a:t> </a:t>
            </a:r>
            <a:r>
              <a:rPr kumimoji="0" lang="en-US" sz="2800" b="0" i="0" u="none" strike="noStrike" kern="1200" cap="small" spc="0" normalizeH="0" baseline="0" noProof="0" dirty="0" err="1" smtClean="0">
                <a:ln>
                  <a:noFill/>
                </a:ln>
                <a:solidFill>
                  <a:srgbClr val="FF0000"/>
                </a:solidFill>
                <a:effectLst/>
                <a:uLnTx/>
                <a:uFillTx/>
                <a:latin typeface="Arial" pitchFamily="34" charset="0"/>
                <a:ea typeface="+mj-ea"/>
                <a:cs typeface="Arial" pitchFamily="34" charset="0"/>
              </a:rPr>
              <a:t>về</a:t>
            </a:r>
            <a:r>
              <a:rPr kumimoji="0" lang="en-US" sz="2800" b="0" i="0" u="none" strike="noStrike" kern="1200" cap="small" spc="0" normalizeH="0" baseline="0" noProof="0" dirty="0" smtClean="0">
                <a:ln>
                  <a:noFill/>
                </a:ln>
                <a:solidFill>
                  <a:srgbClr val="FF0000"/>
                </a:solidFill>
                <a:effectLst/>
                <a:uLnTx/>
                <a:uFillTx/>
                <a:latin typeface="Arial" pitchFamily="34" charset="0"/>
                <a:ea typeface="+mj-ea"/>
                <a:cs typeface="Arial" pitchFamily="34" charset="0"/>
              </a:rPr>
              <a:t> </a:t>
            </a:r>
            <a:r>
              <a:rPr kumimoji="0" lang="en-US" sz="2800" b="0" i="0" u="none" strike="noStrike" kern="1200" cap="small" spc="0" normalizeH="0" baseline="0" noProof="0" dirty="0" err="1" smtClean="0">
                <a:ln>
                  <a:noFill/>
                </a:ln>
                <a:solidFill>
                  <a:srgbClr val="FF0000"/>
                </a:solidFill>
                <a:effectLst/>
                <a:uLnTx/>
                <a:uFillTx/>
                <a:latin typeface="Arial" pitchFamily="34" charset="0"/>
                <a:ea typeface="+mj-ea"/>
                <a:cs typeface="Arial" pitchFamily="34" charset="0"/>
              </a:rPr>
              <a:t>MapReduce</a:t>
            </a:r>
            <a:endParaRPr kumimoji="0" lang="en-US" sz="2800" b="0" i="0" u="none" strike="noStrike" kern="1200" cap="small" spc="0" normalizeH="0" baseline="0" noProof="0" dirty="0">
              <a:ln>
                <a:noFill/>
              </a:ln>
              <a:solidFill>
                <a:srgbClr val="FF0000"/>
              </a:solidFill>
              <a:effectLst/>
              <a:uLnTx/>
              <a:uFillTx/>
              <a:latin typeface="Arial" pitchFamily="34" charset="0"/>
              <a:ea typeface="+mj-ea"/>
              <a:cs typeface="Arial" pitchFamily="34" charset="0"/>
            </a:endParaRPr>
          </a:p>
        </p:txBody>
      </p:sp>
      <p:sp>
        <p:nvSpPr>
          <p:cNvPr id="5" name="TextBox 4"/>
          <p:cNvSpPr txBox="1"/>
          <p:nvPr/>
        </p:nvSpPr>
        <p:spPr>
          <a:xfrm>
            <a:off x="685800" y="2819400"/>
            <a:ext cx="7086600" cy="1200329"/>
          </a:xfrm>
          <a:prstGeom prst="rect">
            <a:avLst/>
          </a:prstGeom>
          <a:noFill/>
        </p:spPr>
        <p:txBody>
          <a:bodyPr wrap="square" rtlCol="0">
            <a:spAutoFit/>
          </a:bodyPr>
          <a:lstStyle/>
          <a:p>
            <a:r>
              <a:rPr lang="en-US" sz="2400" dirty="0" smtClean="0"/>
              <a:t>- </a:t>
            </a:r>
            <a:r>
              <a:rPr lang="en-US" sz="2400" dirty="0" err="1" smtClean="0"/>
              <a:t>Bài</a:t>
            </a:r>
            <a:r>
              <a:rPr lang="en-US" sz="2400" dirty="0" smtClean="0"/>
              <a:t> </a:t>
            </a:r>
            <a:r>
              <a:rPr lang="en-US" sz="2400" dirty="0" err="1" smtClean="0"/>
              <a:t>toán</a:t>
            </a:r>
            <a:r>
              <a:rPr lang="en-US" sz="2400" dirty="0" smtClean="0"/>
              <a:t> </a:t>
            </a:r>
            <a:r>
              <a:rPr lang="en-US" sz="2400" dirty="0" err="1" smtClean="0"/>
              <a:t>đặt</a:t>
            </a:r>
            <a:r>
              <a:rPr lang="en-US" sz="2400" dirty="0" smtClean="0"/>
              <a:t> </a:t>
            </a:r>
            <a:r>
              <a:rPr lang="en-US" sz="2400" dirty="0" err="1" smtClean="0"/>
              <a:t>ra</a:t>
            </a:r>
            <a:r>
              <a:rPr lang="en-US" sz="2400" dirty="0" smtClean="0"/>
              <a:t>: </a:t>
            </a:r>
            <a:r>
              <a:rPr lang="en-US" sz="2400" dirty="0" err="1" smtClean="0"/>
              <a:t>Làm</a:t>
            </a:r>
            <a:r>
              <a:rPr lang="en-US" sz="2400" dirty="0" smtClean="0"/>
              <a:t> </a:t>
            </a:r>
            <a:r>
              <a:rPr lang="en-US" sz="2400" dirty="0" err="1" smtClean="0"/>
              <a:t>thế</a:t>
            </a:r>
            <a:r>
              <a:rPr lang="en-US" sz="2400" dirty="0" smtClean="0"/>
              <a:t> </a:t>
            </a:r>
            <a:r>
              <a:rPr lang="en-US" sz="2400" dirty="0" err="1" smtClean="0"/>
              <a:t>nào</a:t>
            </a:r>
            <a:r>
              <a:rPr lang="en-US" sz="2400" dirty="0" smtClean="0"/>
              <a:t> </a:t>
            </a:r>
            <a:r>
              <a:rPr lang="en-US" sz="2400" dirty="0" err="1" smtClean="0"/>
              <a:t>để</a:t>
            </a:r>
            <a:r>
              <a:rPr lang="en-US" sz="2400" dirty="0" smtClean="0"/>
              <a:t> </a:t>
            </a:r>
            <a:r>
              <a:rPr lang="en-US" sz="2400" dirty="0" err="1" smtClean="0"/>
              <a:t>xử</a:t>
            </a:r>
            <a:r>
              <a:rPr lang="en-US" sz="2400" dirty="0" smtClean="0"/>
              <a:t> </a:t>
            </a:r>
            <a:r>
              <a:rPr lang="en-US" sz="2400" dirty="0" err="1" smtClean="0"/>
              <a:t>lý</a:t>
            </a:r>
            <a:r>
              <a:rPr lang="en-US" sz="2400" dirty="0" smtClean="0"/>
              <a:t> </a:t>
            </a:r>
            <a:r>
              <a:rPr lang="en-US" sz="2400" dirty="0" err="1" smtClean="0"/>
              <a:t>lượng</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lớn</a:t>
            </a:r>
            <a:r>
              <a:rPr lang="en-US" sz="2400" dirty="0" smtClean="0"/>
              <a:t> </a:t>
            </a:r>
            <a:r>
              <a:rPr lang="en-US" sz="2400" dirty="0" err="1" smtClean="0"/>
              <a:t>như</a:t>
            </a:r>
            <a:r>
              <a:rPr lang="en-US" sz="2400" dirty="0" smtClean="0"/>
              <a:t> </a:t>
            </a:r>
            <a:r>
              <a:rPr lang="en-US" sz="2400" dirty="0" err="1" smtClean="0"/>
              <a:t>vậy</a:t>
            </a:r>
            <a:r>
              <a:rPr lang="en-US" sz="2400" dirty="0" smtClean="0"/>
              <a:t> </a:t>
            </a:r>
            <a:r>
              <a:rPr lang="en-US" sz="2400" dirty="0" err="1" smtClean="0"/>
              <a:t>trong</a:t>
            </a:r>
            <a:r>
              <a:rPr lang="en-US" sz="2400" dirty="0" smtClean="0"/>
              <a:t> </a:t>
            </a:r>
            <a:r>
              <a:rPr lang="en-US" sz="2400" dirty="0" err="1" smtClean="0"/>
              <a:t>thời</a:t>
            </a:r>
            <a:r>
              <a:rPr lang="en-US" sz="2400" dirty="0" smtClean="0"/>
              <a:t> </a:t>
            </a:r>
            <a:r>
              <a:rPr lang="en-US" sz="2400" dirty="0" err="1" smtClean="0"/>
              <a:t>gian</a:t>
            </a:r>
            <a:r>
              <a:rPr lang="en-US" sz="2400" dirty="0" smtClean="0"/>
              <a:t> </a:t>
            </a:r>
            <a:r>
              <a:rPr lang="en-US" sz="2400" dirty="0" err="1" smtClean="0"/>
              <a:t>chấp</a:t>
            </a:r>
            <a:r>
              <a:rPr lang="en-US" sz="2400" dirty="0" smtClean="0"/>
              <a:t> </a:t>
            </a:r>
            <a:r>
              <a:rPr lang="en-US" sz="2400" dirty="0" err="1" smtClean="0"/>
              <a:t>nhận</a:t>
            </a:r>
            <a:r>
              <a:rPr lang="en-US" sz="2400" dirty="0" smtClean="0"/>
              <a:t> </a:t>
            </a:r>
            <a:r>
              <a:rPr lang="en-US" sz="2400" dirty="0" err="1" smtClean="0"/>
              <a:t>được</a:t>
            </a:r>
            <a:r>
              <a:rPr lang="en-US" sz="2400" dirty="0" smtClean="0"/>
              <a:t>? </a:t>
            </a:r>
            <a:endParaRPr lang="en-US" sz="2400" dirty="0"/>
          </a:p>
        </p:txBody>
      </p:sp>
      <p:sp>
        <p:nvSpPr>
          <p:cNvPr id="7" name="TextBox 6"/>
          <p:cNvSpPr txBox="1"/>
          <p:nvPr/>
        </p:nvSpPr>
        <p:spPr>
          <a:xfrm>
            <a:off x="762000" y="1219200"/>
            <a:ext cx="7010400" cy="1200329"/>
          </a:xfrm>
          <a:prstGeom prst="rect">
            <a:avLst/>
          </a:prstGeom>
          <a:noFill/>
        </p:spPr>
        <p:txBody>
          <a:bodyPr wrap="square" rtlCol="0">
            <a:spAutoFit/>
          </a:bodyPr>
          <a:lstStyle/>
          <a:p>
            <a:r>
              <a:rPr lang="en-US" sz="2400" dirty="0" smtClean="0"/>
              <a:t>- </a:t>
            </a:r>
            <a:r>
              <a:rPr lang="en-US" sz="2400" dirty="0" err="1" smtClean="0"/>
              <a:t>Hàng</a:t>
            </a:r>
            <a:r>
              <a:rPr lang="en-US" sz="2400" dirty="0" smtClean="0"/>
              <a:t> </a:t>
            </a:r>
            <a:r>
              <a:rPr lang="en-US" sz="2400" dirty="0" err="1" smtClean="0"/>
              <a:t>ngày</a:t>
            </a:r>
            <a:r>
              <a:rPr lang="en-US" sz="2400" dirty="0" smtClean="0"/>
              <a:t> </a:t>
            </a:r>
            <a:r>
              <a:rPr lang="en-US" sz="2400" dirty="0" err="1" smtClean="0"/>
              <a:t>có</a:t>
            </a:r>
            <a:r>
              <a:rPr lang="en-US" sz="2400" dirty="0" smtClean="0"/>
              <a:t> </a:t>
            </a:r>
            <a:r>
              <a:rPr lang="en-US" sz="2400" dirty="0" err="1" smtClean="0"/>
              <a:t>rất</a:t>
            </a:r>
            <a:r>
              <a:rPr lang="en-US" sz="2400" dirty="0" smtClean="0"/>
              <a:t> </a:t>
            </a:r>
            <a:r>
              <a:rPr lang="en-US" sz="2400" dirty="0" err="1" smtClean="0"/>
              <a:t>nhiều</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đến</a:t>
            </a:r>
            <a:r>
              <a:rPr lang="en-US" sz="2400" dirty="0" smtClean="0"/>
              <a:t> </a:t>
            </a:r>
            <a:r>
              <a:rPr lang="en-US" sz="2400" dirty="0" err="1" smtClean="0"/>
              <a:t>từ</a:t>
            </a:r>
            <a:r>
              <a:rPr lang="en-US" sz="2400" dirty="0" smtClean="0"/>
              <a:t> </a:t>
            </a:r>
            <a:r>
              <a:rPr lang="en-US" sz="2400" dirty="0" err="1" smtClean="0"/>
              <a:t>các</a:t>
            </a:r>
            <a:r>
              <a:rPr lang="en-US" sz="2400" dirty="0" smtClean="0"/>
              <a:t> </a:t>
            </a:r>
            <a:r>
              <a:rPr lang="en-US" sz="2400" dirty="0" err="1" smtClean="0"/>
              <a:t>cảm</a:t>
            </a:r>
            <a:r>
              <a:rPr lang="en-US" sz="2400" dirty="0" smtClean="0"/>
              <a:t> </a:t>
            </a:r>
            <a:r>
              <a:rPr lang="en-US" sz="2400" dirty="0" err="1" smtClean="0"/>
              <a:t>biến</a:t>
            </a:r>
            <a:r>
              <a:rPr lang="en-US" sz="2400" dirty="0" smtClean="0"/>
              <a:t> </a:t>
            </a:r>
            <a:r>
              <a:rPr lang="en-US" sz="2400" dirty="0" err="1" smtClean="0"/>
              <a:t>đặt</a:t>
            </a:r>
            <a:r>
              <a:rPr lang="en-US" sz="2400" dirty="0" smtClean="0"/>
              <a:t> </a:t>
            </a:r>
            <a:r>
              <a:rPr lang="en-US" sz="2400" dirty="0" err="1" smtClean="0"/>
              <a:t>tại</a:t>
            </a:r>
            <a:r>
              <a:rPr lang="en-US" sz="2400" dirty="0" smtClean="0"/>
              <a:t> </a:t>
            </a:r>
            <a:r>
              <a:rPr lang="en-US" sz="2400" dirty="0" err="1" smtClean="0"/>
              <a:t>nhiều</a:t>
            </a:r>
            <a:r>
              <a:rPr lang="en-US" sz="2400" dirty="0" smtClean="0"/>
              <a:t> </a:t>
            </a:r>
            <a:r>
              <a:rPr lang="en-US" sz="2400" dirty="0" err="1" smtClean="0"/>
              <a:t>nơi</a:t>
            </a:r>
            <a:r>
              <a:rPr lang="en-US" sz="2400" dirty="0" smtClean="0"/>
              <a:t> </a:t>
            </a:r>
            <a:r>
              <a:rPr lang="en-US" sz="2400" dirty="0" err="1" smtClean="0"/>
              <a:t>trên</a:t>
            </a:r>
            <a:r>
              <a:rPr lang="en-US" sz="2400" dirty="0" smtClean="0"/>
              <a:t> </a:t>
            </a:r>
            <a:r>
              <a:rPr lang="en-US" sz="2400" dirty="0" err="1" smtClean="0"/>
              <a:t>thế</a:t>
            </a:r>
            <a:r>
              <a:rPr lang="en-US" sz="2400" dirty="0" smtClean="0"/>
              <a:t> </a:t>
            </a:r>
            <a:r>
              <a:rPr lang="en-US" sz="2400" dirty="0" err="1" smtClean="0"/>
              <a:t>giới</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152400"/>
            <a:ext cx="65532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small" spc="0" normalizeH="0" baseline="0" noProof="0" dirty="0" err="1" smtClean="0">
                <a:ln>
                  <a:noFill/>
                </a:ln>
                <a:solidFill>
                  <a:srgbClr val="FF0000"/>
                </a:solidFill>
                <a:effectLst/>
                <a:uLnTx/>
                <a:uFillTx/>
                <a:latin typeface="Arial" pitchFamily="34" charset="0"/>
                <a:ea typeface="+mj-ea"/>
                <a:cs typeface="Arial" pitchFamily="34" charset="0"/>
              </a:rPr>
              <a:t>Ví</a:t>
            </a:r>
            <a:r>
              <a:rPr kumimoji="0" lang="en-US" sz="2800" b="0" i="0" u="none" strike="noStrike" kern="1200" cap="small" spc="0" normalizeH="0" baseline="0" noProof="0" dirty="0" smtClean="0">
                <a:ln>
                  <a:noFill/>
                </a:ln>
                <a:solidFill>
                  <a:srgbClr val="FF0000"/>
                </a:solidFill>
                <a:effectLst/>
                <a:uLnTx/>
                <a:uFillTx/>
                <a:latin typeface="Arial" pitchFamily="34" charset="0"/>
                <a:ea typeface="+mj-ea"/>
                <a:cs typeface="Arial" pitchFamily="34" charset="0"/>
              </a:rPr>
              <a:t> </a:t>
            </a:r>
            <a:r>
              <a:rPr kumimoji="0" lang="en-US" sz="2800" b="0" i="0" u="none" strike="noStrike" kern="1200" cap="small" spc="0" normalizeH="0" baseline="0" noProof="0" dirty="0" err="1" smtClean="0">
                <a:ln>
                  <a:noFill/>
                </a:ln>
                <a:solidFill>
                  <a:srgbClr val="FF0000"/>
                </a:solidFill>
                <a:effectLst/>
                <a:uLnTx/>
                <a:uFillTx/>
                <a:latin typeface="Arial" pitchFamily="34" charset="0"/>
                <a:ea typeface="+mj-ea"/>
                <a:cs typeface="Arial" pitchFamily="34" charset="0"/>
              </a:rPr>
              <a:t>dụ</a:t>
            </a:r>
            <a:r>
              <a:rPr kumimoji="0" lang="en-US" sz="2800" b="0" i="0" u="none" strike="noStrike" kern="1200" cap="small" spc="0" normalizeH="0" baseline="0" noProof="0" dirty="0" smtClean="0">
                <a:ln>
                  <a:noFill/>
                </a:ln>
                <a:solidFill>
                  <a:srgbClr val="FF0000"/>
                </a:solidFill>
                <a:effectLst/>
                <a:uLnTx/>
                <a:uFillTx/>
                <a:latin typeface="Arial" pitchFamily="34" charset="0"/>
                <a:ea typeface="+mj-ea"/>
                <a:cs typeface="Arial" pitchFamily="34" charset="0"/>
              </a:rPr>
              <a:t> </a:t>
            </a:r>
            <a:r>
              <a:rPr kumimoji="0" lang="en-US" sz="2800" b="0" i="0" u="none" strike="noStrike" kern="1200" cap="small" spc="0" normalizeH="0" baseline="0" noProof="0" dirty="0" err="1" smtClean="0">
                <a:ln>
                  <a:noFill/>
                </a:ln>
                <a:solidFill>
                  <a:srgbClr val="FF0000"/>
                </a:solidFill>
                <a:effectLst/>
                <a:uLnTx/>
                <a:uFillTx/>
                <a:latin typeface="Arial" pitchFamily="34" charset="0"/>
                <a:ea typeface="+mj-ea"/>
                <a:cs typeface="Arial" pitchFamily="34" charset="0"/>
              </a:rPr>
              <a:t>về</a:t>
            </a:r>
            <a:r>
              <a:rPr kumimoji="0" lang="en-US" sz="2800" b="0" i="0" u="none" strike="noStrike" kern="1200" cap="small" spc="0" normalizeH="0" baseline="0" noProof="0" dirty="0" smtClean="0">
                <a:ln>
                  <a:noFill/>
                </a:ln>
                <a:solidFill>
                  <a:srgbClr val="FF0000"/>
                </a:solidFill>
                <a:effectLst/>
                <a:uLnTx/>
                <a:uFillTx/>
                <a:latin typeface="Arial" pitchFamily="34" charset="0"/>
                <a:ea typeface="+mj-ea"/>
                <a:cs typeface="Arial" pitchFamily="34" charset="0"/>
              </a:rPr>
              <a:t> </a:t>
            </a:r>
            <a:r>
              <a:rPr kumimoji="0" lang="en-US" sz="2800" b="0" i="0" u="none" strike="noStrike" kern="1200" cap="small" spc="0" normalizeH="0" baseline="0" noProof="0" dirty="0" err="1" smtClean="0">
                <a:ln>
                  <a:noFill/>
                </a:ln>
                <a:solidFill>
                  <a:srgbClr val="FF0000"/>
                </a:solidFill>
                <a:effectLst/>
                <a:uLnTx/>
                <a:uFillTx/>
                <a:latin typeface="Arial" pitchFamily="34" charset="0"/>
                <a:ea typeface="+mj-ea"/>
                <a:cs typeface="Arial" pitchFamily="34" charset="0"/>
              </a:rPr>
              <a:t>MapReduce</a:t>
            </a:r>
            <a:endParaRPr kumimoji="0" lang="en-US" sz="2800" b="0" i="0" u="none" strike="noStrike" kern="1200" cap="small" spc="0" normalizeH="0" baseline="0" noProof="0" dirty="0">
              <a:ln>
                <a:noFill/>
              </a:ln>
              <a:solidFill>
                <a:srgbClr val="FF0000"/>
              </a:solidFill>
              <a:effectLst/>
              <a:uLnTx/>
              <a:uFillTx/>
              <a:latin typeface="Arial" pitchFamily="34" charset="0"/>
              <a:ea typeface="+mj-ea"/>
              <a:cs typeface="Arial" pitchFamily="34" charset="0"/>
            </a:endParaRPr>
          </a:p>
        </p:txBody>
      </p:sp>
      <p:sp>
        <p:nvSpPr>
          <p:cNvPr id="5" name="TextBox 4"/>
          <p:cNvSpPr txBox="1"/>
          <p:nvPr/>
        </p:nvSpPr>
        <p:spPr>
          <a:xfrm>
            <a:off x="457200" y="1143000"/>
            <a:ext cx="8077200" cy="461665"/>
          </a:xfrm>
          <a:prstGeom prst="rect">
            <a:avLst/>
          </a:prstGeom>
          <a:noFill/>
        </p:spPr>
        <p:txBody>
          <a:bodyPr wrap="square" rtlCol="0">
            <a:spAutoFit/>
          </a:bodyPr>
          <a:lstStyle/>
          <a:p>
            <a:r>
              <a:rPr lang="en-US" sz="2400" dirty="0" err="1" smtClean="0">
                <a:latin typeface="Arial" pitchFamily="34" charset="0"/>
                <a:cs typeface="Arial" pitchFamily="34" charset="0"/>
              </a:rPr>
              <a:t>Ví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dụ</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Tìm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nhiệt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lớn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năm</a:t>
            </a:r>
            <a:endParaRPr lang="en-US" sz="2400" dirty="0">
              <a:latin typeface="Arial" pitchFamily="34" charset="0"/>
              <a:cs typeface="Arial" pitchFamily="34" charset="0"/>
            </a:endParaRPr>
          </a:p>
        </p:txBody>
      </p:sp>
      <p:sp>
        <p:nvSpPr>
          <p:cNvPr id="6" name="TextBox 5"/>
          <p:cNvSpPr txBox="1"/>
          <p:nvPr/>
        </p:nvSpPr>
        <p:spPr>
          <a:xfrm>
            <a:off x="685800" y="2133600"/>
            <a:ext cx="5943600" cy="369332"/>
          </a:xfrm>
          <a:prstGeom prst="rect">
            <a:avLst/>
          </a:prstGeom>
          <a:noFill/>
        </p:spPr>
        <p:txBody>
          <a:bodyPr wrap="square" rtlCol="0">
            <a:spAutoFit/>
          </a:bodyPr>
          <a:lstStyle/>
          <a:p>
            <a:r>
              <a:rPr lang="en-US" dirty="0" err="1" smtClean="0">
                <a:solidFill>
                  <a:srgbClr val="FF0000"/>
                </a:solidFill>
                <a:latin typeface="Arial" pitchFamily="34" charset="0"/>
                <a:cs typeface="Arial" pitchFamily="34" charset="0"/>
              </a:rPr>
              <a:t>Giai</a:t>
            </a:r>
            <a:r>
              <a:rPr lang="en-US" dirty="0" smtClean="0">
                <a:solidFill>
                  <a:srgbClr val="FF0000"/>
                </a:solidFill>
                <a:latin typeface="Arial" pitchFamily="34" charset="0"/>
                <a:cs typeface="Arial" pitchFamily="34" charset="0"/>
              </a:rPr>
              <a:t> </a:t>
            </a:r>
            <a:r>
              <a:rPr lang="en-US" dirty="0" err="1" smtClean="0">
                <a:solidFill>
                  <a:srgbClr val="FF0000"/>
                </a:solidFill>
                <a:latin typeface="Arial" pitchFamily="34" charset="0"/>
                <a:cs typeface="Arial" pitchFamily="34" charset="0"/>
              </a:rPr>
              <a:t>đoạn</a:t>
            </a:r>
            <a:r>
              <a:rPr lang="en-US" dirty="0" smtClean="0">
                <a:solidFill>
                  <a:srgbClr val="FF0000"/>
                </a:solidFill>
                <a:latin typeface="Arial" pitchFamily="34" charset="0"/>
                <a:cs typeface="Arial" pitchFamily="34" charset="0"/>
              </a:rPr>
              <a:t> 1: Input Reader</a:t>
            </a:r>
            <a:endParaRPr lang="en-US" dirty="0">
              <a:solidFill>
                <a:srgbClr val="FF0000"/>
              </a:solidFill>
              <a:latin typeface="Arial" pitchFamily="34" charset="0"/>
              <a:cs typeface="Arial" pitchFamily="34" charset="0"/>
            </a:endParaRPr>
          </a:p>
        </p:txBody>
      </p:sp>
      <p:pic>
        <p:nvPicPr>
          <p:cNvPr id="7" name="Picture 6" descr="input_reader.png"/>
          <p:cNvPicPr>
            <a:picLocks noChangeAspect="1"/>
          </p:cNvPicPr>
          <p:nvPr/>
        </p:nvPicPr>
        <p:blipFill>
          <a:blip r:embed="rId2" cstate="print"/>
          <a:stretch>
            <a:fillRect/>
          </a:stretch>
        </p:blipFill>
        <p:spPr>
          <a:xfrm>
            <a:off x="990600" y="5105400"/>
            <a:ext cx="6601747" cy="1257476"/>
          </a:xfrm>
          <a:prstGeom prst="rect">
            <a:avLst/>
          </a:prstGeom>
        </p:spPr>
      </p:pic>
      <p:pic>
        <p:nvPicPr>
          <p:cNvPr id="9" name="Picture 8" descr="lines.png"/>
          <p:cNvPicPr>
            <a:picLocks noChangeAspect="1"/>
          </p:cNvPicPr>
          <p:nvPr/>
        </p:nvPicPr>
        <p:blipFill>
          <a:blip r:embed="rId3" cstate="print"/>
          <a:stretch>
            <a:fillRect/>
          </a:stretch>
        </p:blipFill>
        <p:spPr>
          <a:xfrm>
            <a:off x="1676400" y="2895600"/>
            <a:ext cx="5258534" cy="1162212"/>
          </a:xfrm>
          <a:prstGeom prst="rect">
            <a:avLst/>
          </a:prstGeom>
        </p:spPr>
      </p:pic>
      <p:sp>
        <p:nvSpPr>
          <p:cNvPr id="15" name="Down Arrow 14"/>
          <p:cNvSpPr/>
          <p:nvPr/>
        </p:nvSpPr>
        <p:spPr>
          <a:xfrm>
            <a:off x="4038600" y="4038600"/>
            <a:ext cx="4572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a:xfrm>
            <a:off x="467544" y="1196751"/>
            <a:ext cx="7467600" cy="1152128"/>
          </a:xfrm>
          <a:prstGeom prst="rect">
            <a:avLst/>
          </a:prstGeom>
        </p:spPr>
        <p:txBody>
          <a:bodyPr>
            <a:normAutofit lnSpcReduction="1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vi-VN" sz="2000" b="1" smtClean="0"/>
              <a:t>THÍ NGHIỆM ĐƯỢC TIẾN HÀNH: </a:t>
            </a:r>
            <a:r>
              <a:rPr lang="vi-VN" smtClean="0"/>
              <a:t>kết quả sẽ được ghi nhận bởi </a:t>
            </a:r>
            <a:r>
              <a:rPr lang="vi-VN" b="1" smtClean="0"/>
              <a:t>150 triệu cảm biến </a:t>
            </a:r>
            <a:r>
              <a:rPr lang="vi-VN" smtClean="0"/>
              <a:t>với nhiệm vụ truyền tải dữ liệu khoảng </a:t>
            </a:r>
            <a:r>
              <a:rPr lang="vi-VN" b="1" smtClean="0"/>
              <a:t>40 triệu lần mỗi giây</a:t>
            </a:r>
            <a:r>
              <a:rPr lang="vi-VN" smtClean="0"/>
              <a:t> &gt;&gt;&gt;&gt; </a:t>
            </a:r>
            <a:r>
              <a:rPr lang="vi-VN" b="1" smtClean="0">
                <a:solidFill>
                  <a:schemeClr val="accent4">
                    <a:lumMod val="50000"/>
                  </a:schemeClr>
                </a:solidFill>
                <a:sym typeface="Wingdings" pitchFamily="2" charset="2"/>
              </a:rPr>
              <a:t>  </a:t>
            </a:r>
            <a:endParaRPr lang="vi-VN" b="1" smtClean="0">
              <a:solidFill>
                <a:schemeClr val="accent4">
                  <a:lumMod val="50000"/>
                </a:schemeClr>
              </a:solidFill>
            </a:endParaRPr>
          </a:p>
          <a:p>
            <a:endParaRPr lang="vi-VN" dirty="0"/>
          </a:p>
        </p:txBody>
      </p:sp>
      <p:sp>
        <p:nvSpPr>
          <p:cNvPr id="15" name="TextBox 14"/>
          <p:cNvSpPr txBox="1"/>
          <p:nvPr/>
        </p:nvSpPr>
        <p:spPr>
          <a:xfrm>
            <a:off x="467544" y="4869160"/>
            <a:ext cx="8669361"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err="1" smtClean="0"/>
              <a:t>Tuy</a:t>
            </a:r>
            <a:r>
              <a:rPr lang="en-US" dirty="0" smtClean="0"/>
              <a:t> </a:t>
            </a:r>
            <a:r>
              <a:rPr lang="en-US" dirty="0" err="1" smtClean="0"/>
              <a:t>nhiên</a:t>
            </a:r>
            <a:r>
              <a:rPr lang="en-US" dirty="0" smtClean="0"/>
              <a:t> </a:t>
            </a:r>
            <a:r>
              <a:rPr lang="en-US" dirty="0" err="1" smtClean="0"/>
              <a:t>một</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khó</a:t>
            </a:r>
            <a:r>
              <a:rPr lang="en-US" dirty="0" smtClean="0"/>
              <a:t> </a:t>
            </a:r>
            <a:r>
              <a:rPr lang="en-US" dirty="0" err="1" smtClean="0"/>
              <a:t>là</a:t>
            </a:r>
            <a:r>
              <a:rPr lang="en-US" dirty="0" smtClean="0"/>
              <a:t> </a:t>
            </a:r>
            <a:r>
              <a:rPr lang="en-US" err="1" smtClean="0"/>
              <a:t>chưa</a:t>
            </a:r>
            <a:r>
              <a:rPr lang="en-US" smtClean="0"/>
              <a:t> đến 1/1000 </a:t>
            </a:r>
            <a:r>
              <a:rPr lang="en-US" dirty="0" err="1" smtClean="0"/>
              <a:t>trong</a:t>
            </a:r>
            <a:r>
              <a:rPr lang="en-US" dirty="0" smtClean="0"/>
              <a:t> </a:t>
            </a:r>
            <a:r>
              <a:rPr lang="en-US" dirty="0" err="1" smtClean="0"/>
              <a:t>số</a:t>
            </a:r>
            <a:r>
              <a:rPr lang="en-US" dirty="0" smtClean="0"/>
              <a:t> </a:t>
            </a:r>
            <a:r>
              <a:rPr lang="en-US" dirty="0" err="1" smtClean="0"/>
              <a:t>chúng</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a:t>
            </a:r>
            <a:r>
              <a:rPr lang="en-US" dirty="0" err="1" smtClean="0"/>
              <a:t>sử</a:t>
            </a:r>
            <a:r>
              <a:rPr lang="en-US" dirty="0" smtClean="0"/>
              <a:t> </a:t>
            </a:r>
            <a:r>
              <a:rPr lang="en-US" dirty="0" err="1" smtClean="0"/>
              <a:t>dụng</a:t>
            </a:r>
            <a:endParaRPr lang="vi-VN" dirty="0"/>
          </a:p>
        </p:txBody>
      </p:sp>
      <p:sp>
        <p:nvSpPr>
          <p:cNvPr id="16" name="TextBox 15"/>
          <p:cNvSpPr txBox="1"/>
          <p:nvPr/>
        </p:nvSpPr>
        <p:spPr>
          <a:xfrm>
            <a:off x="522751" y="2780928"/>
            <a:ext cx="8324908" cy="1600438"/>
          </a:xfrm>
          <a:prstGeom prst="rect">
            <a:avLst/>
          </a:prstGeom>
          <a:noFill/>
        </p:spPr>
        <p:txBody>
          <a:bodyPr wrap="none" rtlCol="0">
            <a:spAutoFit/>
          </a:bodyPr>
          <a:lstStyle/>
          <a:p>
            <a:r>
              <a:rPr lang="vi-VN" sz="2000" b="1" dirty="0"/>
              <a:t>KẾT QUẢ</a:t>
            </a:r>
            <a:r>
              <a:rPr lang="vi-VN" sz="2000" b="1" dirty="0" smtClean="0"/>
              <a:t>: </a:t>
            </a:r>
            <a:r>
              <a:rPr lang="vi-VN" sz="2000" dirty="0" smtClean="0"/>
              <a:t>là </a:t>
            </a:r>
            <a:r>
              <a:rPr lang="vi-VN" sz="2000" dirty="0"/>
              <a:t>nếu như LHC ghi nhận </a:t>
            </a:r>
            <a:r>
              <a:rPr lang="vi-VN" sz="2000" b="1" dirty="0"/>
              <a:t>HẾT</a:t>
            </a:r>
            <a:r>
              <a:rPr lang="vi-VN" sz="2000" dirty="0"/>
              <a:t> kết quả từ </a:t>
            </a:r>
            <a:r>
              <a:rPr lang="vi-VN" sz="2000" b="1" dirty="0"/>
              <a:t>mọi </a:t>
            </a:r>
            <a:r>
              <a:rPr lang="vi-VN" sz="2000" dirty="0"/>
              <a:t>cảm biến thì luồng </a:t>
            </a:r>
          </a:p>
          <a:p>
            <a:r>
              <a:rPr lang="vi-VN" sz="2000" dirty="0"/>
              <a:t>dữ liệu  sẽ trở nên </a:t>
            </a:r>
            <a:r>
              <a:rPr lang="vi-VN" sz="2000" b="1" dirty="0"/>
              <a:t>vô cùng lớn</a:t>
            </a:r>
          </a:p>
          <a:p>
            <a:pPr marL="800100" lvl="1" indent="-342900">
              <a:buFont typeface="Wingdings" pitchFamily="2" charset="2"/>
              <a:buChar char="ü"/>
            </a:pPr>
            <a:r>
              <a:rPr lang="vi-VN" sz="2000" dirty="0"/>
              <a:t>150 triệu petabyte mỗi </a:t>
            </a:r>
            <a:r>
              <a:rPr lang="vi-VN" sz="2000" dirty="0" smtClean="0"/>
              <a:t>năm, xấp xỉ 500  </a:t>
            </a:r>
            <a:r>
              <a:rPr lang="vi-VN" sz="2000" dirty="0"/>
              <a:t>exabyte mỗi </a:t>
            </a:r>
            <a:r>
              <a:rPr lang="vi-VN" sz="2000" dirty="0" smtClean="0"/>
              <a:t>ngày</a:t>
            </a:r>
          </a:p>
          <a:p>
            <a:pPr lvl="1"/>
            <a:r>
              <a:rPr lang="vi-VN" sz="2000" dirty="0" smtClean="0"/>
              <a:t>=&gt;  Cao hơn </a:t>
            </a:r>
            <a:r>
              <a:rPr lang="vi-VN" sz="2000" b="1" dirty="0" smtClean="0"/>
              <a:t>200 </a:t>
            </a:r>
            <a:r>
              <a:rPr lang="vi-VN" sz="2000" b="1" dirty="0"/>
              <a:t>lần </a:t>
            </a:r>
            <a:r>
              <a:rPr lang="vi-VN" sz="2000" dirty="0"/>
              <a:t>so với </a:t>
            </a:r>
            <a:r>
              <a:rPr lang="vi-VN" sz="2000" dirty="0" smtClean="0"/>
              <a:t>các </a:t>
            </a:r>
            <a:r>
              <a:rPr lang="vi-VN" sz="2000" dirty="0"/>
              <a:t>nguồn dữ liệu khác trên thế </a:t>
            </a:r>
            <a:r>
              <a:rPr lang="vi-VN" sz="2000" dirty="0" smtClean="0"/>
              <a:t>giới </a:t>
            </a:r>
            <a:r>
              <a:rPr lang="vi-VN" sz="2000" dirty="0"/>
              <a:t>gộp lại.</a:t>
            </a:r>
          </a:p>
          <a:p>
            <a:endParaRPr lang="vi-VN" dirty="0"/>
          </a:p>
        </p:txBody>
      </p:sp>
    </p:spTree>
    <p:extLst>
      <p:ext uri="{BB962C8B-B14F-4D97-AF65-F5344CB8AC3E}">
        <p14:creationId xmlns:p14="http://schemas.microsoft.com/office/powerpoint/2010/main" xmlns="" val="55093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152400"/>
            <a:ext cx="65532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small" spc="0" normalizeH="0" baseline="0" noProof="0" dirty="0" err="1" smtClean="0">
                <a:ln>
                  <a:noFill/>
                </a:ln>
                <a:solidFill>
                  <a:srgbClr val="FF0000"/>
                </a:solidFill>
                <a:effectLst/>
                <a:uLnTx/>
                <a:uFillTx/>
                <a:latin typeface="Arial" pitchFamily="34" charset="0"/>
                <a:ea typeface="+mj-ea"/>
                <a:cs typeface="Arial" pitchFamily="34" charset="0"/>
              </a:rPr>
              <a:t>Ví</a:t>
            </a:r>
            <a:r>
              <a:rPr kumimoji="0" lang="en-US" sz="2800" b="0" i="0" u="none" strike="noStrike" kern="1200" cap="small" spc="0" normalizeH="0" baseline="0" noProof="0" dirty="0" smtClean="0">
                <a:ln>
                  <a:noFill/>
                </a:ln>
                <a:solidFill>
                  <a:srgbClr val="FF0000"/>
                </a:solidFill>
                <a:effectLst/>
                <a:uLnTx/>
                <a:uFillTx/>
                <a:latin typeface="Arial" pitchFamily="34" charset="0"/>
                <a:ea typeface="+mj-ea"/>
                <a:cs typeface="Arial" pitchFamily="34" charset="0"/>
              </a:rPr>
              <a:t> </a:t>
            </a:r>
            <a:r>
              <a:rPr kumimoji="0" lang="en-US" sz="2800" b="0" i="0" u="none" strike="noStrike" kern="1200" cap="small" spc="0" normalizeH="0" baseline="0" noProof="0" dirty="0" err="1" smtClean="0">
                <a:ln>
                  <a:noFill/>
                </a:ln>
                <a:solidFill>
                  <a:srgbClr val="FF0000"/>
                </a:solidFill>
                <a:effectLst/>
                <a:uLnTx/>
                <a:uFillTx/>
                <a:latin typeface="Arial" pitchFamily="34" charset="0"/>
                <a:ea typeface="+mj-ea"/>
                <a:cs typeface="Arial" pitchFamily="34" charset="0"/>
              </a:rPr>
              <a:t>dụ</a:t>
            </a:r>
            <a:r>
              <a:rPr kumimoji="0" lang="en-US" sz="2800" b="0" i="0" u="none" strike="noStrike" kern="1200" cap="small" spc="0" normalizeH="0" baseline="0" noProof="0" dirty="0" smtClean="0">
                <a:ln>
                  <a:noFill/>
                </a:ln>
                <a:solidFill>
                  <a:srgbClr val="FF0000"/>
                </a:solidFill>
                <a:effectLst/>
                <a:uLnTx/>
                <a:uFillTx/>
                <a:latin typeface="Arial" pitchFamily="34" charset="0"/>
                <a:ea typeface="+mj-ea"/>
                <a:cs typeface="Arial" pitchFamily="34" charset="0"/>
              </a:rPr>
              <a:t> </a:t>
            </a:r>
            <a:r>
              <a:rPr kumimoji="0" lang="en-US" sz="2800" b="0" i="0" u="none" strike="noStrike" kern="1200" cap="small" spc="0" normalizeH="0" baseline="0" noProof="0" dirty="0" err="1" smtClean="0">
                <a:ln>
                  <a:noFill/>
                </a:ln>
                <a:solidFill>
                  <a:srgbClr val="FF0000"/>
                </a:solidFill>
                <a:effectLst/>
                <a:uLnTx/>
                <a:uFillTx/>
                <a:latin typeface="Arial" pitchFamily="34" charset="0"/>
                <a:ea typeface="+mj-ea"/>
                <a:cs typeface="Arial" pitchFamily="34" charset="0"/>
              </a:rPr>
              <a:t>về</a:t>
            </a:r>
            <a:r>
              <a:rPr kumimoji="0" lang="en-US" sz="2800" b="0" i="0" u="none" strike="noStrike" kern="1200" cap="small" spc="0" normalizeH="0" baseline="0" noProof="0" dirty="0" smtClean="0">
                <a:ln>
                  <a:noFill/>
                </a:ln>
                <a:solidFill>
                  <a:srgbClr val="FF0000"/>
                </a:solidFill>
                <a:effectLst/>
                <a:uLnTx/>
                <a:uFillTx/>
                <a:latin typeface="Arial" pitchFamily="34" charset="0"/>
                <a:ea typeface="+mj-ea"/>
                <a:cs typeface="Arial" pitchFamily="34" charset="0"/>
              </a:rPr>
              <a:t> </a:t>
            </a:r>
            <a:r>
              <a:rPr kumimoji="0" lang="en-US" sz="2800" b="0" i="0" u="none" strike="noStrike" kern="1200" cap="small" spc="0" normalizeH="0" baseline="0" noProof="0" dirty="0" err="1" smtClean="0">
                <a:ln>
                  <a:noFill/>
                </a:ln>
                <a:solidFill>
                  <a:srgbClr val="FF0000"/>
                </a:solidFill>
                <a:effectLst/>
                <a:uLnTx/>
                <a:uFillTx/>
                <a:latin typeface="Arial" pitchFamily="34" charset="0"/>
                <a:ea typeface="+mj-ea"/>
                <a:cs typeface="Arial" pitchFamily="34" charset="0"/>
              </a:rPr>
              <a:t>MapReduce</a:t>
            </a:r>
            <a:endParaRPr kumimoji="0" lang="en-US" sz="2800" b="0" i="0" u="none" strike="noStrike" kern="1200" cap="small" spc="0" normalizeH="0" baseline="0" noProof="0" dirty="0">
              <a:ln>
                <a:noFill/>
              </a:ln>
              <a:solidFill>
                <a:srgbClr val="FF0000"/>
              </a:solidFill>
              <a:effectLst/>
              <a:uLnTx/>
              <a:uFillTx/>
              <a:latin typeface="Arial" pitchFamily="34" charset="0"/>
              <a:ea typeface="+mj-ea"/>
              <a:cs typeface="Arial" pitchFamily="34" charset="0"/>
            </a:endParaRPr>
          </a:p>
        </p:txBody>
      </p:sp>
      <p:sp>
        <p:nvSpPr>
          <p:cNvPr id="5" name="TextBox 4"/>
          <p:cNvSpPr txBox="1"/>
          <p:nvPr/>
        </p:nvSpPr>
        <p:spPr>
          <a:xfrm>
            <a:off x="685800" y="1143000"/>
            <a:ext cx="5943600" cy="369332"/>
          </a:xfrm>
          <a:prstGeom prst="rect">
            <a:avLst/>
          </a:prstGeom>
          <a:noFill/>
        </p:spPr>
        <p:txBody>
          <a:bodyPr wrap="square" rtlCol="0">
            <a:spAutoFit/>
          </a:bodyPr>
          <a:lstStyle/>
          <a:p>
            <a:r>
              <a:rPr lang="en-US" dirty="0" err="1" smtClean="0">
                <a:solidFill>
                  <a:srgbClr val="FF0000"/>
                </a:solidFill>
                <a:latin typeface="Arial" pitchFamily="34" charset="0"/>
                <a:cs typeface="Arial" pitchFamily="34" charset="0"/>
              </a:rPr>
              <a:t>Giai</a:t>
            </a:r>
            <a:r>
              <a:rPr lang="en-US" dirty="0" smtClean="0">
                <a:solidFill>
                  <a:srgbClr val="FF0000"/>
                </a:solidFill>
                <a:latin typeface="Arial" pitchFamily="34" charset="0"/>
                <a:cs typeface="Arial" pitchFamily="34" charset="0"/>
              </a:rPr>
              <a:t> </a:t>
            </a:r>
            <a:r>
              <a:rPr lang="en-US" dirty="0" err="1" smtClean="0">
                <a:solidFill>
                  <a:srgbClr val="FF0000"/>
                </a:solidFill>
                <a:latin typeface="Arial" pitchFamily="34" charset="0"/>
                <a:cs typeface="Arial" pitchFamily="34" charset="0"/>
              </a:rPr>
              <a:t>đoạn</a:t>
            </a:r>
            <a:r>
              <a:rPr lang="en-US" dirty="0" smtClean="0">
                <a:solidFill>
                  <a:srgbClr val="FF0000"/>
                </a:solidFill>
                <a:latin typeface="Arial" pitchFamily="34" charset="0"/>
                <a:cs typeface="Arial" pitchFamily="34" charset="0"/>
              </a:rPr>
              <a:t> 2: Map</a:t>
            </a:r>
            <a:endParaRPr lang="en-US" dirty="0">
              <a:solidFill>
                <a:srgbClr val="FF0000"/>
              </a:solidFill>
              <a:latin typeface="Arial" pitchFamily="34" charset="0"/>
              <a:cs typeface="Arial" pitchFamily="34" charset="0"/>
            </a:endParaRPr>
          </a:p>
        </p:txBody>
      </p:sp>
      <p:pic>
        <p:nvPicPr>
          <p:cNvPr id="1026" name="Picture 2" descr="C:\Users\Quang Tung\Desktop\Nhập môn\Latex\input_reader.png"/>
          <p:cNvPicPr>
            <a:picLocks noChangeAspect="1" noChangeArrowheads="1"/>
          </p:cNvPicPr>
          <p:nvPr/>
        </p:nvPicPr>
        <p:blipFill>
          <a:blip r:embed="rId2" cstate="print"/>
          <a:srcRect/>
          <a:stretch>
            <a:fillRect/>
          </a:stretch>
        </p:blipFill>
        <p:spPr bwMode="auto">
          <a:xfrm>
            <a:off x="990600" y="1905000"/>
            <a:ext cx="6602412" cy="1257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Down Arrow 7"/>
          <p:cNvSpPr/>
          <p:nvPr/>
        </p:nvSpPr>
        <p:spPr>
          <a:xfrm>
            <a:off x="4038600" y="3276600"/>
            <a:ext cx="3810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map.png"/>
          <p:cNvPicPr>
            <a:picLocks noChangeAspect="1"/>
          </p:cNvPicPr>
          <p:nvPr/>
        </p:nvPicPr>
        <p:blipFill>
          <a:blip r:embed="rId3" cstate="print"/>
          <a:stretch>
            <a:fillRect/>
          </a:stretch>
        </p:blipFill>
        <p:spPr>
          <a:xfrm>
            <a:off x="3200400" y="4114800"/>
            <a:ext cx="2048161" cy="12574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152400"/>
            <a:ext cx="65532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small" spc="0" normalizeH="0" baseline="0" noProof="0" dirty="0" err="1" smtClean="0">
                <a:ln>
                  <a:noFill/>
                </a:ln>
                <a:solidFill>
                  <a:srgbClr val="FF0000"/>
                </a:solidFill>
                <a:effectLst/>
                <a:uLnTx/>
                <a:uFillTx/>
                <a:latin typeface="Arial" pitchFamily="34" charset="0"/>
                <a:ea typeface="+mj-ea"/>
                <a:cs typeface="Arial" pitchFamily="34" charset="0"/>
              </a:rPr>
              <a:t>Ví</a:t>
            </a:r>
            <a:r>
              <a:rPr kumimoji="0" lang="en-US" sz="2800" b="0" i="0" u="none" strike="noStrike" kern="1200" cap="small" spc="0" normalizeH="0" baseline="0" noProof="0" dirty="0" smtClean="0">
                <a:ln>
                  <a:noFill/>
                </a:ln>
                <a:solidFill>
                  <a:srgbClr val="FF0000"/>
                </a:solidFill>
                <a:effectLst/>
                <a:uLnTx/>
                <a:uFillTx/>
                <a:latin typeface="Arial" pitchFamily="34" charset="0"/>
                <a:ea typeface="+mj-ea"/>
                <a:cs typeface="Arial" pitchFamily="34" charset="0"/>
              </a:rPr>
              <a:t> </a:t>
            </a:r>
            <a:r>
              <a:rPr kumimoji="0" lang="en-US" sz="2800" b="0" i="0" u="none" strike="noStrike" kern="1200" cap="small" spc="0" normalizeH="0" baseline="0" noProof="0" dirty="0" err="1" smtClean="0">
                <a:ln>
                  <a:noFill/>
                </a:ln>
                <a:solidFill>
                  <a:srgbClr val="FF0000"/>
                </a:solidFill>
                <a:effectLst/>
                <a:uLnTx/>
                <a:uFillTx/>
                <a:latin typeface="Arial" pitchFamily="34" charset="0"/>
                <a:ea typeface="+mj-ea"/>
                <a:cs typeface="Arial" pitchFamily="34" charset="0"/>
              </a:rPr>
              <a:t>dụ</a:t>
            </a:r>
            <a:r>
              <a:rPr kumimoji="0" lang="en-US" sz="2800" b="0" i="0" u="none" strike="noStrike" kern="1200" cap="small" spc="0" normalizeH="0" baseline="0" noProof="0" dirty="0" smtClean="0">
                <a:ln>
                  <a:noFill/>
                </a:ln>
                <a:solidFill>
                  <a:srgbClr val="FF0000"/>
                </a:solidFill>
                <a:effectLst/>
                <a:uLnTx/>
                <a:uFillTx/>
                <a:latin typeface="Arial" pitchFamily="34" charset="0"/>
                <a:ea typeface="+mj-ea"/>
                <a:cs typeface="Arial" pitchFamily="34" charset="0"/>
              </a:rPr>
              <a:t> </a:t>
            </a:r>
            <a:r>
              <a:rPr kumimoji="0" lang="en-US" sz="2800" b="0" i="0" u="none" strike="noStrike" kern="1200" cap="small" spc="0" normalizeH="0" baseline="0" noProof="0" dirty="0" err="1" smtClean="0">
                <a:ln>
                  <a:noFill/>
                </a:ln>
                <a:solidFill>
                  <a:srgbClr val="FF0000"/>
                </a:solidFill>
                <a:effectLst/>
                <a:uLnTx/>
                <a:uFillTx/>
                <a:latin typeface="Arial" pitchFamily="34" charset="0"/>
                <a:ea typeface="+mj-ea"/>
                <a:cs typeface="Arial" pitchFamily="34" charset="0"/>
              </a:rPr>
              <a:t>về</a:t>
            </a:r>
            <a:r>
              <a:rPr kumimoji="0" lang="en-US" sz="2800" b="0" i="0" u="none" strike="noStrike" kern="1200" cap="small" spc="0" normalizeH="0" baseline="0" noProof="0" dirty="0" smtClean="0">
                <a:ln>
                  <a:noFill/>
                </a:ln>
                <a:solidFill>
                  <a:srgbClr val="FF0000"/>
                </a:solidFill>
                <a:effectLst/>
                <a:uLnTx/>
                <a:uFillTx/>
                <a:latin typeface="Arial" pitchFamily="34" charset="0"/>
                <a:ea typeface="+mj-ea"/>
                <a:cs typeface="Arial" pitchFamily="34" charset="0"/>
              </a:rPr>
              <a:t> </a:t>
            </a:r>
            <a:r>
              <a:rPr kumimoji="0" lang="en-US" sz="2800" b="0" i="0" u="none" strike="noStrike" kern="1200" cap="small" spc="0" normalizeH="0" baseline="0" noProof="0" dirty="0" err="1" smtClean="0">
                <a:ln>
                  <a:noFill/>
                </a:ln>
                <a:solidFill>
                  <a:srgbClr val="FF0000"/>
                </a:solidFill>
                <a:effectLst/>
                <a:uLnTx/>
                <a:uFillTx/>
                <a:latin typeface="Arial" pitchFamily="34" charset="0"/>
                <a:ea typeface="+mj-ea"/>
                <a:cs typeface="Arial" pitchFamily="34" charset="0"/>
              </a:rPr>
              <a:t>MapReduce</a:t>
            </a:r>
            <a:endParaRPr kumimoji="0" lang="en-US" sz="2800" b="0" i="0" u="none" strike="noStrike" kern="1200" cap="small" spc="0" normalizeH="0" baseline="0" noProof="0" dirty="0">
              <a:ln>
                <a:noFill/>
              </a:ln>
              <a:solidFill>
                <a:srgbClr val="FF0000"/>
              </a:solidFill>
              <a:effectLst/>
              <a:uLnTx/>
              <a:uFillTx/>
              <a:latin typeface="Arial" pitchFamily="34" charset="0"/>
              <a:ea typeface="+mj-ea"/>
              <a:cs typeface="Arial" pitchFamily="34" charset="0"/>
            </a:endParaRPr>
          </a:p>
        </p:txBody>
      </p:sp>
      <p:sp>
        <p:nvSpPr>
          <p:cNvPr id="5" name="TextBox 4"/>
          <p:cNvSpPr txBox="1"/>
          <p:nvPr/>
        </p:nvSpPr>
        <p:spPr>
          <a:xfrm>
            <a:off x="685800" y="1143000"/>
            <a:ext cx="5943600" cy="369332"/>
          </a:xfrm>
          <a:prstGeom prst="rect">
            <a:avLst/>
          </a:prstGeom>
          <a:noFill/>
        </p:spPr>
        <p:txBody>
          <a:bodyPr wrap="square" rtlCol="0">
            <a:spAutoFit/>
          </a:bodyPr>
          <a:lstStyle/>
          <a:p>
            <a:r>
              <a:rPr lang="en-US" dirty="0" err="1" smtClean="0">
                <a:solidFill>
                  <a:srgbClr val="FF0000"/>
                </a:solidFill>
                <a:latin typeface="Arial" pitchFamily="34" charset="0"/>
                <a:cs typeface="Arial" pitchFamily="34" charset="0"/>
              </a:rPr>
              <a:t>Giai</a:t>
            </a:r>
            <a:r>
              <a:rPr lang="en-US" dirty="0" smtClean="0">
                <a:solidFill>
                  <a:srgbClr val="FF0000"/>
                </a:solidFill>
                <a:latin typeface="Arial" pitchFamily="34" charset="0"/>
                <a:cs typeface="Arial" pitchFamily="34" charset="0"/>
              </a:rPr>
              <a:t> </a:t>
            </a:r>
            <a:r>
              <a:rPr lang="en-US" dirty="0" err="1" smtClean="0">
                <a:solidFill>
                  <a:srgbClr val="FF0000"/>
                </a:solidFill>
                <a:latin typeface="Arial" pitchFamily="34" charset="0"/>
                <a:cs typeface="Arial" pitchFamily="34" charset="0"/>
              </a:rPr>
              <a:t>đoạn</a:t>
            </a:r>
            <a:r>
              <a:rPr lang="en-US" dirty="0" smtClean="0">
                <a:solidFill>
                  <a:srgbClr val="FF0000"/>
                </a:solidFill>
                <a:latin typeface="Arial" pitchFamily="34" charset="0"/>
                <a:cs typeface="Arial" pitchFamily="34" charset="0"/>
              </a:rPr>
              <a:t> 3: Shuffle</a:t>
            </a:r>
            <a:endParaRPr lang="en-US" dirty="0">
              <a:solidFill>
                <a:srgbClr val="FF0000"/>
              </a:solidFill>
              <a:latin typeface="Arial" pitchFamily="34" charset="0"/>
              <a:cs typeface="Arial" pitchFamily="34" charset="0"/>
            </a:endParaRPr>
          </a:p>
        </p:txBody>
      </p:sp>
      <p:pic>
        <p:nvPicPr>
          <p:cNvPr id="6" name="Picture 5" descr="map.png"/>
          <p:cNvPicPr>
            <a:picLocks noChangeAspect="1"/>
          </p:cNvPicPr>
          <p:nvPr/>
        </p:nvPicPr>
        <p:blipFill>
          <a:blip r:embed="rId2" cstate="print"/>
          <a:stretch>
            <a:fillRect/>
          </a:stretch>
        </p:blipFill>
        <p:spPr>
          <a:xfrm>
            <a:off x="685800" y="2057400"/>
            <a:ext cx="2048161" cy="12574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shuffle.png"/>
          <p:cNvPicPr>
            <a:picLocks noChangeAspect="1"/>
          </p:cNvPicPr>
          <p:nvPr/>
        </p:nvPicPr>
        <p:blipFill>
          <a:blip r:embed="rId3" cstate="print"/>
          <a:stretch>
            <a:fillRect/>
          </a:stretch>
        </p:blipFill>
        <p:spPr>
          <a:xfrm>
            <a:off x="5486400" y="2362200"/>
            <a:ext cx="2400635" cy="6382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ight Arrow 7"/>
          <p:cNvSpPr/>
          <p:nvPr/>
        </p:nvSpPr>
        <p:spPr>
          <a:xfrm>
            <a:off x="2895600" y="2438400"/>
            <a:ext cx="2514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85800" y="3810000"/>
            <a:ext cx="5943600" cy="381000"/>
          </a:xfrm>
          <a:prstGeom prst="rect">
            <a:avLst/>
          </a:prstGeom>
          <a:noFill/>
        </p:spPr>
        <p:txBody>
          <a:bodyPr wrap="square" rtlCol="0">
            <a:spAutoFit/>
          </a:bodyPr>
          <a:lstStyle/>
          <a:p>
            <a:r>
              <a:rPr lang="en-US" dirty="0" err="1" smtClean="0">
                <a:solidFill>
                  <a:srgbClr val="FF0000"/>
                </a:solidFill>
                <a:latin typeface="Arial" pitchFamily="34" charset="0"/>
                <a:cs typeface="Arial" pitchFamily="34" charset="0"/>
              </a:rPr>
              <a:t>Giai</a:t>
            </a:r>
            <a:r>
              <a:rPr lang="en-US" dirty="0" smtClean="0">
                <a:solidFill>
                  <a:srgbClr val="FF0000"/>
                </a:solidFill>
                <a:latin typeface="Arial" pitchFamily="34" charset="0"/>
                <a:cs typeface="Arial" pitchFamily="34" charset="0"/>
              </a:rPr>
              <a:t> </a:t>
            </a:r>
            <a:r>
              <a:rPr lang="en-US" dirty="0" err="1" smtClean="0">
                <a:solidFill>
                  <a:srgbClr val="FF0000"/>
                </a:solidFill>
                <a:latin typeface="Arial" pitchFamily="34" charset="0"/>
                <a:cs typeface="Arial" pitchFamily="34" charset="0"/>
              </a:rPr>
              <a:t>đoạn</a:t>
            </a:r>
            <a:r>
              <a:rPr lang="en-US" dirty="0" smtClean="0">
                <a:solidFill>
                  <a:srgbClr val="FF0000"/>
                </a:solidFill>
                <a:latin typeface="Arial" pitchFamily="34" charset="0"/>
                <a:cs typeface="Arial" pitchFamily="34" charset="0"/>
              </a:rPr>
              <a:t> 4: Reduce</a:t>
            </a:r>
            <a:endParaRPr lang="en-US" dirty="0">
              <a:solidFill>
                <a:srgbClr val="FF0000"/>
              </a:solidFill>
              <a:latin typeface="Arial" pitchFamily="34" charset="0"/>
              <a:cs typeface="Arial" pitchFamily="34" charset="0"/>
            </a:endParaRPr>
          </a:p>
        </p:txBody>
      </p:sp>
      <p:pic>
        <p:nvPicPr>
          <p:cNvPr id="11" name="Picture 10" descr="data_flow.png"/>
          <p:cNvPicPr>
            <a:picLocks noChangeAspect="1"/>
          </p:cNvPicPr>
          <p:nvPr/>
        </p:nvPicPr>
        <p:blipFill>
          <a:blip r:embed="rId4" cstate="print"/>
          <a:stretch>
            <a:fillRect/>
          </a:stretch>
        </p:blipFill>
        <p:spPr>
          <a:xfrm>
            <a:off x="304800" y="4343400"/>
            <a:ext cx="8287907" cy="1971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152400"/>
            <a:ext cx="65532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small" spc="0" normalizeH="0" baseline="0" noProof="0" dirty="0" err="1" smtClean="0">
                <a:ln>
                  <a:noFill/>
                </a:ln>
                <a:solidFill>
                  <a:srgbClr val="FF0000"/>
                </a:solidFill>
                <a:effectLst/>
                <a:uLnTx/>
                <a:uFillTx/>
                <a:latin typeface="Arial" pitchFamily="34" charset="0"/>
                <a:ea typeface="+mj-ea"/>
                <a:cs typeface="Arial" pitchFamily="34" charset="0"/>
              </a:rPr>
              <a:t>Ví</a:t>
            </a:r>
            <a:r>
              <a:rPr kumimoji="0" lang="en-US" sz="2800" b="0" i="0" u="none" strike="noStrike" kern="1200" cap="small" spc="0" normalizeH="0" baseline="0" noProof="0" dirty="0" smtClean="0">
                <a:ln>
                  <a:noFill/>
                </a:ln>
                <a:solidFill>
                  <a:srgbClr val="FF0000"/>
                </a:solidFill>
                <a:effectLst/>
                <a:uLnTx/>
                <a:uFillTx/>
                <a:latin typeface="Arial" pitchFamily="34" charset="0"/>
                <a:ea typeface="+mj-ea"/>
                <a:cs typeface="Arial" pitchFamily="34" charset="0"/>
              </a:rPr>
              <a:t> </a:t>
            </a:r>
            <a:r>
              <a:rPr kumimoji="0" lang="en-US" sz="2800" b="0" i="0" u="none" strike="noStrike" kern="1200" cap="small" spc="0" normalizeH="0" baseline="0" noProof="0" dirty="0" err="1" smtClean="0">
                <a:ln>
                  <a:noFill/>
                </a:ln>
                <a:solidFill>
                  <a:srgbClr val="FF0000"/>
                </a:solidFill>
                <a:effectLst/>
                <a:uLnTx/>
                <a:uFillTx/>
                <a:latin typeface="Arial" pitchFamily="34" charset="0"/>
                <a:ea typeface="+mj-ea"/>
                <a:cs typeface="Arial" pitchFamily="34" charset="0"/>
              </a:rPr>
              <a:t>dụ</a:t>
            </a:r>
            <a:r>
              <a:rPr kumimoji="0" lang="en-US" sz="2800" b="0" i="0" u="none" strike="noStrike" kern="1200" cap="small" spc="0" normalizeH="0" baseline="0" noProof="0" dirty="0" smtClean="0">
                <a:ln>
                  <a:noFill/>
                </a:ln>
                <a:solidFill>
                  <a:srgbClr val="FF0000"/>
                </a:solidFill>
                <a:effectLst/>
                <a:uLnTx/>
                <a:uFillTx/>
                <a:latin typeface="Arial" pitchFamily="34" charset="0"/>
                <a:ea typeface="+mj-ea"/>
                <a:cs typeface="Arial" pitchFamily="34" charset="0"/>
              </a:rPr>
              <a:t> </a:t>
            </a:r>
            <a:r>
              <a:rPr kumimoji="0" lang="en-US" sz="2800" b="0" i="0" u="none" strike="noStrike" kern="1200" cap="small" spc="0" normalizeH="0" baseline="0" noProof="0" dirty="0" err="1" smtClean="0">
                <a:ln>
                  <a:noFill/>
                </a:ln>
                <a:solidFill>
                  <a:srgbClr val="FF0000"/>
                </a:solidFill>
                <a:effectLst/>
                <a:uLnTx/>
                <a:uFillTx/>
                <a:latin typeface="Arial" pitchFamily="34" charset="0"/>
                <a:ea typeface="+mj-ea"/>
                <a:cs typeface="Arial" pitchFamily="34" charset="0"/>
              </a:rPr>
              <a:t>về</a:t>
            </a:r>
            <a:r>
              <a:rPr kumimoji="0" lang="en-US" sz="2800" b="0" i="0" u="none" strike="noStrike" kern="1200" cap="small" spc="0" normalizeH="0" baseline="0" noProof="0" dirty="0" smtClean="0">
                <a:ln>
                  <a:noFill/>
                </a:ln>
                <a:solidFill>
                  <a:srgbClr val="FF0000"/>
                </a:solidFill>
                <a:effectLst/>
                <a:uLnTx/>
                <a:uFillTx/>
                <a:latin typeface="Arial" pitchFamily="34" charset="0"/>
                <a:ea typeface="+mj-ea"/>
                <a:cs typeface="Arial" pitchFamily="34" charset="0"/>
              </a:rPr>
              <a:t> </a:t>
            </a:r>
            <a:r>
              <a:rPr kumimoji="0" lang="en-US" sz="2800" b="0" i="0" u="none" strike="noStrike" kern="1200" cap="small" spc="0" normalizeH="0" baseline="0" noProof="0" dirty="0" err="1" smtClean="0">
                <a:ln>
                  <a:noFill/>
                </a:ln>
                <a:solidFill>
                  <a:srgbClr val="FF0000"/>
                </a:solidFill>
                <a:effectLst/>
                <a:uLnTx/>
                <a:uFillTx/>
                <a:latin typeface="Arial" pitchFamily="34" charset="0"/>
                <a:ea typeface="+mj-ea"/>
                <a:cs typeface="Arial" pitchFamily="34" charset="0"/>
              </a:rPr>
              <a:t>MapReduce</a:t>
            </a:r>
            <a:endParaRPr kumimoji="0" lang="en-US" sz="2800" b="0" i="0" u="none" strike="noStrike" kern="1200" cap="small" spc="0" normalizeH="0" baseline="0" noProof="0" dirty="0">
              <a:ln>
                <a:noFill/>
              </a:ln>
              <a:solidFill>
                <a:srgbClr val="FF0000"/>
              </a:solidFill>
              <a:effectLst/>
              <a:uLnTx/>
              <a:uFillTx/>
              <a:latin typeface="Arial" pitchFamily="34" charset="0"/>
              <a:ea typeface="+mj-ea"/>
              <a:cs typeface="Arial" pitchFamily="34" charset="0"/>
            </a:endParaRPr>
          </a:p>
        </p:txBody>
      </p:sp>
      <p:sp>
        <p:nvSpPr>
          <p:cNvPr id="5" name="TextBox 4"/>
          <p:cNvSpPr txBox="1"/>
          <p:nvPr/>
        </p:nvSpPr>
        <p:spPr>
          <a:xfrm>
            <a:off x="533400" y="1143000"/>
            <a:ext cx="6934200" cy="400110"/>
          </a:xfrm>
          <a:prstGeom prst="rect">
            <a:avLst/>
          </a:prstGeom>
          <a:noFill/>
        </p:spPr>
        <p:txBody>
          <a:bodyPr wrap="square" rtlCol="0">
            <a:spAutoFit/>
          </a:bodyPr>
          <a:lstStyle/>
          <a:p>
            <a:r>
              <a:rPr lang="en-US" sz="2000" dirty="0" smtClean="0">
                <a:latin typeface="Arial" pitchFamily="34" charset="0"/>
                <a:cs typeface="Arial" pitchFamily="34" charset="0"/>
              </a:rPr>
              <a:t>Data Flow </a:t>
            </a:r>
            <a:r>
              <a:rPr lang="en-US" sz="2000" dirty="0" err="1" smtClean="0">
                <a:latin typeface="Arial" pitchFamily="34" charset="0"/>
                <a:cs typeface="Arial" pitchFamily="34" charset="0"/>
              </a:rPr>
              <a:t>với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trường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hợp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một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hàm</a:t>
            </a:r>
            <a:r>
              <a:rPr lang="en-US" sz="2000" dirty="0" smtClean="0">
                <a:latin typeface="Arial" pitchFamily="34" charset="0"/>
                <a:cs typeface="Arial" pitchFamily="34" charset="0"/>
              </a:rPr>
              <a:t> reduce</a:t>
            </a:r>
            <a:endParaRPr lang="en-US" sz="2000" dirty="0">
              <a:latin typeface="Arial" pitchFamily="34" charset="0"/>
              <a:cs typeface="Arial" pitchFamily="34" charset="0"/>
            </a:endParaRPr>
          </a:p>
        </p:txBody>
      </p:sp>
      <p:pic>
        <p:nvPicPr>
          <p:cNvPr id="6" name="Picture 5" descr="single_reduce.png"/>
          <p:cNvPicPr>
            <a:picLocks noChangeAspect="1"/>
          </p:cNvPicPr>
          <p:nvPr/>
        </p:nvPicPr>
        <p:blipFill>
          <a:blip r:embed="rId2" cstate="print"/>
          <a:stretch>
            <a:fillRect/>
          </a:stretch>
        </p:blipFill>
        <p:spPr>
          <a:xfrm>
            <a:off x="457200" y="1752600"/>
            <a:ext cx="8164065" cy="4496428"/>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152400"/>
            <a:ext cx="65532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small" spc="0" normalizeH="0" baseline="0" noProof="0" dirty="0" err="1" smtClean="0">
                <a:ln>
                  <a:noFill/>
                </a:ln>
                <a:solidFill>
                  <a:srgbClr val="FF0000"/>
                </a:solidFill>
                <a:effectLst/>
                <a:uLnTx/>
                <a:uFillTx/>
                <a:latin typeface="Arial" pitchFamily="34" charset="0"/>
                <a:ea typeface="+mj-ea"/>
                <a:cs typeface="Arial" pitchFamily="34" charset="0"/>
              </a:rPr>
              <a:t>Ví</a:t>
            </a:r>
            <a:r>
              <a:rPr kumimoji="0" lang="en-US" sz="2800" b="0" i="0" u="none" strike="noStrike" kern="1200" cap="small" spc="0" normalizeH="0" baseline="0" noProof="0" dirty="0" smtClean="0">
                <a:ln>
                  <a:noFill/>
                </a:ln>
                <a:solidFill>
                  <a:srgbClr val="FF0000"/>
                </a:solidFill>
                <a:effectLst/>
                <a:uLnTx/>
                <a:uFillTx/>
                <a:latin typeface="Arial" pitchFamily="34" charset="0"/>
                <a:ea typeface="+mj-ea"/>
                <a:cs typeface="Arial" pitchFamily="34" charset="0"/>
              </a:rPr>
              <a:t> </a:t>
            </a:r>
            <a:r>
              <a:rPr kumimoji="0" lang="en-US" sz="2800" b="0" i="0" u="none" strike="noStrike" kern="1200" cap="small" spc="0" normalizeH="0" baseline="0" noProof="0" dirty="0" err="1" smtClean="0">
                <a:ln>
                  <a:noFill/>
                </a:ln>
                <a:solidFill>
                  <a:srgbClr val="FF0000"/>
                </a:solidFill>
                <a:effectLst/>
                <a:uLnTx/>
                <a:uFillTx/>
                <a:latin typeface="Arial" pitchFamily="34" charset="0"/>
                <a:ea typeface="+mj-ea"/>
                <a:cs typeface="Arial" pitchFamily="34" charset="0"/>
              </a:rPr>
              <a:t>dụ</a:t>
            </a:r>
            <a:r>
              <a:rPr kumimoji="0" lang="en-US" sz="2800" b="0" i="0" u="none" strike="noStrike" kern="1200" cap="small" spc="0" normalizeH="0" baseline="0" noProof="0" dirty="0" smtClean="0">
                <a:ln>
                  <a:noFill/>
                </a:ln>
                <a:solidFill>
                  <a:srgbClr val="FF0000"/>
                </a:solidFill>
                <a:effectLst/>
                <a:uLnTx/>
                <a:uFillTx/>
                <a:latin typeface="Arial" pitchFamily="34" charset="0"/>
                <a:ea typeface="+mj-ea"/>
                <a:cs typeface="Arial" pitchFamily="34" charset="0"/>
              </a:rPr>
              <a:t> </a:t>
            </a:r>
            <a:r>
              <a:rPr kumimoji="0" lang="en-US" sz="2800" b="0" i="0" u="none" strike="noStrike" kern="1200" cap="small" spc="0" normalizeH="0" baseline="0" noProof="0" dirty="0" err="1" smtClean="0">
                <a:ln>
                  <a:noFill/>
                </a:ln>
                <a:solidFill>
                  <a:srgbClr val="FF0000"/>
                </a:solidFill>
                <a:effectLst/>
                <a:uLnTx/>
                <a:uFillTx/>
                <a:latin typeface="Arial" pitchFamily="34" charset="0"/>
                <a:ea typeface="+mj-ea"/>
                <a:cs typeface="Arial" pitchFamily="34" charset="0"/>
              </a:rPr>
              <a:t>về</a:t>
            </a:r>
            <a:r>
              <a:rPr kumimoji="0" lang="en-US" sz="2800" b="0" i="0" u="none" strike="noStrike" kern="1200" cap="small" spc="0" normalizeH="0" baseline="0" noProof="0" dirty="0" smtClean="0">
                <a:ln>
                  <a:noFill/>
                </a:ln>
                <a:solidFill>
                  <a:srgbClr val="FF0000"/>
                </a:solidFill>
                <a:effectLst/>
                <a:uLnTx/>
                <a:uFillTx/>
                <a:latin typeface="Arial" pitchFamily="34" charset="0"/>
                <a:ea typeface="+mj-ea"/>
                <a:cs typeface="Arial" pitchFamily="34" charset="0"/>
              </a:rPr>
              <a:t> </a:t>
            </a:r>
            <a:r>
              <a:rPr kumimoji="0" lang="en-US" sz="2800" b="0" i="0" u="none" strike="noStrike" kern="1200" cap="small" spc="0" normalizeH="0" baseline="0" noProof="0" dirty="0" err="1" smtClean="0">
                <a:ln>
                  <a:noFill/>
                </a:ln>
                <a:solidFill>
                  <a:srgbClr val="FF0000"/>
                </a:solidFill>
                <a:effectLst/>
                <a:uLnTx/>
                <a:uFillTx/>
                <a:latin typeface="Arial" pitchFamily="34" charset="0"/>
                <a:ea typeface="+mj-ea"/>
                <a:cs typeface="Arial" pitchFamily="34" charset="0"/>
              </a:rPr>
              <a:t>MapReduce</a:t>
            </a:r>
            <a:endParaRPr kumimoji="0" lang="en-US" sz="2800" b="0" i="0" u="none" strike="noStrike" kern="1200" cap="small" spc="0" normalizeH="0" baseline="0" noProof="0" dirty="0">
              <a:ln>
                <a:noFill/>
              </a:ln>
              <a:solidFill>
                <a:srgbClr val="FF0000"/>
              </a:solidFill>
              <a:effectLst/>
              <a:uLnTx/>
              <a:uFillTx/>
              <a:latin typeface="Arial" pitchFamily="34" charset="0"/>
              <a:ea typeface="+mj-ea"/>
              <a:cs typeface="Arial" pitchFamily="34" charset="0"/>
            </a:endParaRPr>
          </a:p>
        </p:txBody>
      </p:sp>
      <p:sp>
        <p:nvSpPr>
          <p:cNvPr id="5" name="TextBox 4"/>
          <p:cNvSpPr txBox="1"/>
          <p:nvPr/>
        </p:nvSpPr>
        <p:spPr>
          <a:xfrm>
            <a:off x="533400" y="1143000"/>
            <a:ext cx="6934200" cy="400110"/>
          </a:xfrm>
          <a:prstGeom prst="rect">
            <a:avLst/>
          </a:prstGeom>
          <a:noFill/>
        </p:spPr>
        <p:txBody>
          <a:bodyPr wrap="square" rtlCol="0">
            <a:spAutoFit/>
          </a:bodyPr>
          <a:lstStyle/>
          <a:p>
            <a:r>
              <a:rPr lang="en-US" sz="2000" dirty="0" smtClean="0">
                <a:latin typeface="Arial" pitchFamily="34" charset="0"/>
                <a:cs typeface="Arial" pitchFamily="34" charset="0"/>
              </a:rPr>
              <a:t>Data Flow </a:t>
            </a:r>
            <a:r>
              <a:rPr lang="en-US" sz="2000" dirty="0" err="1" smtClean="0">
                <a:latin typeface="Arial" pitchFamily="34" charset="0"/>
                <a:cs typeface="Arial" pitchFamily="34" charset="0"/>
              </a:rPr>
              <a:t>với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trường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hợp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nhiều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hàm</a:t>
            </a:r>
            <a:r>
              <a:rPr lang="en-US" sz="2000" dirty="0" smtClean="0">
                <a:latin typeface="Arial" pitchFamily="34" charset="0"/>
                <a:cs typeface="Arial" pitchFamily="34" charset="0"/>
              </a:rPr>
              <a:t> reduce</a:t>
            </a:r>
            <a:endParaRPr lang="en-US" sz="2000" dirty="0">
              <a:latin typeface="Arial" pitchFamily="34" charset="0"/>
              <a:cs typeface="Arial" pitchFamily="34" charset="0"/>
            </a:endParaRPr>
          </a:p>
        </p:txBody>
      </p:sp>
      <p:pic>
        <p:nvPicPr>
          <p:cNvPr id="6" name="Picture 5" descr="multi_reduce.png"/>
          <p:cNvPicPr>
            <a:picLocks noChangeAspect="1"/>
          </p:cNvPicPr>
          <p:nvPr/>
        </p:nvPicPr>
        <p:blipFill>
          <a:blip r:embed="rId2" cstate="print"/>
          <a:stretch>
            <a:fillRect/>
          </a:stretch>
        </p:blipFill>
        <p:spPr>
          <a:xfrm>
            <a:off x="457200" y="1905000"/>
            <a:ext cx="8059275" cy="4363059"/>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1020762"/>
          </a:xfrm>
        </p:spPr>
        <p:txBody>
          <a:bodyPr>
            <a:noAutofit/>
          </a:bodyPr>
          <a:lstStyle/>
          <a:p>
            <a:r>
              <a:rPr lang="en-US" sz="2800" dirty="0" err="1" smtClean="0">
                <a:solidFill>
                  <a:srgbClr val="FF0000"/>
                </a:solidFill>
                <a:latin typeface="Arial" pitchFamily="34" charset="0"/>
                <a:cs typeface="Arial" pitchFamily="34" charset="0"/>
              </a:rPr>
              <a:t>Những</a:t>
            </a:r>
            <a:r>
              <a:rPr lang="en-US" sz="2800" dirty="0" smtClean="0">
                <a:solidFill>
                  <a:srgbClr val="FF0000"/>
                </a:solidFill>
                <a:latin typeface="Arial" pitchFamily="34" charset="0"/>
                <a:cs typeface="Arial" pitchFamily="34" charset="0"/>
              </a:rPr>
              <a:t> </a:t>
            </a:r>
            <a:r>
              <a:rPr lang="en-US" sz="2800" dirty="0" err="1" smtClean="0">
                <a:solidFill>
                  <a:srgbClr val="FF0000"/>
                </a:solidFill>
                <a:latin typeface="Arial" pitchFamily="34" charset="0"/>
                <a:cs typeface="Arial" pitchFamily="34" charset="0"/>
              </a:rPr>
              <a:t>ưu</a:t>
            </a:r>
            <a:r>
              <a:rPr lang="en-US" sz="2800" dirty="0" smtClean="0">
                <a:solidFill>
                  <a:srgbClr val="FF0000"/>
                </a:solidFill>
                <a:latin typeface="Arial" pitchFamily="34" charset="0"/>
                <a:cs typeface="Arial" pitchFamily="34" charset="0"/>
              </a:rPr>
              <a:t> </a:t>
            </a:r>
            <a:r>
              <a:rPr lang="en-US" sz="2800" dirty="0" err="1" smtClean="0">
                <a:solidFill>
                  <a:srgbClr val="FF0000"/>
                </a:solidFill>
                <a:latin typeface="Arial" pitchFamily="34" charset="0"/>
                <a:cs typeface="Arial" pitchFamily="34" charset="0"/>
              </a:rPr>
              <a:t>điểm</a:t>
            </a:r>
            <a:r>
              <a:rPr lang="en-US" sz="2800" dirty="0" smtClean="0">
                <a:solidFill>
                  <a:srgbClr val="FF0000"/>
                </a:solidFill>
                <a:latin typeface="Arial" pitchFamily="34" charset="0"/>
                <a:cs typeface="Arial" pitchFamily="34" charset="0"/>
              </a:rPr>
              <a:t> </a:t>
            </a:r>
            <a:r>
              <a:rPr lang="en-US" sz="2800" dirty="0" err="1" smtClean="0">
                <a:solidFill>
                  <a:srgbClr val="FF0000"/>
                </a:solidFill>
                <a:latin typeface="Arial" pitchFamily="34" charset="0"/>
                <a:cs typeface="Arial" pitchFamily="34" charset="0"/>
              </a:rPr>
              <a:t>của</a:t>
            </a:r>
            <a:r>
              <a:rPr lang="en-US" sz="2800" dirty="0" smtClean="0">
                <a:solidFill>
                  <a:srgbClr val="FF0000"/>
                </a:solidFill>
                <a:latin typeface="Arial" pitchFamily="34" charset="0"/>
                <a:cs typeface="Arial" pitchFamily="34" charset="0"/>
              </a:rPr>
              <a:t> </a:t>
            </a:r>
            <a:r>
              <a:rPr lang="en-US" sz="2800" dirty="0" err="1" smtClean="0">
                <a:solidFill>
                  <a:srgbClr val="FF0000"/>
                </a:solidFill>
                <a:latin typeface="Arial" pitchFamily="34" charset="0"/>
                <a:cs typeface="Arial" pitchFamily="34" charset="0"/>
              </a:rPr>
              <a:t>MapReduce</a:t>
            </a:r>
            <a:r>
              <a:rPr lang="en-US" sz="2800" dirty="0" smtClean="0">
                <a:solidFill>
                  <a:srgbClr val="FF0000"/>
                </a:solidFill>
                <a:latin typeface="Arial" pitchFamily="34" charset="0"/>
                <a:cs typeface="Arial" pitchFamily="34" charset="0"/>
              </a:rPr>
              <a:t> so </a:t>
            </a:r>
            <a:r>
              <a:rPr lang="en-US" sz="2800" dirty="0" err="1" smtClean="0">
                <a:solidFill>
                  <a:srgbClr val="FF0000"/>
                </a:solidFill>
                <a:latin typeface="Arial" pitchFamily="34" charset="0"/>
                <a:cs typeface="Arial" pitchFamily="34" charset="0"/>
              </a:rPr>
              <a:t>với</a:t>
            </a:r>
            <a:r>
              <a:rPr lang="en-US" sz="2800" dirty="0" smtClean="0">
                <a:solidFill>
                  <a:srgbClr val="FF0000"/>
                </a:solidFill>
                <a:latin typeface="Arial" pitchFamily="34" charset="0"/>
                <a:cs typeface="Arial" pitchFamily="34" charset="0"/>
              </a:rPr>
              <a:t> </a:t>
            </a:r>
            <a:r>
              <a:rPr lang="en-US" sz="2800" dirty="0" err="1" smtClean="0">
                <a:solidFill>
                  <a:srgbClr val="FF0000"/>
                </a:solidFill>
                <a:latin typeface="Arial" pitchFamily="34" charset="0"/>
                <a:cs typeface="Arial" pitchFamily="34" charset="0"/>
              </a:rPr>
              <a:t>phương</a:t>
            </a:r>
            <a:r>
              <a:rPr lang="en-US" sz="2800" dirty="0" smtClean="0">
                <a:solidFill>
                  <a:srgbClr val="FF0000"/>
                </a:solidFill>
                <a:latin typeface="Arial" pitchFamily="34" charset="0"/>
                <a:cs typeface="Arial" pitchFamily="34" charset="0"/>
              </a:rPr>
              <a:t> </a:t>
            </a:r>
            <a:r>
              <a:rPr lang="en-US" sz="2800" dirty="0" err="1" smtClean="0">
                <a:solidFill>
                  <a:srgbClr val="FF0000"/>
                </a:solidFill>
                <a:latin typeface="Arial" pitchFamily="34" charset="0"/>
                <a:cs typeface="Arial" pitchFamily="34" charset="0"/>
              </a:rPr>
              <a:t>pháp</a:t>
            </a:r>
            <a:r>
              <a:rPr lang="en-US" sz="2800" dirty="0" smtClean="0">
                <a:solidFill>
                  <a:srgbClr val="FF0000"/>
                </a:solidFill>
                <a:latin typeface="Arial" pitchFamily="34" charset="0"/>
                <a:cs typeface="Arial" pitchFamily="34" charset="0"/>
              </a:rPr>
              <a:t> </a:t>
            </a:r>
            <a:r>
              <a:rPr lang="en-US" sz="2800" dirty="0" err="1" smtClean="0">
                <a:solidFill>
                  <a:srgbClr val="FF0000"/>
                </a:solidFill>
                <a:latin typeface="Arial" pitchFamily="34" charset="0"/>
                <a:cs typeface="Arial" pitchFamily="34" charset="0"/>
              </a:rPr>
              <a:t>tính</a:t>
            </a:r>
            <a:r>
              <a:rPr lang="en-US" sz="2800" dirty="0" smtClean="0">
                <a:solidFill>
                  <a:srgbClr val="FF0000"/>
                </a:solidFill>
                <a:latin typeface="Arial" pitchFamily="34" charset="0"/>
                <a:cs typeface="Arial" pitchFamily="34" charset="0"/>
              </a:rPr>
              <a:t> </a:t>
            </a:r>
            <a:r>
              <a:rPr lang="en-US" sz="2800" dirty="0" err="1" smtClean="0">
                <a:solidFill>
                  <a:srgbClr val="FF0000"/>
                </a:solidFill>
                <a:latin typeface="Arial" pitchFamily="34" charset="0"/>
                <a:cs typeface="Arial" pitchFamily="34" charset="0"/>
              </a:rPr>
              <a:t>toán</a:t>
            </a:r>
            <a:r>
              <a:rPr lang="en-US" sz="2800" dirty="0" smtClean="0">
                <a:solidFill>
                  <a:srgbClr val="FF0000"/>
                </a:solidFill>
                <a:latin typeface="Arial" pitchFamily="34" charset="0"/>
                <a:cs typeface="Arial" pitchFamily="34" charset="0"/>
              </a:rPr>
              <a:t> </a:t>
            </a:r>
            <a:r>
              <a:rPr lang="en-US" sz="2800" dirty="0" err="1" smtClean="0">
                <a:solidFill>
                  <a:srgbClr val="FF0000"/>
                </a:solidFill>
                <a:latin typeface="Arial" pitchFamily="34" charset="0"/>
                <a:cs typeface="Arial" pitchFamily="34" charset="0"/>
              </a:rPr>
              <a:t>thông</a:t>
            </a:r>
            <a:r>
              <a:rPr lang="en-US" sz="2800" dirty="0" smtClean="0">
                <a:solidFill>
                  <a:srgbClr val="FF0000"/>
                </a:solidFill>
                <a:latin typeface="Arial" pitchFamily="34" charset="0"/>
                <a:cs typeface="Arial" pitchFamily="34" charset="0"/>
              </a:rPr>
              <a:t> </a:t>
            </a:r>
            <a:r>
              <a:rPr lang="en-US" sz="2800" dirty="0" err="1" smtClean="0">
                <a:solidFill>
                  <a:srgbClr val="FF0000"/>
                </a:solidFill>
                <a:latin typeface="Arial" pitchFamily="34" charset="0"/>
                <a:cs typeface="Arial" pitchFamily="34" charset="0"/>
              </a:rPr>
              <a:t>thường</a:t>
            </a:r>
            <a:endParaRPr lang="en-US" sz="2800" dirty="0">
              <a:solidFill>
                <a:srgbClr val="FF0000"/>
              </a:solidFill>
              <a:latin typeface="Arial" pitchFamily="34" charset="0"/>
              <a:cs typeface="Arial" pitchFamily="34" charset="0"/>
            </a:endParaRPr>
          </a:p>
        </p:txBody>
      </p:sp>
      <p:sp>
        <p:nvSpPr>
          <p:cNvPr id="3" name="Content Placeholder 2"/>
          <p:cNvSpPr>
            <a:spLocks noGrp="1"/>
          </p:cNvSpPr>
          <p:nvPr>
            <p:ph sz="quarter" idx="1"/>
          </p:nvPr>
        </p:nvSpPr>
        <p:spPr/>
        <p:txBody>
          <a:bodyPr/>
          <a:lstStyle/>
          <a:p>
            <a:r>
              <a:rPr lang="en-US" dirty="0" err="1" smtClean="0">
                <a:latin typeface="Arial" pitchFamily="34" charset="0"/>
                <a:cs typeface="Arial" pitchFamily="34" charset="0"/>
              </a:rPr>
              <a:t>Tính</a:t>
            </a:r>
            <a:r>
              <a:rPr lang="en-US" dirty="0" smtClean="0">
                <a:latin typeface="Arial" pitchFamily="34" charset="0"/>
                <a:cs typeface="Arial" pitchFamily="34" charset="0"/>
              </a:rPr>
              <a:t> </a:t>
            </a:r>
            <a:r>
              <a:rPr lang="en-US" dirty="0" err="1" smtClean="0">
                <a:latin typeface="Arial" pitchFamily="34" charset="0"/>
                <a:cs typeface="Arial" pitchFamily="34" charset="0"/>
              </a:rPr>
              <a:t>mở</a:t>
            </a:r>
            <a:r>
              <a:rPr lang="en-US" dirty="0" smtClean="0">
                <a:latin typeface="Arial" pitchFamily="34" charset="0"/>
                <a:cs typeface="Arial" pitchFamily="34" charset="0"/>
              </a:rPr>
              <a:t> </a:t>
            </a:r>
            <a:r>
              <a:rPr lang="en-US" dirty="0" err="1" smtClean="0">
                <a:latin typeface="Arial" pitchFamily="34" charset="0"/>
                <a:cs typeface="Arial" pitchFamily="34" charset="0"/>
              </a:rPr>
              <a:t>rộng</a:t>
            </a:r>
            <a:endParaRPr lang="en-US" dirty="0" smtClean="0">
              <a:latin typeface="Arial" pitchFamily="34" charset="0"/>
              <a:cs typeface="Arial" pitchFamily="34" charset="0"/>
            </a:endParaRPr>
          </a:p>
          <a:p>
            <a:r>
              <a:rPr lang="en-US" dirty="0" err="1" smtClean="0">
                <a:latin typeface="Arial" pitchFamily="34" charset="0"/>
                <a:cs typeface="Arial" pitchFamily="34" charset="0"/>
              </a:rPr>
              <a:t>Lời</a:t>
            </a:r>
            <a:r>
              <a:rPr lang="en-US" dirty="0" smtClean="0">
                <a:latin typeface="Arial" pitchFamily="34" charset="0"/>
                <a:cs typeface="Arial" pitchFamily="34" charset="0"/>
              </a:rPr>
              <a:t> </a:t>
            </a:r>
            <a:r>
              <a:rPr lang="en-US" dirty="0" err="1" smtClean="0">
                <a:latin typeface="Arial" pitchFamily="34" charset="0"/>
                <a:cs typeface="Arial" pitchFamily="34" charset="0"/>
              </a:rPr>
              <a:t>giải</a:t>
            </a:r>
            <a:r>
              <a:rPr lang="en-US" dirty="0" smtClean="0">
                <a:latin typeface="Arial" pitchFamily="34" charset="0"/>
                <a:cs typeface="Arial" pitchFamily="34" charset="0"/>
              </a:rPr>
              <a:t> </a:t>
            </a:r>
            <a:r>
              <a:rPr lang="en-US" dirty="0" err="1" smtClean="0">
                <a:latin typeface="Arial" pitchFamily="34" charset="0"/>
                <a:cs typeface="Arial" pitchFamily="34" charset="0"/>
              </a:rPr>
              <a:t>với</a:t>
            </a:r>
            <a:r>
              <a:rPr lang="en-US" dirty="0" smtClean="0">
                <a:latin typeface="Arial" pitchFamily="34" charset="0"/>
                <a:cs typeface="Arial" pitchFamily="34" charset="0"/>
              </a:rPr>
              <a:t> chi </a:t>
            </a:r>
            <a:r>
              <a:rPr lang="en-US" dirty="0" err="1" smtClean="0">
                <a:latin typeface="Arial" pitchFamily="34" charset="0"/>
                <a:cs typeface="Arial" pitchFamily="34" charset="0"/>
              </a:rPr>
              <a:t>phí</a:t>
            </a:r>
            <a:r>
              <a:rPr lang="en-US" dirty="0" smtClean="0">
                <a:latin typeface="Arial" pitchFamily="34" charset="0"/>
                <a:cs typeface="Arial" pitchFamily="34" charset="0"/>
              </a:rPr>
              <a:t> </a:t>
            </a:r>
            <a:r>
              <a:rPr lang="en-US" dirty="0" err="1" smtClean="0">
                <a:latin typeface="Arial" pitchFamily="34" charset="0"/>
                <a:cs typeface="Arial" pitchFamily="34" charset="0"/>
              </a:rPr>
              <a:t>tính</a:t>
            </a:r>
            <a:r>
              <a:rPr lang="en-US" dirty="0" smtClean="0">
                <a:latin typeface="Arial" pitchFamily="34" charset="0"/>
                <a:cs typeface="Arial" pitchFamily="34" charset="0"/>
              </a:rPr>
              <a:t> </a:t>
            </a:r>
            <a:r>
              <a:rPr lang="en-US" dirty="0" err="1" smtClean="0">
                <a:latin typeface="Arial" pitchFamily="34" charset="0"/>
                <a:cs typeface="Arial" pitchFamily="34" charset="0"/>
              </a:rPr>
              <a:t>toán</a:t>
            </a:r>
            <a:r>
              <a:rPr lang="en-US" dirty="0" smtClean="0">
                <a:latin typeface="Arial" pitchFamily="34" charset="0"/>
                <a:cs typeface="Arial" pitchFamily="34" charset="0"/>
              </a:rPr>
              <a:t> </a:t>
            </a:r>
            <a:r>
              <a:rPr lang="en-US" dirty="0" err="1" smtClean="0">
                <a:latin typeface="Arial" pitchFamily="34" charset="0"/>
                <a:cs typeface="Arial" pitchFamily="34" charset="0"/>
              </a:rPr>
              <a:t>thấp</a:t>
            </a:r>
            <a:endParaRPr lang="en-US" dirty="0" smtClean="0">
              <a:latin typeface="Arial" pitchFamily="34" charset="0"/>
              <a:cs typeface="Arial" pitchFamily="34" charset="0"/>
            </a:endParaRPr>
          </a:p>
          <a:p>
            <a:r>
              <a:rPr lang="en-US" dirty="0" err="1" smtClean="0">
                <a:latin typeface="Arial" pitchFamily="34" charset="0"/>
                <a:cs typeface="Arial" pitchFamily="34" charset="0"/>
              </a:rPr>
              <a:t>Tính</a:t>
            </a:r>
            <a:r>
              <a:rPr lang="en-US" dirty="0" smtClean="0">
                <a:latin typeface="Arial" pitchFamily="34" charset="0"/>
                <a:cs typeface="Arial" pitchFamily="34" charset="0"/>
              </a:rPr>
              <a:t> </a:t>
            </a:r>
            <a:r>
              <a:rPr lang="en-US" dirty="0" err="1" smtClean="0">
                <a:latin typeface="Arial" pitchFamily="34" charset="0"/>
                <a:cs typeface="Arial" pitchFamily="34" charset="0"/>
              </a:rPr>
              <a:t>mềm</a:t>
            </a:r>
            <a:r>
              <a:rPr lang="en-US" dirty="0" smtClean="0">
                <a:latin typeface="Arial" pitchFamily="34" charset="0"/>
                <a:cs typeface="Arial" pitchFamily="34" charset="0"/>
              </a:rPr>
              <a:t> </a:t>
            </a:r>
            <a:r>
              <a:rPr lang="en-US" dirty="0" err="1" smtClean="0">
                <a:latin typeface="Arial" pitchFamily="34" charset="0"/>
                <a:cs typeface="Arial" pitchFamily="34" charset="0"/>
              </a:rPr>
              <a:t>dẻo</a:t>
            </a:r>
            <a:endParaRPr lang="en-US" dirty="0" smtClean="0">
              <a:latin typeface="Arial" pitchFamily="34" charset="0"/>
              <a:cs typeface="Arial" pitchFamily="34" charset="0"/>
            </a:endParaRPr>
          </a:p>
          <a:p>
            <a:r>
              <a:rPr lang="en-US" dirty="0" err="1" smtClean="0">
                <a:latin typeface="Arial" pitchFamily="34" charset="0"/>
                <a:cs typeface="Arial" pitchFamily="34" charset="0"/>
              </a:rPr>
              <a:t>Tốc</a:t>
            </a:r>
            <a:r>
              <a:rPr lang="en-US" dirty="0" smtClean="0">
                <a:latin typeface="Arial" pitchFamily="34" charset="0"/>
                <a:cs typeface="Arial" pitchFamily="34" charset="0"/>
              </a:rPr>
              <a:t> </a:t>
            </a:r>
            <a:r>
              <a:rPr lang="en-US" dirty="0" err="1" smtClean="0">
                <a:latin typeface="Arial" pitchFamily="34" charset="0"/>
                <a:cs typeface="Arial" pitchFamily="34" charset="0"/>
              </a:rPr>
              <a:t>độ</a:t>
            </a:r>
            <a:r>
              <a:rPr lang="en-US" dirty="0" smtClean="0">
                <a:latin typeface="Arial" pitchFamily="34" charset="0"/>
                <a:cs typeface="Arial" pitchFamily="34" charset="0"/>
              </a:rPr>
              <a:t> </a:t>
            </a:r>
            <a:r>
              <a:rPr lang="en-US" dirty="0" err="1" smtClean="0">
                <a:latin typeface="Arial" pitchFamily="34" charset="0"/>
                <a:cs typeface="Arial" pitchFamily="34" charset="0"/>
              </a:rPr>
              <a:t>cao</a:t>
            </a:r>
            <a:r>
              <a:rPr lang="en-US" dirty="0" smtClean="0">
                <a:latin typeface="Arial" pitchFamily="34" charset="0"/>
                <a:cs typeface="Arial" pitchFamily="34" charset="0"/>
              </a:rPr>
              <a:t> </a:t>
            </a:r>
            <a:r>
              <a:rPr lang="en-US" dirty="0" err="1" smtClean="0">
                <a:latin typeface="Arial" pitchFamily="34" charset="0"/>
                <a:cs typeface="Arial" pitchFamily="34" charset="0"/>
              </a:rPr>
              <a:t>nhờ</a:t>
            </a:r>
            <a:r>
              <a:rPr lang="en-US" dirty="0" smtClean="0">
                <a:latin typeface="Arial" pitchFamily="34" charset="0"/>
                <a:cs typeface="Arial" pitchFamily="34" charset="0"/>
              </a:rPr>
              <a:t> </a:t>
            </a:r>
            <a:r>
              <a:rPr lang="en-US" dirty="0" err="1" smtClean="0">
                <a:latin typeface="Arial" pitchFamily="34" charset="0"/>
                <a:cs typeface="Arial" pitchFamily="34" charset="0"/>
              </a:rPr>
              <a:t>tính</a:t>
            </a:r>
            <a:r>
              <a:rPr lang="en-US" dirty="0" smtClean="0">
                <a:latin typeface="Arial" pitchFamily="34" charset="0"/>
                <a:cs typeface="Arial" pitchFamily="34" charset="0"/>
              </a:rPr>
              <a:t> </a:t>
            </a:r>
            <a:r>
              <a:rPr lang="en-US" dirty="0" err="1" smtClean="0">
                <a:latin typeface="Arial" pitchFamily="34" charset="0"/>
                <a:cs typeface="Arial" pitchFamily="34" charset="0"/>
              </a:rPr>
              <a:t>toán</a:t>
            </a:r>
            <a:r>
              <a:rPr lang="en-US" dirty="0" smtClean="0">
                <a:latin typeface="Arial" pitchFamily="34" charset="0"/>
                <a:cs typeface="Arial" pitchFamily="34" charset="0"/>
              </a:rPr>
              <a:t> song song</a:t>
            </a:r>
            <a:endParaRPr lang="en-US" dirty="0">
              <a:latin typeface="Arial" pitchFamily="34" charset="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err="1" smtClean="0">
                <a:latin typeface="Arial" pitchFamily="34" charset="0"/>
                <a:cs typeface="Arial" pitchFamily="34" charset="0"/>
              </a:rPr>
              <a:t>Xây</a:t>
            </a:r>
            <a:r>
              <a:rPr lang="en-US" dirty="0" smtClean="0">
                <a:latin typeface="Arial" pitchFamily="34" charset="0"/>
                <a:cs typeface="Arial" pitchFamily="34" charset="0"/>
              </a:rPr>
              <a:t> </a:t>
            </a:r>
            <a:r>
              <a:rPr lang="en-US" dirty="0" err="1" smtClean="0">
                <a:latin typeface="Arial" pitchFamily="34" charset="0"/>
                <a:cs typeface="Arial" pitchFamily="34" charset="0"/>
              </a:rPr>
              <a:t>dựng</a:t>
            </a:r>
            <a:r>
              <a:rPr lang="en-US" dirty="0" smtClean="0">
                <a:latin typeface="Arial" pitchFamily="34" charset="0"/>
                <a:cs typeface="Arial" pitchFamily="34" charset="0"/>
              </a:rPr>
              <a:t> Web Index - Google</a:t>
            </a:r>
          </a:p>
          <a:p>
            <a:r>
              <a:rPr lang="en-US" dirty="0" err="1" smtClean="0">
                <a:latin typeface="Arial" pitchFamily="34" charset="0"/>
                <a:cs typeface="Arial" pitchFamily="34" charset="0"/>
              </a:rPr>
              <a:t>Học</a:t>
            </a:r>
            <a:r>
              <a:rPr lang="en-US" dirty="0" smtClean="0">
                <a:latin typeface="Arial" pitchFamily="34" charset="0"/>
                <a:cs typeface="Arial" pitchFamily="34" charset="0"/>
              </a:rPr>
              <a:t> </a:t>
            </a:r>
            <a:r>
              <a:rPr lang="en-US" dirty="0" err="1" smtClean="0">
                <a:latin typeface="Arial" pitchFamily="34" charset="0"/>
                <a:cs typeface="Arial" pitchFamily="34" charset="0"/>
              </a:rPr>
              <a:t>máy</a:t>
            </a:r>
            <a:endParaRPr lang="en-US" dirty="0" smtClean="0">
              <a:latin typeface="Arial" pitchFamily="34" charset="0"/>
              <a:cs typeface="Arial" pitchFamily="34" charset="0"/>
            </a:endParaRPr>
          </a:p>
          <a:p>
            <a:r>
              <a:rPr lang="en-US" dirty="0" err="1" smtClean="0">
                <a:latin typeface="Arial" pitchFamily="34" charset="0"/>
                <a:cs typeface="Arial" pitchFamily="34" charset="0"/>
              </a:rPr>
              <a:t>Sắp</a:t>
            </a:r>
            <a:r>
              <a:rPr lang="en-US" dirty="0" smtClean="0">
                <a:latin typeface="Arial" pitchFamily="34" charset="0"/>
                <a:cs typeface="Arial" pitchFamily="34" charset="0"/>
              </a:rPr>
              <a:t> </a:t>
            </a:r>
            <a:r>
              <a:rPr lang="en-US" dirty="0" err="1" smtClean="0">
                <a:latin typeface="Arial" pitchFamily="34" charset="0"/>
                <a:cs typeface="Arial" pitchFamily="34" charset="0"/>
              </a:rPr>
              <a:t>xếp</a:t>
            </a:r>
            <a:r>
              <a:rPr lang="en-US" dirty="0" smtClean="0">
                <a:latin typeface="Arial" pitchFamily="34" charset="0"/>
                <a:cs typeface="Arial" pitchFamily="34" charset="0"/>
              </a:rPr>
              <a:t>, </a:t>
            </a:r>
            <a:r>
              <a:rPr lang="en-US" dirty="0" err="1" smtClean="0">
                <a:latin typeface="Arial" pitchFamily="34" charset="0"/>
                <a:cs typeface="Arial" pitchFamily="34" charset="0"/>
              </a:rPr>
              <a:t>tìm</a:t>
            </a:r>
            <a:r>
              <a:rPr lang="en-US" dirty="0" smtClean="0">
                <a:latin typeface="Arial" pitchFamily="34" charset="0"/>
                <a:cs typeface="Arial" pitchFamily="34" charset="0"/>
              </a:rPr>
              <a:t> </a:t>
            </a:r>
            <a:r>
              <a:rPr lang="en-US" dirty="0" err="1" smtClean="0">
                <a:latin typeface="Arial" pitchFamily="34" charset="0"/>
                <a:cs typeface="Arial" pitchFamily="34" charset="0"/>
              </a:rPr>
              <a:t>kiếm</a:t>
            </a:r>
            <a:r>
              <a:rPr lang="en-US" dirty="0" smtClean="0">
                <a:latin typeface="Arial" pitchFamily="34" charset="0"/>
                <a:cs typeface="Arial" pitchFamily="34" charset="0"/>
              </a:rPr>
              <a:t> </a:t>
            </a:r>
            <a:r>
              <a:rPr lang="en-US" dirty="0" err="1" smtClean="0">
                <a:latin typeface="Arial" pitchFamily="34" charset="0"/>
                <a:cs typeface="Arial" pitchFamily="34" charset="0"/>
              </a:rPr>
              <a:t>phân</a:t>
            </a:r>
            <a:r>
              <a:rPr lang="en-US" dirty="0" smtClean="0">
                <a:latin typeface="Arial" pitchFamily="34" charset="0"/>
                <a:cs typeface="Arial" pitchFamily="34" charset="0"/>
              </a:rPr>
              <a:t> </a:t>
            </a:r>
            <a:r>
              <a:rPr lang="en-US" dirty="0" err="1" smtClean="0">
                <a:latin typeface="Arial" pitchFamily="34" charset="0"/>
                <a:cs typeface="Arial" pitchFamily="34" charset="0"/>
              </a:rPr>
              <a:t>tán</a:t>
            </a:r>
            <a:endParaRPr lang="en-US" dirty="0" smtClean="0">
              <a:latin typeface="Arial" pitchFamily="34" charset="0"/>
              <a:cs typeface="Arial" pitchFamily="34" charset="0"/>
            </a:endParaRPr>
          </a:p>
          <a:p>
            <a:r>
              <a:rPr lang="en-US" dirty="0" err="1" smtClean="0">
                <a:latin typeface="Arial" pitchFamily="34" charset="0"/>
                <a:cs typeface="Arial" pitchFamily="34" charset="0"/>
              </a:rPr>
              <a:t>Điện</a:t>
            </a:r>
            <a:r>
              <a:rPr lang="en-US" dirty="0" smtClean="0">
                <a:latin typeface="Arial" pitchFamily="34" charset="0"/>
                <a:cs typeface="Arial" pitchFamily="34" charset="0"/>
              </a:rPr>
              <a:t> </a:t>
            </a:r>
            <a:r>
              <a:rPr lang="en-US" dirty="0" err="1" smtClean="0">
                <a:latin typeface="Arial" pitchFamily="34" charset="0"/>
                <a:cs typeface="Arial" pitchFamily="34" charset="0"/>
              </a:rPr>
              <a:t>toán</a:t>
            </a:r>
            <a:r>
              <a:rPr lang="en-US" dirty="0" smtClean="0">
                <a:latin typeface="Arial" pitchFamily="34" charset="0"/>
                <a:cs typeface="Arial" pitchFamily="34" charset="0"/>
              </a:rPr>
              <a:t> </a:t>
            </a:r>
            <a:r>
              <a:rPr lang="en-US" dirty="0" err="1" smtClean="0">
                <a:latin typeface="Arial" pitchFamily="34" charset="0"/>
                <a:cs typeface="Arial" pitchFamily="34" charset="0"/>
              </a:rPr>
              <a:t>đám</a:t>
            </a:r>
            <a:r>
              <a:rPr lang="en-US" dirty="0" smtClean="0">
                <a:latin typeface="Arial" pitchFamily="34" charset="0"/>
                <a:cs typeface="Arial" pitchFamily="34" charset="0"/>
              </a:rPr>
              <a:t> </a:t>
            </a:r>
            <a:r>
              <a:rPr lang="en-US" dirty="0" err="1" smtClean="0">
                <a:latin typeface="Arial" pitchFamily="34" charset="0"/>
                <a:cs typeface="Arial" pitchFamily="34" charset="0"/>
              </a:rPr>
              <a:t>mây</a:t>
            </a:r>
            <a:endParaRPr lang="en-US" dirty="0">
              <a:latin typeface="Arial" pitchFamily="34" charset="0"/>
              <a:cs typeface="Arial" pitchFamily="34" charset="0"/>
            </a:endParaRPr>
          </a:p>
        </p:txBody>
      </p:sp>
      <p:sp>
        <p:nvSpPr>
          <p:cNvPr id="4" name="Title 1"/>
          <p:cNvSpPr>
            <a:spLocks noGrp="1"/>
          </p:cNvSpPr>
          <p:nvPr>
            <p:ph type="title"/>
          </p:nvPr>
        </p:nvSpPr>
        <p:spPr>
          <a:xfrm>
            <a:off x="457200" y="274638"/>
            <a:ext cx="7696200" cy="715962"/>
          </a:xfrm>
        </p:spPr>
        <p:txBody>
          <a:bodyPr>
            <a:noAutofit/>
          </a:bodyPr>
          <a:lstStyle/>
          <a:p>
            <a:r>
              <a:rPr lang="en-US" sz="2800" dirty="0" err="1" smtClean="0">
                <a:solidFill>
                  <a:srgbClr val="FF0000"/>
                </a:solidFill>
                <a:latin typeface="Arial" pitchFamily="34" charset="0"/>
                <a:cs typeface="Arial" pitchFamily="34" charset="0"/>
              </a:rPr>
              <a:t>Ứng</a:t>
            </a:r>
            <a:r>
              <a:rPr lang="en-US" sz="2800" dirty="0" smtClean="0">
                <a:solidFill>
                  <a:srgbClr val="FF0000"/>
                </a:solidFill>
                <a:latin typeface="Arial" pitchFamily="34" charset="0"/>
                <a:cs typeface="Arial" pitchFamily="34" charset="0"/>
              </a:rPr>
              <a:t> </a:t>
            </a:r>
            <a:r>
              <a:rPr lang="en-US" sz="2800" dirty="0" err="1" smtClean="0">
                <a:solidFill>
                  <a:srgbClr val="FF0000"/>
                </a:solidFill>
                <a:latin typeface="Arial" pitchFamily="34" charset="0"/>
                <a:cs typeface="Arial" pitchFamily="34" charset="0"/>
              </a:rPr>
              <a:t>dụng</a:t>
            </a:r>
            <a:r>
              <a:rPr lang="en-US" sz="2800" dirty="0" smtClean="0">
                <a:solidFill>
                  <a:srgbClr val="FF0000"/>
                </a:solidFill>
                <a:latin typeface="Arial" pitchFamily="34" charset="0"/>
                <a:cs typeface="Arial" pitchFamily="34" charset="0"/>
              </a:rPr>
              <a:t> </a:t>
            </a:r>
            <a:r>
              <a:rPr lang="en-US" sz="2800" dirty="0" err="1" smtClean="0">
                <a:solidFill>
                  <a:srgbClr val="FF0000"/>
                </a:solidFill>
                <a:latin typeface="Arial" pitchFamily="34" charset="0"/>
                <a:cs typeface="Arial" pitchFamily="34" charset="0"/>
              </a:rPr>
              <a:t>của</a:t>
            </a:r>
            <a:r>
              <a:rPr lang="en-US" sz="2800" dirty="0" smtClean="0">
                <a:solidFill>
                  <a:srgbClr val="FF0000"/>
                </a:solidFill>
                <a:latin typeface="Arial" pitchFamily="34" charset="0"/>
                <a:cs typeface="Arial" pitchFamily="34" charset="0"/>
              </a:rPr>
              <a:t> </a:t>
            </a:r>
            <a:r>
              <a:rPr lang="en-US" sz="2800" dirty="0" err="1" smtClean="0">
                <a:solidFill>
                  <a:srgbClr val="FF0000"/>
                </a:solidFill>
                <a:latin typeface="Arial" pitchFamily="34" charset="0"/>
                <a:cs typeface="Arial" pitchFamily="34" charset="0"/>
              </a:rPr>
              <a:t>MapReduce</a:t>
            </a:r>
            <a:endParaRPr lang="en-US" sz="2800" dirty="0">
              <a:solidFill>
                <a:srgbClr val="FF0000"/>
              </a:solidFill>
              <a:latin typeface="Arial" pitchFamily="34" charset="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64884" y="675853"/>
            <a:ext cx="6735508" cy="1815882"/>
          </a:xfrm>
          <a:prstGeom prst="rect">
            <a:avLst/>
          </a:prstGeom>
        </p:spPr>
        <p:txBody>
          <a:bodyPr wrap="square">
            <a:spAutoFit/>
          </a:bodyPr>
          <a:lstStyle/>
          <a:p>
            <a:pPr algn="ctr"/>
            <a:r>
              <a:rPr lang="en-US" sz="2800" b="1" dirty="0" err="1">
                <a:solidFill>
                  <a:schemeClr val="accent1">
                    <a:lumMod val="75000"/>
                  </a:schemeClr>
                </a:solidFill>
              </a:rPr>
              <a:t>Phần</a:t>
            </a:r>
            <a:r>
              <a:rPr lang="en-US" sz="2800" b="1" dirty="0">
                <a:solidFill>
                  <a:schemeClr val="accent1">
                    <a:lumMod val="75000"/>
                  </a:schemeClr>
                </a:solidFill>
              </a:rPr>
              <a:t> </a:t>
            </a:r>
            <a:r>
              <a:rPr lang="en-US" sz="2800" b="1" dirty="0" smtClean="0">
                <a:solidFill>
                  <a:schemeClr val="accent1">
                    <a:lumMod val="75000"/>
                  </a:schemeClr>
                </a:solidFill>
              </a:rPr>
              <a:t>4:</a:t>
            </a:r>
            <a:endParaRPr lang="en-US" sz="2800" b="1" dirty="0">
              <a:solidFill>
                <a:schemeClr val="accent1">
                  <a:lumMod val="75000"/>
                </a:schemeClr>
              </a:solidFill>
            </a:endParaRPr>
          </a:p>
          <a:p>
            <a:pPr algn="ctr"/>
            <a:r>
              <a:rPr lang="en-US" sz="2800" b="1" dirty="0" err="1" smtClean="0">
                <a:solidFill>
                  <a:schemeClr val="accent1">
                    <a:lumMod val="75000"/>
                  </a:schemeClr>
                </a:solidFill>
              </a:rPr>
              <a:t>Cơ</a:t>
            </a:r>
            <a:r>
              <a:rPr lang="en-US" sz="2800" b="1" dirty="0" smtClean="0">
                <a:solidFill>
                  <a:schemeClr val="accent1">
                    <a:lumMod val="75000"/>
                  </a:schemeClr>
                </a:solidFill>
              </a:rPr>
              <a:t> </a:t>
            </a:r>
            <a:r>
              <a:rPr lang="en-US" sz="2800" b="1" dirty="0" err="1" smtClean="0">
                <a:solidFill>
                  <a:schemeClr val="accent1">
                    <a:lumMod val="75000"/>
                  </a:schemeClr>
                </a:solidFill>
              </a:rPr>
              <a:t>Hội</a:t>
            </a:r>
            <a:r>
              <a:rPr lang="en-US" sz="2800" b="1" dirty="0" smtClean="0">
                <a:solidFill>
                  <a:schemeClr val="accent1">
                    <a:lumMod val="75000"/>
                  </a:schemeClr>
                </a:solidFill>
              </a:rPr>
              <a:t>, </a:t>
            </a:r>
            <a:r>
              <a:rPr lang="en-US" sz="2800" b="1" dirty="0" err="1" smtClean="0">
                <a:solidFill>
                  <a:schemeClr val="accent1">
                    <a:lumMod val="75000"/>
                  </a:schemeClr>
                </a:solidFill>
              </a:rPr>
              <a:t>thách</a:t>
            </a:r>
            <a:r>
              <a:rPr lang="en-US" sz="2800" b="1" dirty="0" smtClean="0">
                <a:solidFill>
                  <a:schemeClr val="accent1">
                    <a:lumMod val="75000"/>
                  </a:schemeClr>
                </a:solidFill>
              </a:rPr>
              <a:t> </a:t>
            </a:r>
            <a:r>
              <a:rPr lang="en-US" sz="2800" b="1" dirty="0" err="1" smtClean="0">
                <a:solidFill>
                  <a:schemeClr val="accent1">
                    <a:lumMod val="75000"/>
                  </a:schemeClr>
                </a:solidFill>
              </a:rPr>
              <a:t>Thức</a:t>
            </a:r>
            <a:r>
              <a:rPr lang="en-US" sz="2800" b="1" dirty="0" smtClean="0">
                <a:solidFill>
                  <a:schemeClr val="accent1">
                    <a:lumMod val="75000"/>
                  </a:schemeClr>
                </a:solidFill>
              </a:rPr>
              <a:t> </a:t>
            </a:r>
            <a:r>
              <a:rPr lang="en-US" sz="2800" b="1" dirty="0" err="1" smtClean="0">
                <a:solidFill>
                  <a:schemeClr val="accent1">
                    <a:lumMod val="75000"/>
                  </a:schemeClr>
                </a:solidFill>
              </a:rPr>
              <a:t>và</a:t>
            </a:r>
            <a:r>
              <a:rPr lang="en-US" sz="2800" b="1" dirty="0" smtClean="0">
                <a:solidFill>
                  <a:schemeClr val="accent1">
                    <a:lumMod val="75000"/>
                  </a:schemeClr>
                </a:solidFill>
              </a:rPr>
              <a:t> </a:t>
            </a:r>
            <a:r>
              <a:rPr lang="en-US" sz="2800" b="1" dirty="0" err="1" smtClean="0">
                <a:solidFill>
                  <a:schemeClr val="accent1">
                    <a:lumMod val="75000"/>
                  </a:schemeClr>
                </a:solidFill>
              </a:rPr>
              <a:t>Chỉ</a:t>
            </a:r>
            <a:r>
              <a:rPr lang="en-US" sz="2800" b="1" dirty="0" smtClean="0">
                <a:solidFill>
                  <a:schemeClr val="accent1">
                    <a:lumMod val="75000"/>
                  </a:schemeClr>
                </a:solidFill>
              </a:rPr>
              <a:t> </a:t>
            </a:r>
            <a:r>
              <a:rPr lang="en-US" sz="2800" b="1" dirty="0" err="1" smtClean="0">
                <a:solidFill>
                  <a:schemeClr val="accent1">
                    <a:lumMod val="75000"/>
                  </a:schemeClr>
                </a:solidFill>
              </a:rPr>
              <a:t>Trích</a:t>
            </a:r>
            <a:r>
              <a:rPr lang="en-US" sz="2800" b="1" dirty="0" smtClean="0">
                <a:solidFill>
                  <a:schemeClr val="accent1">
                    <a:lumMod val="75000"/>
                  </a:schemeClr>
                </a:solidFill>
              </a:rPr>
              <a:t> </a:t>
            </a:r>
            <a:r>
              <a:rPr lang="en-US" sz="2800" b="1" dirty="0" err="1" smtClean="0">
                <a:solidFill>
                  <a:schemeClr val="accent1">
                    <a:lumMod val="75000"/>
                  </a:schemeClr>
                </a:solidFill>
              </a:rPr>
              <a:t>về</a:t>
            </a:r>
            <a:r>
              <a:rPr lang="en-US" sz="2800" b="1" dirty="0" smtClean="0">
                <a:solidFill>
                  <a:schemeClr val="accent1">
                    <a:lumMod val="75000"/>
                  </a:schemeClr>
                </a:solidFill>
              </a:rPr>
              <a:t> Big Data</a:t>
            </a:r>
            <a:endParaRPr lang="en-US" sz="2800" b="1" dirty="0">
              <a:solidFill>
                <a:schemeClr val="accent1">
                  <a:lumMod val="75000"/>
                </a:schemeClr>
              </a:solidFill>
            </a:endParaRPr>
          </a:p>
          <a:p>
            <a:endParaRPr lang="vi-VN" sz="2800" dirty="0"/>
          </a:p>
        </p:txBody>
      </p:sp>
    </p:spTree>
    <p:extLst>
      <p:ext uri="{BB962C8B-B14F-4D97-AF65-F5344CB8AC3E}">
        <p14:creationId xmlns:p14="http://schemas.microsoft.com/office/powerpoint/2010/main" xmlns="" val="10533224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err="1" smtClean="0"/>
              <a:t>Nâng</a:t>
            </a:r>
            <a:r>
              <a:rPr lang="en-US" dirty="0" smtClean="0"/>
              <a:t> </a:t>
            </a:r>
            <a:r>
              <a:rPr lang="en-US" dirty="0" err="1" smtClean="0"/>
              <a:t>cao</a:t>
            </a:r>
            <a:r>
              <a:rPr lang="en-US" dirty="0" smtClean="0"/>
              <a:t> </a:t>
            </a:r>
            <a:r>
              <a:rPr lang="en-US" dirty="0" err="1" smtClean="0"/>
              <a:t>kĩ</a:t>
            </a:r>
            <a:r>
              <a:rPr lang="en-US" dirty="0" smtClean="0"/>
              <a:t> </a:t>
            </a:r>
            <a:r>
              <a:rPr lang="en-US" dirty="0" err="1" smtClean="0"/>
              <a:t>năng</a:t>
            </a:r>
            <a:r>
              <a:rPr lang="en-US" dirty="0" smtClean="0"/>
              <a:t>, </a:t>
            </a:r>
            <a:r>
              <a:rPr lang="en-US" dirty="0" err="1" smtClean="0"/>
              <a:t>hội</a:t>
            </a:r>
            <a:r>
              <a:rPr lang="en-US" dirty="0" smtClean="0"/>
              <a:t> </a:t>
            </a:r>
            <a:r>
              <a:rPr lang="en-US" dirty="0" err="1" smtClean="0"/>
              <a:t>nhập</a:t>
            </a:r>
            <a:r>
              <a:rPr lang="en-US" dirty="0" smtClean="0"/>
              <a:t> </a:t>
            </a:r>
            <a:r>
              <a:rPr lang="en-US" dirty="0" err="1" smtClean="0"/>
              <a:t>với</a:t>
            </a:r>
            <a:r>
              <a:rPr lang="en-US" dirty="0" smtClean="0"/>
              <a:t> </a:t>
            </a:r>
            <a:r>
              <a:rPr lang="en-US" dirty="0" err="1" smtClean="0"/>
              <a:t>nhiều</a:t>
            </a:r>
            <a:r>
              <a:rPr lang="en-US" dirty="0" smtClean="0"/>
              <a:t> </a:t>
            </a:r>
            <a:r>
              <a:rPr lang="en-US" dirty="0" err="1" smtClean="0"/>
              <a:t>nền</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trên</a:t>
            </a:r>
            <a:r>
              <a:rPr lang="en-US" dirty="0" smtClean="0"/>
              <a:t> </a:t>
            </a:r>
            <a:r>
              <a:rPr lang="en-US" dirty="0" err="1" smtClean="0"/>
              <a:t>thế</a:t>
            </a:r>
            <a:r>
              <a:rPr lang="en-US" dirty="0" smtClean="0"/>
              <a:t> </a:t>
            </a:r>
            <a:r>
              <a:rPr lang="en-US" dirty="0" err="1" smtClean="0"/>
              <a:t>giới</a:t>
            </a:r>
            <a:endParaRPr lang="en-US" dirty="0" smtClean="0"/>
          </a:p>
          <a:p>
            <a:pPr marL="0" indent="0">
              <a:buNone/>
            </a:pPr>
            <a:endParaRPr lang="en-US" dirty="0" smtClean="0"/>
          </a:p>
          <a:p>
            <a:r>
              <a:rPr lang="en-US" dirty="0" err="1" smtClean="0"/>
              <a:t>Tiếp</a:t>
            </a:r>
            <a:r>
              <a:rPr lang="en-US" dirty="0" smtClean="0"/>
              <a:t> </a:t>
            </a:r>
            <a:r>
              <a:rPr lang="en-US" dirty="0" err="1" smtClean="0"/>
              <a:t>cận</a:t>
            </a:r>
            <a:r>
              <a:rPr lang="en-US" dirty="0" smtClean="0"/>
              <a:t> </a:t>
            </a:r>
            <a:r>
              <a:rPr lang="en-US" dirty="0" err="1" smtClean="0"/>
              <a:t>với</a:t>
            </a:r>
            <a:r>
              <a:rPr lang="en-US" dirty="0" smtClean="0"/>
              <a:t> </a:t>
            </a:r>
            <a:r>
              <a:rPr lang="en-US" dirty="0" err="1" smtClean="0"/>
              <a:t>nhiều</a:t>
            </a:r>
            <a:r>
              <a:rPr lang="en-US" dirty="0" smtClean="0"/>
              <a:t> </a:t>
            </a:r>
            <a:r>
              <a:rPr lang="en-US" dirty="0" err="1" smtClean="0"/>
              <a:t>luồng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sâu</a:t>
            </a:r>
            <a:r>
              <a:rPr lang="en-US" dirty="0" smtClean="0"/>
              <a:t> </a:t>
            </a:r>
            <a:r>
              <a:rPr lang="en-US" dirty="0" err="1" smtClean="0"/>
              <a:t>rộng</a:t>
            </a:r>
            <a:r>
              <a:rPr lang="en-US" dirty="0" smtClean="0"/>
              <a:t>, </a:t>
            </a:r>
            <a:r>
              <a:rPr lang="en-US" dirty="0" err="1" smtClean="0"/>
              <a:t>có</a:t>
            </a:r>
            <a:r>
              <a:rPr lang="en-US" dirty="0" smtClean="0"/>
              <a:t> </a:t>
            </a:r>
            <a:r>
              <a:rPr lang="en-US" dirty="0" err="1" smtClean="0"/>
              <a:t>cái</a:t>
            </a:r>
            <a:r>
              <a:rPr lang="en-US" dirty="0" smtClean="0"/>
              <a:t> </a:t>
            </a:r>
            <a:r>
              <a:rPr lang="en-US" dirty="0" err="1" smtClean="0"/>
              <a:t>nhìn</a:t>
            </a:r>
            <a:r>
              <a:rPr lang="en-US" dirty="0" smtClean="0"/>
              <a:t> </a:t>
            </a:r>
            <a:r>
              <a:rPr lang="en-US" dirty="0" err="1" smtClean="0"/>
              <a:t>tổng</a:t>
            </a:r>
            <a:r>
              <a:rPr lang="en-US" dirty="0" smtClean="0"/>
              <a:t> </a:t>
            </a:r>
            <a:r>
              <a:rPr lang="en-US" dirty="0" err="1" smtClean="0"/>
              <a:t>quan</a:t>
            </a:r>
            <a:r>
              <a:rPr lang="en-US" dirty="0" smtClean="0"/>
              <a:t> </a:t>
            </a:r>
            <a:r>
              <a:rPr lang="en-US" dirty="0" err="1" smtClean="0"/>
              <a:t>hơn</a:t>
            </a:r>
            <a:r>
              <a:rPr lang="en-US" dirty="0" smtClean="0"/>
              <a:t> </a:t>
            </a:r>
            <a:r>
              <a:rPr lang="en-US" dirty="0" err="1" smtClean="0"/>
              <a:t>về</a:t>
            </a:r>
            <a:r>
              <a:rPr lang="en-US" dirty="0" smtClean="0"/>
              <a:t> </a:t>
            </a:r>
            <a:r>
              <a:rPr lang="en-US" dirty="0" err="1" smtClean="0"/>
              <a:t>một</a:t>
            </a:r>
            <a:r>
              <a:rPr lang="en-US" dirty="0" smtClean="0"/>
              <a:t> </a:t>
            </a:r>
            <a:r>
              <a:rPr lang="en-US" dirty="0" err="1" smtClean="0"/>
              <a:t>vấn</a:t>
            </a:r>
            <a:r>
              <a:rPr lang="en-US" dirty="0" smtClean="0"/>
              <a:t> </a:t>
            </a:r>
            <a:r>
              <a:rPr lang="en-US" dirty="0" err="1" smtClean="0"/>
              <a:t>đề</a:t>
            </a:r>
            <a:endParaRPr lang="en-US" dirty="0" smtClean="0"/>
          </a:p>
          <a:p>
            <a:pPr marL="0" indent="0">
              <a:buNone/>
            </a:pPr>
            <a:endParaRPr lang="en-US" dirty="0" smtClean="0"/>
          </a:p>
          <a:p>
            <a:r>
              <a:rPr lang="en-US" dirty="0" err="1" smtClean="0"/>
              <a:t>Có</a:t>
            </a:r>
            <a:r>
              <a:rPr lang="en-US" dirty="0" smtClean="0"/>
              <a:t> </a:t>
            </a:r>
            <a:r>
              <a:rPr lang="en-US" dirty="0" err="1" smtClean="0"/>
              <a:t>được</a:t>
            </a:r>
            <a:r>
              <a:rPr lang="en-US" dirty="0" smtClean="0"/>
              <a:t> </a:t>
            </a:r>
            <a:r>
              <a:rPr lang="en-US" dirty="0" err="1" smtClean="0"/>
              <a:t>những</a:t>
            </a:r>
            <a:r>
              <a:rPr lang="en-US" dirty="0" smtClean="0"/>
              <a:t> </a:t>
            </a:r>
            <a:r>
              <a:rPr lang="en-US" dirty="0" err="1" smtClean="0"/>
              <a:t>văn</a:t>
            </a:r>
            <a:r>
              <a:rPr lang="en-US" dirty="0" smtClean="0"/>
              <a:t> </a:t>
            </a:r>
            <a:r>
              <a:rPr lang="en-US" dirty="0" err="1" smtClean="0"/>
              <a:t>bản</a:t>
            </a:r>
            <a:r>
              <a:rPr lang="en-US" dirty="0" smtClean="0"/>
              <a:t> </a:t>
            </a:r>
            <a:r>
              <a:rPr lang="en-US" dirty="0" err="1" smtClean="0"/>
              <a:t>pháp</a:t>
            </a:r>
            <a:r>
              <a:rPr lang="en-US" dirty="0" smtClean="0"/>
              <a:t> </a:t>
            </a:r>
            <a:r>
              <a:rPr lang="en-US" dirty="0" err="1" smtClean="0"/>
              <a:t>lí</a:t>
            </a:r>
            <a:r>
              <a:rPr lang="en-US" dirty="0" smtClean="0"/>
              <a:t> </a:t>
            </a:r>
            <a:r>
              <a:rPr lang="en-US" dirty="0" err="1" smtClean="0"/>
              <a:t>bổ</a:t>
            </a:r>
            <a:r>
              <a:rPr lang="en-US" dirty="0" smtClean="0"/>
              <a:t> sung </a:t>
            </a:r>
            <a:r>
              <a:rPr lang="en-US" dirty="0" err="1" smtClean="0"/>
              <a:t>có</a:t>
            </a:r>
            <a:r>
              <a:rPr lang="en-US" dirty="0" smtClean="0"/>
              <a:t> </a:t>
            </a:r>
            <a:r>
              <a:rPr lang="en-US" dirty="0" err="1" smtClean="0"/>
              <a:t>ích</a:t>
            </a:r>
            <a:r>
              <a:rPr lang="en-US" dirty="0" smtClean="0"/>
              <a:t> </a:t>
            </a:r>
            <a:r>
              <a:rPr lang="en-US" dirty="0" err="1" smtClean="0"/>
              <a:t>cho</a:t>
            </a:r>
            <a:r>
              <a:rPr lang="en-US" dirty="0" smtClean="0"/>
              <a:t> </a:t>
            </a:r>
            <a:r>
              <a:rPr lang="en-US" dirty="0" err="1" smtClean="0"/>
              <a:t>cơ</a:t>
            </a:r>
            <a:r>
              <a:rPr lang="en-US" dirty="0" smtClean="0"/>
              <a:t> </a:t>
            </a:r>
            <a:r>
              <a:rPr lang="en-US" dirty="0" err="1" smtClean="0"/>
              <a:t>quan</a:t>
            </a:r>
            <a:r>
              <a:rPr lang="en-US" dirty="0" smtClean="0"/>
              <a:t> </a:t>
            </a:r>
            <a:r>
              <a:rPr lang="en-US" dirty="0" err="1" smtClean="0"/>
              <a:t>thống</a:t>
            </a:r>
            <a:r>
              <a:rPr lang="en-US" dirty="0" smtClean="0"/>
              <a:t> </a:t>
            </a:r>
            <a:r>
              <a:rPr lang="en-US" dirty="0" err="1" smtClean="0"/>
              <a:t>kê</a:t>
            </a:r>
            <a:r>
              <a:rPr lang="en-US" dirty="0" smtClean="0"/>
              <a:t> </a:t>
            </a:r>
            <a:r>
              <a:rPr lang="en-US" dirty="0" err="1" smtClean="0"/>
              <a:t>chính</a:t>
            </a:r>
            <a:r>
              <a:rPr lang="en-US" dirty="0" smtClean="0"/>
              <a:t> </a:t>
            </a:r>
            <a:r>
              <a:rPr lang="en-US" dirty="0" err="1" smtClean="0"/>
              <a:t>thức</a:t>
            </a:r>
            <a:r>
              <a:rPr lang="en-US" dirty="0" smtClean="0"/>
              <a:t>, </a:t>
            </a:r>
            <a:r>
              <a:rPr lang="en-US" dirty="0" err="1" smtClean="0"/>
              <a:t>tạo</a:t>
            </a:r>
            <a:r>
              <a:rPr lang="en-US" dirty="0" smtClean="0"/>
              <a:t> </a:t>
            </a:r>
            <a:r>
              <a:rPr lang="en-US" dirty="0" err="1" smtClean="0"/>
              <a:t>niềm</a:t>
            </a:r>
            <a:r>
              <a:rPr lang="en-US" dirty="0" smtClean="0"/>
              <a:t> tin </a:t>
            </a:r>
            <a:r>
              <a:rPr lang="en-US" dirty="0" err="1" smtClean="0"/>
              <a:t>cho</a:t>
            </a:r>
            <a:r>
              <a:rPr lang="en-US" dirty="0" smtClean="0"/>
              <a:t> </a:t>
            </a:r>
            <a:r>
              <a:rPr lang="en-US" dirty="0" err="1" smtClean="0"/>
              <a:t>cộng</a:t>
            </a:r>
            <a:r>
              <a:rPr lang="en-US" dirty="0" smtClean="0"/>
              <a:t> </a:t>
            </a:r>
            <a:r>
              <a:rPr lang="en-US" dirty="0" err="1" smtClean="0"/>
              <a:t>đồng</a:t>
            </a:r>
            <a:r>
              <a:rPr lang="en-US" dirty="0" smtClean="0"/>
              <a:t> </a:t>
            </a:r>
            <a:r>
              <a:rPr lang="en-US" dirty="0" err="1" smtClean="0"/>
              <a:t>với</a:t>
            </a:r>
            <a:r>
              <a:rPr lang="en-US" dirty="0" smtClean="0"/>
              <a:t> </a:t>
            </a:r>
            <a:r>
              <a:rPr lang="en-US" dirty="0" err="1" smtClean="0"/>
              <a:t>văn</a:t>
            </a:r>
            <a:r>
              <a:rPr lang="en-US" dirty="0" smtClean="0"/>
              <a:t> </a:t>
            </a:r>
            <a:r>
              <a:rPr lang="en-US" dirty="0" err="1" smtClean="0"/>
              <a:t>bản</a:t>
            </a:r>
            <a:r>
              <a:rPr lang="en-US" dirty="0" smtClean="0"/>
              <a:t> </a:t>
            </a:r>
            <a:r>
              <a:rPr lang="en-US" dirty="0" err="1" smtClean="0"/>
              <a:t>chính</a:t>
            </a:r>
            <a:r>
              <a:rPr lang="en-US" dirty="0" smtClean="0"/>
              <a:t> </a:t>
            </a:r>
            <a:r>
              <a:rPr lang="en-US" dirty="0" err="1" smtClean="0"/>
              <a:t>thức</a:t>
            </a:r>
            <a:r>
              <a:rPr lang="en-US" dirty="0" smtClean="0"/>
              <a:t> </a:t>
            </a:r>
            <a:r>
              <a:rPr lang="en-US" dirty="0" err="1" smtClean="0"/>
              <a:t>của</a:t>
            </a:r>
            <a:r>
              <a:rPr lang="en-US" dirty="0" smtClean="0"/>
              <a:t> </a:t>
            </a:r>
            <a:r>
              <a:rPr lang="en-US" dirty="0" err="1" smtClean="0"/>
              <a:t>mình</a:t>
            </a:r>
            <a:endParaRPr lang="vi-VN" dirty="0"/>
          </a:p>
        </p:txBody>
      </p:sp>
      <p:sp>
        <p:nvSpPr>
          <p:cNvPr id="4" name="TextBox 3"/>
          <p:cNvSpPr txBox="1"/>
          <p:nvPr/>
        </p:nvSpPr>
        <p:spPr>
          <a:xfrm>
            <a:off x="477044" y="133605"/>
            <a:ext cx="2207656" cy="523220"/>
          </a:xfrm>
          <a:prstGeom prst="rect">
            <a:avLst/>
          </a:prstGeom>
          <a:noFill/>
        </p:spPr>
        <p:txBody>
          <a:bodyPr wrap="none" rtlCol="0">
            <a:spAutoFit/>
          </a:bodyPr>
          <a:lstStyle/>
          <a:p>
            <a:r>
              <a:rPr lang="en-US" sz="2800" b="1" dirty="0">
                <a:solidFill>
                  <a:srgbClr val="FF0000"/>
                </a:solidFill>
              </a:rPr>
              <a:t>4</a:t>
            </a:r>
            <a:r>
              <a:rPr lang="en-US" sz="2800" b="1" dirty="0" smtClean="0">
                <a:solidFill>
                  <a:srgbClr val="FF0000"/>
                </a:solidFill>
              </a:rPr>
              <a:t>.1: </a:t>
            </a:r>
            <a:r>
              <a:rPr lang="en-US" sz="2800" b="1" dirty="0" err="1" smtClean="0">
                <a:solidFill>
                  <a:srgbClr val="FF0000"/>
                </a:solidFill>
              </a:rPr>
              <a:t>Cơ</a:t>
            </a:r>
            <a:r>
              <a:rPr lang="en-US" sz="2800" b="1" dirty="0" smtClean="0">
                <a:solidFill>
                  <a:srgbClr val="FF0000"/>
                </a:solidFill>
              </a:rPr>
              <a:t> </a:t>
            </a:r>
            <a:r>
              <a:rPr lang="en-US" sz="2800" b="1" dirty="0" err="1" smtClean="0">
                <a:solidFill>
                  <a:srgbClr val="FF0000"/>
                </a:solidFill>
              </a:rPr>
              <a:t>Hội</a:t>
            </a:r>
            <a:r>
              <a:rPr lang="en-US" sz="2800" b="1" dirty="0" smtClean="0">
                <a:solidFill>
                  <a:srgbClr val="FF0000"/>
                </a:solidFill>
              </a:rPr>
              <a:t> </a:t>
            </a:r>
            <a:endParaRPr lang="vi-VN" sz="2800" b="1" dirty="0">
              <a:solidFill>
                <a:srgbClr val="FF0000"/>
              </a:solidFill>
            </a:endParaRPr>
          </a:p>
        </p:txBody>
      </p:sp>
    </p:spTree>
    <p:extLst>
      <p:ext uri="{BB962C8B-B14F-4D97-AF65-F5344CB8AC3E}">
        <p14:creationId xmlns:p14="http://schemas.microsoft.com/office/powerpoint/2010/main" xmlns="" val="20914308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7467600" cy="532656"/>
          </a:xfrm>
        </p:spPr>
        <p:txBody>
          <a:bodyPr/>
          <a:lstStyle/>
          <a:p>
            <a:pPr marL="0" indent="0">
              <a:buNone/>
            </a:pPr>
            <a:r>
              <a:rPr lang="en-US" sz="2000" b="1" dirty="0" err="1" smtClean="0">
                <a:solidFill>
                  <a:srgbClr val="FF0000"/>
                </a:solidFill>
              </a:rPr>
              <a:t>Một</a:t>
            </a:r>
            <a:r>
              <a:rPr lang="en-US" sz="2000" b="1" dirty="0" smtClean="0">
                <a:solidFill>
                  <a:srgbClr val="FF0000"/>
                </a:solidFill>
              </a:rPr>
              <a:t> </a:t>
            </a:r>
            <a:r>
              <a:rPr lang="en-US" sz="2000" b="1" dirty="0" err="1" smtClean="0">
                <a:solidFill>
                  <a:srgbClr val="FF0000"/>
                </a:solidFill>
              </a:rPr>
              <a:t>Vài</a:t>
            </a:r>
            <a:r>
              <a:rPr lang="en-US" sz="2000" b="1" dirty="0" smtClean="0">
                <a:solidFill>
                  <a:srgbClr val="FF0000"/>
                </a:solidFill>
              </a:rPr>
              <a:t> </a:t>
            </a:r>
            <a:r>
              <a:rPr lang="en-US" sz="2000" b="1" dirty="0" err="1" smtClean="0">
                <a:solidFill>
                  <a:srgbClr val="FF0000"/>
                </a:solidFill>
              </a:rPr>
              <a:t>Điểm</a:t>
            </a:r>
            <a:r>
              <a:rPr lang="en-US" sz="2000" b="1" dirty="0" smtClean="0">
                <a:solidFill>
                  <a:srgbClr val="FF0000"/>
                </a:solidFill>
              </a:rPr>
              <a:t> </a:t>
            </a:r>
            <a:r>
              <a:rPr lang="en-US" sz="2000" b="1" dirty="0" err="1" smtClean="0">
                <a:solidFill>
                  <a:srgbClr val="FF0000"/>
                </a:solidFill>
              </a:rPr>
              <a:t>Bất</a:t>
            </a:r>
            <a:r>
              <a:rPr lang="en-US" sz="2000" b="1" dirty="0" smtClean="0">
                <a:solidFill>
                  <a:srgbClr val="FF0000"/>
                </a:solidFill>
              </a:rPr>
              <a:t> </a:t>
            </a:r>
            <a:r>
              <a:rPr lang="en-US" sz="2000" b="1" dirty="0" err="1" smtClean="0">
                <a:solidFill>
                  <a:srgbClr val="FF0000"/>
                </a:solidFill>
              </a:rPr>
              <a:t>Cập</a:t>
            </a:r>
            <a:endParaRPr lang="en-US" sz="2000" b="1" dirty="0" smtClean="0">
              <a:solidFill>
                <a:srgbClr val="FF0000"/>
              </a:solidFill>
            </a:endParaRPr>
          </a:p>
          <a:p>
            <a:pPr marL="0" indent="0">
              <a:buNone/>
            </a:pPr>
            <a:endParaRPr lang="en-US" sz="2000" dirty="0" smtClean="0"/>
          </a:p>
        </p:txBody>
      </p:sp>
      <p:sp>
        <p:nvSpPr>
          <p:cNvPr id="5" name="TextBox 4"/>
          <p:cNvSpPr txBox="1"/>
          <p:nvPr/>
        </p:nvSpPr>
        <p:spPr>
          <a:xfrm>
            <a:off x="395536" y="763289"/>
            <a:ext cx="8210902"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Big Data </a:t>
            </a:r>
            <a:r>
              <a:rPr lang="en-US" dirty="0" err="1" smtClean="0"/>
              <a:t>được</a:t>
            </a:r>
            <a:r>
              <a:rPr lang="en-US" dirty="0" smtClean="0"/>
              <a:t> </a:t>
            </a:r>
            <a:r>
              <a:rPr lang="en-US" dirty="0" err="1" smtClean="0"/>
              <a:t>ví</a:t>
            </a:r>
            <a:r>
              <a:rPr lang="en-US" dirty="0" smtClean="0"/>
              <a:t> </a:t>
            </a:r>
            <a:r>
              <a:rPr lang="en-US" dirty="0" err="1" smtClean="0"/>
              <a:t>như</a:t>
            </a:r>
            <a:r>
              <a:rPr lang="en-US" dirty="0" smtClean="0"/>
              <a:t> </a:t>
            </a:r>
            <a:r>
              <a:rPr lang="en-US" dirty="0" err="1" smtClean="0"/>
              <a:t>Ông</a:t>
            </a:r>
            <a:r>
              <a:rPr lang="en-US" dirty="0" smtClean="0"/>
              <a:t> </a:t>
            </a:r>
            <a:r>
              <a:rPr lang="en-US" dirty="0" err="1" smtClean="0"/>
              <a:t>Hoàng</a:t>
            </a:r>
            <a:r>
              <a:rPr lang="en-US" dirty="0" smtClean="0"/>
              <a:t>, </a:t>
            </a:r>
            <a:r>
              <a:rPr lang="en-US" dirty="0" err="1" smtClean="0"/>
              <a:t>mở</a:t>
            </a:r>
            <a:r>
              <a:rPr lang="en-US" dirty="0" smtClean="0"/>
              <a:t> </a:t>
            </a:r>
            <a:r>
              <a:rPr lang="en-US" dirty="0" err="1" smtClean="0"/>
              <a:t>màn</a:t>
            </a:r>
            <a:r>
              <a:rPr lang="en-US" dirty="0" smtClean="0"/>
              <a:t> </a:t>
            </a:r>
            <a:r>
              <a:rPr lang="en-US" dirty="0" err="1" smtClean="0"/>
              <a:t>cho</a:t>
            </a:r>
            <a:r>
              <a:rPr lang="en-US" dirty="0" smtClean="0"/>
              <a:t> </a:t>
            </a:r>
            <a:r>
              <a:rPr lang="en-US" dirty="0" err="1" smtClean="0"/>
              <a:t>cuộc</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kinh</a:t>
            </a:r>
            <a:r>
              <a:rPr lang="en-US" dirty="0" smtClean="0"/>
              <a:t> </a:t>
            </a:r>
            <a:r>
              <a:rPr lang="en-US" dirty="0" err="1" smtClean="0"/>
              <a:t>doanh</a:t>
            </a:r>
            <a:r>
              <a:rPr lang="en-US" dirty="0" smtClean="0"/>
              <a:t>, </a:t>
            </a:r>
          </a:p>
          <a:p>
            <a:r>
              <a:rPr lang="en-US" dirty="0" err="1" smtClean="0"/>
              <a:t>công</a:t>
            </a:r>
            <a:r>
              <a:rPr lang="en-US" dirty="0" smtClean="0"/>
              <a:t> </a:t>
            </a:r>
            <a:r>
              <a:rPr lang="en-US" dirty="0" err="1" smtClean="0"/>
              <a:t>nghệ</a:t>
            </a:r>
            <a:r>
              <a:rPr lang="en-US" dirty="0" smtClean="0"/>
              <a:t>. ( NÓI</a:t>
            </a:r>
            <a:r>
              <a:rPr lang="en-US" baseline="-25000" dirty="0" smtClean="0"/>
              <a:t>(1)</a:t>
            </a:r>
            <a:r>
              <a:rPr lang="en-US" dirty="0" smtClean="0"/>
              <a:t> ).</a:t>
            </a:r>
            <a:endParaRPr lang="vi-VN" dirty="0"/>
          </a:p>
        </p:txBody>
      </p:sp>
      <p:sp>
        <p:nvSpPr>
          <p:cNvPr id="7" name="TextBox 6"/>
          <p:cNvSpPr txBox="1"/>
          <p:nvPr/>
        </p:nvSpPr>
        <p:spPr>
          <a:xfrm>
            <a:off x="491612" y="2348880"/>
            <a:ext cx="8119530" cy="92333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marL="285750" indent="-285750">
              <a:buFont typeface="Wingdings" pitchFamily="2" charset="2"/>
              <a:buChar char="ü"/>
            </a:pPr>
            <a:r>
              <a:rPr lang="en-US" dirty="0" err="1"/>
              <a:t>Công</a:t>
            </a:r>
            <a:r>
              <a:rPr lang="en-US" dirty="0"/>
              <a:t> </a:t>
            </a:r>
            <a:r>
              <a:rPr lang="en-US" dirty="0" err="1"/>
              <a:t>nghệ</a:t>
            </a:r>
            <a:r>
              <a:rPr lang="en-US" dirty="0"/>
              <a:t> </a:t>
            </a:r>
            <a:r>
              <a:rPr lang="en-US" dirty="0" err="1"/>
              <a:t>mới</a:t>
            </a:r>
            <a:r>
              <a:rPr lang="en-US" dirty="0"/>
              <a:t> </a:t>
            </a:r>
            <a:r>
              <a:rPr lang="en-US" dirty="0" err="1"/>
              <a:t>nên</a:t>
            </a:r>
            <a:r>
              <a:rPr lang="en-US" dirty="0"/>
              <a:t> </a:t>
            </a:r>
            <a:r>
              <a:rPr lang="en-US" dirty="0" err="1"/>
              <a:t>số</a:t>
            </a:r>
            <a:r>
              <a:rPr lang="en-US" dirty="0"/>
              <a:t> </a:t>
            </a:r>
            <a:r>
              <a:rPr lang="en-US" dirty="0" err="1"/>
              <a:t>lượng</a:t>
            </a:r>
            <a:r>
              <a:rPr lang="en-US" dirty="0"/>
              <a:t> </a:t>
            </a:r>
            <a:r>
              <a:rPr lang="en-US" dirty="0" err="1"/>
              <a:t>nhân</a:t>
            </a:r>
            <a:r>
              <a:rPr lang="en-US" dirty="0"/>
              <a:t> </a:t>
            </a:r>
            <a:r>
              <a:rPr lang="en-US" dirty="0" err="1"/>
              <a:t>viên</a:t>
            </a:r>
            <a:r>
              <a:rPr lang="en-US" dirty="0"/>
              <a:t> </a:t>
            </a:r>
            <a:r>
              <a:rPr lang="en-US" dirty="0" err="1"/>
              <a:t>hiểu</a:t>
            </a:r>
            <a:r>
              <a:rPr lang="en-US" dirty="0"/>
              <a:t> </a:t>
            </a:r>
            <a:r>
              <a:rPr lang="en-US" dirty="0" err="1"/>
              <a:t>để</a:t>
            </a:r>
            <a:r>
              <a:rPr lang="en-US" dirty="0"/>
              <a:t> </a:t>
            </a:r>
            <a:r>
              <a:rPr lang="en-US" dirty="0" err="1"/>
              <a:t>khai</a:t>
            </a:r>
            <a:r>
              <a:rPr lang="en-US" dirty="0"/>
              <a:t> </a:t>
            </a:r>
            <a:r>
              <a:rPr lang="en-US" dirty="0" err="1"/>
              <a:t>thác</a:t>
            </a:r>
            <a:r>
              <a:rPr lang="en-US" dirty="0"/>
              <a:t>, </a:t>
            </a:r>
            <a:r>
              <a:rPr lang="en-US" dirty="0" err="1"/>
              <a:t>tận</a:t>
            </a:r>
            <a:r>
              <a:rPr lang="en-US" dirty="0"/>
              <a:t> </a:t>
            </a:r>
            <a:r>
              <a:rPr lang="en-US" dirty="0" err="1"/>
              <a:t>dụng</a:t>
            </a:r>
            <a:r>
              <a:rPr lang="en-US" dirty="0"/>
              <a:t> </a:t>
            </a:r>
            <a:r>
              <a:rPr lang="en-US" dirty="0" err="1"/>
              <a:t>dữ</a:t>
            </a:r>
            <a:r>
              <a:rPr lang="en-US" dirty="0"/>
              <a:t> </a:t>
            </a:r>
            <a:endParaRPr lang="en-US" dirty="0" smtClean="0"/>
          </a:p>
          <a:p>
            <a:r>
              <a:rPr lang="en-US" dirty="0" err="1" smtClean="0"/>
              <a:t>liệu</a:t>
            </a:r>
            <a:r>
              <a:rPr lang="en-US" dirty="0" smtClean="0"/>
              <a:t> </a:t>
            </a:r>
            <a:r>
              <a:rPr lang="en-US" dirty="0" err="1"/>
              <a:t>về</a:t>
            </a:r>
            <a:r>
              <a:rPr lang="en-US" dirty="0"/>
              <a:t> Big Data </a:t>
            </a:r>
            <a:r>
              <a:rPr lang="en-US" dirty="0" err="1"/>
              <a:t>không</a:t>
            </a:r>
            <a:r>
              <a:rPr lang="en-US" dirty="0"/>
              <a:t> </a:t>
            </a:r>
            <a:r>
              <a:rPr lang="en-US" dirty="0" err="1"/>
              <a:t>nhiều</a:t>
            </a:r>
            <a:r>
              <a:rPr lang="en-US" dirty="0"/>
              <a:t>, </a:t>
            </a:r>
            <a:r>
              <a:rPr lang="en-US" dirty="0" err="1"/>
              <a:t>dẫn</a:t>
            </a:r>
            <a:r>
              <a:rPr lang="en-US" dirty="0"/>
              <a:t> </a:t>
            </a:r>
            <a:r>
              <a:rPr lang="en-US" dirty="0" err="1"/>
              <a:t>đến</a:t>
            </a:r>
            <a:r>
              <a:rPr lang="en-US" dirty="0"/>
              <a:t> </a:t>
            </a:r>
            <a:r>
              <a:rPr lang="en-US" dirty="0" err="1"/>
              <a:t>lãng</a:t>
            </a:r>
            <a:r>
              <a:rPr lang="en-US" dirty="0"/>
              <a:t> </a:t>
            </a:r>
            <a:r>
              <a:rPr lang="en-US" dirty="0" err="1"/>
              <a:t>phí</a:t>
            </a:r>
            <a:r>
              <a:rPr lang="en-US" dirty="0"/>
              <a:t> </a:t>
            </a:r>
            <a:r>
              <a:rPr lang="en-US" dirty="0" err="1"/>
              <a:t>tài</a:t>
            </a:r>
            <a:r>
              <a:rPr lang="en-US" dirty="0"/>
              <a:t> </a:t>
            </a:r>
            <a:r>
              <a:rPr lang="en-US" dirty="0" err="1" smtClean="0"/>
              <a:t>nguyên</a:t>
            </a:r>
            <a:r>
              <a:rPr lang="en-US" dirty="0" smtClean="0"/>
              <a:t> </a:t>
            </a:r>
            <a:r>
              <a:rPr lang="en-US" dirty="0" err="1" smtClean="0"/>
              <a:t>trong</a:t>
            </a:r>
            <a:r>
              <a:rPr lang="en-US" dirty="0" smtClean="0"/>
              <a:t> </a:t>
            </a:r>
            <a:r>
              <a:rPr lang="en-US" dirty="0" err="1" smtClean="0"/>
              <a:t>khai</a:t>
            </a:r>
            <a:r>
              <a:rPr lang="en-US" dirty="0" smtClean="0"/>
              <a:t> </a:t>
            </a:r>
            <a:r>
              <a:rPr lang="en-US" dirty="0" err="1" smtClean="0"/>
              <a:t>thác</a:t>
            </a:r>
            <a:r>
              <a:rPr lang="en-US" dirty="0" smtClean="0"/>
              <a:t>.</a:t>
            </a:r>
            <a:endParaRPr lang="en-US" dirty="0"/>
          </a:p>
          <a:p>
            <a:endParaRPr lang="vi-VN" dirty="0"/>
          </a:p>
        </p:txBody>
      </p:sp>
      <p:sp>
        <p:nvSpPr>
          <p:cNvPr id="9" name="TextBox 8"/>
          <p:cNvSpPr txBox="1"/>
          <p:nvPr/>
        </p:nvSpPr>
        <p:spPr>
          <a:xfrm>
            <a:off x="491612" y="3620923"/>
            <a:ext cx="8276625" cy="92333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marL="285750" indent="-285750">
              <a:buFont typeface="Wingdings" pitchFamily="2" charset="2"/>
              <a:buChar char="ü"/>
            </a:pPr>
            <a:r>
              <a:rPr lang="en-US" dirty="0"/>
              <a:t>Big Data </a:t>
            </a:r>
            <a:r>
              <a:rPr lang="en-US" dirty="0" err="1"/>
              <a:t>cho</a:t>
            </a:r>
            <a:r>
              <a:rPr lang="en-US" dirty="0"/>
              <a:t> </a:t>
            </a:r>
            <a:r>
              <a:rPr lang="en-US" dirty="0" err="1"/>
              <a:t>phép</a:t>
            </a:r>
            <a:r>
              <a:rPr lang="en-US" dirty="0"/>
              <a:t> ta </a:t>
            </a:r>
            <a:r>
              <a:rPr lang="en-US" dirty="0" err="1"/>
              <a:t>mô</a:t>
            </a:r>
            <a:r>
              <a:rPr lang="en-US" dirty="0"/>
              <a:t> </a:t>
            </a:r>
            <a:r>
              <a:rPr lang="en-US" dirty="0" err="1"/>
              <a:t>phỏng</a:t>
            </a:r>
            <a:r>
              <a:rPr lang="en-US" dirty="0"/>
              <a:t> </a:t>
            </a:r>
            <a:r>
              <a:rPr lang="en-US" dirty="0" err="1"/>
              <a:t>được</a:t>
            </a:r>
            <a:r>
              <a:rPr lang="en-US" dirty="0"/>
              <a:t> </a:t>
            </a:r>
            <a:r>
              <a:rPr lang="en-US" dirty="0" err="1"/>
              <a:t>thế</a:t>
            </a:r>
            <a:r>
              <a:rPr lang="en-US" dirty="0"/>
              <a:t> </a:t>
            </a:r>
            <a:r>
              <a:rPr lang="en-US" dirty="0" err="1"/>
              <a:t>giới</a:t>
            </a:r>
            <a:r>
              <a:rPr lang="en-US" dirty="0"/>
              <a:t> </a:t>
            </a:r>
            <a:r>
              <a:rPr lang="en-US" dirty="0" err="1"/>
              <a:t>trong</a:t>
            </a:r>
            <a:r>
              <a:rPr lang="en-US" dirty="0"/>
              <a:t> </a:t>
            </a:r>
            <a:r>
              <a:rPr lang="en-US" dirty="0" err="1"/>
              <a:t>quá</a:t>
            </a:r>
            <a:r>
              <a:rPr lang="en-US" dirty="0"/>
              <a:t> </a:t>
            </a:r>
            <a:r>
              <a:rPr lang="en-US" dirty="0" err="1"/>
              <a:t>khứ</a:t>
            </a:r>
            <a:r>
              <a:rPr lang="en-US" dirty="0"/>
              <a:t> </a:t>
            </a:r>
            <a:r>
              <a:rPr lang="en-US" dirty="0" err="1"/>
              <a:t>với</a:t>
            </a:r>
            <a:r>
              <a:rPr lang="en-US" dirty="0"/>
              <a:t> </a:t>
            </a:r>
            <a:r>
              <a:rPr lang="en-US" dirty="0" err="1"/>
              <a:t>nguồn</a:t>
            </a:r>
            <a:r>
              <a:rPr lang="en-US" dirty="0"/>
              <a:t> </a:t>
            </a:r>
            <a:r>
              <a:rPr lang="en-US" dirty="0" err="1"/>
              <a:t>dữ</a:t>
            </a:r>
            <a:r>
              <a:rPr lang="en-US" dirty="0"/>
              <a:t> </a:t>
            </a:r>
            <a:endParaRPr lang="en-US" dirty="0" smtClean="0"/>
          </a:p>
          <a:p>
            <a:r>
              <a:rPr lang="en-US" dirty="0" err="1" smtClean="0"/>
              <a:t>liệu</a:t>
            </a:r>
            <a:r>
              <a:rPr lang="en-US" dirty="0" smtClean="0"/>
              <a:t> </a:t>
            </a:r>
            <a:r>
              <a:rPr lang="en-US" dirty="0" err="1"/>
              <a:t>vô</a:t>
            </a:r>
            <a:r>
              <a:rPr lang="en-US" dirty="0"/>
              <a:t> </a:t>
            </a:r>
            <a:r>
              <a:rPr lang="en-US" dirty="0" err="1"/>
              <a:t>hạn</a:t>
            </a:r>
            <a:r>
              <a:rPr lang="en-US" dirty="0"/>
              <a:t>, </a:t>
            </a:r>
            <a:r>
              <a:rPr lang="en-US" dirty="0" err="1" smtClean="0"/>
              <a:t>tốt</a:t>
            </a:r>
            <a:r>
              <a:rPr lang="en-US" dirty="0" smtClean="0"/>
              <a:t> </a:t>
            </a:r>
            <a:r>
              <a:rPr lang="en-US" dirty="0" err="1" smtClean="0"/>
              <a:t>lắm</a:t>
            </a:r>
            <a:r>
              <a:rPr lang="en-US" dirty="0" smtClean="0"/>
              <a:t> </a:t>
            </a:r>
            <a:r>
              <a:rPr lang="en-US" dirty="0" err="1"/>
              <a:t>là</a:t>
            </a:r>
            <a:r>
              <a:rPr lang="en-US" dirty="0"/>
              <a:t> </a:t>
            </a:r>
            <a:r>
              <a:rPr lang="en-US" dirty="0" err="1"/>
              <a:t>trong</a:t>
            </a:r>
            <a:r>
              <a:rPr lang="en-US" dirty="0"/>
              <a:t> </a:t>
            </a:r>
            <a:r>
              <a:rPr lang="en-US" dirty="0" err="1"/>
              <a:t>hiện</a:t>
            </a:r>
            <a:r>
              <a:rPr lang="en-US" dirty="0"/>
              <a:t> </a:t>
            </a:r>
            <a:r>
              <a:rPr lang="en-US" dirty="0" err="1"/>
              <a:t>tại</a:t>
            </a:r>
            <a:r>
              <a:rPr lang="en-US" dirty="0"/>
              <a:t>. (NÓI </a:t>
            </a:r>
            <a:r>
              <a:rPr lang="en-US" baseline="-25000" dirty="0"/>
              <a:t>(2)</a:t>
            </a:r>
            <a:r>
              <a:rPr lang="en-US" dirty="0"/>
              <a:t>).</a:t>
            </a:r>
          </a:p>
          <a:p>
            <a:endParaRPr lang="vi-VN" dirty="0"/>
          </a:p>
        </p:txBody>
      </p:sp>
      <p:sp>
        <p:nvSpPr>
          <p:cNvPr id="10" name="TextBox 9"/>
          <p:cNvSpPr txBox="1"/>
          <p:nvPr/>
        </p:nvSpPr>
        <p:spPr>
          <a:xfrm>
            <a:off x="494740" y="4869160"/>
            <a:ext cx="6774611"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marL="285750" indent="-285750">
              <a:buFont typeface="Wingdings" pitchFamily="2" charset="2"/>
              <a:buChar char="ü"/>
            </a:pPr>
            <a:r>
              <a:rPr lang="en-US" dirty="0" err="1"/>
              <a:t>Sự</a:t>
            </a:r>
            <a:r>
              <a:rPr lang="en-US" dirty="0"/>
              <a:t> lo </a:t>
            </a:r>
            <a:r>
              <a:rPr lang="en-US" dirty="0" err="1"/>
              <a:t>lắng</a:t>
            </a:r>
            <a:r>
              <a:rPr lang="en-US" dirty="0"/>
              <a:t> </a:t>
            </a:r>
            <a:r>
              <a:rPr lang="en-US" dirty="0" err="1"/>
              <a:t>về</a:t>
            </a:r>
            <a:r>
              <a:rPr lang="en-US" dirty="0"/>
              <a:t> </a:t>
            </a:r>
            <a:r>
              <a:rPr lang="en-US" dirty="0" err="1"/>
              <a:t>vấn</a:t>
            </a:r>
            <a:r>
              <a:rPr lang="en-US" dirty="0"/>
              <a:t> </a:t>
            </a:r>
            <a:r>
              <a:rPr lang="en-US" dirty="0" err="1"/>
              <a:t>đề</a:t>
            </a:r>
            <a:r>
              <a:rPr lang="en-US" dirty="0"/>
              <a:t> </a:t>
            </a:r>
            <a:r>
              <a:rPr lang="en-US" dirty="0" err="1"/>
              <a:t>quyền</a:t>
            </a:r>
            <a:r>
              <a:rPr lang="en-US" dirty="0"/>
              <a:t> </a:t>
            </a:r>
            <a:r>
              <a:rPr lang="en-US" dirty="0" err="1"/>
              <a:t>riêng</a:t>
            </a:r>
            <a:r>
              <a:rPr lang="en-US" dirty="0"/>
              <a:t> </a:t>
            </a:r>
            <a:r>
              <a:rPr lang="en-US" dirty="0" err="1"/>
              <a:t>tư</a:t>
            </a:r>
            <a:r>
              <a:rPr lang="en-US" dirty="0"/>
              <a:t> </a:t>
            </a:r>
            <a:r>
              <a:rPr lang="en-US" dirty="0" err="1"/>
              <a:t>của</a:t>
            </a:r>
            <a:r>
              <a:rPr lang="en-US" dirty="0"/>
              <a:t> </a:t>
            </a:r>
            <a:r>
              <a:rPr lang="en-US" dirty="0" err="1"/>
              <a:t>người</a:t>
            </a:r>
            <a:r>
              <a:rPr lang="en-US" dirty="0"/>
              <a:t> </a:t>
            </a:r>
            <a:r>
              <a:rPr lang="en-US" dirty="0" err="1"/>
              <a:t>dùng</a:t>
            </a:r>
            <a:r>
              <a:rPr lang="en-US" dirty="0"/>
              <a:t>. (NÓI</a:t>
            </a:r>
            <a:r>
              <a:rPr lang="en-US" baseline="-25000" dirty="0"/>
              <a:t>(3)</a:t>
            </a:r>
            <a:r>
              <a:rPr lang="en-US" dirty="0"/>
              <a:t>).</a:t>
            </a:r>
          </a:p>
          <a:p>
            <a:endParaRPr lang="vi-VN" dirty="0"/>
          </a:p>
        </p:txBody>
      </p:sp>
      <p:sp>
        <p:nvSpPr>
          <p:cNvPr id="8" name="TextBox 7"/>
          <p:cNvSpPr txBox="1"/>
          <p:nvPr/>
        </p:nvSpPr>
        <p:spPr>
          <a:xfrm>
            <a:off x="477044" y="133605"/>
            <a:ext cx="5267789" cy="523220"/>
          </a:xfrm>
          <a:prstGeom prst="rect">
            <a:avLst/>
          </a:prstGeom>
          <a:noFill/>
        </p:spPr>
        <p:txBody>
          <a:bodyPr wrap="none" rtlCol="0">
            <a:spAutoFit/>
          </a:bodyPr>
          <a:lstStyle/>
          <a:p>
            <a:r>
              <a:rPr lang="en-US" sz="2800" b="1" dirty="0" smtClean="0">
                <a:solidFill>
                  <a:srgbClr val="FF0000"/>
                </a:solidFill>
              </a:rPr>
              <a:t>4.2: </a:t>
            </a:r>
            <a:r>
              <a:rPr lang="en-US" sz="2800" b="1" dirty="0" err="1" smtClean="0">
                <a:solidFill>
                  <a:srgbClr val="FF0000"/>
                </a:solidFill>
              </a:rPr>
              <a:t>Chỉ</a:t>
            </a:r>
            <a:r>
              <a:rPr lang="en-US" sz="2800" b="1" dirty="0" smtClean="0">
                <a:solidFill>
                  <a:srgbClr val="FF0000"/>
                </a:solidFill>
              </a:rPr>
              <a:t> </a:t>
            </a:r>
            <a:r>
              <a:rPr lang="en-US" sz="2800" b="1" dirty="0" err="1" smtClean="0">
                <a:solidFill>
                  <a:srgbClr val="FF0000"/>
                </a:solidFill>
              </a:rPr>
              <a:t>trích</a:t>
            </a:r>
            <a:r>
              <a:rPr lang="en-US" sz="2800" b="1" dirty="0" smtClean="0">
                <a:solidFill>
                  <a:srgbClr val="FF0000"/>
                </a:solidFill>
              </a:rPr>
              <a:t> </a:t>
            </a:r>
            <a:r>
              <a:rPr lang="en-US" sz="2800" b="1" dirty="0" err="1" smtClean="0">
                <a:solidFill>
                  <a:srgbClr val="FF0000"/>
                </a:solidFill>
              </a:rPr>
              <a:t>và</a:t>
            </a:r>
            <a:r>
              <a:rPr lang="en-US" sz="2800" b="1" dirty="0" smtClean="0">
                <a:solidFill>
                  <a:srgbClr val="FF0000"/>
                </a:solidFill>
              </a:rPr>
              <a:t> </a:t>
            </a:r>
            <a:r>
              <a:rPr lang="en-US" sz="2800" b="1" dirty="0" err="1" smtClean="0">
                <a:solidFill>
                  <a:srgbClr val="FF0000"/>
                </a:solidFill>
              </a:rPr>
              <a:t>thách</a:t>
            </a:r>
            <a:r>
              <a:rPr lang="en-US" sz="2800" b="1" dirty="0" smtClean="0">
                <a:solidFill>
                  <a:srgbClr val="FF0000"/>
                </a:solidFill>
              </a:rPr>
              <a:t> </a:t>
            </a:r>
            <a:r>
              <a:rPr lang="en-US" sz="2800" b="1" dirty="0" err="1" smtClean="0">
                <a:solidFill>
                  <a:srgbClr val="FF0000"/>
                </a:solidFill>
              </a:rPr>
              <a:t>thức</a:t>
            </a:r>
            <a:r>
              <a:rPr lang="en-US" sz="2800" b="1" dirty="0" smtClean="0">
                <a:solidFill>
                  <a:srgbClr val="FF0000"/>
                </a:solidFill>
              </a:rPr>
              <a:t> </a:t>
            </a:r>
            <a:endParaRPr lang="vi-VN" sz="2800" b="1" dirty="0">
              <a:solidFill>
                <a:srgbClr val="FF0000"/>
              </a:solidFill>
            </a:endParaRPr>
          </a:p>
        </p:txBody>
      </p:sp>
    </p:spTree>
    <p:extLst>
      <p:ext uri="{BB962C8B-B14F-4D97-AF65-F5344CB8AC3E}">
        <p14:creationId xmlns:p14="http://schemas.microsoft.com/office/powerpoint/2010/main" xmlns="" val="239056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1000" fill="hold"/>
                                        <p:tgtEl>
                                          <p:spTgt spid="7"/>
                                        </p:tgtEl>
                                        <p:attrNameLst>
                                          <p:attrName>ppt_w</p:attrName>
                                        </p:attrNameLst>
                                      </p:cBhvr>
                                      <p:tavLst>
                                        <p:tav tm="0">
                                          <p:val>
                                            <p:fltVal val="0"/>
                                          </p:val>
                                        </p:tav>
                                        <p:tav tm="100000">
                                          <p:val>
                                            <p:strVal val="#ppt_w"/>
                                          </p:val>
                                        </p:tav>
                                      </p:tavLst>
                                    </p:anim>
                                    <p:anim calcmode="lin" valueType="num">
                                      <p:cBhvr>
                                        <p:cTn id="31" dur="1000" fill="hold"/>
                                        <p:tgtEl>
                                          <p:spTgt spid="7"/>
                                        </p:tgtEl>
                                        <p:attrNameLst>
                                          <p:attrName>ppt_h</p:attrName>
                                        </p:attrNameLst>
                                      </p:cBhvr>
                                      <p:tavLst>
                                        <p:tav tm="0">
                                          <p:val>
                                            <p:fltVal val="0"/>
                                          </p:val>
                                        </p:tav>
                                        <p:tav tm="100000">
                                          <p:val>
                                            <p:strVal val="#ppt_h"/>
                                          </p:val>
                                        </p:tav>
                                      </p:tavLst>
                                    </p:anim>
                                    <p:anim calcmode="lin" valueType="num">
                                      <p:cBhvr>
                                        <p:cTn id="32" dur="1000" fill="hold"/>
                                        <p:tgtEl>
                                          <p:spTgt spid="7"/>
                                        </p:tgtEl>
                                        <p:attrNameLst>
                                          <p:attrName>style.rotation</p:attrName>
                                        </p:attrNameLst>
                                      </p:cBhvr>
                                      <p:tavLst>
                                        <p:tav tm="0">
                                          <p:val>
                                            <p:fltVal val="90"/>
                                          </p:val>
                                        </p:tav>
                                        <p:tav tm="100000">
                                          <p:val>
                                            <p:fltVal val="0"/>
                                          </p:val>
                                        </p:tav>
                                      </p:tavLst>
                                    </p:anim>
                                    <p:animEffect transition="in" filter="fade">
                                      <p:cBhvr>
                                        <p:cTn id="33" dur="10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p:cTn id="38" dur="1000" fill="hold"/>
                                        <p:tgtEl>
                                          <p:spTgt spid="9"/>
                                        </p:tgtEl>
                                        <p:attrNameLst>
                                          <p:attrName>ppt_w</p:attrName>
                                        </p:attrNameLst>
                                      </p:cBhvr>
                                      <p:tavLst>
                                        <p:tav tm="0">
                                          <p:val>
                                            <p:fltVal val="0"/>
                                          </p:val>
                                        </p:tav>
                                        <p:tav tm="100000">
                                          <p:val>
                                            <p:strVal val="#ppt_w"/>
                                          </p:val>
                                        </p:tav>
                                      </p:tavLst>
                                    </p:anim>
                                    <p:anim calcmode="lin" valueType="num">
                                      <p:cBhvr>
                                        <p:cTn id="39" dur="1000" fill="hold"/>
                                        <p:tgtEl>
                                          <p:spTgt spid="9"/>
                                        </p:tgtEl>
                                        <p:attrNameLst>
                                          <p:attrName>ppt_h</p:attrName>
                                        </p:attrNameLst>
                                      </p:cBhvr>
                                      <p:tavLst>
                                        <p:tav tm="0">
                                          <p:val>
                                            <p:fltVal val="0"/>
                                          </p:val>
                                        </p:tav>
                                        <p:tav tm="100000">
                                          <p:val>
                                            <p:strVal val="#ppt_h"/>
                                          </p:val>
                                        </p:tav>
                                      </p:tavLst>
                                    </p:anim>
                                    <p:anim calcmode="lin" valueType="num">
                                      <p:cBhvr>
                                        <p:cTn id="40" dur="1000" fill="hold"/>
                                        <p:tgtEl>
                                          <p:spTgt spid="9"/>
                                        </p:tgtEl>
                                        <p:attrNameLst>
                                          <p:attrName>style.rotation</p:attrName>
                                        </p:attrNameLst>
                                      </p:cBhvr>
                                      <p:tavLst>
                                        <p:tav tm="0">
                                          <p:val>
                                            <p:fltVal val="90"/>
                                          </p:val>
                                        </p:tav>
                                        <p:tav tm="100000">
                                          <p:val>
                                            <p:fltVal val="0"/>
                                          </p:val>
                                        </p:tav>
                                      </p:tavLst>
                                    </p:anim>
                                    <p:animEffect transition="in" filter="fade">
                                      <p:cBhvr>
                                        <p:cTn id="41" dur="10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p:cTn id="46" dur="1000" fill="hold"/>
                                        <p:tgtEl>
                                          <p:spTgt spid="10"/>
                                        </p:tgtEl>
                                        <p:attrNameLst>
                                          <p:attrName>ppt_w</p:attrName>
                                        </p:attrNameLst>
                                      </p:cBhvr>
                                      <p:tavLst>
                                        <p:tav tm="0">
                                          <p:val>
                                            <p:fltVal val="0"/>
                                          </p:val>
                                        </p:tav>
                                        <p:tav tm="100000">
                                          <p:val>
                                            <p:strVal val="#ppt_w"/>
                                          </p:val>
                                        </p:tav>
                                      </p:tavLst>
                                    </p:anim>
                                    <p:anim calcmode="lin" valueType="num">
                                      <p:cBhvr>
                                        <p:cTn id="47" dur="1000" fill="hold"/>
                                        <p:tgtEl>
                                          <p:spTgt spid="10"/>
                                        </p:tgtEl>
                                        <p:attrNameLst>
                                          <p:attrName>ppt_h</p:attrName>
                                        </p:attrNameLst>
                                      </p:cBhvr>
                                      <p:tavLst>
                                        <p:tav tm="0">
                                          <p:val>
                                            <p:fltVal val="0"/>
                                          </p:val>
                                        </p:tav>
                                        <p:tav tm="100000">
                                          <p:val>
                                            <p:strVal val="#ppt_h"/>
                                          </p:val>
                                        </p:tav>
                                      </p:tavLst>
                                    </p:anim>
                                    <p:anim calcmode="lin" valueType="num">
                                      <p:cBhvr>
                                        <p:cTn id="48" dur="1000" fill="hold"/>
                                        <p:tgtEl>
                                          <p:spTgt spid="10"/>
                                        </p:tgtEl>
                                        <p:attrNameLst>
                                          <p:attrName>style.rotation</p:attrName>
                                        </p:attrNameLst>
                                      </p:cBhvr>
                                      <p:tavLst>
                                        <p:tav tm="0">
                                          <p:val>
                                            <p:fltVal val="90"/>
                                          </p:val>
                                        </p:tav>
                                        <p:tav tm="100000">
                                          <p:val>
                                            <p:fltVal val="0"/>
                                          </p:val>
                                        </p:tav>
                                      </p:tavLst>
                                    </p:anim>
                                    <p:animEffect transition="in" filter="fade">
                                      <p:cBhvr>
                                        <p:cTn id="4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animBg="1"/>
      <p:bldP spid="9" grpId="0" animBg="1"/>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64884" y="675853"/>
            <a:ext cx="6120680" cy="1384995"/>
          </a:xfrm>
          <a:prstGeom prst="rect">
            <a:avLst/>
          </a:prstGeom>
        </p:spPr>
        <p:txBody>
          <a:bodyPr wrap="square">
            <a:spAutoFit/>
          </a:bodyPr>
          <a:lstStyle/>
          <a:p>
            <a:pPr algn="ctr"/>
            <a:r>
              <a:rPr lang="en-US" sz="2800" b="1" dirty="0" err="1">
                <a:solidFill>
                  <a:schemeClr val="accent1">
                    <a:lumMod val="75000"/>
                  </a:schemeClr>
                </a:solidFill>
              </a:rPr>
              <a:t>Phần</a:t>
            </a:r>
            <a:r>
              <a:rPr lang="en-US" sz="2800" b="1" dirty="0">
                <a:solidFill>
                  <a:schemeClr val="accent1">
                    <a:lumMod val="75000"/>
                  </a:schemeClr>
                </a:solidFill>
              </a:rPr>
              <a:t> </a:t>
            </a:r>
            <a:r>
              <a:rPr lang="en-US" sz="2800" b="1" dirty="0" smtClean="0">
                <a:solidFill>
                  <a:schemeClr val="accent1">
                    <a:lumMod val="75000"/>
                  </a:schemeClr>
                </a:solidFill>
              </a:rPr>
              <a:t>5:</a:t>
            </a:r>
            <a:endParaRPr lang="en-US" sz="2800" b="1" dirty="0">
              <a:solidFill>
                <a:schemeClr val="accent1">
                  <a:lumMod val="75000"/>
                </a:schemeClr>
              </a:solidFill>
            </a:endParaRPr>
          </a:p>
          <a:p>
            <a:pPr algn="ctr"/>
            <a:r>
              <a:rPr lang="en-US" sz="2800" b="1" dirty="0" err="1" smtClean="0">
                <a:solidFill>
                  <a:schemeClr val="accent1">
                    <a:lumMod val="75000"/>
                  </a:schemeClr>
                </a:solidFill>
              </a:rPr>
              <a:t>Kết</a:t>
            </a:r>
            <a:r>
              <a:rPr lang="en-US" sz="2800" b="1" dirty="0" smtClean="0">
                <a:solidFill>
                  <a:schemeClr val="accent1">
                    <a:lumMod val="75000"/>
                  </a:schemeClr>
                </a:solidFill>
              </a:rPr>
              <a:t> </a:t>
            </a:r>
            <a:r>
              <a:rPr lang="en-US" sz="2800" b="1" dirty="0" err="1" smtClean="0">
                <a:solidFill>
                  <a:schemeClr val="accent1">
                    <a:lumMod val="75000"/>
                  </a:schemeClr>
                </a:solidFill>
              </a:rPr>
              <a:t>Luận</a:t>
            </a:r>
            <a:r>
              <a:rPr lang="en-US" sz="2800" b="1" dirty="0" smtClean="0">
                <a:solidFill>
                  <a:schemeClr val="accent1">
                    <a:lumMod val="75000"/>
                  </a:schemeClr>
                </a:solidFill>
              </a:rPr>
              <a:t> </a:t>
            </a:r>
            <a:r>
              <a:rPr lang="en-US" sz="2800" b="1" dirty="0" err="1">
                <a:solidFill>
                  <a:schemeClr val="accent1">
                    <a:lumMod val="75000"/>
                  </a:schemeClr>
                </a:solidFill>
              </a:rPr>
              <a:t>V</a:t>
            </a:r>
            <a:r>
              <a:rPr lang="en-US" sz="2800" b="1" dirty="0" err="1" smtClean="0">
                <a:solidFill>
                  <a:schemeClr val="accent1">
                    <a:lumMod val="75000"/>
                  </a:schemeClr>
                </a:solidFill>
              </a:rPr>
              <a:t>à</a:t>
            </a:r>
            <a:r>
              <a:rPr lang="en-US" sz="2800" b="1" dirty="0" smtClean="0">
                <a:solidFill>
                  <a:schemeClr val="accent1">
                    <a:lumMod val="75000"/>
                  </a:schemeClr>
                </a:solidFill>
              </a:rPr>
              <a:t> </a:t>
            </a:r>
            <a:r>
              <a:rPr lang="en-US" sz="2800" b="1" dirty="0" err="1">
                <a:solidFill>
                  <a:schemeClr val="accent1">
                    <a:lumMod val="75000"/>
                  </a:schemeClr>
                </a:solidFill>
              </a:rPr>
              <a:t>H</a:t>
            </a:r>
            <a:r>
              <a:rPr lang="en-US" sz="2800" b="1" dirty="0" err="1" smtClean="0">
                <a:solidFill>
                  <a:schemeClr val="accent1">
                    <a:lumMod val="75000"/>
                  </a:schemeClr>
                </a:solidFill>
              </a:rPr>
              <a:t>ướng</a:t>
            </a:r>
            <a:r>
              <a:rPr lang="en-US" sz="2800" b="1" dirty="0" smtClean="0">
                <a:solidFill>
                  <a:schemeClr val="accent1">
                    <a:lumMod val="75000"/>
                  </a:schemeClr>
                </a:solidFill>
              </a:rPr>
              <a:t> </a:t>
            </a:r>
            <a:r>
              <a:rPr lang="en-US" sz="2800" b="1" dirty="0" err="1">
                <a:solidFill>
                  <a:schemeClr val="accent1">
                    <a:lumMod val="75000"/>
                  </a:schemeClr>
                </a:solidFill>
              </a:rPr>
              <a:t>P</a:t>
            </a:r>
            <a:r>
              <a:rPr lang="en-US" sz="2800" b="1" dirty="0" err="1" smtClean="0">
                <a:solidFill>
                  <a:schemeClr val="accent1">
                    <a:lumMod val="75000"/>
                  </a:schemeClr>
                </a:solidFill>
              </a:rPr>
              <a:t>hát</a:t>
            </a:r>
            <a:r>
              <a:rPr lang="en-US" sz="2800" b="1" dirty="0" smtClean="0">
                <a:solidFill>
                  <a:schemeClr val="accent1">
                    <a:lumMod val="75000"/>
                  </a:schemeClr>
                </a:solidFill>
              </a:rPr>
              <a:t> </a:t>
            </a:r>
            <a:r>
              <a:rPr lang="en-US" sz="2800" b="1" dirty="0" err="1">
                <a:solidFill>
                  <a:schemeClr val="accent1">
                    <a:lumMod val="75000"/>
                  </a:schemeClr>
                </a:solidFill>
              </a:rPr>
              <a:t>T</a:t>
            </a:r>
            <a:r>
              <a:rPr lang="en-US" sz="2800" b="1" dirty="0" err="1" smtClean="0">
                <a:solidFill>
                  <a:schemeClr val="accent1">
                    <a:lumMod val="75000"/>
                  </a:schemeClr>
                </a:solidFill>
              </a:rPr>
              <a:t>riển</a:t>
            </a:r>
            <a:endParaRPr lang="en-US" sz="2800" b="1" dirty="0">
              <a:solidFill>
                <a:schemeClr val="accent1">
                  <a:lumMod val="75000"/>
                </a:schemeClr>
              </a:solidFill>
            </a:endParaRPr>
          </a:p>
          <a:p>
            <a:endParaRPr lang="vi-VN" sz="2800" dirty="0"/>
          </a:p>
        </p:txBody>
      </p:sp>
    </p:spTree>
    <p:extLst>
      <p:ext uri="{BB962C8B-B14F-4D97-AF65-F5344CB8AC3E}">
        <p14:creationId xmlns:p14="http://schemas.microsoft.com/office/powerpoint/2010/main" xmlns="" val="3852577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8789" y="676727"/>
            <a:ext cx="3863558" cy="400110"/>
          </a:xfrm>
          <a:prstGeom prst="rect">
            <a:avLst/>
          </a:prstGeom>
          <a:noFill/>
        </p:spPr>
        <p:txBody>
          <a:bodyPr wrap="none" rtlCol="0">
            <a:spAutoFit/>
          </a:bodyPr>
          <a:lstStyle/>
          <a:p>
            <a:r>
              <a:rPr lang="en-US" sz="2000" b="1" dirty="0" smtClean="0">
                <a:solidFill>
                  <a:schemeClr val="accent1"/>
                </a:solidFill>
              </a:rPr>
              <a:t>Phần1</a:t>
            </a:r>
            <a:r>
              <a:rPr lang="en-US" sz="2000" dirty="0" smtClean="0">
                <a:solidFill>
                  <a:schemeClr val="accent1"/>
                </a:solidFill>
              </a:rPr>
              <a:t>:</a:t>
            </a:r>
            <a:r>
              <a:rPr lang="en-US" sz="2000" dirty="0" smtClean="0"/>
              <a:t> </a:t>
            </a:r>
            <a:r>
              <a:rPr lang="en-US" sz="2000" dirty="0" err="1" smtClean="0"/>
              <a:t>Khái</a:t>
            </a:r>
            <a:r>
              <a:rPr lang="en-US" sz="2000" dirty="0" smtClean="0"/>
              <a:t> </a:t>
            </a:r>
            <a:r>
              <a:rPr lang="en-US" sz="2000" dirty="0" err="1" smtClean="0"/>
              <a:t>quát</a:t>
            </a:r>
            <a:r>
              <a:rPr lang="en-US" sz="2000" dirty="0" smtClean="0"/>
              <a:t> </a:t>
            </a:r>
            <a:r>
              <a:rPr lang="en-US" sz="2000" dirty="0" err="1" smtClean="0"/>
              <a:t>về</a:t>
            </a:r>
            <a:r>
              <a:rPr lang="en-US" sz="2000" dirty="0" smtClean="0"/>
              <a:t> Big Data</a:t>
            </a:r>
            <a:endParaRPr lang="vi-VN" sz="2000" dirty="0"/>
          </a:p>
        </p:txBody>
      </p:sp>
      <p:sp>
        <p:nvSpPr>
          <p:cNvPr id="5" name="TextBox 4"/>
          <p:cNvSpPr txBox="1"/>
          <p:nvPr/>
        </p:nvSpPr>
        <p:spPr>
          <a:xfrm>
            <a:off x="728789" y="1394449"/>
            <a:ext cx="7568097" cy="646331"/>
          </a:xfrm>
          <a:prstGeom prst="rect">
            <a:avLst/>
          </a:prstGeom>
          <a:noFill/>
        </p:spPr>
        <p:txBody>
          <a:bodyPr wrap="none" rtlCol="0">
            <a:spAutoFit/>
          </a:bodyPr>
          <a:lstStyle/>
          <a:p>
            <a:r>
              <a:rPr lang="en-US" b="1" dirty="0" err="1" smtClean="0">
                <a:solidFill>
                  <a:schemeClr val="accent1"/>
                </a:solidFill>
              </a:rPr>
              <a:t>Phần</a:t>
            </a:r>
            <a:r>
              <a:rPr lang="en-US" b="1" dirty="0" smtClean="0">
                <a:solidFill>
                  <a:schemeClr val="accent1"/>
                </a:solidFill>
              </a:rPr>
              <a:t> 2</a:t>
            </a:r>
            <a:r>
              <a:rPr lang="en-US" dirty="0" smtClean="0">
                <a:solidFill>
                  <a:schemeClr val="accent1"/>
                </a:solidFill>
              </a:rPr>
              <a:t>:</a:t>
            </a:r>
            <a:r>
              <a:rPr lang="en-US" dirty="0" smtClean="0"/>
              <a:t> </a:t>
            </a:r>
            <a:r>
              <a:rPr lang="en-US" dirty="0" err="1"/>
              <a:t>Các</a:t>
            </a:r>
            <a:r>
              <a:rPr lang="en-US" dirty="0"/>
              <a:t> </a:t>
            </a:r>
            <a:r>
              <a:rPr lang="en-US" dirty="0" err="1"/>
              <a:t>Ví</a:t>
            </a:r>
            <a:r>
              <a:rPr lang="en-US" dirty="0"/>
              <a:t> </a:t>
            </a:r>
            <a:r>
              <a:rPr lang="en-US" dirty="0" err="1"/>
              <a:t>dụ</a:t>
            </a:r>
            <a:r>
              <a:rPr lang="en-US" dirty="0"/>
              <a:t> </a:t>
            </a:r>
            <a:r>
              <a:rPr lang="en-US" dirty="0" err="1"/>
              <a:t>tiêu</a:t>
            </a:r>
            <a:r>
              <a:rPr lang="en-US" dirty="0"/>
              <a:t> </a:t>
            </a:r>
            <a:r>
              <a:rPr lang="en-US" dirty="0" err="1"/>
              <a:t>biểu</a:t>
            </a:r>
            <a:r>
              <a:rPr lang="en-US" dirty="0"/>
              <a:t> </a:t>
            </a:r>
            <a:r>
              <a:rPr lang="en-US" dirty="0" err="1"/>
              <a:t>về</a:t>
            </a:r>
            <a:r>
              <a:rPr lang="en-US" dirty="0"/>
              <a:t> </a:t>
            </a:r>
            <a:r>
              <a:rPr lang="en-US" dirty="0" err="1"/>
              <a:t>việc</a:t>
            </a:r>
            <a:r>
              <a:rPr lang="en-US" dirty="0"/>
              <a:t> </a:t>
            </a:r>
            <a:r>
              <a:rPr lang="en-US" dirty="0" err="1"/>
              <a:t>ứng</a:t>
            </a:r>
            <a:r>
              <a:rPr lang="en-US" dirty="0"/>
              <a:t> </a:t>
            </a:r>
            <a:r>
              <a:rPr lang="en-US" dirty="0" err="1"/>
              <a:t>dụng</a:t>
            </a:r>
            <a:r>
              <a:rPr lang="en-US" dirty="0"/>
              <a:t> Big Data </a:t>
            </a:r>
            <a:r>
              <a:rPr lang="en-US" dirty="0" err="1"/>
              <a:t>trong</a:t>
            </a:r>
            <a:r>
              <a:rPr lang="en-US" dirty="0"/>
              <a:t> </a:t>
            </a:r>
            <a:r>
              <a:rPr lang="en-US" dirty="0" err="1"/>
              <a:t>đời</a:t>
            </a:r>
            <a:r>
              <a:rPr lang="en-US" dirty="0"/>
              <a:t> </a:t>
            </a:r>
            <a:r>
              <a:rPr lang="en-US" dirty="0" err="1"/>
              <a:t>sống</a:t>
            </a:r>
            <a:r>
              <a:rPr lang="en-US" dirty="0"/>
              <a:t>.</a:t>
            </a:r>
          </a:p>
          <a:p>
            <a:r>
              <a:rPr lang="en-US" dirty="0" smtClean="0"/>
              <a:t> </a:t>
            </a:r>
            <a:endParaRPr lang="vi-VN" dirty="0"/>
          </a:p>
        </p:txBody>
      </p:sp>
      <p:sp>
        <p:nvSpPr>
          <p:cNvPr id="6" name="TextBox 5"/>
          <p:cNvSpPr txBox="1"/>
          <p:nvPr/>
        </p:nvSpPr>
        <p:spPr>
          <a:xfrm>
            <a:off x="730517" y="2061506"/>
            <a:ext cx="4386137" cy="369332"/>
          </a:xfrm>
          <a:prstGeom prst="rect">
            <a:avLst/>
          </a:prstGeom>
          <a:noFill/>
        </p:spPr>
        <p:txBody>
          <a:bodyPr wrap="none" rtlCol="0">
            <a:spAutoFit/>
          </a:bodyPr>
          <a:lstStyle/>
          <a:p>
            <a:r>
              <a:rPr lang="en-US" b="1" dirty="0" err="1" smtClean="0">
                <a:solidFill>
                  <a:schemeClr val="accent1"/>
                </a:solidFill>
              </a:rPr>
              <a:t>Phần</a:t>
            </a:r>
            <a:r>
              <a:rPr lang="en-US" b="1" dirty="0" smtClean="0">
                <a:solidFill>
                  <a:schemeClr val="accent1"/>
                </a:solidFill>
              </a:rPr>
              <a:t> 3: </a:t>
            </a:r>
            <a:r>
              <a:rPr lang="en-US" dirty="0" err="1" smtClean="0"/>
              <a:t>Công</a:t>
            </a:r>
            <a:r>
              <a:rPr lang="en-US" dirty="0" smtClean="0"/>
              <a:t> </a:t>
            </a:r>
            <a:r>
              <a:rPr lang="en-US" dirty="0" err="1" smtClean="0"/>
              <a:t>cụ</a:t>
            </a:r>
            <a:r>
              <a:rPr lang="en-US" dirty="0" smtClean="0"/>
              <a:t> </a:t>
            </a:r>
            <a:r>
              <a:rPr lang="en-US" dirty="0" err="1" smtClean="0"/>
              <a:t>lưu</a:t>
            </a:r>
            <a:r>
              <a:rPr lang="en-US" dirty="0" smtClean="0"/>
              <a:t> </a:t>
            </a:r>
            <a:r>
              <a:rPr lang="en-US" dirty="0" err="1" smtClean="0"/>
              <a:t>trữ</a:t>
            </a:r>
            <a:r>
              <a:rPr lang="en-US" dirty="0" smtClean="0"/>
              <a:t>, </a:t>
            </a:r>
            <a:r>
              <a:rPr lang="en-US" dirty="0" err="1" smtClean="0"/>
              <a:t>xử</a:t>
            </a:r>
            <a:r>
              <a:rPr lang="en-US" dirty="0" smtClean="0"/>
              <a:t> </a:t>
            </a:r>
            <a:r>
              <a:rPr lang="en-US" dirty="0" err="1" smtClean="0"/>
              <a:t>lý</a:t>
            </a:r>
            <a:r>
              <a:rPr lang="en-US" dirty="0" smtClean="0"/>
              <a:t> Big Data</a:t>
            </a:r>
            <a:endParaRPr lang="vi-VN" dirty="0"/>
          </a:p>
        </p:txBody>
      </p:sp>
      <p:sp>
        <p:nvSpPr>
          <p:cNvPr id="7" name="TextBox 6"/>
          <p:cNvSpPr txBox="1"/>
          <p:nvPr/>
        </p:nvSpPr>
        <p:spPr>
          <a:xfrm>
            <a:off x="728789" y="2670274"/>
            <a:ext cx="5740674" cy="369332"/>
          </a:xfrm>
          <a:prstGeom prst="rect">
            <a:avLst/>
          </a:prstGeom>
          <a:noFill/>
        </p:spPr>
        <p:txBody>
          <a:bodyPr wrap="none" rtlCol="0">
            <a:spAutoFit/>
          </a:bodyPr>
          <a:lstStyle/>
          <a:p>
            <a:r>
              <a:rPr lang="en-US" b="1" dirty="0" err="1" smtClean="0">
                <a:solidFill>
                  <a:schemeClr val="accent1"/>
                </a:solidFill>
              </a:rPr>
              <a:t>Phần</a:t>
            </a:r>
            <a:r>
              <a:rPr lang="en-US" b="1" dirty="0" smtClean="0">
                <a:solidFill>
                  <a:schemeClr val="accent1"/>
                </a:solidFill>
              </a:rPr>
              <a:t> 4</a:t>
            </a:r>
            <a:r>
              <a:rPr lang="en-US" dirty="0" smtClean="0">
                <a:solidFill>
                  <a:schemeClr val="accent1"/>
                </a:solidFill>
              </a:rPr>
              <a:t>:</a:t>
            </a:r>
            <a:r>
              <a:rPr lang="en-US" dirty="0" smtClean="0"/>
              <a:t> </a:t>
            </a:r>
            <a:r>
              <a:rPr lang="en-US" dirty="0" err="1" smtClean="0"/>
              <a:t>Cơ</a:t>
            </a:r>
            <a:r>
              <a:rPr lang="en-US" dirty="0" smtClean="0"/>
              <a:t> </a:t>
            </a:r>
            <a:r>
              <a:rPr lang="en-US" dirty="0" err="1" smtClean="0"/>
              <a:t>hội</a:t>
            </a:r>
            <a:r>
              <a:rPr lang="en-US" dirty="0" smtClean="0"/>
              <a:t>, </a:t>
            </a:r>
            <a:r>
              <a:rPr lang="en-US" dirty="0" err="1" smtClean="0"/>
              <a:t>thách</a:t>
            </a:r>
            <a:r>
              <a:rPr lang="en-US" dirty="0" smtClean="0"/>
              <a:t> </a:t>
            </a:r>
            <a:r>
              <a:rPr lang="en-US" dirty="0" err="1" smtClean="0"/>
              <a:t>thức</a:t>
            </a:r>
            <a:r>
              <a:rPr lang="en-US" dirty="0" smtClean="0"/>
              <a:t> </a:t>
            </a:r>
            <a:r>
              <a:rPr lang="en-US" dirty="0" err="1" smtClean="0"/>
              <a:t>và</a:t>
            </a:r>
            <a:r>
              <a:rPr lang="en-US" dirty="0" smtClean="0"/>
              <a:t> </a:t>
            </a:r>
            <a:r>
              <a:rPr lang="en-US" dirty="0" err="1" smtClean="0"/>
              <a:t>chỉ</a:t>
            </a:r>
            <a:r>
              <a:rPr lang="en-US" dirty="0" smtClean="0"/>
              <a:t> </a:t>
            </a:r>
            <a:r>
              <a:rPr lang="en-US" dirty="0" err="1" smtClean="0"/>
              <a:t>trích</a:t>
            </a:r>
            <a:r>
              <a:rPr lang="en-US" dirty="0" smtClean="0"/>
              <a:t> </a:t>
            </a:r>
            <a:r>
              <a:rPr lang="en-US" dirty="0" err="1" smtClean="0"/>
              <a:t>của</a:t>
            </a:r>
            <a:r>
              <a:rPr lang="en-US" dirty="0" smtClean="0"/>
              <a:t> Big Data</a:t>
            </a:r>
            <a:endParaRPr lang="vi-VN" dirty="0"/>
          </a:p>
        </p:txBody>
      </p:sp>
      <p:pic>
        <p:nvPicPr>
          <p:cNvPr id="9" name="Picture 8" descr="http://dainam.edu.vn/pic/Service/images/kh.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75656" y="4077072"/>
            <a:ext cx="5715000" cy="2243780"/>
          </a:xfrm>
          <a:prstGeom prst="rect">
            <a:avLst/>
          </a:prstGeom>
          <a:noFill/>
          <a:ln>
            <a:noFill/>
          </a:ln>
        </p:spPr>
      </p:pic>
      <p:sp>
        <p:nvSpPr>
          <p:cNvPr id="2" name="TextBox 1"/>
          <p:cNvSpPr txBox="1"/>
          <p:nvPr/>
        </p:nvSpPr>
        <p:spPr>
          <a:xfrm>
            <a:off x="730517" y="3200829"/>
            <a:ext cx="2000869" cy="369332"/>
          </a:xfrm>
          <a:prstGeom prst="rect">
            <a:avLst/>
          </a:prstGeom>
          <a:noFill/>
        </p:spPr>
        <p:txBody>
          <a:bodyPr wrap="none" rtlCol="0">
            <a:spAutoFit/>
          </a:bodyPr>
          <a:lstStyle/>
          <a:p>
            <a:r>
              <a:rPr lang="en-US" b="1" dirty="0" err="1" smtClean="0">
                <a:solidFill>
                  <a:schemeClr val="accent1"/>
                </a:solidFill>
              </a:rPr>
              <a:t>Phần</a:t>
            </a:r>
            <a:r>
              <a:rPr lang="en-US" b="1" dirty="0" smtClean="0">
                <a:solidFill>
                  <a:schemeClr val="accent1"/>
                </a:solidFill>
              </a:rPr>
              <a:t> 5</a:t>
            </a:r>
            <a:r>
              <a:rPr lang="en-US" dirty="0" smtClean="0"/>
              <a:t>: </a:t>
            </a:r>
            <a:r>
              <a:rPr lang="en-US" dirty="0" err="1" smtClean="0"/>
              <a:t>Kết</a:t>
            </a:r>
            <a:r>
              <a:rPr lang="en-US" dirty="0" smtClean="0"/>
              <a:t> </a:t>
            </a:r>
            <a:r>
              <a:rPr lang="en-US" dirty="0" err="1" smtClean="0"/>
              <a:t>luận</a:t>
            </a:r>
            <a:endParaRPr lang="vi-VN" dirty="0"/>
          </a:p>
        </p:txBody>
      </p:sp>
    </p:spTree>
    <p:extLst>
      <p:ext uri="{BB962C8B-B14F-4D97-AF65-F5344CB8AC3E}">
        <p14:creationId xmlns:p14="http://schemas.microsoft.com/office/powerpoint/2010/main" xmlns="" val="23057324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ig_Data_problem.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0068" y="480447"/>
            <a:ext cx="7971874" cy="4511025"/>
          </a:xfrm>
          <a:prstGeom prst="rect">
            <a:avLst/>
          </a:prstGeom>
          <a:noFill/>
          <a:ln>
            <a:noFill/>
          </a:ln>
        </p:spPr>
      </p:pic>
      <p:sp>
        <p:nvSpPr>
          <p:cNvPr id="5" name="TextBox 4"/>
          <p:cNvSpPr txBox="1"/>
          <p:nvPr/>
        </p:nvSpPr>
        <p:spPr>
          <a:xfrm>
            <a:off x="2581111" y="5367119"/>
            <a:ext cx="3617740" cy="707886"/>
          </a:xfrm>
          <a:prstGeom prst="rect">
            <a:avLst/>
          </a:prstGeom>
          <a:noFill/>
        </p:spPr>
        <p:txBody>
          <a:bodyPr wrap="square" rtlCol="0">
            <a:spAutoFit/>
          </a:bodyPr>
          <a:lstStyle/>
          <a:p>
            <a:r>
              <a:rPr lang="en-US" sz="4000" i="1" dirty="0" smtClean="0">
                <a:latin typeface="Blackadder ITC" pitchFamily="82" charset="0"/>
              </a:rPr>
              <a:t>Thanks for watching</a:t>
            </a:r>
            <a:endParaRPr lang="vi-VN" sz="4000" i="1" dirty="0"/>
          </a:p>
        </p:txBody>
      </p:sp>
    </p:spTree>
    <p:extLst>
      <p:ext uri="{BB962C8B-B14F-4D97-AF65-F5344CB8AC3E}">
        <p14:creationId xmlns:p14="http://schemas.microsoft.com/office/powerpoint/2010/main" xmlns="" val="115708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60892" y="2924944"/>
            <a:ext cx="6183405" cy="1477328"/>
          </a:xfrm>
          <a:prstGeom prst="rect">
            <a:avLst/>
          </a:prstGeom>
          <a:noFill/>
        </p:spPr>
        <p:txBody>
          <a:bodyPr wrap="square" rtlCol="0">
            <a:spAutoFit/>
          </a:bodyPr>
          <a:lstStyle/>
          <a:p>
            <a:pPr algn="ctr"/>
            <a:r>
              <a:rPr lang="en-US" sz="3600" b="1" dirty="0" err="1" smtClean="0">
                <a:solidFill>
                  <a:schemeClr val="accent1">
                    <a:lumMod val="75000"/>
                  </a:schemeClr>
                </a:solidFill>
                <a:effectLst>
                  <a:outerShdw blurRad="38100" dist="38100" dir="2700000" algn="tl">
                    <a:srgbClr val="000000">
                      <a:alpha val="43137"/>
                    </a:srgbClr>
                  </a:outerShdw>
                </a:effectLst>
              </a:rPr>
              <a:t>Phần</a:t>
            </a:r>
            <a:r>
              <a:rPr lang="en-US" sz="3600" b="1" dirty="0" smtClean="0">
                <a:solidFill>
                  <a:schemeClr val="accent1">
                    <a:lumMod val="75000"/>
                  </a:schemeClr>
                </a:solidFill>
                <a:effectLst>
                  <a:outerShdw blurRad="38100" dist="38100" dir="2700000" algn="tl">
                    <a:srgbClr val="000000">
                      <a:alpha val="43137"/>
                    </a:srgbClr>
                  </a:outerShdw>
                </a:effectLst>
              </a:rPr>
              <a:t> 1:</a:t>
            </a:r>
          </a:p>
          <a:p>
            <a:pPr algn="ctr"/>
            <a:r>
              <a:rPr lang="en-US" sz="3600" b="1" dirty="0" err="1" smtClean="0">
                <a:solidFill>
                  <a:schemeClr val="accent1">
                    <a:lumMod val="75000"/>
                  </a:schemeClr>
                </a:solidFill>
                <a:effectLst>
                  <a:outerShdw blurRad="38100" dist="38100" dir="2700000" algn="tl">
                    <a:srgbClr val="000000">
                      <a:alpha val="43137"/>
                    </a:srgbClr>
                  </a:outerShdw>
                </a:effectLst>
              </a:rPr>
              <a:t>Khái</a:t>
            </a:r>
            <a:r>
              <a:rPr lang="en-US" sz="3600" b="1" dirty="0" smtClean="0">
                <a:solidFill>
                  <a:schemeClr val="accent1">
                    <a:lumMod val="75000"/>
                  </a:schemeClr>
                </a:solidFill>
                <a:effectLst>
                  <a:outerShdw blurRad="38100" dist="38100" dir="2700000" algn="tl">
                    <a:srgbClr val="000000">
                      <a:alpha val="43137"/>
                    </a:srgbClr>
                  </a:outerShdw>
                </a:effectLst>
              </a:rPr>
              <a:t> </a:t>
            </a:r>
            <a:r>
              <a:rPr lang="en-US" sz="3600" b="1" dirty="0" err="1" smtClean="0">
                <a:solidFill>
                  <a:schemeClr val="accent1">
                    <a:lumMod val="75000"/>
                  </a:schemeClr>
                </a:solidFill>
                <a:effectLst>
                  <a:outerShdw blurRad="38100" dist="38100" dir="2700000" algn="tl">
                    <a:srgbClr val="000000">
                      <a:alpha val="43137"/>
                    </a:srgbClr>
                  </a:outerShdw>
                </a:effectLst>
              </a:rPr>
              <a:t>Quát</a:t>
            </a:r>
            <a:r>
              <a:rPr lang="en-US" sz="3600" b="1" dirty="0" smtClean="0">
                <a:solidFill>
                  <a:schemeClr val="accent1">
                    <a:lumMod val="75000"/>
                  </a:schemeClr>
                </a:solidFill>
                <a:effectLst>
                  <a:outerShdw blurRad="38100" dist="38100" dir="2700000" algn="tl">
                    <a:srgbClr val="000000">
                      <a:alpha val="43137"/>
                    </a:srgbClr>
                  </a:outerShdw>
                </a:effectLst>
              </a:rPr>
              <a:t> </a:t>
            </a:r>
            <a:r>
              <a:rPr lang="en-US" sz="3600" b="1" dirty="0" err="1" smtClean="0">
                <a:solidFill>
                  <a:schemeClr val="accent1">
                    <a:lumMod val="75000"/>
                  </a:schemeClr>
                </a:solidFill>
                <a:effectLst>
                  <a:outerShdw blurRad="38100" dist="38100" dir="2700000" algn="tl">
                    <a:srgbClr val="000000">
                      <a:alpha val="43137"/>
                    </a:srgbClr>
                  </a:outerShdw>
                </a:effectLst>
              </a:rPr>
              <a:t>Về</a:t>
            </a:r>
            <a:r>
              <a:rPr lang="en-US" sz="3600" b="1" dirty="0" smtClean="0">
                <a:solidFill>
                  <a:schemeClr val="accent1">
                    <a:lumMod val="75000"/>
                  </a:schemeClr>
                </a:solidFill>
                <a:effectLst>
                  <a:outerShdw blurRad="38100" dist="38100" dir="2700000" algn="tl">
                    <a:srgbClr val="000000">
                      <a:alpha val="43137"/>
                    </a:srgbClr>
                  </a:outerShdw>
                </a:effectLst>
              </a:rPr>
              <a:t> Big Data </a:t>
            </a:r>
          </a:p>
          <a:p>
            <a:endParaRPr lang="vi-VN" dirty="0"/>
          </a:p>
        </p:txBody>
      </p:sp>
    </p:spTree>
    <p:extLst>
      <p:ext uri="{BB962C8B-B14F-4D97-AF65-F5344CB8AC3E}">
        <p14:creationId xmlns:p14="http://schemas.microsoft.com/office/powerpoint/2010/main" xmlns="" val="3713300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548680"/>
            <a:ext cx="4017446" cy="584775"/>
          </a:xfrm>
          <a:prstGeom prst="rect">
            <a:avLst/>
          </a:prstGeom>
          <a:noFill/>
        </p:spPr>
        <p:txBody>
          <a:bodyPr wrap="none" rtlCol="0">
            <a:spAutoFit/>
          </a:bodyPr>
          <a:lstStyle/>
          <a:p>
            <a:r>
              <a:rPr lang="en-US" sz="3200" b="1" dirty="0" smtClean="0">
                <a:solidFill>
                  <a:srgbClr val="FF0000"/>
                </a:solidFill>
              </a:rPr>
              <a:t>1.1:Big Data </a:t>
            </a:r>
            <a:r>
              <a:rPr lang="en-US" sz="3200" b="1" dirty="0" err="1" smtClean="0">
                <a:solidFill>
                  <a:srgbClr val="FF0000"/>
                </a:solidFill>
              </a:rPr>
              <a:t>Là</a:t>
            </a:r>
            <a:r>
              <a:rPr lang="en-US" sz="3200" b="1" dirty="0" smtClean="0">
                <a:solidFill>
                  <a:srgbClr val="FF0000"/>
                </a:solidFill>
              </a:rPr>
              <a:t> </a:t>
            </a:r>
            <a:r>
              <a:rPr lang="en-US" sz="3200" b="1" dirty="0" err="1" smtClean="0">
                <a:solidFill>
                  <a:srgbClr val="FF0000"/>
                </a:solidFill>
              </a:rPr>
              <a:t>Gì</a:t>
            </a:r>
            <a:endParaRPr lang="vi-VN" sz="3200" b="1" dirty="0">
              <a:solidFill>
                <a:srgbClr val="FF0000"/>
              </a:solidFill>
            </a:endParaRPr>
          </a:p>
        </p:txBody>
      </p:sp>
      <p:sp>
        <p:nvSpPr>
          <p:cNvPr id="6" name="TextBox 5"/>
          <p:cNvSpPr txBox="1"/>
          <p:nvPr/>
        </p:nvSpPr>
        <p:spPr>
          <a:xfrm>
            <a:off x="395536" y="1268760"/>
            <a:ext cx="7265130" cy="1938992"/>
          </a:xfrm>
          <a:prstGeom prst="rect">
            <a:avLst/>
          </a:prstGeom>
          <a:noFill/>
        </p:spPr>
        <p:txBody>
          <a:bodyPr wrap="none" rtlCol="0">
            <a:spAutoFit/>
          </a:bodyPr>
          <a:lstStyle/>
          <a:p>
            <a:pPr marL="285750" indent="-285750">
              <a:buFont typeface="Arial" pitchFamily="34" charset="0"/>
              <a:buChar char="•"/>
            </a:pPr>
            <a:r>
              <a:rPr lang="en-US" sz="2400" b="1" dirty="0"/>
              <a:t>Big Data </a:t>
            </a:r>
            <a:r>
              <a:rPr lang="en-US" sz="2400" dirty="0" err="1"/>
              <a:t>là</a:t>
            </a:r>
            <a:r>
              <a:rPr lang="en-US" sz="2400" dirty="0"/>
              <a:t> </a:t>
            </a:r>
            <a:r>
              <a:rPr lang="en-US" sz="2400" dirty="0" err="1"/>
              <a:t>thuật</a:t>
            </a:r>
            <a:r>
              <a:rPr lang="en-US" sz="2400" dirty="0"/>
              <a:t> </a:t>
            </a:r>
            <a:r>
              <a:rPr lang="en-US" sz="2400" dirty="0" err="1"/>
              <a:t>ngữ</a:t>
            </a:r>
            <a:r>
              <a:rPr lang="en-US" sz="2400" dirty="0"/>
              <a:t> </a:t>
            </a:r>
            <a:r>
              <a:rPr lang="en-US" sz="2400" dirty="0" err="1"/>
              <a:t>dùng</a:t>
            </a:r>
            <a:r>
              <a:rPr lang="en-US" sz="2400" dirty="0"/>
              <a:t> </a:t>
            </a:r>
            <a:r>
              <a:rPr lang="en-US" sz="2400" dirty="0" err="1"/>
              <a:t>để</a:t>
            </a:r>
            <a:r>
              <a:rPr lang="en-US" sz="2400" dirty="0"/>
              <a:t> </a:t>
            </a:r>
            <a:r>
              <a:rPr lang="en-US" sz="2400" dirty="0" err="1"/>
              <a:t>chỉ</a:t>
            </a:r>
            <a:r>
              <a:rPr lang="en-US" sz="2400" dirty="0"/>
              <a:t> </a:t>
            </a:r>
            <a:r>
              <a:rPr lang="en-US" sz="2400" dirty="0" err="1"/>
              <a:t>một</a:t>
            </a:r>
            <a:r>
              <a:rPr lang="en-US" sz="2400" dirty="0"/>
              <a:t> </a:t>
            </a:r>
            <a:r>
              <a:rPr lang="en-US" sz="2400" dirty="0" err="1"/>
              <a:t>tập</a:t>
            </a:r>
            <a:r>
              <a:rPr lang="en-US" sz="2400" dirty="0"/>
              <a:t> </a:t>
            </a:r>
            <a:r>
              <a:rPr lang="en-US" sz="2400" dirty="0" err="1" smtClean="0"/>
              <a:t>hợp</a:t>
            </a:r>
            <a:endParaRPr lang="en-US" sz="2400" dirty="0" smtClean="0"/>
          </a:p>
          <a:p>
            <a:r>
              <a:rPr lang="en-US" sz="2400" dirty="0" smtClean="0"/>
              <a:t> </a:t>
            </a:r>
            <a:r>
              <a:rPr lang="en-US" sz="2400" b="1" dirty="0" err="1"/>
              <a:t>dữ</a:t>
            </a:r>
            <a:r>
              <a:rPr lang="en-US" sz="2400" b="1" dirty="0"/>
              <a:t> </a:t>
            </a:r>
            <a:r>
              <a:rPr lang="en-US" sz="2400" b="1" dirty="0" err="1"/>
              <a:t>liệu</a:t>
            </a:r>
            <a:r>
              <a:rPr lang="en-US" sz="2400" b="1" dirty="0"/>
              <a:t> </a:t>
            </a:r>
            <a:r>
              <a:rPr lang="en-US" sz="2400" b="1" dirty="0" err="1"/>
              <a:t>rất</a:t>
            </a:r>
            <a:r>
              <a:rPr lang="en-US" sz="2400" b="1" dirty="0"/>
              <a:t> </a:t>
            </a:r>
            <a:r>
              <a:rPr lang="en-US" sz="2400" b="1" dirty="0" err="1"/>
              <a:t>lớn</a:t>
            </a:r>
            <a:r>
              <a:rPr lang="en-US" sz="2400" b="1" dirty="0"/>
              <a:t> </a:t>
            </a:r>
            <a:r>
              <a:rPr lang="en-US" sz="2400" dirty="0" err="1"/>
              <a:t>và</a:t>
            </a:r>
            <a:r>
              <a:rPr lang="en-US" sz="2400" dirty="0"/>
              <a:t> </a:t>
            </a:r>
            <a:r>
              <a:rPr lang="en-US" sz="2400" dirty="0" err="1"/>
              <a:t>rất</a:t>
            </a:r>
            <a:r>
              <a:rPr lang="en-US" sz="2400" dirty="0"/>
              <a:t> </a:t>
            </a:r>
            <a:r>
              <a:rPr lang="en-US" sz="2400" b="1" dirty="0" err="1" smtClean="0"/>
              <a:t>phức</a:t>
            </a:r>
            <a:r>
              <a:rPr lang="en-US" sz="2400" b="1" dirty="0"/>
              <a:t> </a:t>
            </a:r>
            <a:r>
              <a:rPr lang="en-US" sz="2400" b="1" dirty="0" err="1" smtClean="0"/>
              <a:t>tạp</a:t>
            </a:r>
            <a:r>
              <a:rPr lang="en-US" sz="2400" b="1" dirty="0" smtClean="0"/>
              <a:t> </a:t>
            </a:r>
          </a:p>
          <a:p>
            <a:endParaRPr lang="en-US" sz="2400" b="1" dirty="0" smtClean="0"/>
          </a:p>
          <a:p>
            <a:pPr marL="342900" indent="-342900">
              <a:buFont typeface="Arial" pitchFamily="34" charset="0"/>
              <a:buChar char="•"/>
            </a:pPr>
            <a:r>
              <a:rPr lang="en-US" sz="2400" b="1" dirty="0" err="1" smtClean="0"/>
              <a:t>Không</a:t>
            </a:r>
            <a:r>
              <a:rPr lang="en-US" sz="2400" b="1" dirty="0" smtClean="0"/>
              <a:t> </a:t>
            </a:r>
            <a:r>
              <a:rPr lang="en-US" sz="2400" b="1" dirty="0" err="1" smtClean="0"/>
              <a:t>thể</a:t>
            </a:r>
            <a:r>
              <a:rPr lang="en-US" sz="2400" b="1" dirty="0" smtClean="0"/>
              <a:t> </a:t>
            </a:r>
            <a:r>
              <a:rPr lang="en-US" sz="2400" b="1" dirty="0" err="1" smtClean="0"/>
              <a:t>được</a:t>
            </a:r>
            <a:r>
              <a:rPr lang="en-US" sz="2400" b="1" dirty="0" smtClean="0"/>
              <a:t> </a:t>
            </a:r>
            <a:r>
              <a:rPr lang="en-US" sz="2400" dirty="0" err="1" smtClean="0"/>
              <a:t>xử</a:t>
            </a:r>
            <a:r>
              <a:rPr lang="en-US" sz="2400" dirty="0" smtClean="0"/>
              <a:t> </a:t>
            </a:r>
            <a:r>
              <a:rPr lang="en-US" sz="2400" dirty="0" err="1" smtClean="0"/>
              <a:t>lí</a:t>
            </a:r>
            <a:r>
              <a:rPr lang="en-US" sz="2400" dirty="0" smtClean="0"/>
              <a:t> </a:t>
            </a:r>
            <a:r>
              <a:rPr lang="en-US" sz="2400" dirty="0" err="1" smtClean="0"/>
              <a:t>bằng</a:t>
            </a:r>
            <a:r>
              <a:rPr lang="en-US" sz="2400" dirty="0" smtClean="0"/>
              <a:t> </a:t>
            </a:r>
            <a:r>
              <a:rPr lang="en-US" sz="2400" dirty="0" err="1" smtClean="0"/>
              <a:t>những</a:t>
            </a:r>
            <a:r>
              <a:rPr lang="en-US" sz="2400" dirty="0" smtClean="0"/>
              <a:t> </a:t>
            </a:r>
            <a:r>
              <a:rPr lang="en-US" sz="2400" dirty="0" err="1" smtClean="0"/>
              <a:t>công</a:t>
            </a:r>
            <a:r>
              <a:rPr lang="en-US" sz="2400" dirty="0" smtClean="0"/>
              <a:t> </a:t>
            </a:r>
            <a:r>
              <a:rPr lang="en-US" sz="2400" dirty="0" err="1" smtClean="0"/>
              <a:t>cụ</a:t>
            </a:r>
            <a:r>
              <a:rPr lang="en-US" sz="2400" dirty="0" smtClean="0"/>
              <a:t>, </a:t>
            </a:r>
            <a:r>
              <a:rPr lang="en-US" sz="2400" dirty="0" err="1" smtClean="0"/>
              <a:t>ứng</a:t>
            </a:r>
            <a:r>
              <a:rPr lang="en-US" sz="2400" dirty="0" smtClean="0"/>
              <a:t> </a:t>
            </a:r>
          </a:p>
          <a:p>
            <a:r>
              <a:rPr lang="en-US" sz="2400" dirty="0" err="1" smtClean="0"/>
              <a:t>dụng</a:t>
            </a:r>
            <a:r>
              <a:rPr lang="en-US" sz="2400" dirty="0" smtClean="0"/>
              <a:t> </a:t>
            </a:r>
            <a:r>
              <a:rPr lang="en-US" sz="2400" dirty="0" err="1" smtClean="0"/>
              <a:t>thông</a:t>
            </a:r>
            <a:r>
              <a:rPr lang="en-US" sz="2400" dirty="0" smtClean="0"/>
              <a:t> </a:t>
            </a:r>
            <a:r>
              <a:rPr lang="en-US" sz="2400" dirty="0" err="1" smtClean="0"/>
              <a:t>thường</a:t>
            </a:r>
            <a:endParaRPr lang="en-US" sz="2400" dirty="0" smtClean="0"/>
          </a:p>
        </p:txBody>
      </p:sp>
      <p:pic>
        <p:nvPicPr>
          <p:cNvPr id="8" name="Picture 7"/>
          <p:cNvPicPr/>
          <p:nvPr/>
        </p:nvPicPr>
        <p:blipFill>
          <a:blip r:embed="rId2" cstate="print">
            <a:extLst>
              <a:ext uri="{28A0092B-C50C-407E-A947-70E740481C1C}">
                <a14:useLocalDpi xmlns:a14="http://schemas.microsoft.com/office/drawing/2010/main" xmlns="" val="0"/>
              </a:ext>
            </a:extLst>
          </a:blip>
          <a:stretch>
            <a:fillRect/>
          </a:stretch>
        </p:blipFill>
        <p:spPr>
          <a:xfrm>
            <a:off x="1979712" y="3402811"/>
            <a:ext cx="4715510" cy="3095625"/>
          </a:xfrm>
          <a:prstGeom prst="rect">
            <a:avLst/>
          </a:prstGeom>
        </p:spPr>
      </p:pic>
    </p:spTree>
    <p:extLst>
      <p:ext uri="{BB962C8B-B14F-4D97-AF65-F5344CB8AC3E}">
        <p14:creationId xmlns:p14="http://schemas.microsoft.com/office/powerpoint/2010/main" xmlns="" val="404942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7544" y="1052736"/>
            <a:ext cx="8219256" cy="4873752"/>
          </a:xfrm>
        </p:spPr>
        <p:txBody>
          <a:bodyPr>
            <a:normAutofit/>
          </a:bodyPr>
          <a:lstStyle/>
          <a:p>
            <a:r>
              <a:rPr lang="en-US" b="1" dirty="0">
                <a:latin typeface="Times New Roman" pitchFamily="18" charset="0"/>
                <a:cs typeface="Times New Roman" pitchFamily="18" charset="0"/>
              </a:rPr>
              <a:t>Big Data </a:t>
            </a:r>
            <a:r>
              <a:rPr lang="en-US" dirty="0" err="1">
                <a:latin typeface="Times New Roman" pitchFamily="18" charset="0"/>
                <a:cs typeface="Times New Roman" pitchFamily="18" charset="0"/>
              </a:rPr>
              <a:t>chứa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nó</a:t>
            </a:r>
            <a:r>
              <a:rPr lang="en-US" dirty="0">
                <a:latin typeface="Times New Roman" pitchFamily="18" charset="0"/>
                <a:cs typeface="Times New Roman" pitchFamily="18" charset="0"/>
              </a:rPr>
              <a:t> </a:t>
            </a:r>
            <a:r>
              <a:rPr lang="en-US" b="1" dirty="0" err="1">
                <a:latin typeface="Times New Roman" pitchFamily="18" charset="0"/>
                <a:cs typeface="Times New Roman" pitchFamily="18" charset="0"/>
              </a:rPr>
              <a:t>rất</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nhiều</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thông</a:t>
            </a:r>
            <a:r>
              <a:rPr lang="en-US" b="1" dirty="0">
                <a:latin typeface="Times New Roman" pitchFamily="18" charset="0"/>
                <a:cs typeface="Times New Roman" pitchFamily="18" charset="0"/>
              </a:rPr>
              <a:t> tin </a:t>
            </a:r>
            <a:r>
              <a:rPr lang="en-US" b="1" dirty="0" err="1">
                <a:latin typeface="Times New Roman" pitchFamily="18" charset="0"/>
                <a:cs typeface="Times New Roman" pitchFamily="18" charset="0"/>
              </a:rPr>
              <a:t>quý</a:t>
            </a:r>
            <a:r>
              <a:rPr lang="en-US" b="1" dirty="0">
                <a:latin typeface="Times New Roman" pitchFamily="18" charset="0"/>
                <a:cs typeface="Times New Roman" pitchFamily="18" charset="0"/>
              </a:rPr>
              <a:t> </a:t>
            </a:r>
            <a:r>
              <a:rPr lang="en-US" dirty="0" err="1">
                <a:latin typeface="Times New Roman" pitchFamily="18" charset="0"/>
                <a:cs typeface="Times New Roman" pitchFamily="18" charset="0"/>
              </a:rPr>
              <a:t>giá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nếu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trích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xuất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sẽ</a:t>
            </a:r>
            <a:r>
              <a:rPr lang="en-US" dirty="0">
                <a:latin typeface="Times New Roman" pitchFamily="18" charset="0"/>
                <a:cs typeface="Times New Roman" pitchFamily="18" charset="0"/>
              </a:rPr>
              <a:t> </a:t>
            </a:r>
            <a:r>
              <a:rPr lang="en-US" b="1" dirty="0" err="1">
                <a:latin typeface="Times New Roman" pitchFamily="18" charset="0"/>
                <a:cs typeface="Times New Roman" pitchFamily="18" charset="0"/>
              </a:rPr>
              <a:t>giúp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rất</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nhiều</a:t>
            </a:r>
            <a:r>
              <a:rPr lang="en-US" b="1"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việc</a:t>
            </a:r>
            <a:r>
              <a:rPr lang="en-US" dirty="0" smtClean="0">
                <a:latin typeface="Times New Roman" pitchFamily="18" charset="0"/>
                <a:cs typeface="Times New Roman" pitchFamily="18" charset="0"/>
              </a:rPr>
              <a:t>:</a:t>
            </a:r>
          </a:p>
          <a:p>
            <a:pPr marL="0" indent="0">
              <a:buNone/>
            </a:pPr>
            <a:endParaRPr lang="en-US" sz="2800" dirty="0" smtClean="0">
              <a:latin typeface="Times New Roman" pitchFamily="18" charset="0"/>
              <a:cs typeface="Times New Roman" pitchFamily="18" charset="0"/>
            </a:endParaRPr>
          </a:p>
          <a:p>
            <a:pPr lvl="1"/>
            <a:r>
              <a:rPr lang="en-US" sz="2400" dirty="0" err="1" smtClean="0">
                <a:latin typeface="Times New Roman" pitchFamily="18" charset="0"/>
                <a:cs typeface="Times New Roman" pitchFamily="18" charset="0"/>
              </a:rPr>
              <a:t>Kinh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doanh</a:t>
            </a:r>
            <a:endParaRPr lang="en-US" sz="2400" dirty="0" smtClean="0">
              <a:latin typeface="Times New Roman" pitchFamily="18" charset="0"/>
              <a:cs typeface="Times New Roman" pitchFamily="18" charset="0"/>
            </a:endParaRPr>
          </a:p>
          <a:p>
            <a:pPr lvl="1"/>
            <a:r>
              <a:rPr lang="en-US" sz="2400" dirty="0" err="1" smtClean="0">
                <a:latin typeface="Times New Roman" pitchFamily="18" charset="0"/>
                <a:cs typeface="Times New Roman" pitchFamily="18" charset="0"/>
              </a:rPr>
              <a:t>Nghiên</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cứu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khoa</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học</a:t>
            </a:r>
            <a:endParaRPr lang="en-US" sz="2400" dirty="0" smtClean="0">
              <a:latin typeface="Times New Roman" pitchFamily="18" charset="0"/>
              <a:cs typeface="Times New Roman" pitchFamily="18" charset="0"/>
            </a:endParaRPr>
          </a:p>
          <a:p>
            <a:pPr lvl="1"/>
            <a:r>
              <a:rPr lang="en-US" sz="2400" dirty="0" err="1" smtClean="0">
                <a:latin typeface="Times New Roman" pitchFamily="18" charset="0"/>
                <a:cs typeface="Times New Roman" pitchFamily="18" charset="0"/>
              </a:rPr>
              <a:t>Dự</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đoán</a:t>
            </a:r>
            <a:r>
              <a:rPr lang="en-US" sz="2400" dirty="0">
                <a:latin typeface="Times New Roman" pitchFamily="18" charset="0"/>
                <a:cs typeface="Times New Roman" pitchFamily="18" charset="0"/>
              </a:rPr>
              <a:t> </a:t>
            </a:r>
            <a:r>
              <a:rPr lang="en-US" sz="2400" err="1" smtClean="0">
                <a:latin typeface="Times New Roman" pitchFamily="18" charset="0"/>
                <a:cs typeface="Times New Roman" pitchFamily="18" charset="0"/>
              </a:rPr>
              <a:t>dịch</a:t>
            </a:r>
            <a:r>
              <a:rPr lang="en-US" sz="2400" smtClean="0">
                <a:latin typeface="Times New Roman" pitchFamily="18" charset="0"/>
                <a:cs typeface="Times New Roman" pitchFamily="18" charset="0"/>
              </a:rPr>
              <a:t> bệnh</a:t>
            </a:r>
            <a:r>
              <a:rPr lang="en-US" sz="2400">
                <a:latin typeface="Times New Roman" pitchFamily="18" charset="0"/>
                <a:cs typeface="Times New Roman" pitchFamily="18" charset="0"/>
              </a:rPr>
              <a:t> </a:t>
            </a:r>
            <a:r>
              <a:rPr lang="en-US" sz="2400" smtClean="0">
                <a:latin typeface="Times New Roman" pitchFamily="18" charset="0"/>
                <a:cs typeface="Times New Roman" pitchFamily="18" charset="0"/>
              </a:rPr>
              <a:t>dịch sắp </a:t>
            </a:r>
            <a:r>
              <a:rPr lang="en-US" sz="2400" dirty="0" err="1" smtClean="0">
                <a:latin typeface="Times New Roman" pitchFamily="18" charset="0"/>
                <a:cs typeface="Times New Roman" pitchFamily="18" charset="0"/>
              </a:rPr>
              <a:t>diễn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ra</a:t>
            </a:r>
            <a:endParaRPr lang="en-US" sz="2400" dirty="0" smtClean="0">
              <a:latin typeface="Times New Roman" pitchFamily="18" charset="0"/>
              <a:cs typeface="Times New Roman" pitchFamily="18" charset="0"/>
            </a:endParaRPr>
          </a:p>
          <a:p>
            <a:pPr lvl="1"/>
            <a:r>
              <a:rPr lang="en-US" sz="2400" dirty="0" err="1" smtClean="0">
                <a:latin typeface="Times New Roman" pitchFamily="18" charset="0"/>
                <a:cs typeface="Times New Roman" pitchFamily="18" charset="0"/>
              </a:rPr>
              <a:t>Dự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đoán</a:t>
            </a:r>
            <a:r>
              <a:rPr lang="en-US" sz="2400" dirty="0" smtClean="0">
                <a:latin typeface="Times New Roman" pitchFamily="18" charset="0"/>
                <a:cs typeface="Times New Roman" pitchFamily="18" charset="0"/>
              </a:rPr>
              <a:t> </a:t>
            </a:r>
            <a:r>
              <a:rPr lang="en-US" sz="2400" err="1" smtClean="0">
                <a:latin typeface="Times New Roman" pitchFamily="18" charset="0"/>
                <a:cs typeface="Times New Roman" pitchFamily="18" charset="0"/>
              </a:rPr>
              <a:t>tỉ</a:t>
            </a:r>
            <a:r>
              <a:rPr lang="en-US" sz="2400" smtClean="0">
                <a:latin typeface="Times New Roman" pitchFamily="18" charset="0"/>
                <a:cs typeface="Times New Roman" pitchFamily="18" charset="0"/>
              </a:rPr>
              <a:t> lệ </a:t>
            </a:r>
            <a:r>
              <a:rPr lang="en-US" sz="2400" dirty="0" err="1">
                <a:latin typeface="Times New Roman" pitchFamily="18" charset="0"/>
                <a:cs typeface="Times New Roman" pitchFamily="18" charset="0"/>
              </a:rPr>
              <a:t>thất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nghiệp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hướng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nghề</a:t>
            </a:r>
            <a:r>
              <a:rPr lang="en-US" sz="2400" dirty="0">
                <a:latin typeface="Times New Roman" pitchFamily="18" charset="0"/>
                <a:cs typeface="Times New Roman" pitchFamily="18" charset="0"/>
              </a:rPr>
              <a:t> </a:t>
            </a:r>
            <a:r>
              <a:rPr lang="en-US" sz="2400" err="1">
                <a:latin typeface="Times New Roman" pitchFamily="18" charset="0"/>
                <a:cs typeface="Times New Roman" pitchFamily="18" charset="0"/>
              </a:rPr>
              <a:t>nghiệp</a:t>
            </a:r>
            <a:r>
              <a:rPr lang="en-US" sz="2400" smtClean="0">
                <a:latin typeface="Times New Roman" pitchFamily="18" charset="0"/>
                <a:cs typeface="Times New Roman" pitchFamily="18" charset="0"/>
              </a:rPr>
              <a:t>…</a:t>
            </a:r>
          </a:p>
          <a:p>
            <a:pPr marL="365760" lvl="1" indent="0">
              <a:buNone/>
            </a:pPr>
            <a:endParaRPr lang="vi-VN" sz="2400" dirty="0">
              <a:latin typeface="Times New Roman" pitchFamily="18" charset="0"/>
              <a:cs typeface="Times New Roman" pitchFamily="18" charset="0"/>
            </a:endParaRPr>
          </a:p>
        </p:txBody>
      </p:sp>
      <p:sp>
        <p:nvSpPr>
          <p:cNvPr id="4" name="TextBox 3"/>
          <p:cNvSpPr txBox="1"/>
          <p:nvPr/>
        </p:nvSpPr>
        <p:spPr>
          <a:xfrm>
            <a:off x="467544" y="397517"/>
            <a:ext cx="6356227" cy="523220"/>
          </a:xfrm>
          <a:prstGeom prst="rect">
            <a:avLst/>
          </a:prstGeom>
          <a:noFill/>
        </p:spPr>
        <p:txBody>
          <a:bodyPr wrap="none" rtlCol="0">
            <a:spAutoFit/>
          </a:bodyPr>
          <a:lstStyle/>
          <a:p>
            <a:r>
              <a:rPr lang="en-US" sz="2800" b="1" dirty="0" smtClean="0">
                <a:solidFill>
                  <a:srgbClr val="FF0000"/>
                </a:solidFill>
              </a:rPr>
              <a:t>1.2:Big Data </a:t>
            </a:r>
            <a:r>
              <a:rPr lang="en-US" sz="2800" b="1" dirty="0" err="1" smtClean="0">
                <a:solidFill>
                  <a:srgbClr val="FF0000"/>
                </a:solidFill>
              </a:rPr>
              <a:t>có</a:t>
            </a:r>
            <a:r>
              <a:rPr lang="en-US" sz="2800" b="1" dirty="0" smtClean="0">
                <a:solidFill>
                  <a:srgbClr val="FF0000"/>
                </a:solidFill>
              </a:rPr>
              <a:t> </a:t>
            </a:r>
            <a:r>
              <a:rPr lang="en-US" sz="2800" b="1" dirty="0" err="1" smtClean="0">
                <a:solidFill>
                  <a:srgbClr val="FF0000"/>
                </a:solidFill>
              </a:rPr>
              <a:t>vai</a:t>
            </a:r>
            <a:r>
              <a:rPr lang="en-US" sz="2800" b="1" dirty="0" smtClean="0">
                <a:solidFill>
                  <a:srgbClr val="FF0000"/>
                </a:solidFill>
              </a:rPr>
              <a:t> </a:t>
            </a:r>
            <a:r>
              <a:rPr lang="en-US" sz="2800" b="1" dirty="0" err="1" smtClean="0">
                <a:solidFill>
                  <a:srgbClr val="FF0000"/>
                </a:solidFill>
              </a:rPr>
              <a:t>trò</a:t>
            </a:r>
            <a:r>
              <a:rPr lang="en-US" sz="2800" b="1" dirty="0" smtClean="0">
                <a:solidFill>
                  <a:srgbClr val="FF0000"/>
                </a:solidFill>
              </a:rPr>
              <a:t>, </a:t>
            </a:r>
            <a:r>
              <a:rPr lang="en-US" sz="2800" b="1" dirty="0" err="1" smtClean="0">
                <a:solidFill>
                  <a:srgbClr val="FF0000"/>
                </a:solidFill>
              </a:rPr>
              <a:t>lợi</a:t>
            </a:r>
            <a:r>
              <a:rPr lang="en-US" sz="2800" b="1" dirty="0" smtClean="0">
                <a:solidFill>
                  <a:srgbClr val="FF0000"/>
                </a:solidFill>
              </a:rPr>
              <a:t> </a:t>
            </a:r>
            <a:r>
              <a:rPr lang="en-US" sz="2800" b="1" dirty="0" err="1" smtClean="0">
                <a:solidFill>
                  <a:srgbClr val="FF0000"/>
                </a:solidFill>
              </a:rPr>
              <a:t>ích</a:t>
            </a:r>
            <a:r>
              <a:rPr lang="en-US" sz="2800" b="1" dirty="0" smtClean="0">
                <a:solidFill>
                  <a:srgbClr val="FF0000"/>
                </a:solidFill>
              </a:rPr>
              <a:t> </a:t>
            </a:r>
            <a:r>
              <a:rPr lang="en-US" sz="2800" b="1" dirty="0" err="1" smtClean="0">
                <a:solidFill>
                  <a:srgbClr val="FF0000"/>
                </a:solidFill>
              </a:rPr>
              <a:t>gì</a:t>
            </a:r>
            <a:r>
              <a:rPr lang="en-US" sz="2800" b="1" dirty="0">
                <a:solidFill>
                  <a:srgbClr val="FF0000"/>
                </a:solidFill>
              </a:rPr>
              <a:t>.</a:t>
            </a:r>
            <a:r>
              <a:rPr lang="en-US" sz="2800" b="1" dirty="0" smtClean="0">
                <a:solidFill>
                  <a:srgbClr val="FF0000"/>
                </a:solidFill>
              </a:rPr>
              <a:t>?</a:t>
            </a:r>
            <a:endParaRPr lang="vi-VN" sz="2800" b="1" dirty="0">
              <a:solidFill>
                <a:srgbClr val="FF0000"/>
              </a:solidFill>
            </a:endParaRPr>
          </a:p>
        </p:txBody>
      </p:sp>
    </p:spTree>
    <p:extLst>
      <p:ext uri="{BB962C8B-B14F-4D97-AF65-F5344CB8AC3E}">
        <p14:creationId xmlns:p14="http://schemas.microsoft.com/office/powerpoint/2010/main" xmlns="" val="260486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49340" y="926239"/>
            <a:ext cx="7467600" cy="2934809"/>
          </a:xfrm>
        </p:spPr>
        <p:txBody>
          <a:bodyPr>
            <a:noAutofit/>
          </a:bodyPr>
          <a:lstStyle/>
          <a:p>
            <a:r>
              <a:rPr lang="en-US" sz="2800" dirty="0" err="1">
                <a:latin typeface="Times New Roman" pitchFamily="18" charset="0"/>
                <a:cs typeface="Times New Roman" pitchFamily="18" charset="0"/>
              </a:rPr>
              <a:t>Nhìn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chung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b="1" dirty="0" err="1">
                <a:latin typeface="Times New Roman" pitchFamily="18" charset="0"/>
                <a:cs typeface="Times New Roman" pitchFamily="18" charset="0"/>
              </a:rPr>
              <a:t>bốn</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lợi</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ích</a:t>
            </a:r>
            <a:r>
              <a:rPr lang="en-US" sz="2800" b="1" dirty="0">
                <a:latin typeface="Times New Roman" pitchFamily="18" charset="0"/>
                <a:cs typeface="Times New Roman" pitchFamily="18" charset="0"/>
              </a:rPr>
              <a:t> </a:t>
            </a:r>
            <a:r>
              <a:rPr lang="en-US" sz="2800" dirty="0" err="1">
                <a:latin typeface="Times New Roman" pitchFamily="18" charset="0"/>
                <a:cs typeface="Times New Roman" pitchFamily="18" charset="0"/>
              </a:rPr>
              <a:t>mà</a:t>
            </a: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Big Data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thể</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mang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lại</a:t>
            </a:r>
            <a:r>
              <a:rPr lang="en-US"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lvl="1"/>
            <a:r>
              <a:rPr lang="en-US" sz="2400" b="1" dirty="0" err="1">
                <a:solidFill>
                  <a:srgbClr val="C00000"/>
                </a:solidFill>
                <a:latin typeface="Times New Roman" pitchFamily="18" charset="0"/>
                <a:cs typeface="Times New Roman" pitchFamily="18" charset="0"/>
              </a:rPr>
              <a:t>C</a:t>
            </a:r>
            <a:r>
              <a:rPr lang="en-US" sz="2400" b="1" dirty="0" err="1" smtClean="0">
                <a:solidFill>
                  <a:srgbClr val="C00000"/>
                </a:solidFill>
                <a:latin typeface="Times New Roman" pitchFamily="18" charset="0"/>
                <a:cs typeface="Times New Roman" pitchFamily="18" charset="0"/>
              </a:rPr>
              <a:t>ắt</a:t>
            </a:r>
            <a:r>
              <a:rPr lang="en-US" sz="2400" b="1" dirty="0" smtClean="0">
                <a:solidFill>
                  <a:schemeClr val="accent1"/>
                </a:solidFill>
                <a:latin typeface="Times New Roman" pitchFamily="18" charset="0"/>
                <a:cs typeface="Times New Roman" pitchFamily="18" charset="0"/>
              </a:rPr>
              <a:t> </a:t>
            </a:r>
            <a:r>
              <a:rPr lang="en-US" sz="2400" dirty="0" err="1">
                <a:latin typeface="Times New Roman" pitchFamily="18" charset="0"/>
                <a:cs typeface="Times New Roman" pitchFamily="18" charset="0"/>
              </a:rPr>
              <a:t>giảm</a:t>
            </a:r>
            <a:r>
              <a:rPr lang="en-US" sz="2400" dirty="0">
                <a:latin typeface="Times New Roman" pitchFamily="18" charset="0"/>
                <a:cs typeface="Times New Roman" pitchFamily="18" charset="0"/>
              </a:rPr>
              <a:t> chi </a:t>
            </a:r>
            <a:r>
              <a:rPr lang="en-US" sz="2400" dirty="0" err="1" smtClean="0">
                <a:latin typeface="Times New Roman" pitchFamily="18" charset="0"/>
                <a:cs typeface="Times New Roman" pitchFamily="18" charset="0"/>
              </a:rPr>
              <a:t>phí</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lvl="1"/>
            <a:r>
              <a:rPr lang="en-US" sz="2400" b="1" dirty="0" err="1">
                <a:solidFill>
                  <a:srgbClr val="C00000"/>
                </a:solidFill>
                <a:latin typeface="Times New Roman" pitchFamily="18" charset="0"/>
                <a:cs typeface="Times New Roman" pitchFamily="18" charset="0"/>
              </a:rPr>
              <a:t>G</a:t>
            </a:r>
            <a:r>
              <a:rPr lang="en-US" sz="2400" b="1" dirty="0" err="1" smtClean="0">
                <a:solidFill>
                  <a:srgbClr val="C00000"/>
                </a:solidFill>
                <a:latin typeface="Times New Roman" pitchFamily="18" charset="0"/>
                <a:cs typeface="Times New Roman" pitchFamily="18" charset="0"/>
              </a:rPr>
              <a:t>iảm</a:t>
            </a:r>
            <a:r>
              <a:rPr lang="en-US" sz="2400" b="1" dirty="0" smtClean="0">
                <a:solidFill>
                  <a:schemeClr val="accent1"/>
                </a:solidFill>
                <a:latin typeface="Times New Roman" pitchFamily="18" charset="0"/>
                <a:cs typeface="Times New Roman" pitchFamily="18" charset="0"/>
              </a:rPr>
              <a:t> </a:t>
            </a:r>
            <a:r>
              <a:rPr lang="en-US" sz="2400" dirty="0" err="1">
                <a:latin typeface="Times New Roman" pitchFamily="18" charset="0"/>
                <a:cs typeface="Times New Roman" pitchFamily="18" charset="0"/>
              </a:rPr>
              <a:t>thời</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gian</a:t>
            </a:r>
            <a:endParaRPr lang="en-US" sz="2400" dirty="0" smtClean="0">
              <a:latin typeface="Times New Roman" pitchFamily="18" charset="0"/>
              <a:cs typeface="Times New Roman" pitchFamily="18" charset="0"/>
            </a:endParaRPr>
          </a:p>
          <a:p>
            <a:pPr lvl="1"/>
            <a:r>
              <a:rPr lang="en-US" sz="2400" b="1" dirty="0" err="1">
                <a:solidFill>
                  <a:srgbClr val="C00000"/>
                </a:solidFill>
                <a:latin typeface="Times New Roman" pitchFamily="18" charset="0"/>
                <a:cs typeface="Times New Roman" pitchFamily="18" charset="0"/>
              </a:rPr>
              <a:t>T</a:t>
            </a:r>
            <a:r>
              <a:rPr lang="en-US" sz="2400" b="1" dirty="0" err="1" smtClean="0">
                <a:solidFill>
                  <a:srgbClr val="C00000"/>
                </a:solidFill>
                <a:latin typeface="Times New Roman" pitchFamily="18" charset="0"/>
                <a:cs typeface="Times New Roman" pitchFamily="18" charset="0"/>
              </a:rPr>
              <a:t>ăng</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thời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triển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ưu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hóa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sản</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phẩm</a:t>
            </a:r>
            <a:endParaRPr lang="en-US" sz="2400" dirty="0" smtClean="0">
              <a:latin typeface="Times New Roman" pitchFamily="18" charset="0"/>
              <a:cs typeface="Times New Roman" pitchFamily="18" charset="0"/>
            </a:endParaRPr>
          </a:p>
          <a:p>
            <a:pPr lvl="1"/>
            <a:r>
              <a:rPr lang="en-US" sz="2400" b="1" dirty="0" err="1">
                <a:solidFill>
                  <a:srgbClr val="C00000"/>
                </a:solidFill>
                <a:latin typeface="Times New Roman" pitchFamily="18" charset="0"/>
                <a:cs typeface="Times New Roman" pitchFamily="18" charset="0"/>
              </a:rPr>
              <a:t>H</a:t>
            </a:r>
            <a:r>
              <a:rPr lang="en-US" sz="2400" b="1" dirty="0" err="1" smtClean="0">
                <a:solidFill>
                  <a:srgbClr val="C00000"/>
                </a:solidFill>
                <a:latin typeface="Times New Roman" pitchFamily="18" charset="0"/>
                <a:cs typeface="Times New Roman" pitchFamily="18" charset="0"/>
              </a:rPr>
              <a:t>ỗ</a:t>
            </a:r>
            <a:r>
              <a:rPr lang="en-US" sz="2400" b="1" dirty="0" smtClean="0">
                <a:solidFill>
                  <a:srgbClr val="C00000"/>
                </a:solidFill>
                <a:latin typeface="Times New Roman" pitchFamily="18" charset="0"/>
                <a:cs typeface="Times New Roman" pitchFamily="18" charset="0"/>
              </a:rPr>
              <a:t> </a:t>
            </a:r>
            <a:r>
              <a:rPr lang="en-US" sz="2400" b="1" dirty="0" err="1">
                <a:solidFill>
                  <a:srgbClr val="C00000"/>
                </a:solidFill>
                <a:latin typeface="Times New Roman" pitchFamily="18" charset="0"/>
                <a:cs typeface="Times New Roman" pitchFamily="18" charset="0"/>
              </a:rPr>
              <a:t>trợ</a:t>
            </a:r>
            <a:r>
              <a:rPr lang="en-US" sz="2400" b="1" dirty="0">
                <a:solidFill>
                  <a:srgbClr val="C00000"/>
                </a:solidFill>
                <a:latin typeface="Times New Roman" pitchFamily="18" charset="0"/>
                <a:cs typeface="Times New Roman" pitchFamily="18" charset="0"/>
              </a:rPr>
              <a:t> </a:t>
            </a:r>
            <a:r>
              <a:rPr lang="en-US" sz="2400" dirty="0">
                <a:latin typeface="Times New Roman" pitchFamily="18" charset="0"/>
                <a:cs typeface="Times New Roman" pitchFamily="18" charset="0"/>
              </a:rPr>
              <a:t>con </a:t>
            </a:r>
            <a:r>
              <a:rPr lang="en-US" sz="2400" dirty="0" err="1">
                <a:latin typeface="Times New Roman" pitchFamily="18" charset="0"/>
                <a:cs typeface="Times New Roman" pitchFamily="18" charset="0"/>
              </a:rPr>
              <a:t>người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những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quyết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định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đúng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hợp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hơn</a:t>
            </a:r>
            <a:r>
              <a:rPr lang="en-US" sz="2400" dirty="0">
                <a:latin typeface="Times New Roman" pitchFamily="18" charset="0"/>
                <a:cs typeface="Times New Roman" pitchFamily="18" charset="0"/>
              </a:rPr>
              <a:t>. </a:t>
            </a:r>
            <a:endParaRPr lang="vi-VN" sz="2400" dirty="0">
              <a:latin typeface="Times New Roman" pitchFamily="18" charset="0"/>
              <a:cs typeface="Times New Roman" pitchFamily="18" charset="0"/>
            </a:endParaRPr>
          </a:p>
          <a:p>
            <a:endParaRPr lang="vi-VN" sz="2800" dirty="0">
              <a:latin typeface="Times New Roman" pitchFamily="18" charset="0"/>
              <a:cs typeface="Times New Roman" pitchFamily="18" charset="0"/>
            </a:endParaRPr>
          </a:p>
        </p:txBody>
      </p:sp>
      <p:sp>
        <p:nvSpPr>
          <p:cNvPr id="4" name="TextBox 3"/>
          <p:cNvSpPr txBox="1"/>
          <p:nvPr/>
        </p:nvSpPr>
        <p:spPr>
          <a:xfrm>
            <a:off x="467544" y="397517"/>
            <a:ext cx="6253635" cy="523220"/>
          </a:xfrm>
          <a:prstGeom prst="rect">
            <a:avLst/>
          </a:prstGeom>
          <a:noFill/>
        </p:spPr>
        <p:txBody>
          <a:bodyPr wrap="none" rtlCol="0">
            <a:spAutoFit/>
          </a:bodyPr>
          <a:lstStyle/>
          <a:p>
            <a:r>
              <a:rPr lang="en-US" sz="2800" b="1" dirty="0" smtClean="0">
                <a:solidFill>
                  <a:srgbClr val="FF0000"/>
                </a:solidFill>
              </a:rPr>
              <a:t>1.2:BigData </a:t>
            </a:r>
            <a:r>
              <a:rPr lang="en-US" sz="2800" b="1" dirty="0" err="1" smtClean="0">
                <a:solidFill>
                  <a:srgbClr val="FF0000"/>
                </a:solidFill>
              </a:rPr>
              <a:t>có</a:t>
            </a:r>
            <a:r>
              <a:rPr lang="en-US" sz="2800" b="1" dirty="0" smtClean="0">
                <a:solidFill>
                  <a:srgbClr val="FF0000"/>
                </a:solidFill>
              </a:rPr>
              <a:t> </a:t>
            </a:r>
            <a:r>
              <a:rPr lang="en-US" sz="2800" b="1" dirty="0" err="1" smtClean="0">
                <a:solidFill>
                  <a:srgbClr val="FF0000"/>
                </a:solidFill>
              </a:rPr>
              <a:t>vai</a:t>
            </a:r>
            <a:r>
              <a:rPr lang="en-US" sz="2800" b="1" dirty="0" smtClean="0">
                <a:solidFill>
                  <a:srgbClr val="FF0000"/>
                </a:solidFill>
              </a:rPr>
              <a:t> </a:t>
            </a:r>
            <a:r>
              <a:rPr lang="en-US" sz="2800" b="1" dirty="0" err="1" smtClean="0">
                <a:solidFill>
                  <a:srgbClr val="FF0000"/>
                </a:solidFill>
              </a:rPr>
              <a:t>trò</a:t>
            </a:r>
            <a:r>
              <a:rPr lang="en-US" sz="2800" b="1" dirty="0" smtClean="0">
                <a:solidFill>
                  <a:srgbClr val="FF0000"/>
                </a:solidFill>
              </a:rPr>
              <a:t>, </a:t>
            </a:r>
            <a:r>
              <a:rPr lang="en-US" sz="2800" b="1" dirty="0" err="1" smtClean="0">
                <a:solidFill>
                  <a:srgbClr val="FF0000"/>
                </a:solidFill>
              </a:rPr>
              <a:t>lợi</a:t>
            </a:r>
            <a:r>
              <a:rPr lang="en-US" sz="2800" b="1" dirty="0" smtClean="0">
                <a:solidFill>
                  <a:srgbClr val="FF0000"/>
                </a:solidFill>
              </a:rPr>
              <a:t> </a:t>
            </a:r>
            <a:r>
              <a:rPr lang="en-US" sz="2800" b="1" dirty="0" err="1" smtClean="0">
                <a:solidFill>
                  <a:srgbClr val="FF0000"/>
                </a:solidFill>
              </a:rPr>
              <a:t>ích</a:t>
            </a:r>
            <a:r>
              <a:rPr lang="en-US" sz="2800" b="1" dirty="0" smtClean="0">
                <a:solidFill>
                  <a:srgbClr val="FF0000"/>
                </a:solidFill>
              </a:rPr>
              <a:t> </a:t>
            </a:r>
            <a:r>
              <a:rPr lang="en-US" sz="2800" b="1" dirty="0" err="1" smtClean="0">
                <a:solidFill>
                  <a:srgbClr val="FF0000"/>
                </a:solidFill>
              </a:rPr>
              <a:t>gì</a:t>
            </a:r>
            <a:r>
              <a:rPr lang="en-US" sz="2800" b="1" dirty="0">
                <a:solidFill>
                  <a:srgbClr val="FF0000"/>
                </a:solidFill>
              </a:rPr>
              <a:t>.</a:t>
            </a:r>
            <a:r>
              <a:rPr lang="en-US" sz="2800" b="1" dirty="0" smtClean="0">
                <a:solidFill>
                  <a:srgbClr val="FF0000"/>
                </a:solidFill>
              </a:rPr>
              <a:t>?</a:t>
            </a:r>
            <a:endParaRPr lang="vi-VN" sz="2800" b="1" dirty="0">
              <a:solidFill>
                <a:srgbClr val="FF0000"/>
              </a:solidFill>
            </a:endParaRPr>
          </a:p>
        </p:txBody>
      </p:sp>
      <p:pic>
        <p:nvPicPr>
          <p:cNvPr id="7" name="Picture 6"/>
          <p:cNvPicPr/>
          <p:nvPr/>
        </p:nvPicPr>
        <p:blipFill>
          <a:blip r:embed="rId2" cstate="print">
            <a:extLst>
              <a:ext uri="{28A0092B-C50C-407E-A947-70E740481C1C}">
                <a14:useLocalDpi xmlns:a14="http://schemas.microsoft.com/office/drawing/2010/main" xmlns="" val="0"/>
              </a:ext>
            </a:extLst>
          </a:blip>
          <a:stretch>
            <a:fillRect/>
          </a:stretch>
        </p:blipFill>
        <p:spPr>
          <a:xfrm>
            <a:off x="1910696" y="3861048"/>
            <a:ext cx="5256584" cy="2451100"/>
          </a:xfrm>
          <a:prstGeom prst="rect">
            <a:avLst/>
          </a:prstGeom>
        </p:spPr>
      </p:pic>
    </p:spTree>
    <p:extLst>
      <p:ext uri="{BB962C8B-B14F-4D97-AF65-F5344CB8AC3E}">
        <p14:creationId xmlns:p14="http://schemas.microsoft.com/office/powerpoint/2010/main" xmlns="" val="334607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1124744"/>
            <a:ext cx="7467600" cy="2404864"/>
          </a:xfrm>
        </p:spPr>
        <p:txBody>
          <a:bodyPr/>
          <a:lstStyle/>
          <a:p>
            <a:r>
              <a:rPr lang="vi-VN" b="1" dirty="0"/>
              <a:t>Volume</a:t>
            </a:r>
            <a:r>
              <a:rPr lang="vi-VN" dirty="0"/>
              <a:t> – dung lượng </a:t>
            </a:r>
            <a:r>
              <a:rPr lang="vi-VN" dirty="0" smtClean="0"/>
              <a:t>lớn</a:t>
            </a:r>
            <a:endParaRPr lang="en-US" dirty="0" smtClean="0"/>
          </a:p>
          <a:p>
            <a:r>
              <a:rPr lang="vi-VN" b="1" dirty="0"/>
              <a:t>Velocity</a:t>
            </a:r>
            <a:r>
              <a:rPr lang="vi-VN" dirty="0"/>
              <a:t> – tốc độ xử lý </a:t>
            </a:r>
            <a:r>
              <a:rPr lang="vi-VN" dirty="0" smtClean="0"/>
              <a:t>cao</a:t>
            </a:r>
            <a:endParaRPr lang="en-US" dirty="0" smtClean="0"/>
          </a:p>
          <a:p>
            <a:r>
              <a:rPr lang="vi-VN" b="1" dirty="0"/>
              <a:t>Variety</a:t>
            </a:r>
            <a:r>
              <a:rPr lang="vi-VN" dirty="0"/>
              <a:t> – đa dạng về chủng </a:t>
            </a:r>
            <a:r>
              <a:rPr lang="vi-VN" dirty="0" smtClean="0"/>
              <a:t>loại</a:t>
            </a:r>
            <a:endParaRPr lang="en-US" dirty="0" smtClean="0"/>
          </a:p>
        </p:txBody>
      </p:sp>
      <p:sp>
        <p:nvSpPr>
          <p:cNvPr id="4" name="TextBox 3"/>
          <p:cNvSpPr txBox="1"/>
          <p:nvPr/>
        </p:nvSpPr>
        <p:spPr>
          <a:xfrm>
            <a:off x="467544" y="476672"/>
            <a:ext cx="6622326" cy="523220"/>
          </a:xfrm>
          <a:prstGeom prst="rect">
            <a:avLst/>
          </a:prstGeom>
          <a:noFill/>
        </p:spPr>
        <p:txBody>
          <a:bodyPr wrap="none" rtlCol="0">
            <a:spAutoFit/>
          </a:bodyPr>
          <a:lstStyle/>
          <a:p>
            <a:r>
              <a:rPr lang="en-US" sz="2800" b="1" dirty="0" smtClean="0">
                <a:solidFill>
                  <a:srgbClr val="FF0000"/>
                </a:solidFill>
              </a:rPr>
              <a:t>1.3:Đặc </a:t>
            </a:r>
            <a:r>
              <a:rPr lang="en-US" sz="2800" b="1" dirty="0" err="1" smtClean="0">
                <a:solidFill>
                  <a:srgbClr val="FF0000"/>
                </a:solidFill>
              </a:rPr>
              <a:t>Điểm</a:t>
            </a:r>
            <a:r>
              <a:rPr lang="en-US" sz="2800" b="1" dirty="0" smtClean="0">
                <a:solidFill>
                  <a:srgbClr val="FF0000"/>
                </a:solidFill>
              </a:rPr>
              <a:t> </a:t>
            </a:r>
            <a:r>
              <a:rPr lang="en-US" sz="2800" b="1" dirty="0" err="1" smtClean="0">
                <a:solidFill>
                  <a:srgbClr val="FF0000"/>
                </a:solidFill>
              </a:rPr>
              <a:t>Nổi</a:t>
            </a:r>
            <a:r>
              <a:rPr lang="en-US" sz="2800" b="1" dirty="0" smtClean="0">
                <a:solidFill>
                  <a:srgbClr val="FF0000"/>
                </a:solidFill>
              </a:rPr>
              <a:t> </a:t>
            </a:r>
            <a:r>
              <a:rPr lang="en-US" sz="2800" b="1" dirty="0" err="1" smtClean="0">
                <a:solidFill>
                  <a:srgbClr val="FF0000"/>
                </a:solidFill>
              </a:rPr>
              <a:t>Trội</a:t>
            </a:r>
            <a:r>
              <a:rPr lang="en-US" sz="2800" b="1" dirty="0" smtClean="0">
                <a:solidFill>
                  <a:srgbClr val="FF0000"/>
                </a:solidFill>
              </a:rPr>
              <a:t> </a:t>
            </a:r>
            <a:r>
              <a:rPr lang="en-US" sz="2800" b="1" dirty="0" err="1" smtClean="0">
                <a:solidFill>
                  <a:srgbClr val="FF0000"/>
                </a:solidFill>
              </a:rPr>
              <a:t>Của</a:t>
            </a:r>
            <a:r>
              <a:rPr lang="en-US" sz="2800" b="1" dirty="0" smtClean="0">
                <a:solidFill>
                  <a:srgbClr val="FF0000"/>
                </a:solidFill>
              </a:rPr>
              <a:t> Big Data</a:t>
            </a:r>
            <a:endParaRPr lang="vi-VN" sz="2800" b="1" dirty="0">
              <a:solidFill>
                <a:srgbClr val="FF0000"/>
              </a:solidFill>
            </a:endParaRPr>
          </a:p>
        </p:txBody>
      </p:sp>
      <p:pic>
        <p:nvPicPr>
          <p:cNvPr id="5" name="Picture 2" descr="V3BigData"/>
          <p:cNvPicPr>
            <a:picLocks noChangeAspect="1" noChangeArrowheads="1"/>
          </p:cNvPicPr>
          <p:nvPr/>
        </p:nvPicPr>
        <p:blipFill>
          <a:blip r:embed="rId3" cstate="print"/>
          <a:srcRect/>
          <a:stretch>
            <a:fillRect/>
          </a:stretch>
        </p:blipFill>
        <p:spPr bwMode="auto">
          <a:xfrm>
            <a:off x="2555776" y="3259202"/>
            <a:ext cx="3010578" cy="2555341"/>
          </a:xfrm>
          <a:prstGeom prst="rect">
            <a:avLst/>
          </a:prstGeom>
          <a:noFill/>
          <a:ln w="9525">
            <a:noFill/>
            <a:miter lim="800000"/>
            <a:headEnd/>
            <a:tailEnd/>
          </a:ln>
        </p:spPr>
      </p:pic>
    </p:spTree>
    <p:extLst>
      <p:ext uri="{BB962C8B-B14F-4D97-AF65-F5344CB8AC3E}">
        <p14:creationId xmlns:p14="http://schemas.microsoft.com/office/powerpoint/2010/main" xmlns="" val="251201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1335</TotalTime>
  <Words>2340</Words>
  <Application>Microsoft Office PowerPoint</Application>
  <PresentationFormat>On-screen Show (4:3)</PresentationFormat>
  <Paragraphs>176</Paragraphs>
  <Slides>40</Slides>
  <Notes>8</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Oriel</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3.2.3 MapReduce</vt:lpstr>
      <vt:lpstr>Ví dụ về MapReduce</vt:lpstr>
      <vt:lpstr>Slide 28</vt:lpstr>
      <vt:lpstr>Slide 29</vt:lpstr>
      <vt:lpstr>Slide 30</vt:lpstr>
      <vt:lpstr>Slide 31</vt:lpstr>
      <vt:lpstr>Slide 32</vt:lpstr>
      <vt:lpstr>Slide 33</vt:lpstr>
      <vt:lpstr>Những ưu điểm của MapReduce so với phương pháp tính toán thông thường</vt:lpstr>
      <vt:lpstr>Ứng dụng của MapReduce</vt:lpstr>
      <vt:lpstr>Slide 36</vt:lpstr>
      <vt:lpstr>Slide 37</vt:lpstr>
      <vt:lpstr>Slide 38</vt:lpstr>
      <vt:lpstr>Slide 39</vt:lpstr>
      <vt:lpstr>Slide 40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EggEgg</dc:creator>
  <cp:lastModifiedBy>Quang Tung</cp:lastModifiedBy>
  <cp:revision>72</cp:revision>
  <dcterms:created xsi:type="dcterms:W3CDTF">2016-11-21T06:35:57Z</dcterms:created>
  <dcterms:modified xsi:type="dcterms:W3CDTF">2016-12-07T18:01:30Z</dcterms:modified>
</cp:coreProperties>
</file>