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5" r:id="rId6"/>
    <p:sldId id="263" r:id="rId7"/>
    <p:sldId id="264" r:id="rId8"/>
    <p:sldId id="258" r:id="rId9"/>
    <p:sldId id="261" r:id="rId10"/>
    <p:sldId id="268" r:id="rId11"/>
    <p:sldId id="266" r:id="rId12"/>
    <p:sldId id="269" r:id="rId13"/>
    <p:sldId id="270" r:id="rId14"/>
    <p:sldId id="271" r:id="rId15"/>
    <p:sldId id="272" r:id="rId16"/>
    <p:sldId id="274" r:id="rId17"/>
    <p:sldId id="273" r:id="rId18"/>
    <p:sldId id="278" r:id="rId19"/>
    <p:sldId id="275" r:id="rId20"/>
    <p:sldId id="276" r:id="rId21"/>
    <p:sldId id="277" r:id="rId22"/>
    <p:sldId id="267"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6" d="100"/>
          <a:sy n="86" d="100"/>
        </p:scale>
        <p:origin x="71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7EC91-C4D6-4D07-AB03-4370FBD8CB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48A538-A6E3-4293-B288-5F76A99E9E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4C38B7-4F6A-4F94-8917-3F486C72B232}"/>
              </a:ext>
            </a:extLst>
          </p:cNvPr>
          <p:cNvSpPr>
            <a:spLocks noGrp="1"/>
          </p:cNvSpPr>
          <p:nvPr>
            <p:ph type="dt" sz="half" idx="10"/>
          </p:nvPr>
        </p:nvSpPr>
        <p:spPr/>
        <p:txBody>
          <a:bodyPr/>
          <a:lstStyle/>
          <a:p>
            <a:fld id="{88DB09F4-A9E1-484D-A4E9-5C09089CC81B}" type="datetimeFigureOut">
              <a:rPr lang="en-US" smtClean="0"/>
              <a:t>4/14/2020</a:t>
            </a:fld>
            <a:endParaRPr lang="en-US"/>
          </a:p>
        </p:txBody>
      </p:sp>
      <p:sp>
        <p:nvSpPr>
          <p:cNvPr id="5" name="Footer Placeholder 4">
            <a:extLst>
              <a:ext uri="{FF2B5EF4-FFF2-40B4-BE49-F238E27FC236}">
                <a16:creationId xmlns:a16="http://schemas.microsoft.com/office/drawing/2014/main" id="{61AFF24E-8C4B-4F9B-AA4B-62EAB25C4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E7E364-B02D-4836-A113-892CA993FF77}"/>
              </a:ext>
            </a:extLst>
          </p:cNvPr>
          <p:cNvSpPr>
            <a:spLocks noGrp="1"/>
          </p:cNvSpPr>
          <p:nvPr>
            <p:ph type="sldNum" sz="quarter" idx="12"/>
          </p:nvPr>
        </p:nvSpPr>
        <p:spPr/>
        <p:txBody>
          <a:bodyPr/>
          <a:lstStyle/>
          <a:p>
            <a:fld id="{84C022EF-9708-40E8-BA03-FFC08C76F301}" type="slidenum">
              <a:rPr lang="en-US" smtClean="0"/>
              <a:t>‹#›</a:t>
            </a:fld>
            <a:endParaRPr lang="en-US"/>
          </a:p>
        </p:txBody>
      </p:sp>
    </p:spTree>
    <p:extLst>
      <p:ext uri="{BB962C8B-B14F-4D97-AF65-F5344CB8AC3E}">
        <p14:creationId xmlns:p14="http://schemas.microsoft.com/office/powerpoint/2010/main" val="2317597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466C5-FD02-489C-9F51-A9C7B37DFC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AEF712-DF5C-4885-B376-E8AA617E32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B9B545-7836-4B65-AD60-DFE784023031}"/>
              </a:ext>
            </a:extLst>
          </p:cNvPr>
          <p:cNvSpPr>
            <a:spLocks noGrp="1"/>
          </p:cNvSpPr>
          <p:nvPr>
            <p:ph type="dt" sz="half" idx="10"/>
          </p:nvPr>
        </p:nvSpPr>
        <p:spPr/>
        <p:txBody>
          <a:bodyPr/>
          <a:lstStyle/>
          <a:p>
            <a:fld id="{88DB09F4-A9E1-484D-A4E9-5C09089CC81B}" type="datetimeFigureOut">
              <a:rPr lang="en-US" smtClean="0"/>
              <a:t>4/14/2020</a:t>
            </a:fld>
            <a:endParaRPr lang="en-US"/>
          </a:p>
        </p:txBody>
      </p:sp>
      <p:sp>
        <p:nvSpPr>
          <p:cNvPr id="5" name="Footer Placeholder 4">
            <a:extLst>
              <a:ext uri="{FF2B5EF4-FFF2-40B4-BE49-F238E27FC236}">
                <a16:creationId xmlns:a16="http://schemas.microsoft.com/office/drawing/2014/main" id="{A4CED92E-095B-4A3B-9CC9-400586D99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7E971F-D00D-45CE-8853-86D7CAE968C3}"/>
              </a:ext>
            </a:extLst>
          </p:cNvPr>
          <p:cNvSpPr>
            <a:spLocks noGrp="1"/>
          </p:cNvSpPr>
          <p:nvPr>
            <p:ph type="sldNum" sz="quarter" idx="12"/>
          </p:nvPr>
        </p:nvSpPr>
        <p:spPr/>
        <p:txBody>
          <a:bodyPr/>
          <a:lstStyle/>
          <a:p>
            <a:fld id="{84C022EF-9708-40E8-BA03-FFC08C76F301}" type="slidenum">
              <a:rPr lang="en-US" smtClean="0"/>
              <a:t>‹#›</a:t>
            </a:fld>
            <a:endParaRPr lang="en-US"/>
          </a:p>
        </p:txBody>
      </p:sp>
    </p:spTree>
    <p:extLst>
      <p:ext uri="{BB962C8B-B14F-4D97-AF65-F5344CB8AC3E}">
        <p14:creationId xmlns:p14="http://schemas.microsoft.com/office/powerpoint/2010/main" val="985796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439CE3-905B-4C36-99D0-912FF644CC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2D9F63-BDDD-4CB2-8F84-DAAEA9C81C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82921-74F2-4E46-9A83-3CACB5DD2205}"/>
              </a:ext>
            </a:extLst>
          </p:cNvPr>
          <p:cNvSpPr>
            <a:spLocks noGrp="1"/>
          </p:cNvSpPr>
          <p:nvPr>
            <p:ph type="dt" sz="half" idx="10"/>
          </p:nvPr>
        </p:nvSpPr>
        <p:spPr/>
        <p:txBody>
          <a:bodyPr/>
          <a:lstStyle/>
          <a:p>
            <a:fld id="{88DB09F4-A9E1-484D-A4E9-5C09089CC81B}" type="datetimeFigureOut">
              <a:rPr lang="en-US" smtClean="0"/>
              <a:t>4/14/2020</a:t>
            </a:fld>
            <a:endParaRPr lang="en-US"/>
          </a:p>
        </p:txBody>
      </p:sp>
      <p:sp>
        <p:nvSpPr>
          <p:cNvPr id="5" name="Footer Placeholder 4">
            <a:extLst>
              <a:ext uri="{FF2B5EF4-FFF2-40B4-BE49-F238E27FC236}">
                <a16:creationId xmlns:a16="http://schemas.microsoft.com/office/drawing/2014/main" id="{A935EB78-CDB8-445C-B216-BD46F6C96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3C9B2-3697-4C62-A015-1DBBD58BEDA4}"/>
              </a:ext>
            </a:extLst>
          </p:cNvPr>
          <p:cNvSpPr>
            <a:spLocks noGrp="1"/>
          </p:cNvSpPr>
          <p:nvPr>
            <p:ph type="sldNum" sz="quarter" idx="12"/>
          </p:nvPr>
        </p:nvSpPr>
        <p:spPr/>
        <p:txBody>
          <a:bodyPr/>
          <a:lstStyle/>
          <a:p>
            <a:fld id="{84C022EF-9708-40E8-BA03-FFC08C76F301}" type="slidenum">
              <a:rPr lang="en-US" smtClean="0"/>
              <a:t>‹#›</a:t>
            </a:fld>
            <a:endParaRPr lang="en-US"/>
          </a:p>
        </p:txBody>
      </p:sp>
    </p:spTree>
    <p:extLst>
      <p:ext uri="{BB962C8B-B14F-4D97-AF65-F5344CB8AC3E}">
        <p14:creationId xmlns:p14="http://schemas.microsoft.com/office/powerpoint/2010/main" val="1573621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5537-26DE-46C8-AC06-72ED7622E4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F9859B-27E2-42F5-8E0C-5CF6E384A1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117AC-7AE4-4E39-AFDF-076CA3AE9716}"/>
              </a:ext>
            </a:extLst>
          </p:cNvPr>
          <p:cNvSpPr>
            <a:spLocks noGrp="1"/>
          </p:cNvSpPr>
          <p:nvPr>
            <p:ph type="dt" sz="half" idx="10"/>
          </p:nvPr>
        </p:nvSpPr>
        <p:spPr/>
        <p:txBody>
          <a:bodyPr/>
          <a:lstStyle/>
          <a:p>
            <a:fld id="{88DB09F4-A9E1-484D-A4E9-5C09089CC81B}" type="datetimeFigureOut">
              <a:rPr lang="en-US" smtClean="0"/>
              <a:t>4/14/2020</a:t>
            </a:fld>
            <a:endParaRPr lang="en-US"/>
          </a:p>
        </p:txBody>
      </p:sp>
      <p:sp>
        <p:nvSpPr>
          <p:cNvPr id="5" name="Footer Placeholder 4">
            <a:extLst>
              <a:ext uri="{FF2B5EF4-FFF2-40B4-BE49-F238E27FC236}">
                <a16:creationId xmlns:a16="http://schemas.microsoft.com/office/drawing/2014/main" id="{34A48650-7009-4179-9EBA-DE5E2E2FD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F93DD-9C1D-431D-8EB8-25F82AC02B8F}"/>
              </a:ext>
            </a:extLst>
          </p:cNvPr>
          <p:cNvSpPr>
            <a:spLocks noGrp="1"/>
          </p:cNvSpPr>
          <p:nvPr>
            <p:ph type="sldNum" sz="quarter" idx="12"/>
          </p:nvPr>
        </p:nvSpPr>
        <p:spPr/>
        <p:txBody>
          <a:bodyPr/>
          <a:lstStyle/>
          <a:p>
            <a:fld id="{84C022EF-9708-40E8-BA03-FFC08C76F301}" type="slidenum">
              <a:rPr lang="en-US" smtClean="0"/>
              <a:t>‹#›</a:t>
            </a:fld>
            <a:endParaRPr lang="en-US"/>
          </a:p>
        </p:txBody>
      </p:sp>
    </p:spTree>
    <p:extLst>
      <p:ext uri="{BB962C8B-B14F-4D97-AF65-F5344CB8AC3E}">
        <p14:creationId xmlns:p14="http://schemas.microsoft.com/office/powerpoint/2010/main" val="1368887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CD4C-26E1-42AD-A175-33A30C9D60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D7B7F8-AE7E-4481-8776-A0D2C5F127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1D08AC-358E-4668-8633-6764DC1E5398}"/>
              </a:ext>
            </a:extLst>
          </p:cNvPr>
          <p:cNvSpPr>
            <a:spLocks noGrp="1"/>
          </p:cNvSpPr>
          <p:nvPr>
            <p:ph type="dt" sz="half" idx="10"/>
          </p:nvPr>
        </p:nvSpPr>
        <p:spPr/>
        <p:txBody>
          <a:bodyPr/>
          <a:lstStyle/>
          <a:p>
            <a:fld id="{88DB09F4-A9E1-484D-A4E9-5C09089CC81B}" type="datetimeFigureOut">
              <a:rPr lang="en-US" smtClean="0"/>
              <a:t>4/14/2020</a:t>
            </a:fld>
            <a:endParaRPr lang="en-US"/>
          </a:p>
        </p:txBody>
      </p:sp>
      <p:sp>
        <p:nvSpPr>
          <p:cNvPr id="5" name="Footer Placeholder 4">
            <a:extLst>
              <a:ext uri="{FF2B5EF4-FFF2-40B4-BE49-F238E27FC236}">
                <a16:creationId xmlns:a16="http://schemas.microsoft.com/office/drawing/2014/main" id="{1DB34B24-7BD8-402C-B645-14C74E31E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89D4A-A4A9-4DAE-83A2-A654ECEBF1A7}"/>
              </a:ext>
            </a:extLst>
          </p:cNvPr>
          <p:cNvSpPr>
            <a:spLocks noGrp="1"/>
          </p:cNvSpPr>
          <p:nvPr>
            <p:ph type="sldNum" sz="quarter" idx="12"/>
          </p:nvPr>
        </p:nvSpPr>
        <p:spPr/>
        <p:txBody>
          <a:bodyPr/>
          <a:lstStyle/>
          <a:p>
            <a:fld id="{84C022EF-9708-40E8-BA03-FFC08C76F301}" type="slidenum">
              <a:rPr lang="en-US" smtClean="0"/>
              <a:t>‹#›</a:t>
            </a:fld>
            <a:endParaRPr lang="en-US"/>
          </a:p>
        </p:txBody>
      </p:sp>
    </p:spTree>
    <p:extLst>
      <p:ext uri="{BB962C8B-B14F-4D97-AF65-F5344CB8AC3E}">
        <p14:creationId xmlns:p14="http://schemas.microsoft.com/office/powerpoint/2010/main" val="96314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0C51-E441-4169-A68C-7CD1E2E33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B021F8-7270-498F-8AD4-B703BA96E3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FC2A02-B6D0-44A9-94E7-35EAB9C295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B0B574-43DF-40CE-86AF-2DCC5D403934}"/>
              </a:ext>
            </a:extLst>
          </p:cNvPr>
          <p:cNvSpPr>
            <a:spLocks noGrp="1"/>
          </p:cNvSpPr>
          <p:nvPr>
            <p:ph type="dt" sz="half" idx="10"/>
          </p:nvPr>
        </p:nvSpPr>
        <p:spPr/>
        <p:txBody>
          <a:bodyPr/>
          <a:lstStyle/>
          <a:p>
            <a:fld id="{88DB09F4-A9E1-484D-A4E9-5C09089CC81B}" type="datetimeFigureOut">
              <a:rPr lang="en-US" smtClean="0"/>
              <a:t>4/14/2020</a:t>
            </a:fld>
            <a:endParaRPr lang="en-US"/>
          </a:p>
        </p:txBody>
      </p:sp>
      <p:sp>
        <p:nvSpPr>
          <p:cNvPr id="6" name="Footer Placeholder 5">
            <a:extLst>
              <a:ext uri="{FF2B5EF4-FFF2-40B4-BE49-F238E27FC236}">
                <a16:creationId xmlns:a16="http://schemas.microsoft.com/office/drawing/2014/main" id="{D4DDA875-E8F5-4AB2-B88E-F5AE2C6DA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28E3D8-CB16-432C-85B8-D3B83319DA57}"/>
              </a:ext>
            </a:extLst>
          </p:cNvPr>
          <p:cNvSpPr>
            <a:spLocks noGrp="1"/>
          </p:cNvSpPr>
          <p:nvPr>
            <p:ph type="sldNum" sz="quarter" idx="12"/>
          </p:nvPr>
        </p:nvSpPr>
        <p:spPr/>
        <p:txBody>
          <a:bodyPr/>
          <a:lstStyle/>
          <a:p>
            <a:fld id="{84C022EF-9708-40E8-BA03-FFC08C76F301}" type="slidenum">
              <a:rPr lang="en-US" smtClean="0"/>
              <a:t>‹#›</a:t>
            </a:fld>
            <a:endParaRPr lang="en-US"/>
          </a:p>
        </p:txBody>
      </p:sp>
    </p:spTree>
    <p:extLst>
      <p:ext uri="{BB962C8B-B14F-4D97-AF65-F5344CB8AC3E}">
        <p14:creationId xmlns:p14="http://schemas.microsoft.com/office/powerpoint/2010/main" val="217165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D9A3-413D-4382-BBA8-2CEB27EFCF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9978ED-CF92-457B-9D61-CC428F7580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33EA69-0FB2-493E-BD0A-A227DE7FB3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D22311-16A2-4094-8470-09C5D65406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A246C4-CE68-4B2F-9CB0-B671C621D1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5DEA9B-3618-44E2-9173-49E2B329F845}"/>
              </a:ext>
            </a:extLst>
          </p:cNvPr>
          <p:cNvSpPr>
            <a:spLocks noGrp="1"/>
          </p:cNvSpPr>
          <p:nvPr>
            <p:ph type="dt" sz="half" idx="10"/>
          </p:nvPr>
        </p:nvSpPr>
        <p:spPr/>
        <p:txBody>
          <a:bodyPr/>
          <a:lstStyle/>
          <a:p>
            <a:fld id="{88DB09F4-A9E1-484D-A4E9-5C09089CC81B}" type="datetimeFigureOut">
              <a:rPr lang="en-US" smtClean="0"/>
              <a:t>4/14/2020</a:t>
            </a:fld>
            <a:endParaRPr lang="en-US"/>
          </a:p>
        </p:txBody>
      </p:sp>
      <p:sp>
        <p:nvSpPr>
          <p:cNvPr id="8" name="Footer Placeholder 7">
            <a:extLst>
              <a:ext uri="{FF2B5EF4-FFF2-40B4-BE49-F238E27FC236}">
                <a16:creationId xmlns:a16="http://schemas.microsoft.com/office/drawing/2014/main" id="{E1B79FC9-8751-4459-8BBA-87A69E8A00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A85A96-F124-4B9F-813A-C3E9F285C003}"/>
              </a:ext>
            </a:extLst>
          </p:cNvPr>
          <p:cNvSpPr>
            <a:spLocks noGrp="1"/>
          </p:cNvSpPr>
          <p:nvPr>
            <p:ph type="sldNum" sz="quarter" idx="12"/>
          </p:nvPr>
        </p:nvSpPr>
        <p:spPr/>
        <p:txBody>
          <a:bodyPr/>
          <a:lstStyle/>
          <a:p>
            <a:fld id="{84C022EF-9708-40E8-BA03-FFC08C76F301}" type="slidenum">
              <a:rPr lang="en-US" smtClean="0"/>
              <a:t>‹#›</a:t>
            </a:fld>
            <a:endParaRPr lang="en-US"/>
          </a:p>
        </p:txBody>
      </p:sp>
    </p:spTree>
    <p:extLst>
      <p:ext uri="{BB962C8B-B14F-4D97-AF65-F5344CB8AC3E}">
        <p14:creationId xmlns:p14="http://schemas.microsoft.com/office/powerpoint/2010/main" val="3037115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3018-FBBC-4172-807F-B3B55CCDA0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948AB-6281-49CC-BA1B-D31F9B9D99D9}"/>
              </a:ext>
            </a:extLst>
          </p:cNvPr>
          <p:cNvSpPr>
            <a:spLocks noGrp="1"/>
          </p:cNvSpPr>
          <p:nvPr>
            <p:ph type="dt" sz="half" idx="10"/>
          </p:nvPr>
        </p:nvSpPr>
        <p:spPr/>
        <p:txBody>
          <a:bodyPr/>
          <a:lstStyle/>
          <a:p>
            <a:fld id="{88DB09F4-A9E1-484D-A4E9-5C09089CC81B}" type="datetimeFigureOut">
              <a:rPr lang="en-US" smtClean="0"/>
              <a:t>4/14/2020</a:t>
            </a:fld>
            <a:endParaRPr lang="en-US"/>
          </a:p>
        </p:txBody>
      </p:sp>
      <p:sp>
        <p:nvSpPr>
          <p:cNvPr id="4" name="Footer Placeholder 3">
            <a:extLst>
              <a:ext uri="{FF2B5EF4-FFF2-40B4-BE49-F238E27FC236}">
                <a16:creationId xmlns:a16="http://schemas.microsoft.com/office/drawing/2014/main" id="{A30CBFBF-734B-4EC6-A137-A5268136DE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13AF1B-0E55-4CEF-B204-3EFDEA8F29BB}"/>
              </a:ext>
            </a:extLst>
          </p:cNvPr>
          <p:cNvSpPr>
            <a:spLocks noGrp="1"/>
          </p:cNvSpPr>
          <p:nvPr>
            <p:ph type="sldNum" sz="quarter" idx="12"/>
          </p:nvPr>
        </p:nvSpPr>
        <p:spPr/>
        <p:txBody>
          <a:bodyPr/>
          <a:lstStyle/>
          <a:p>
            <a:fld id="{84C022EF-9708-40E8-BA03-FFC08C76F301}" type="slidenum">
              <a:rPr lang="en-US" smtClean="0"/>
              <a:t>‹#›</a:t>
            </a:fld>
            <a:endParaRPr lang="en-US"/>
          </a:p>
        </p:txBody>
      </p:sp>
    </p:spTree>
    <p:extLst>
      <p:ext uri="{BB962C8B-B14F-4D97-AF65-F5344CB8AC3E}">
        <p14:creationId xmlns:p14="http://schemas.microsoft.com/office/powerpoint/2010/main" val="412616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443D3D-3E94-4C65-AE0C-E288885E96CC}"/>
              </a:ext>
            </a:extLst>
          </p:cNvPr>
          <p:cNvSpPr>
            <a:spLocks noGrp="1"/>
          </p:cNvSpPr>
          <p:nvPr>
            <p:ph type="dt" sz="half" idx="10"/>
          </p:nvPr>
        </p:nvSpPr>
        <p:spPr/>
        <p:txBody>
          <a:bodyPr/>
          <a:lstStyle/>
          <a:p>
            <a:fld id="{88DB09F4-A9E1-484D-A4E9-5C09089CC81B}" type="datetimeFigureOut">
              <a:rPr lang="en-US" smtClean="0"/>
              <a:t>4/14/2020</a:t>
            </a:fld>
            <a:endParaRPr lang="en-US"/>
          </a:p>
        </p:txBody>
      </p:sp>
      <p:sp>
        <p:nvSpPr>
          <p:cNvPr id="3" name="Footer Placeholder 2">
            <a:extLst>
              <a:ext uri="{FF2B5EF4-FFF2-40B4-BE49-F238E27FC236}">
                <a16:creationId xmlns:a16="http://schemas.microsoft.com/office/drawing/2014/main" id="{70DD1B46-D3C4-41A9-A079-F06CAF4EBB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C6A73F-ED27-4FAA-8EE5-CD73EEFEAF41}"/>
              </a:ext>
            </a:extLst>
          </p:cNvPr>
          <p:cNvSpPr>
            <a:spLocks noGrp="1"/>
          </p:cNvSpPr>
          <p:nvPr>
            <p:ph type="sldNum" sz="quarter" idx="12"/>
          </p:nvPr>
        </p:nvSpPr>
        <p:spPr/>
        <p:txBody>
          <a:bodyPr/>
          <a:lstStyle/>
          <a:p>
            <a:fld id="{84C022EF-9708-40E8-BA03-FFC08C76F301}" type="slidenum">
              <a:rPr lang="en-US" smtClean="0"/>
              <a:t>‹#›</a:t>
            </a:fld>
            <a:endParaRPr lang="en-US"/>
          </a:p>
        </p:txBody>
      </p:sp>
    </p:spTree>
    <p:extLst>
      <p:ext uri="{BB962C8B-B14F-4D97-AF65-F5344CB8AC3E}">
        <p14:creationId xmlns:p14="http://schemas.microsoft.com/office/powerpoint/2010/main" val="3287087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DEBA-9334-4B9F-9552-2ADE886725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8E6BC2-8C24-4E77-8A7A-95C34C5571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E92C07-D446-4E20-94CB-916EEAAC1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91AF4-AFA0-4C5C-96DD-DBD389431CEF}"/>
              </a:ext>
            </a:extLst>
          </p:cNvPr>
          <p:cNvSpPr>
            <a:spLocks noGrp="1"/>
          </p:cNvSpPr>
          <p:nvPr>
            <p:ph type="dt" sz="half" idx="10"/>
          </p:nvPr>
        </p:nvSpPr>
        <p:spPr/>
        <p:txBody>
          <a:bodyPr/>
          <a:lstStyle/>
          <a:p>
            <a:fld id="{88DB09F4-A9E1-484D-A4E9-5C09089CC81B}" type="datetimeFigureOut">
              <a:rPr lang="en-US" smtClean="0"/>
              <a:t>4/14/2020</a:t>
            </a:fld>
            <a:endParaRPr lang="en-US"/>
          </a:p>
        </p:txBody>
      </p:sp>
      <p:sp>
        <p:nvSpPr>
          <p:cNvPr id="6" name="Footer Placeholder 5">
            <a:extLst>
              <a:ext uri="{FF2B5EF4-FFF2-40B4-BE49-F238E27FC236}">
                <a16:creationId xmlns:a16="http://schemas.microsoft.com/office/drawing/2014/main" id="{94330A84-DFA8-45A8-8D1D-B1F1B7F2C1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06E80-726C-4EDE-842A-EF3A2DC0231B}"/>
              </a:ext>
            </a:extLst>
          </p:cNvPr>
          <p:cNvSpPr>
            <a:spLocks noGrp="1"/>
          </p:cNvSpPr>
          <p:nvPr>
            <p:ph type="sldNum" sz="quarter" idx="12"/>
          </p:nvPr>
        </p:nvSpPr>
        <p:spPr/>
        <p:txBody>
          <a:bodyPr/>
          <a:lstStyle/>
          <a:p>
            <a:fld id="{84C022EF-9708-40E8-BA03-FFC08C76F301}" type="slidenum">
              <a:rPr lang="en-US" smtClean="0"/>
              <a:t>‹#›</a:t>
            </a:fld>
            <a:endParaRPr lang="en-US"/>
          </a:p>
        </p:txBody>
      </p:sp>
    </p:spTree>
    <p:extLst>
      <p:ext uri="{BB962C8B-B14F-4D97-AF65-F5344CB8AC3E}">
        <p14:creationId xmlns:p14="http://schemas.microsoft.com/office/powerpoint/2010/main" val="136605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9E162-4BCA-4DFE-9484-C921C83E04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D7410F-D744-4AF2-9264-A36CEF263E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F7403F-BA62-49F1-88A7-7A5165B0B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1B2F48-8FA4-4E23-A3C4-0EF74D2A339E}"/>
              </a:ext>
            </a:extLst>
          </p:cNvPr>
          <p:cNvSpPr>
            <a:spLocks noGrp="1"/>
          </p:cNvSpPr>
          <p:nvPr>
            <p:ph type="dt" sz="half" idx="10"/>
          </p:nvPr>
        </p:nvSpPr>
        <p:spPr/>
        <p:txBody>
          <a:bodyPr/>
          <a:lstStyle/>
          <a:p>
            <a:fld id="{88DB09F4-A9E1-484D-A4E9-5C09089CC81B}" type="datetimeFigureOut">
              <a:rPr lang="en-US" smtClean="0"/>
              <a:t>4/14/2020</a:t>
            </a:fld>
            <a:endParaRPr lang="en-US"/>
          </a:p>
        </p:txBody>
      </p:sp>
      <p:sp>
        <p:nvSpPr>
          <p:cNvPr id="6" name="Footer Placeholder 5">
            <a:extLst>
              <a:ext uri="{FF2B5EF4-FFF2-40B4-BE49-F238E27FC236}">
                <a16:creationId xmlns:a16="http://schemas.microsoft.com/office/drawing/2014/main" id="{4DD8323D-E82A-4855-A520-698600100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66C694-1B72-4CF5-A40E-2F113F1A6956}"/>
              </a:ext>
            </a:extLst>
          </p:cNvPr>
          <p:cNvSpPr>
            <a:spLocks noGrp="1"/>
          </p:cNvSpPr>
          <p:nvPr>
            <p:ph type="sldNum" sz="quarter" idx="12"/>
          </p:nvPr>
        </p:nvSpPr>
        <p:spPr/>
        <p:txBody>
          <a:bodyPr/>
          <a:lstStyle/>
          <a:p>
            <a:fld id="{84C022EF-9708-40E8-BA03-FFC08C76F301}" type="slidenum">
              <a:rPr lang="en-US" smtClean="0"/>
              <a:t>‹#›</a:t>
            </a:fld>
            <a:endParaRPr lang="en-US"/>
          </a:p>
        </p:txBody>
      </p:sp>
    </p:spTree>
    <p:extLst>
      <p:ext uri="{BB962C8B-B14F-4D97-AF65-F5344CB8AC3E}">
        <p14:creationId xmlns:p14="http://schemas.microsoft.com/office/powerpoint/2010/main" val="3348070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EE5873-3893-41EC-AF96-911DF612C7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BB4CE6-B2AD-4279-A1D4-30EAB1B26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C3905-7C52-4F53-B01A-3C59F094EA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DB09F4-A9E1-484D-A4E9-5C09089CC81B}" type="datetimeFigureOut">
              <a:rPr lang="en-US" smtClean="0"/>
              <a:t>4/14/2020</a:t>
            </a:fld>
            <a:endParaRPr lang="en-US"/>
          </a:p>
        </p:txBody>
      </p:sp>
      <p:sp>
        <p:nvSpPr>
          <p:cNvPr id="5" name="Footer Placeholder 4">
            <a:extLst>
              <a:ext uri="{FF2B5EF4-FFF2-40B4-BE49-F238E27FC236}">
                <a16:creationId xmlns:a16="http://schemas.microsoft.com/office/drawing/2014/main" id="{AE01B199-B045-458B-BB30-5AE45E992B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5B7FB1-5A88-4500-B779-9916B40090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C022EF-9708-40E8-BA03-FFC08C76F301}" type="slidenum">
              <a:rPr lang="en-US" smtClean="0"/>
              <a:t>‹#›</a:t>
            </a:fld>
            <a:endParaRPr lang="en-US"/>
          </a:p>
        </p:txBody>
      </p:sp>
    </p:spTree>
    <p:extLst>
      <p:ext uri="{BB962C8B-B14F-4D97-AF65-F5344CB8AC3E}">
        <p14:creationId xmlns:p14="http://schemas.microsoft.com/office/powerpoint/2010/main" val="439242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81E97A5-E403-42CF-854F-B9DE433ABADC}"/>
              </a:ext>
            </a:extLst>
          </p:cNvPr>
          <p:cNvGrpSpPr/>
          <p:nvPr/>
        </p:nvGrpSpPr>
        <p:grpSpPr>
          <a:xfrm>
            <a:off x="3179685" y="2324840"/>
            <a:ext cx="5832630" cy="2208320"/>
            <a:chOff x="2840854" y="3065016"/>
            <a:chExt cx="5832630" cy="2208320"/>
          </a:xfrm>
        </p:grpSpPr>
        <p:sp>
          <p:nvSpPr>
            <p:cNvPr id="5" name="Rectangle 4">
              <a:extLst>
                <a:ext uri="{FF2B5EF4-FFF2-40B4-BE49-F238E27FC236}">
                  <a16:creationId xmlns:a16="http://schemas.microsoft.com/office/drawing/2014/main" id="{F0C3DB93-A0E8-4D91-BE40-DF8FACE7F0CA}"/>
                </a:ext>
              </a:extLst>
            </p:cNvPr>
            <p:cNvSpPr/>
            <p:nvPr/>
          </p:nvSpPr>
          <p:spPr>
            <a:xfrm>
              <a:off x="2840854" y="3065016"/>
              <a:ext cx="5832630" cy="220832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4" name="TextBox 3">
              <a:extLst>
                <a:ext uri="{FF2B5EF4-FFF2-40B4-BE49-F238E27FC236}">
                  <a16:creationId xmlns:a16="http://schemas.microsoft.com/office/drawing/2014/main" id="{2F58A5AF-30CC-4617-B2FB-D3D0F925B3AB}"/>
                </a:ext>
              </a:extLst>
            </p:cNvPr>
            <p:cNvSpPr txBox="1"/>
            <p:nvPr/>
          </p:nvSpPr>
          <p:spPr>
            <a:xfrm>
              <a:off x="3568823" y="3615178"/>
              <a:ext cx="5104661" cy="1107996"/>
            </a:xfrm>
            <a:prstGeom prst="rect">
              <a:avLst/>
            </a:prstGeom>
            <a:noFill/>
          </p:spPr>
          <p:txBody>
            <a:bodyPr wrap="square" rtlCol="0">
              <a:spAutoFit/>
            </a:bodyPr>
            <a:lstStyle/>
            <a:p>
              <a:r>
                <a:rPr lang="en-US" sz="6600" b="1">
                  <a:solidFill>
                    <a:schemeClr val="bg1"/>
                  </a:solidFill>
                </a:rPr>
                <a:t>REFLECTION</a:t>
              </a:r>
            </a:p>
          </p:txBody>
        </p:sp>
      </p:grpSp>
    </p:spTree>
    <p:extLst>
      <p:ext uri="{BB962C8B-B14F-4D97-AF65-F5344CB8AC3E}">
        <p14:creationId xmlns:p14="http://schemas.microsoft.com/office/powerpoint/2010/main" val="4149388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1E1E-4E3E-4906-87A1-DE05D7C596AD}"/>
              </a:ext>
            </a:extLst>
          </p:cNvPr>
          <p:cNvSpPr>
            <a:spLocks noGrp="1"/>
          </p:cNvSpPr>
          <p:nvPr>
            <p:ph type="title"/>
          </p:nvPr>
        </p:nvSpPr>
        <p:spPr/>
        <p:txBody>
          <a:bodyPr/>
          <a:lstStyle/>
          <a:p>
            <a:r>
              <a:rPr lang="en-US" b="1">
                <a:solidFill>
                  <a:srgbClr val="0070C0"/>
                </a:solidFill>
                <a:latin typeface="+mn-lt"/>
              </a:rPr>
              <a:t>3. </a:t>
            </a:r>
            <a:r>
              <a:rPr lang="en-US" b="1" err="1">
                <a:solidFill>
                  <a:srgbClr val="0070C0"/>
                </a:solidFill>
                <a:latin typeface="+mn-lt"/>
              </a:rPr>
              <a:t>Cách</a:t>
            </a:r>
            <a:r>
              <a:rPr lang="en-US" b="1">
                <a:solidFill>
                  <a:srgbClr val="0070C0"/>
                </a:solidFill>
                <a:latin typeface="+mn-lt"/>
              </a:rPr>
              <a:t> </a:t>
            </a:r>
            <a:r>
              <a:rPr lang="en-US" b="1" err="1">
                <a:solidFill>
                  <a:srgbClr val="0070C0"/>
                </a:solidFill>
                <a:latin typeface="+mn-lt"/>
              </a:rPr>
              <a:t>sử</a:t>
            </a:r>
            <a:r>
              <a:rPr lang="en-US" b="1">
                <a:solidFill>
                  <a:srgbClr val="0070C0"/>
                </a:solidFill>
                <a:latin typeface="+mn-lt"/>
              </a:rPr>
              <a:t> </a:t>
            </a:r>
            <a:r>
              <a:rPr lang="en-US" b="1" err="1">
                <a:solidFill>
                  <a:srgbClr val="0070C0"/>
                </a:solidFill>
                <a:latin typeface="+mn-lt"/>
              </a:rPr>
              <a:t>dụng</a:t>
            </a:r>
            <a:endParaRPr lang="en-US" b="1">
              <a:solidFill>
                <a:srgbClr val="0070C0"/>
              </a:solidFill>
              <a:latin typeface="+mn-lt"/>
            </a:endParaRPr>
          </a:p>
        </p:txBody>
      </p:sp>
      <p:sp>
        <p:nvSpPr>
          <p:cNvPr id="3" name="Content Placeholder 2">
            <a:extLst>
              <a:ext uri="{FF2B5EF4-FFF2-40B4-BE49-F238E27FC236}">
                <a16:creationId xmlns:a16="http://schemas.microsoft.com/office/drawing/2014/main" id="{238AB0D9-084E-4FD4-BEAF-31D5D65934A9}"/>
              </a:ext>
            </a:extLst>
          </p:cNvPr>
          <p:cNvSpPr>
            <a:spLocks noGrp="1"/>
          </p:cNvSpPr>
          <p:nvPr>
            <p:ph idx="1"/>
          </p:nvPr>
        </p:nvSpPr>
        <p:spPr>
          <a:xfrm>
            <a:off x="838200" y="1559295"/>
            <a:ext cx="10515600" cy="4351338"/>
          </a:xfrm>
        </p:spPr>
        <p:txBody>
          <a:bodyPr>
            <a:normAutofit/>
          </a:bodyPr>
          <a:lstStyle/>
          <a:p>
            <a:pPr marL="0" indent="0">
              <a:buNone/>
            </a:pPr>
            <a:r>
              <a:rPr lang="en-US" b="1">
                <a:solidFill>
                  <a:schemeClr val="accent1"/>
                </a:solidFill>
              </a:rPr>
              <a:t>3.2 Constructor</a:t>
            </a:r>
          </a:p>
          <a:p>
            <a:r>
              <a:rPr lang="en-US"/>
              <a:t>Create instance từ constructor:</a:t>
            </a:r>
          </a:p>
          <a:p>
            <a:pPr marL="0" indent="0">
              <a:buNone/>
            </a:pPr>
            <a:r>
              <a:rPr lang="en-US">
                <a:solidFill>
                  <a:srgbClr val="00B050"/>
                </a:solidFill>
              </a:rPr>
              <a:t>Constructor constructor = MyObject.class.getConstructor(String.class);</a:t>
            </a:r>
          </a:p>
          <a:p>
            <a:pPr marL="0" indent="0">
              <a:buNone/>
            </a:pPr>
            <a:r>
              <a:rPr lang="en-US">
                <a:solidFill>
                  <a:srgbClr val="00B050"/>
                </a:solidFill>
              </a:rPr>
              <a:t>MyObject myObject = (MyObject)</a:t>
            </a:r>
          </a:p>
          <a:p>
            <a:pPr marL="0" indent="0">
              <a:buNone/>
            </a:pPr>
            <a:r>
              <a:rPr lang="en-US">
                <a:solidFill>
                  <a:srgbClr val="00B050"/>
                </a:solidFill>
              </a:rPr>
              <a:t>        constructor.newInstance("constructor-arg1");</a:t>
            </a:r>
          </a:p>
          <a:p>
            <a:pPr marL="0" indent="0">
              <a:buNone/>
            </a:pPr>
            <a:endParaRPr lang="en-US"/>
          </a:p>
        </p:txBody>
      </p:sp>
    </p:spTree>
    <p:extLst>
      <p:ext uri="{BB962C8B-B14F-4D97-AF65-F5344CB8AC3E}">
        <p14:creationId xmlns:p14="http://schemas.microsoft.com/office/powerpoint/2010/main" val="30393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1E1E-4E3E-4906-87A1-DE05D7C596AD}"/>
              </a:ext>
            </a:extLst>
          </p:cNvPr>
          <p:cNvSpPr>
            <a:spLocks noGrp="1"/>
          </p:cNvSpPr>
          <p:nvPr>
            <p:ph type="title"/>
          </p:nvPr>
        </p:nvSpPr>
        <p:spPr/>
        <p:txBody>
          <a:bodyPr/>
          <a:lstStyle/>
          <a:p>
            <a:r>
              <a:rPr lang="en-US" b="1">
                <a:solidFill>
                  <a:srgbClr val="0070C0"/>
                </a:solidFill>
                <a:latin typeface="+mn-lt"/>
              </a:rPr>
              <a:t>3. </a:t>
            </a:r>
            <a:r>
              <a:rPr lang="en-US" b="1" err="1">
                <a:solidFill>
                  <a:srgbClr val="0070C0"/>
                </a:solidFill>
                <a:latin typeface="+mn-lt"/>
              </a:rPr>
              <a:t>Cách</a:t>
            </a:r>
            <a:r>
              <a:rPr lang="en-US" b="1">
                <a:solidFill>
                  <a:srgbClr val="0070C0"/>
                </a:solidFill>
                <a:latin typeface="+mn-lt"/>
              </a:rPr>
              <a:t> </a:t>
            </a:r>
            <a:r>
              <a:rPr lang="en-US" b="1" err="1">
                <a:solidFill>
                  <a:srgbClr val="0070C0"/>
                </a:solidFill>
                <a:latin typeface="+mn-lt"/>
              </a:rPr>
              <a:t>sử</a:t>
            </a:r>
            <a:r>
              <a:rPr lang="en-US" b="1">
                <a:solidFill>
                  <a:srgbClr val="0070C0"/>
                </a:solidFill>
                <a:latin typeface="+mn-lt"/>
              </a:rPr>
              <a:t> </a:t>
            </a:r>
            <a:r>
              <a:rPr lang="en-US" b="1" err="1">
                <a:solidFill>
                  <a:srgbClr val="0070C0"/>
                </a:solidFill>
                <a:latin typeface="+mn-lt"/>
              </a:rPr>
              <a:t>dụng</a:t>
            </a:r>
            <a:endParaRPr lang="en-US" b="1">
              <a:solidFill>
                <a:srgbClr val="0070C0"/>
              </a:solidFill>
              <a:latin typeface="+mn-lt"/>
            </a:endParaRPr>
          </a:p>
        </p:txBody>
      </p:sp>
      <p:sp>
        <p:nvSpPr>
          <p:cNvPr id="3" name="Content Placeholder 2">
            <a:extLst>
              <a:ext uri="{FF2B5EF4-FFF2-40B4-BE49-F238E27FC236}">
                <a16:creationId xmlns:a16="http://schemas.microsoft.com/office/drawing/2014/main" id="{238AB0D9-084E-4FD4-BEAF-31D5D65934A9}"/>
              </a:ext>
            </a:extLst>
          </p:cNvPr>
          <p:cNvSpPr>
            <a:spLocks noGrp="1"/>
          </p:cNvSpPr>
          <p:nvPr>
            <p:ph idx="1"/>
          </p:nvPr>
        </p:nvSpPr>
        <p:spPr>
          <a:xfrm>
            <a:off x="838200" y="1559295"/>
            <a:ext cx="10515600" cy="4351338"/>
          </a:xfrm>
        </p:spPr>
        <p:txBody>
          <a:bodyPr>
            <a:normAutofit/>
          </a:bodyPr>
          <a:lstStyle/>
          <a:p>
            <a:pPr marL="0" indent="0">
              <a:buNone/>
            </a:pPr>
            <a:r>
              <a:rPr lang="en-US" b="1">
                <a:solidFill>
                  <a:schemeClr val="accent1"/>
                </a:solidFill>
              </a:rPr>
              <a:t>3.3 Field</a:t>
            </a:r>
          </a:p>
          <a:p>
            <a:r>
              <a:rPr lang="en-US"/>
              <a:t>Get list field từ một Class object</a:t>
            </a:r>
          </a:p>
          <a:p>
            <a:pPr marL="0" indent="0">
              <a:buNone/>
            </a:pPr>
            <a:r>
              <a:rPr lang="en-US">
                <a:solidFill>
                  <a:srgbClr val="00B050"/>
                </a:solidFill>
              </a:rPr>
              <a:t>Class aClass = ... </a:t>
            </a:r>
            <a:r>
              <a:rPr lang="en-US">
                <a:solidFill>
                  <a:schemeClr val="accent2">
                    <a:lumMod val="75000"/>
                  </a:schemeClr>
                </a:solidFill>
              </a:rPr>
              <a:t>//obtain class object</a:t>
            </a:r>
          </a:p>
          <a:p>
            <a:pPr marL="0" indent="0">
              <a:buNone/>
            </a:pPr>
            <a:r>
              <a:rPr lang="en-US">
                <a:solidFill>
                  <a:srgbClr val="00B050"/>
                </a:solidFill>
              </a:rPr>
              <a:t>Field[] fields = aClass.getFields();</a:t>
            </a:r>
          </a:p>
          <a:p>
            <a:r>
              <a:rPr lang="en-US"/>
              <a:t>Get một field với tên cụ thể:</a:t>
            </a:r>
          </a:p>
          <a:p>
            <a:pPr marL="0" indent="0">
              <a:buNone/>
            </a:pPr>
            <a:r>
              <a:rPr lang="en-US">
                <a:solidFill>
                  <a:srgbClr val="00B050"/>
                </a:solidFill>
              </a:rPr>
              <a:t>Field field = aClass.getField("someField");</a:t>
            </a:r>
          </a:p>
        </p:txBody>
      </p:sp>
    </p:spTree>
    <p:extLst>
      <p:ext uri="{BB962C8B-B14F-4D97-AF65-F5344CB8AC3E}">
        <p14:creationId xmlns:p14="http://schemas.microsoft.com/office/powerpoint/2010/main" val="2454136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1E1E-4E3E-4906-87A1-DE05D7C596AD}"/>
              </a:ext>
            </a:extLst>
          </p:cNvPr>
          <p:cNvSpPr>
            <a:spLocks noGrp="1"/>
          </p:cNvSpPr>
          <p:nvPr>
            <p:ph type="title"/>
          </p:nvPr>
        </p:nvSpPr>
        <p:spPr/>
        <p:txBody>
          <a:bodyPr/>
          <a:lstStyle/>
          <a:p>
            <a:r>
              <a:rPr lang="en-US" b="1">
                <a:solidFill>
                  <a:srgbClr val="0070C0"/>
                </a:solidFill>
                <a:latin typeface="+mn-lt"/>
              </a:rPr>
              <a:t>3. </a:t>
            </a:r>
            <a:r>
              <a:rPr lang="en-US" b="1" err="1">
                <a:solidFill>
                  <a:srgbClr val="0070C0"/>
                </a:solidFill>
                <a:latin typeface="+mn-lt"/>
              </a:rPr>
              <a:t>Cách</a:t>
            </a:r>
            <a:r>
              <a:rPr lang="en-US" b="1">
                <a:solidFill>
                  <a:srgbClr val="0070C0"/>
                </a:solidFill>
                <a:latin typeface="+mn-lt"/>
              </a:rPr>
              <a:t> </a:t>
            </a:r>
            <a:r>
              <a:rPr lang="en-US" b="1" err="1">
                <a:solidFill>
                  <a:srgbClr val="0070C0"/>
                </a:solidFill>
                <a:latin typeface="+mn-lt"/>
              </a:rPr>
              <a:t>sử</a:t>
            </a:r>
            <a:r>
              <a:rPr lang="en-US" b="1">
                <a:solidFill>
                  <a:srgbClr val="0070C0"/>
                </a:solidFill>
                <a:latin typeface="+mn-lt"/>
              </a:rPr>
              <a:t> </a:t>
            </a:r>
            <a:r>
              <a:rPr lang="en-US" b="1" err="1">
                <a:solidFill>
                  <a:srgbClr val="0070C0"/>
                </a:solidFill>
                <a:latin typeface="+mn-lt"/>
              </a:rPr>
              <a:t>dụng</a:t>
            </a:r>
            <a:endParaRPr lang="en-US" b="1">
              <a:solidFill>
                <a:srgbClr val="0070C0"/>
              </a:solidFill>
              <a:latin typeface="+mn-lt"/>
            </a:endParaRPr>
          </a:p>
        </p:txBody>
      </p:sp>
      <p:sp>
        <p:nvSpPr>
          <p:cNvPr id="3" name="Content Placeholder 2">
            <a:extLst>
              <a:ext uri="{FF2B5EF4-FFF2-40B4-BE49-F238E27FC236}">
                <a16:creationId xmlns:a16="http://schemas.microsoft.com/office/drawing/2014/main" id="{238AB0D9-084E-4FD4-BEAF-31D5D65934A9}"/>
              </a:ext>
            </a:extLst>
          </p:cNvPr>
          <p:cNvSpPr>
            <a:spLocks noGrp="1"/>
          </p:cNvSpPr>
          <p:nvPr>
            <p:ph idx="1"/>
          </p:nvPr>
        </p:nvSpPr>
        <p:spPr>
          <a:xfrm>
            <a:off x="838200" y="1559295"/>
            <a:ext cx="10515600" cy="4351338"/>
          </a:xfrm>
        </p:spPr>
        <p:txBody>
          <a:bodyPr>
            <a:normAutofit/>
          </a:bodyPr>
          <a:lstStyle/>
          <a:p>
            <a:pPr marL="0" indent="0">
              <a:buNone/>
            </a:pPr>
            <a:r>
              <a:rPr lang="en-US" b="1">
                <a:solidFill>
                  <a:schemeClr val="accent1"/>
                </a:solidFill>
              </a:rPr>
              <a:t>3.3 Field</a:t>
            </a:r>
          </a:p>
          <a:p>
            <a:r>
              <a:rPr lang="en-US"/>
              <a:t>Field name and field type:</a:t>
            </a:r>
          </a:p>
          <a:p>
            <a:pPr marL="0" indent="0">
              <a:buNone/>
            </a:pPr>
            <a:r>
              <a:rPr lang="en-US">
                <a:solidFill>
                  <a:srgbClr val="00B050"/>
                </a:solidFill>
              </a:rPr>
              <a:t>Field field = ... </a:t>
            </a:r>
            <a:r>
              <a:rPr lang="en-US">
                <a:solidFill>
                  <a:schemeClr val="accent2">
                    <a:lumMod val="75000"/>
                  </a:schemeClr>
                </a:solidFill>
              </a:rPr>
              <a:t>//obtain field object</a:t>
            </a:r>
          </a:p>
          <a:p>
            <a:pPr marL="0" indent="0">
              <a:buNone/>
            </a:pPr>
            <a:r>
              <a:rPr lang="en-US">
                <a:solidFill>
                  <a:srgbClr val="00B050"/>
                </a:solidFill>
              </a:rPr>
              <a:t>String fieldName = field.getName();</a:t>
            </a:r>
          </a:p>
          <a:p>
            <a:pPr marL="0" indent="0">
              <a:buNone/>
            </a:pPr>
            <a:r>
              <a:rPr lang="en-US">
                <a:solidFill>
                  <a:srgbClr val="00B050"/>
                </a:solidFill>
              </a:rPr>
              <a:t>Object fieldType = field.getType();</a:t>
            </a:r>
          </a:p>
        </p:txBody>
      </p:sp>
    </p:spTree>
    <p:extLst>
      <p:ext uri="{BB962C8B-B14F-4D97-AF65-F5344CB8AC3E}">
        <p14:creationId xmlns:p14="http://schemas.microsoft.com/office/powerpoint/2010/main" val="1709657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1E1E-4E3E-4906-87A1-DE05D7C596AD}"/>
              </a:ext>
            </a:extLst>
          </p:cNvPr>
          <p:cNvSpPr>
            <a:spLocks noGrp="1"/>
          </p:cNvSpPr>
          <p:nvPr>
            <p:ph type="title"/>
          </p:nvPr>
        </p:nvSpPr>
        <p:spPr/>
        <p:txBody>
          <a:bodyPr/>
          <a:lstStyle/>
          <a:p>
            <a:r>
              <a:rPr lang="en-US" b="1">
                <a:solidFill>
                  <a:srgbClr val="0070C0"/>
                </a:solidFill>
                <a:latin typeface="+mn-lt"/>
              </a:rPr>
              <a:t>3. </a:t>
            </a:r>
            <a:r>
              <a:rPr lang="en-US" b="1" err="1">
                <a:solidFill>
                  <a:srgbClr val="0070C0"/>
                </a:solidFill>
                <a:latin typeface="+mn-lt"/>
              </a:rPr>
              <a:t>Cách</a:t>
            </a:r>
            <a:r>
              <a:rPr lang="en-US" b="1">
                <a:solidFill>
                  <a:srgbClr val="0070C0"/>
                </a:solidFill>
                <a:latin typeface="+mn-lt"/>
              </a:rPr>
              <a:t> </a:t>
            </a:r>
            <a:r>
              <a:rPr lang="en-US" b="1" err="1">
                <a:solidFill>
                  <a:srgbClr val="0070C0"/>
                </a:solidFill>
                <a:latin typeface="+mn-lt"/>
              </a:rPr>
              <a:t>sử</a:t>
            </a:r>
            <a:r>
              <a:rPr lang="en-US" b="1">
                <a:solidFill>
                  <a:srgbClr val="0070C0"/>
                </a:solidFill>
                <a:latin typeface="+mn-lt"/>
              </a:rPr>
              <a:t> </a:t>
            </a:r>
            <a:r>
              <a:rPr lang="en-US" b="1" err="1">
                <a:solidFill>
                  <a:srgbClr val="0070C0"/>
                </a:solidFill>
                <a:latin typeface="+mn-lt"/>
              </a:rPr>
              <a:t>dụng</a:t>
            </a:r>
            <a:endParaRPr lang="en-US" b="1">
              <a:solidFill>
                <a:srgbClr val="0070C0"/>
              </a:solidFill>
              <a:latin typeface="+mn-lt"/>
            </a:endParaRPr>
          </a:p>
        </p:txBody>
      </p:sp>
      <p:sp>
        <p:nvSpPr>
          <p:cNvPr id="3" name="Content Placeholder 2">
            <a:extLst>
              <a:ext uri="{FF2B5EF4-FFF2-40B4-BE49-F238E27FC236}">
                <a16:creationId xmlns:a16="http://schemas.microsoft.com/office/drawing/2014/main" id="{238AB0D9-084E-4FD4-BEAF-31D5D65934A9}"/>
              </a:ext>
            </a:extLst>
          </p:cNvPr>
          <p:cNvSpPr>
            <a:spLocks noGrp="1"/>
          </p:cNvSpPr>
          <p:nvPr>
            <p:ph idx="1"/>
          </p:nvPr>
        </p:nvSpPr>
        <p:spPr>
          <a:xfrm>
            <a:off x="838200" y="1559295"/>
            <a:ext cx="10515600" cy="4351338"/>
          </a:xfrm>
        </p:spPr>
        <p:txBody>
          <a:bodyPr>
            <a:normAutofit/>
          </a:bodyPr>
          <a:lstStyle/>
          <a:p>
            <a:pPr marL="0" indent="0">
              <a:buNone/>
            </a:pPr>
            <a:r>
              <a:rPr lang="en-US" b="1">
                <a:solidFill>
                  <a:schemeClr val="accent1"/>
                </a:solidFill>
              </a:rPr>
              <a:t>3.3 Field</a:t>
            </a:r>
          </a:p>
          <a:p>
            <a:r>
              <a:rPr lang="en-US"/>
              <a:t>Getting and setting field value:</a:t>
            </a:r>
          </a:p>
          <a:p>
            <a:pPr marL="0" indent="0">
              <a:buNone/>
            </a:pPr>
            <a:r>
              <a:rPr lang="en-US">
                <a:solidFill>
                  <a:srgbClr val="00B050"/>
                </a:solidFill>
              </a:rPr>
              <a:t>Class  aClass = MyObject.class</a:t>
            </a:r>
          </a:p>
          <a:p>
            <a:pPr marL="0" indent="0">
              <a:buNone/>
            </a:pPr>
            <a:r>
              <a:rPr lang="en-US">
                <a:solidFill>
                  <a:srgbClr val="00B050"/>
                </a:solidFill>
              </a:rPr>
              <a:t>Field field = aClass.getField("someField");</a:t>
            </a:r>
          </a:p>
          <a:p>
            <a:pPr marL="0" indent="0">
              <a:buNone/>
            </a:pPr>
            <a:r>
              <a:rPr lang="en-US">
                <a:solidFill>
                  <a:srgbClr val="00B050"/>
                </a:solidFill>
              </a:rPr>
              <a:t>MyObject objectInstance = new MyObject(); </a:t>
            </a:r>
            <a:r>
              <a:rPr lang="en-US">
                <a:solidFill>
                  <a:schemeClr val="accent2">
                    <a:lumMod val="75000"/>
                  </a:schemeClr>
                </a:solidFill>
              </a:rPr>
              <a:t>//create new instance</a:t>
            </a:r>
          </a:p>
          <a:p>
            <a:pPr marL="0" indent="0">
              <a:buNone/>
            </a:pPr>
            <a:r>
              <a:rPr lang="en-US">
                <a:solidFill>
                  <a:srgbClr val="00B050"/>
                </a:solidFill>
              </a:rPr>
              <a:t>Object value = field.get(objectInstance); </a:t>
            </a:r>
            <a:r>
              <a:rPr lang="en-US">
                <a:solidFill>
                  <a:schemeClr val="accent2">
                    <a:lumMod val="75000"/>
                  </a:schemeClr>
                </a:solidFill>
              </a:rPr>
              <a:t>//get value of instance by field</a:t>
            </a:r>
          </a:p>
          <a:p>
            <a:pPr marL="0" indent="0">
              <a:buNone/>
            </a:pPr>
            <a:r>
              <a:rPr lang="en-US">
                <a:solidFill>
                  <a:srgbClr val="00B050"/>
                </a:solidFill>
              </a:rPr>
              <a:t>field.set(objetInstance, value); </a:t>
            </a:r>
            <a:r>
              <a:rPr lang="en-US">
                <a:solidFill>
                  <a:schemeClr val="accent2">
                    <a:lumMod val="75000"/>
                  </a:schemeClr>
                </a:solidFill>
              </a:rPr>
              <a:t>//set value of instance with value</a:t>
            </a:r>
          </a:p>
        </p:txBody>
      </p:sp>
    </p:spTree>
    <p:extLst>
      <p:ext uri="{BB962C8B-B14F-4D97-AF65-F5344CB8AC3E}">
        <p14:creationId xmlns:p14="http://schemas.microsoft.com/office/powerpoint/2010/main" val="3251772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1E1E-4E3E-4906-87A1-DE05D7C596AD}"/>
              </a:ext>
            </a:extLst>
          </p:cNvPr>
          <p:cNvSpPr>
            <a:spLocks noGrp="1"/>
          </p:cNvSpPr>
          <p:nvPr>
            <p:ph type="title"/>
          </p:nvPr>
        </p:nvSpPr>
        <p:spPr/>
        <p:txBody>
          <a:bodyPr/>
          <a:lstStyle/>
          <a:p>
            <a:r>
              <a:rPr lang="en-US" b="1">
                <a:solidFill>
                  <a:srgbClr val="0070C0"/>
                </a:solidFill>
                <a:latin typeface="+mn-lt"/>
              </a:rPr>
              <a:t>3. </a:t>
            </a:r>
            <a:r>
              <a:rPr lang="en-US" b="1" err="1">
                <a:solidFill>
                  <a:srgbClr val="0070C0"/>
                </a:solidFill>
                <a:latin typeface="+mn-lt"/>
              </a:rPr>
              <a:t>Cách</a:t>
            </a:r>
            <a:r>
              <a:rPr lang="en-US" b="1">
                <a:solidFill>
                  <a:srgbClr val="0070C0"/>
                </a:solidFill>
                <a:latin typeface="+mn-lt"/>
              </a:rPr>
              <a:t> </a:t>
            </a:r>
            <a:r>
              <a:rPr lang="en-US" b="1" err="1">
                <a:solidFill>
                  <a:srgbClr val="0070C0"/>
                </a:solidFill>
                <a:latin typeface="+mn-lt"/>
              </a:rPr>
              <a:t>sử</a:t>
            </a:r>
            <a:r>
              <a:rPr lang="en-US" b="1">
                <a:solidFill>
                  <a:srgbClr val="0070C0"/>
                </a:solidFill>
                <a:latin typeface="+mn-lt"/>
              </a:rPr>
              <a:t> </a:t>
            </a:r>
            <a:r>
              <a:rPr lang="en-US" b="1" err="1">
                <a:solidFill>
                  <a:srgbClr val="0070C0"/>
                </a:solidFill>
                <a:latin typeface="+mn-lt"/>
              </a:rPr>
              <a:t>dụng</a:t>
            </a:r>
            <a:endParaRPr lang="en-US" b="1">
              <a:solidFill>
                <a:srgbClr val="0070C0"/>
              </a:solidFill>
              <a:latin typeface="+mn-lt"/>
            </a:endParaRPr>
          </a:p>
        </p:txBody>
      </p:sp>
      <p:sp>
        <p:nvSpPr>
          <p:cNvPr id="3" name="Content Placeholder 2">
            <a:extLst>
              <a:ext uri="{FF2B5EF4-FFF2-40B4-BE49-F238E27FC236}">
                <a16:creationId xmlns:a16="http://schemas.microsoft.com/office/drawing/2014/main" id="{238AB0D9-084E-4FD4-BEAF-31D5D65934A9}"/>
              </a:ext>
            </a:extLst>
          </p:cNvPr>
          <p:cNvSpPr>
            <a:spLocks noGrp="1"/>
          </p:cNvSpPr>
          <p:nvPr>
            <p:ph idx="1"/>
          </p:nvPr>
        </p:nvSpPr>
        <p:spPr>
          <a:xfrm>
            <a:off x="838200" y="1559295"/>
            <a:ext cx="10515600" cy="4351338"/>
          </a:xfrm>
        </p:spPr>
        <p:txBody>
          <a:bodyPr>
            <a:normAutofit/>
          </a:bodyPr>
          <a:lstStyle/>
          <a:p>
            <a:pPr marL="0" indent="0">
              <a:buNone/>
            </a:pPr>
            <a:r>
              <a:rPr lang="en-US" b="1">
                <a:solidFill>
                  <a:schemeClr val="accent1"/>
                </a:solidFill>
              </a:rPr>
              <a:t>3.4 Method</a:t>
            </a:r>
          </a:p>
          <a:p>
            <a:r>
              <a:rPr lang="en-US"/>
              <a:t>Get list method từ một Class object:</a:t>
            </a:r>
          </a:p>
          <a:p>
            <a:pPr marL="0" indent="0">
              <a:buNone/>
            </a:pPr>
            <a:r>
              <a:rPr lang="en-US">
                <a:solidFill>
                  <a:srgbClr val="00B050"/>
                </a:solidFill>
              </a:rPr>
              <a:t>Class aClass = ... </a:t>
            </a:r>
            <a:r>
              <a:rPr lang="en-US">
                <a:solidFill>
                  <a:schemeClr val="accent2">
                    <a:lumMod val="75000"/>
                  </a:schemeClr>
                </a:solidFill>
              </a:rPr>
              <a:t>//obtain class object</a:t>
            </a:r>
          </a:p>
          <a:p>
            <a:pPr marL="0" indent="0">
              <a:buNone/>
            </a:pPr>
            <a:r>
              <a:rPr lang="en-US">
                <a:solidFill>
                  <a:srgbClr val="00B050"/>
                </a:solidFill>
              </a:rPr>
              <a:t>Method[] methods = aClass.getMethods();</a:t>
            </a:r>
          </a:p>
          <a:p>
            <a:r>
              <a:rPr lang="en-US"/>
              <a:t>Get một method cụ thể từ tên và danh sách params:</a:t>
            </a:r>
          </a:p>
          <a:p>
            <a:pPr marL="0" indent="0">
              <a:buNone/>
            </a:pPr>
            <a:r>
              <a:rPr lang="en-US">
                <a:solidFill>
                  <a:srgbClr val="00B050"/>
                </a:solidFill>
              </a:rPr>
              <a:t>Method method =</a:t>
            </a:r>
          </a:p>
          <a:p>
            <a:pPr marL="0" indent="0">
              <a:buNone/>
            </a:pPr>
            <a:r>
              <a:rPr lang="en-US">
                <a:solidFill>
                  <a:srgbClr val="00B050"/>
                </a:solidFill>
              </a:rPr>
              <a:t>    aClass.getMethod("doSomething", new Class[]{String.class});</a:t>
            </a:r>
          </a:p>
        </p:txBody>
      </p:sp>
    </p:spTree>
    <p:extLst>
      <p:ext uri="{BB962C8B-B14F-4D97-AF65-F5344CB8AC3E}">
        <p14:creationId xmlns:p14="http://schemas.microsoft.com/office/powerpoint/2010/main" val="3515312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1E1E-4E3E-4906-87A1-DE05D7C596AD}"/>
              </a:ext>
            </a:extLst>
          </p:cNvPr>
          <p:cNvSpPr>
            <a:spLocks noGrp="1"/>
          </p:cNvSpPr>
          <p:nvPr>
            <p:ph type="title"/>
          </p:nvPr>
        </p:nvSpPr>
        <p:spPr/>
        <p:txBody>
          <a:bodyPr/>
          <a:lstStyle/>
          <a:p>
            <a:r>
              <a:rPr lang="en-US" b="1">
                <a:solidFill>
                  <a:srgbClr val="0070C0"/>
                </a:solidFill>
                <a:latin typeface="+mn-lt"/>
              </a:rPr>
              <a:t>3. </a:t>
            </a:r>
            <a:r>
              <a:rPr lang="en-US" b="1" err="1">
                <a:solidFill>
                  <a:srgbClr val="0070C0"/>
                </a:solidFill>
                <a:latin typeface="+mn-lt"/>
              </a:rPr>
              <a:t>Cách</a:t>
            </a:r>
            <a:r>
              <a:rPr lang="en-US" b="1">
                <a:solidFill>
                  <a:srgbClr val="0070C0"/>
                </a:solidFill>
                <a:latin typeface="+mn-lt"/>
              </a:rPr>
              <a:t> </a:t>
            </a:r>
            <a:r>
              <a:rPr lang="en-US" b="1" err="1">
                <a:solidFill>
                  <a:srgbClr val="0070C0"/>
                </a:solidFill>
                <a:latin typeface="+mn-lt"/>
              </a:rPr>
              <a:t>sử</a:t>
            </a:r>
            <a:r>
              <a:rPr lang="en-US" b="1">
                <a:solidFill>
                  <a:srgbClr val="0070C0"/>
                </a:solidFill>
                <a:latin typeface="+mn-lt"/>
              </a:rPr>
              <a:t> </a:t>
            </a:r>
            <a:r>
              <a:rPr lang="en-US" b="1" err="1">
                <a:solidFill>
                  <a:srgbClr val="0070C0"/>
                </a:solidFill>
                <a:latin typeface="+mn-lt"/>
              </a:rPr>
              <a:t>dụng</a:t>
            </a:r>
            <a:endParaRPr lang="en-US" b="1">
              <a:solidFill>
                <a:srgbClr val="0070C0"/>
              </a:solidFill>
              <a:latin typeface="+mn-lt"/>
            </a:endParaRPr>
          </a:p>
        </p:txBody>
      </p:sp>
      <p:sp>
        <p:nvSpPr>
          <p:cNvPr id="3" name="Content Placeholder 2">
            <a:extLst>
              <a:ext uri="{FF2B5EF4-FFF2-40B4-BE49-F238E27FC236}">
                <a16:creationId xmlns:a16="http://schemas.microsoft.com/office/drawing/2014/main" id="{238AB0D9-084E-4FD4-BEAF-31D5D65934A9}"/>
              </a:ext>
            </a:extLst>
          </p:cNvPr>
          <p:cNvSpPr>
            <a:spLocks noGrp="1"/>
          </p:cNvSpPr>
          <p:nvPr>
            <p:ph idx="1"/>
          </p:nvPr>
        </p:nvSpPr>
        <p:spPr>
          <a:xfrm>
            <a:off x="838200" y="1559295"/>
            <a:ext cx="10515600" cy="4351338"/>
          </a:xfrm>
        </p:spPr>
        <p:txBody>
          <a:bodyPr>
            <a:normAutofit/>
          </a:bodyPr>
          <a:lstStyle/>
          <a:p>
            <a:pPr marL="0" indent="0">
              <a:buNone/>
            </a:pPr>
            <a:r>
              <a:rPr lang="en-US" b="1">
                <a:solidFill>
                  <a:schemeClr val="accent1"/>
                </a:solidFill>
              </a:rPr>
              <a:t>3.4 Method</a:t>
            </a:r>
          </a:p>
          <a:p>
            <a:r>
              <a:rPr lang="en-US"/>
              <a:t>Invoke method using Method object:</a:t>
            </a:r>
          </a:p>
          <a:p>
            <a:pPr marL="0" indent="0">
              <a:buNone/>
            </a:pPr>
            <a:r>
              <a:rPr lang="en-US">
                <a:solidFill>
                  <a:schemeClr val="accent2">
                    <a:lumMod val="75000"/>
                  </a:schemeClr>
                </a:solidFill>
              </a:rPr>
              <a:t>//get method that takes a String as argument</a:t>
            </a:r>
          </a:p>
          <a:p>
            <a:pPr marL="0" indent="0">
              <a:buNone/>
            </a:pPr>
            <a:r>
              <a:rPr lang="en-US">
                <a:solidFill>
                  <a:srgbClr val="00B050"/>
                </a:solidFill>
              </a:rPr>
              <a:t>Method method = MyObject.class.getMethod("doSomething", String.class);</a:t>
            </a:r>
          </a:p>
          <a:p>
            <a:pPr marL="0" indent="0">
              <a:buNone/>
            </a:pPr>
            <a:r>
              <a:rPr lang="en-US">
                <a:solidFill>
                  <a:schemeClr val="accent2">
                    <a:lumMod val="75000"/>
                  </a:schemeClr>
                </a:solidFill>
              </a:rPr>
              <a:t>//first param is null if method is static</a:t>
            </a:r>
          </a:p>
          <a:p>
            <a:pPr marL="0" indent="0">
              <a:buNone/>
            </a:pPr>
            <a:r>
              <a:rPr lang="en-US">
                <a:solidFill>
                  <a:srgbClr val="00B050"/>
                </a:solidFill>
              </a:rPr>
              <a:t>Object returnValue = method.invoke(null, "parameter-value1");</a:t>
            </a:r>
          </a:p>
        </p:txBody>
      </p:sp>
    </p:spTree>
    <p:extLst>
      <p:ext uri="{BB962C8B-B14F-4D97-AF65-F5344CB8AC3E}">
        <p14:creationId xmlns:p14="http://schemas.microsoft.com/office/powerpoint/2010/main" val="4279220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1E1E-4E3E-4906-87A1-DE05D7C596AD}"/>
              </a:ext>
            </a:extLst>
          </p:cNvPr>
          <p:cNvSpPr>
            <a:spLocks noGrp="1"/>
          </p:cNvSpPr>
          <p:nvPr>
            <p:ph type="title"/>
          </p:nvPr>
        </p:nvSpPr>
        <p:spPr/>
        <p:txBody>
          <a:bodyPr/>
          <a:lstStyle/>
          <a:p>
            <a:r>
              <a:rPr lang="en-US" b="1">
                <a:solidFill>
                  <a:srgbClr val="0070C0"/>
                </a:solidFill>
                <a:latin typeface="+mn-lt"/>
              </a:rPr>
              <a:t>3. </a:t>
            </a:r>
            <a:r>
              <a:rPr lang="en-US" b="1" err="1">
                <a:solidFill>
                  <a:srgbClr val="0070C0"/>
                </a:solidFill>
                <a:latin typeface="+mn-lt"/>
              </a:rPr>
              <a:t>Cách</a:t>
            </a:r>
            <a:r>
              <a:rPr lang="en-US" b="1">
                <a:solidFill>
                  <a:srgbClr val="0070C0"/>
                </a:solidFill>
                <a:latin typeface="+mn-lt"/>
              </a:rPr>
              <a:t> </a:t>
            </a:r>
            <a:r>
              <a:rPr lang="en-US" b="1" err="1">
                <a:solidFill>
                  <a:srgbClr val="0070C0"/>
                </a:solidFill>
                <a:latin typeface="+mn-lt"/>
              </a:rPr>
              <a:t>sử</a:t>
            </a:r>
            <a:r>
              <a:rPr lang="en-US" b="1">
                <a:solidFill>
                  <a:srgbClr val="0070C0"/>
                </a:solidFill>
                <a:latin typeface="+mn-lt"/>
              </a:rPr>
              <a:t> </a:t>
            </a:r>
            <a:r>
              <a:rPr lang="en-US" b="1" err="1">
                <a:solidFill>
                  <a:srgbClr val="0070C0"/>
                </a:solidFill>
                <a:latin typeface="+mn-lt"/>
              </a:rPr>
              <a:t>dụng</a:t>
            </a:r>
            <a:endParaRPr lang="en-US" b="1">
              <a:solidFill>
                <a:srgbClr val="0070C0"/>
              </a:solidFill>
              <a:latin typeface="+mn-lt"/>
            </a:endParaRPr>
          </a:p>
        </p:txBody>
      </p:sp>
      <p:sp>
        <p:nvSpPr>
          <p:cNvPr id="3" name="Content Placeholder 2">
            <a:extLst>
              <a:ext uri="{FF2B5EF4-FFF2-40B4-BE49-F238E27FC236}">
                <a16:creationId xmlns:a16="http://schemas.microsoft.com/office/drawing/2014/main" id="{238AB0D9-084E-4FD4-BEAF-31D5D65934A9}"/>
              </a:ext>
            </a:extLst>
          </p:cNvPr>
          <p:cNvSpPr>
            <a:spLocks noGrp="1"/>
          </p:cNvSpPr>
          <p:nvPr>
            <p:ph idx="1"/>
          </p:nvPr>
        </p:nvSpPr>
        <p:spPr>
          <a:xfrm>
            <a:off x="838200" y="1559295"/>
            <a:ext cx="10515600" cy="4351338"/>
          </a:xfrm>
        </p:spPr>
        <p:txBody>
          <a:bodyPr>
            <a:normAutofit/>
          </a:bodyPr>
          <a:lstStyle/>
          <a:p>
            <a:pPr marL="0" indent="0">
              <a:buNone/>
            </a:pPr>
            <a:r>
              <a:rPr lang="en-US" b="1">
                <a:solidFill>
                  <a:schemeClr val="accent1"/>
                </a:solidFill>
              </a:rPr>
              <a:t>3.5 Private field and method</a:t>
            </a:r>
          </a:p>
          <a:p>
            <a:r>
              <a:rPr lang="en-US"/>
              <a:t>Get private field of an object</a:t>
            </a:r>
          </a:p>
          <a:p>
            <a:pPr marL="0" indent="0">
              <a:buNone/>
            </a:pPr>
            <a:r>
              <a:rPr lang="en-US">
                <a:solidFill>
                  <a:srgbClr val="00B050"/>
                </a:solidFill>
              </a:rPr>
              <a:t>Class.getDeclaredFields() </a:t>
            </a:r>
          </a:p>
          <a:p>
            <a:pPr marL="0" indent="0">
              <a:buNone/>
            </a:pPr>
            <a:r>
              <a:rPr lang="en-US">
                <a:solidFill>
                  <a:srgbClr val="00B050"/>
                </a:solidFill>
              </a:rPr>
              <a:t>Class.getDeclaredField(String name)</a:t>
            </a:r>
          </a:p>
        </p:txBody>
      </p:sp>
    </p:spTree>
    <p:extLst>
      <p:ext uri="{BB962C8B-B14F-4D97-AF65-F5344CB8AC3E}">
        <p14:creationId xmlns:p14="http://schemas.microsoft.com/office/powerpoint/2010/main" val="3152354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1E1E-4E3E-4906-87A1-DE05D7C596AD}"/>
              </a:ext>
            </a:extLst>
          </p:cNvPr>
          <p:cNvSpPr>
            <a:spLocks noGrp="1"/>
          </p:cNvSpPr>
          <p:nvPr>
            <p:ph type="title"/>
          </p:nvPr>
        </p:nvSpPr>
        <p:spPr/>
        <p:txBody>
          <a:bodyPr/>
          <a:lstStyle/>
          <a:p>
            <a:r>
              <a:rPr lang="en-US" b="1">
                <a:solidFill>
                  <a:srgbClr val="0070C0"/>
                </a:solidFill>
                <a:latin typeface="+mn-lt"/>
              </a:rPr>
              <a:t>3. </a:t>
            </a:r>
            <a:r>
              <a:rPr lang="en-US" b="1" err="1">
                <a:solidFill>
                  <a:srgbClr val="0070C0"/>
                </a:solidFill>
                <a:latin typeface="+mn-lt"/>
              </a:rPr>
              <a:t>Cách</a:t>
            </a:r>
            <a:r>
              <a:rPr lang="en-US" b="1">
                <a:solidFill>
                  <a:srgbClr val="0070C0"/>
                </a:solidFill>
                <a:latin typeface="+mn-lt"/>
              </a:rPr>
              <a:t> </a:t>
            </a:r>
            <a:r>
              <a:rPr lang="en-US" b="1" err="1">
                <a:solidFill>
                  <a:srgbClr val="0070C0"/>
                </a:solidFill>
                <a:latin typeface="+mn-lt"/>
              </a:rPr>
              <a:t>sử</a:t>
            </a:r>
            <a:r>
              <a:rPr lang="en-US" b="1">
                <a:solidFill>
                  <a:srgbClr val="0070C0"/>
                </a:solidFill>
                <a:latin typeface="+mn-lt"/>
              </a:rPr>
              <a:t> </a:t>
            </a:r>
            <a:r>
              <a:rPr lang="en-US" b="1" err="1">
                <a:solidFill>
                  <a:srgbClr val="0070C0"/>
                </a:solidFill>
                <a:latin typeface="+mn-lt"/>
              </a:rPr>
              <a:t>dụng</a:t>
            </a:r>
            <a:endParaRPr lang="en-US" b="1">
              <a:solidFill>
                <a:srgbClr val="0070C0"/>
              </a:solidFill>
              <a:latin typeface="+mn-lt"/>
            </a:endParaRPr>
          </a:p>
        </p:txBody>
      </p:sp>
      <p:sp>
        <p:nvSpPr>
          <p:cNvPr id="3" name="Content Placeholder 2">
            <a:extLst>
              <a:ext uri="{FF2B5EF4-FFF2-40B4-BE49-F238E27FC236}">
                <a16:creationId xmlns:a16="http://schemas.microsoft.com/office/drawing/2014/main" id="{238AB0D9-084E-4FD4-BEAF-31D5D65934A9}"/>
              </a:ext>
            </a:extLst>
          </p:cNvPr>
          <p:cNvSpPr>
            <a:spLocks noGrp="1"/>
          </p:cNvSpPr>
          <p:nvPr>
            <p:ph idx="1"/>
          </p:nvPr>
        </p:nvSpPr>
        <p:spPr>
          <a:xfrm>
            <a:off x="838200" y="1559295"/>
            <a:ext cx="10515600" cy="4351338"/>
          </a:xfrm>
        </p:spPr>
        <p:txBody>
          <a:bodyPr>
            <a:normAutofit/>
          </a:bodyPr>
          <a:lstStyle/>
          <a:p>
            <a:pPr marL="0" indent="0">
              <a:buNone/>
            </a:pPr>
            <a:r>
              <a:rPr lang="en-US" b="1">
                <a:solidFill>
                  <a:schemeClr val="accent1"/>
                </a:solidFill>
              </a:rPr>
              <a:t>3.5 Private field and method</a:t>
            </a:r>
          </a:p>
          <a:p>
            <a:r>
              <a:rPr lang="en-US"/>
              <a:t>Get private field of an object</a:t>
            </a:r>
          </a:p>
        </p:txBody>
      </p:sp>
      <p:sp>
        <p:nvSpPr>
          <p:cNvPr id="5" name="Rectangle 2">
            <a:extLst>
              <a:ext uri="{FF2B5EF4-FFF2-40B4-BE49-F238E27FC236}">
                <a16:creationId xmlns:a16="http://schemas.microsoft.com/office/drawing/2014/main" id="{073701E8-2DE4-4D99-84ED-6DB5419011C3}"/>
              </a:ext>
            </a:extLst>
          </p:cNvPr>
          <p:cNvSpPr>
            <a:spLocks noChangeArrowheads="1"/>
          </p:cNvSpPr>
          <p:nvPr/>
        </p:nvSpPr>
        <p:spPr bwMode="auto">
          <a:xfrm>
            <a:off x="902564" y="2765468"/>
            <a:ext cx="5427216"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CC7832"/>
                </a:solidFill>
                <a:effectLst/>
                <a:latin typeface="Consolas" panose="020B0609020204030204" pitchFamily="49" charset="0"/>
              </a:rPr>
              <a:t>public class </a:t>
            </a:r>
            <a:r>
              <a:rPr kumimoji="0" lang="en-US" altLang="en-US" sz="1500" b="0" i="0" u="none" strike="noStrike" cap="none" normalizeH="0" baseline="0">
                <a:ln>
                  <a:noFill/>
                </a:ln>
                <a:solidFill>
                  <a:srgbClr val="A9B7C6"/>
                </a:solidFill>
                <a:effectLst/>
                <a:latin typeface="Consolas" panose="020B0609020204030204" pitchFamily="49" charset="0"/>
              </a:rPr>
              <a:t>PrivateObject {</a:t>
            </a:r>
            <a:br>
              <a:rPr kumimoji="0" lang="en-US" altLang="en-US" sz="1500" b="0" i="0" u="none" strike="noStrike" cap="none" normalizeH="0" baseline="0">
                <a:ln>
                  <a:noFill/>
                </a:ln>
                <a:solidFill>
                  <a:srgbClr val="A9B7C6"/>
                </a:solidFill>
                <a:effectLst/>
                <a:latin typeface="Consolas" panose="020B0609020204030204" pitchFamily="49" charset="0"/>
              </a:rPr>
            </a:br>
            <a:br>
              <a:rPr kumimoji="0" lang="en-US" altLang="en-US" sz="1500" b="0" i="0" u="none" strike="noStrike" cap="none" normalizeH="0" baseline="0">
                <a:ln>
                  <a:noFill/>
                </a:ln>
                <a:solidFill>
                  <a:srgbClr val="A9B7C6"/>
                </a:solidFill>
                <a:effectLst/>
                <a:latin typeface="Consolas" panose="020B0609020204030204" pitchFamily="49" charset="0"/>
              </a:rPr>
            </a:br>
            <a:r>
              <a:rPr kumimoji="0" lang="en-US" altLang="en-US" sz="1500" b="0" i="0" u="none" strike="noStrike" cap="none" normalizeH="0" baseline="0">
                <a:ln>
                  <a:noFill/>
                </a:ln>
                <a:solidFill>
                  <a:srgbClr val="A9B7C6"/>
                </a:solidFill>
                <a:effectLst/>
                <a:latin typeface="Consolas" panose="020B0609020204030204" pitchFamily="49" charset="0"/>
              </a:rPr>
              <a:t>   </a:t>
            </a:r>
            <a:r>
              <a:rPr kumimoji="0" lang="en-US" altLang="en-US" sz="1500" b="0" i="0" u="none" strike="noStrike" cap="none" normalizeH="0" baseline="0">
                <a:ln>
                  <a:noFill/>
                </a:ln>
                <a:solidFill>
                  <a:srgbClr val="CC7832"/>
                </a:solidFill>
                <a:effectLst/>
                <a:latin typeface="Consolas" panose="020B0609020204030204" pitchFamily="49" charset="0"/>
              </a:rPr>
              <a:t>private </a:t>
            </a:r>
            <a:r>
              <a:rPr kumimoji="0" lang="en-US" altLang="en-US" sz="1500" b="0" i="0" u="none" strike="noStrike" cap="none" normalizeH="0" baseline="0">
                <a:ln>
                  <a:noFill/>
                </a:ln>
                <a:solidFill>
                  <a:srgbClr val="A9B7C6"/>
                </a:solidFill>
                <a:effectLst/>
                <a:latin typeface="Consolas" panose="020B0609020204030204" pitchFamily="49" charset="0"/>
              </a:rPr>
              <a:t>String </a:t>
            </a:r>
            <a:r>
              <a:rPr kumimoji="0" lang="en-US" altLang="en-US" sz="1500" b="0" i="0" u="none" strike="noStrike" cap="none" normalizeH="0" baseline="0">
                <a:ln>
                  <a:noFill/>
                </a:ln>
                <a:solidFill>
                  <a:srgbClr val="9876AA"/>
                </a:solidFill>
                <a:effectLst/>
                <a:latin typeface="Consolas" panose="020B0609020204030204" pitchFamily="49" charset="0"/>
              </a:rPr>
              <a:t>privateString </a:t>
            </a:r>
            <a:r>
              <a:rPr kumimoji="0" lang="en-US" altLang="en-US" sz="1500" b="0" i="0" u="none" strike="noStrike" cap="none" normalizeH="0" baseline="0">
                <a:ln>
                  <a:noFill/>
                </a:ln>
                <a:solidFill>
                  <a:srgbClr val="A9B7C6"/>
                </a:solidFill>
                <a:effectLst/>
                <a:latin typeface="Consolas" panose="020B0609020204030204" pitchFamily="49" charset="0"/>
              </a:rPr>
              <a:t>= </a:t>
            </a:r>
            <a:r>
              <a:rPr kumimoji="0" lang="en-US" altLang="en-US" sz="1500" b="0" i="0" u="none" strike="noStrike" cap="none" normalizeH="0" baseline="0">
                <a:ln>
                  <a:noFill/>
                </a:ln>
                <a:solidFill>
                  <a:srgbClr val="CC7832"/>
                </a:solidFill>
                <a:effectLst/>
                <a:latin typeface="Consolas" panose="020B0609020204030204" pitchFamily="49" charset="0"/>
              </a:rPr>
              <a:t>null;</a:t>
            </a:r>
            <a:br>
              <a:rPr kumimoji="0" lang="en-US" altLang="en-US" sz="1500" b="0" i="0" u="none" strike="noStrike" cap="none" normalizeH="0" baseline="0">
                <a:ln>
                  <a:noFill/>
                </a:ln>
                <a:solidFill>
                  <a:srgbClr val="CC7832"/>
                </a:solidFill>
                <a:effectLst/>
                <a:latin typeface="Consolas" panose="020B0609020204030204" pitchFamily="49" charset="0"/>
              </a:rPr>
            </a:br>
            <a:br>
              <a:rPr kumimoji="0" lang="en-US" altLang="en-US" sz="1500" b="0" i="0" u="none" strike="noStrike" cap="none" normalizeH="0" baseline="0">
                <a:ln>
                  <a:noFill/>
                </a:ln>
                <a:solidFill>
                  <a:srgbClr val="CC7832"/>
                </a:solidFill>
                <a:effectLst/>
                <a:latin typeface="Consolas" panose="020B0609020204030204" pitchFamily="49" charset="0"/>
              </a:rPr>
            </a:br>
            <a:r>
              <a:rPr kumimoji="0" lang="en-US" altLang="en-US" sz="1500" b="0" i="0" u="none" strike="noStrike" cap="none" normalizeH="0" baseline="0">
                <a:ln>
                  <a:noFill/>
                </a:ln>
                <a:solidFill>
                  <a:srgbClr val="CC7832"/>
                </a:solidFill>
                <a:effectLst/>
                <a:latin typeface="Consolas" panose="020B0609020204030204" pitchFamily="49" charset="0"/>
              </a:rPr>
              <a:t>   public </a:t>
            </a:r>
            <a:r>
              <a:rPr kumimoji="0" lang="en-US" altLang="en-US" sz="1500" b="0" i="0" u="none" strike="noStrike" cap="none" normalizeH="0" baseline="0">
                <a:ln>
                  <a:noFill/>
                </a:ln>
                <a:solidFill>
                  <a:srgbClr val="FFC66D"/>
                </a:solidFill>
                <a:effectLst/>
                <a:latin typeface="Consolas" panose="020B0609020204030204" pitchFamily="49" charset="0"/>
              </a:rPr>
              <a:t>PrivateObject</a:t>
            </a:r>
            <a:r>
              <a:rPr kumimoji="0" lang="en-US" altLang="en-US" sz="1500" b="0" i="0" u="none" strike="noStrike" cap="none" normalizeH="0" baseline="0">
                <a:ln>
                  <a:noFill/>
                </a:ln>
                <a:solidFill>
                  <a:srgbClr val="A9B7C6"/>
                </a:solidFill>
                <a:effectLst/>
                <a:latin typeface="Consolas" panose="020B0609020204030204" pitchFamily="49" charset="0"/>
              </a:rPr>
              <a:t>(String privateString) {</a:t>
            </a:r>
            <a:br>
              <a:rPr kumimoji="0" lang="en-US" altLang="en-US" sz="1500" b="0" i="0" u="none" strike="noStrike" cap="none" normalizeH="0" baseline="0">
                <a:ln>
                  <a:noFill/>
                </a:ln>
                <a:solidFill>
                  <a:srgbClr val="A9B7C6"/>
                </a:solidFill>
                <a:effectLst/>
                <a:latin typeface="Consolas" panose="020B0609020204030204" pitchFamily="49" charset="0"/>
              </a:rPr>
            </a:br>
            <a:r>
              <a:rPr kumimoji="0" lang="en-US" altLang="en-US" sz="1500" b="0" i="0" u="none" strike="noStrike" cap="none" normalizeH="0" baseline="0">
                <a:ln>
                  <a:noFill/>
                </a:ln>
                <a:solidFill>
                  <a:srgbClr val="A9B7C6"/>
                </a:solidFill>
                <a:effectLst/>
                <a:latin typeface="Consolas" panose="020B0609020204030204" pitchFamily="49" charset="0"/>
              </a:rPr>
              <a:t>      </a:t>
            </a:r>
            <a:r>
              <a:rPr kumimoji="0" lang="en-US" altLang="en-US" sz="1500" b="0" i="0" u="none" strike="noStrike" cap="none" normalizeH="0" baseline="0">
                <a:ln>
                  <a:noFill/>
                </a:ln>
                <a:solidFill>
                  <a:srgbClr val="CC7832"/>
                </a:solidFill>
                <a:effectLst/>
                <a:latin typeface="Consolas" panose="020B0609020204030204" pitchFamily="49" charset="0"/>
              </a:rPr>
              <a:t>this</a:t>
            </a:r>
            <a:r>
              <a:rPr kumimoji="0" lang="en-US" altLang="en-US" sz="1500" b="0" i="0" u="none" strike="noStrike" cap="none" normalizeH="0" baseline="0">
                <a:ln>
                  <a:noFill/>
                </a:ln>
                <a:solidFill>
                  <a:srgbClr val="A9B7C6"/>
                </a:solidFill>
                <a:effectLst/>
                <a:latin typeface="Consolas" panose="020B0609020204030204" pitchFamily="49" charset="0"/>
              </a:rPr>
              <a:t>.</a:t>
            </a:r>
            <a:r>
              <a:rPr kumimoji="0" lang="en-US" altLang="en-US" sz="1500" b="0" i="0" u="none" strike="noStrike" cap="none" normalizeH="0" baseline="0">
                <a:ln>
                  <a:noFill/>
                </a:ln>
                <a:solidFill>
                  <a:srgbClr val="9876AA"/>
                </a:solidFill>
                <a:effectLst/>
                <a:latin typeface="Consolas" panose="020B0609020204030204" pitchFamily="49" charset="0"/>
              </a:rPr>
              <a:t>privateString </a:t>
            </a:r>
            <a:r>
              <a:rPr kumimoji="0" lang="en-US" altLang="en-US" sz="1500" b="0" i="0" u="none" strike="noStrike" cap="none" normalizeH="0" baseline="0">
                <a:ln>
                  <a:noFill/>
                </a:ln>
                <a:solidFill>
                  <a:srgbClr val="A9B7C6"/>
                </a:solidFill>
                <a:effectLst/>
                <a:latin typeface="Consolas" panose="020B0609020204030204" pitchFamily="49" charset="0"/>
              </a:rPr>
              <a:t>= privateString</a:t>
            </a:r>
            <a:r>
              <a:rPr kumimoji="0" lang="en-US" altLang="en-US" sz="1500" b="0" i="0" u="none" strike="noStrike" cap="none" normalizeH="0" baseline="0">
                <a:ln>
                  <a:noFill/>
                </a:ln>
                <a:solidFill>
                  <a:srgbClr val="CC7832"/>
                </a:solidFill>
                <a:effectLst/>
                <a:latin typeface="Consolas" panose="020B0609020204030204" pitchFamily="49" charset="0"/>
              </a:rPr>
              <a:t>;</a:t>
            </a:r>
            <a:br>
              <a:rPr kumimoji="0" lang="en-US" altLang="en-US" sz="1500" b="0" i="0" u="none" strike="noStrike" cap="none" normalizeH="0" baseline="0">
                <a:ln>
                  <a:noFill/>
                </a:ln>
                <a:solidFill>
                  <a:srgbClr val="CC7832"/>
                </a:solidFill>
                <a:effectLst/>
                <a:latin typeface="Consolas" panose="020B0609020204030204" pitchFamily="49" charset="0"/>
              </a:rPr>
            </a:br>
            <a:r>
              <a:rPr kumimoji="0" lang="en-US" altLang="en-US" sz="1500" b="0" i="0" u="none" strike="noStrike" cap="none" normalizeH="0" baseline="0">
                <a:ln>
                  <a:noFill/>
                </a:ln>
                <a:solidFill>
                  <a:srgbClr val="CC7832"/>
                </a:solidFill>
                <a:effectLst/>
                <a:latin typeface="Consolas" panose="020B0609020204030204" pitchFamily="49" charset="0"/>
              </a:rPr>
              <a:t>   </a:t>
            </a:r>
            <a:r>
              <a:rPr kumimoji="0" lang="en-US" altLang="en-US" sz="1500" b="0" i="0" u="none" strike="noStrike" cap="none" normalizeH="0" baseline="0">
                <a:ln>
                  <a:noFill/>
                </a:ln>
                <a:solidFill>
                  <a:srgbClr val="A9B7C6"/>
                </a:solidFill>
                <a:effectLst/>
                <a:latin typeface="Consolas" panose="020B0609020204030204" pitchFamily="49" charset="0"/>
              </a:rPr>
              <a:t>}</a:t>
            </a:r>
            <a:br>
              <a:rPr kumimoji="0" lang="en-US" altLang="en-US" sz="1500" b="0" i="0" u="none" strike="noStrike" cap="none" normalizeH="0" baseline="0">
                <a:ln>
                  <a:noFill/>
                </a:ln>
                <a:solidFill>
                  <a:srgbClr val="A9B7C6"/>
                </a:solidFill>
                <a:effectLst/>
                <a:latin typeface="Consolas" panose="020B0609020204030204" pitchFamily="49" charset="0"/>
              </a:rPr>
            </a:br>
            <a:r>
              <a:rPr kumimoji="0" lang="en-US" altLang="en-US" sz="1500" b="0" i="0" u="none" strike="noStrike" cap="none" normalizeH="0" baseline="0">
                <a:ln>
                  <a:noFill/>
                </a:ln>
                <a:solidFill>
                  <a:srgbClr val="A9B7C6"/>
                </a:solidFill>
                <a:effectLst/>
                <a:latin typeface="Consolas" panose="020B0609020204030204" pitchFamily="49" charset="0"/>
              </a:rPr>
              <a:t>}</a:t>
            </a:r>
            <a:endParaRPr kumimoji="0" lang="en-US" altLang="en-US" sz="15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4658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1E1E-4E3E-4906-87A1-DE05D7C596AD}"/>
              </a:ext>
            </a:extLst>
          </p:cNvPr>
          <p:cNvSpPr>
            <a:spLocks noGrp="1"/>
          </p:cNvSpPr>
          <p:nvPr>
            <p:ph type="title"/>
          </p:nvPr>
        </p:nvSpPr>
        <p:spPr/>
        <p:txBody>
          <a:bodyPr/>
          <a:lstStyle/>
          <a:p>
            <a:r>
              <a:rPr lang="en-US" b="1">
                <a:solidFill>
                  <a:srgbClr val="0070C0"/>
                </a:solidFill>
                <a:latin typeface="+mn-lt"/>
              </a:rPr>
              <a:t>3. </a:t>
            </a:r>
            <a:r>
              <a:rPr lang="en-US" b="1" err="1">
                <a:solidFill>
                  <a:srgbClr val="0070C0"/>
                </a:solidFill>
                <a:latin typeface="+mn-lt"/>
              </a:rPr>
              <a:t>Cách</a:t>
            </a:r>
            <a:r>
              <a:rPr lang="en-US" b="1">
                <a:solidFill>
                  <a:srgbClr val="0070C0"/>
                </a:solidFill>
                <a:latin typeface="+mn-lt"/>
              </a:rPr>
              <a:t> </a:t>
            </a:r>
            <a:r>
              <a:rPr lang="en-US" b="1" err="1">
                <a:solidFill>
                  <a:srgbClr val="0070C0"/>
                </a:solidFill>
                <a:latin typeface="+mn-lt"/>
              </a:rPr>
              <a:t>sử</a:t>
            </a:r>
            <a:r>
              <a:rPr lang="en-US" b="1">
                <a:solidFill>
                  <a:srgbClr val="0070C0"/>
                </a:solidFill>
                <a:latin typeface="+mn-lt"/>
              </a:rPr>
              <a:t> </a:t>
            </a:r>
            <a:r>
              <a:rPr lang="en-US" b="1" err="1">
                <a:solidFill>
                  <a:srgbClr val="0070C0"/>
                </a:solidFill>
                <a:latin typeface="+mn-lt"/>
              </a:rPr>
              <a:t>dụng</a:t>
            </a:r>
            <a:endParaRPr lang="en-US" b="1">
              <a:solidFill>
                <a:srgbClr val="0070C0"/>
              </a:solidFill>
              <a:latin typeface="+mn-lt"/>
            </a:endParaRPr>
          </a:p>
        </p:txBody>
      </p:sp>
      <p:sp>
        <p:nvSpPr>
          <p:cNvPr id="3" name="Content Placeholder 2">
            <a:extLst>
              <a:ext uri="{FF2B5EF4-FFF2-40B4-BE49-F238E27FC236}">
                <a16:creationId xmlns:a16="http://schemas.microsoft.com/office/drawing/2014/main" id="{238AB0D9-084E-4FD4-BEAF-31D5D65934A9}"/>
              </a:ext>
            </a:extLst>
          </p:cNvPr>
          <p:cNvSpPr>
            <a:spLocks noGrp="1"/>
          </p:cNvSpPr>
          <p:nvPr>
            <p:ph idx="1"/>
          </p:nvPr>
        </p:nvSpPr>
        <p:spPr>
          <a:xfrm>
            <a:off x="838200" y="1559295"/>
            <a:ext cx="10515600" cy="4351338"/>
          </a:xfrm>
        </p:spPr>
        <p:txBody>
          <a:bodyPr>
            <a:normAutofit/>
          </a:bodyPr>
          <a:lstStyle/>
          <a:p>
            <a:pPr marL="0" indent="0">
              <a:buNone/>
            </a:pPr>
            <a:r>
              <a:rPr lang="en-US" b="1">
                <a:solidFill>
                  <a:schemeClr val="accent1"/>
                </a:solidFill>
              </a:rPr>
              <a:t>3.5 Private field and method</a:t>
            </a:r>
          </a:p>
          <a:p>
            <a:r>
              <a:rPr lang="en-US"/>
              <a:t>Get private field of an object</a:t>
            </a:r>
          </a:p>
        </p:txBody>
      </p:sp>
      <p:sp>
        <p:nvSpPr>
          <p:cNvPr id="6" name="Rectangle 3">
            <a:extLst>
              <a:ext uri="{FF2B5EF4-FFF2-40B4-BE49-F238E27FC236}">
                <a16:creationId xmlns:a16="http://schemas.microsoft.com/office/drawing/2014/main" id="{1AB34FDE-F59C-4E17-8D2D-CE35472DDE2E}"/>
              </a:ext>
            </a:extLst>
          </p:cNvPr>
          <p:cNvSpPr>
            <a:spLocks noChangeArrowheads="1"/>
          </p:cNvSpPr>
          <p:nvPr/>
        </p:nvSpPr>
        <p:spPr bwMode="auto">
          <a:xfrm>
            <a:off x="902562" y="2884858"/>
            <a:ext cx="7522346" cy="21698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A9B7C6"/>
                </a:solidFill>
                <a:effectLst/>
                <a:latin typeface="Consolas" panose="020B0609020204030204" pitchFamily="49" charset="0"/>
              </a:rPr>
              <a:t>PrivateObject privateObject = </a:t>
            </a:r>
            <a:r>
              <a:rPr kumimoji="0" lang="en-US" altLang="en-US" sz="1500" b="0" i="0" u="none" strike="noStrike" cap="none" normalizeH="0" baseline="0">
                <a:ln>
                  <a:noFill/>
                </a:ln>
                <a:solidFill>
                  <a:srgbClr val="CC7832"/>
                </a:solidFill>
                <a:effectLst/>
                <a:latin typeface="Consolas" panose="020B0609020204030204" pitchFamily="49" charset="0"/>
              </a:rPr>
              <a:t>new </a:t>
            </a:r>
            <a:r>
              <a:rPr kumimoji="0" lang="en-US" altLang="en-US" sz="1500" b="0" i="0" u="none" strike="noStrike" cap="none" normalizeH="0" baseline="0">
                <a:ln>
                  <a:noFill/>
                </a:ln>
                <a:solidFill>
                  <a:srgbClr val="A9B7C6"/>
                </a:solidFill>
                <a:effectLst/>
                <a:latin typeface="Consolas" panose="020B0609020204030204" pitchFamily="49" charset="0"/>
              </a:rPr>
              <a:t>PrivateObject(</a:t>
            </a:r>
            <a:r>
              <a:rPr kumimoji="0" lang="en-US" altLang="en-US" sz="1500" b="0" i="0" u="none" strike="noStrike" cap="none" normalizeH="0" baseline="0">
                <a:ln>
                  <a:noFill/>
                </a:ln>
                <a:solidFill>
                  <a:srgbClr val="6A8759"/>
                </a:solidFill>
                <a:effectLst/>
                <a:latin typeface="Consolas" panose="020B0609020204030204" pitchFamily="49" charset="0"/>
              </a:rPr>
              <a:t>"The Private Value"</a:t>
            </a:r>
            <a:r>
              <a:rPr kumimoji="0" lang="en-US" altLang="en-US" sz="1500" b="0" i="0" u="none" strike="noStrike" cap="none" normalizeH="0" baseline="0">
                <a:ln>
                  <a:noFill/>
                </a:ln>
                <a:solidFill>
                  <a:srgbClr val="A9B7C6"/>
                </a:solidFill>
                <a:effectLst/>
                <a:latin typeface="Consolas" panose="020B0609020204030204" pitchFamily="49" charset="0"/>
              </a:rPr>
              <a:t>)</a:t>
            </a:r>
            <a:r>
              <a:rPr kumimoji="0" lang="en-US" altLang="en-US" sz="1500" b="0" i="0" u="none" strike="noStrike" cap="none" normalizeH="0" baseline="0">
                <a:ln>
                  <a:noFill/>
                </a:ln>
                <a:solidFill>
                  <a:srgbClr val="CC7832"/>
                </a:solidFill>
                <a:effectLst/>
                <a:latin typeface="Consolas" panose="020B0609020204030204" pitchFamily="49" charset="0"/>
              </a:rPr>
              <a:t>;</a:t>
            </a:r>
            <a:br>
              <a:rPr kumimoji="0" lang="en-US" altLang="en-US" sz="1500" b="0" i="0" u="none" strike="noStrike" cap="none" normalizeH="0" baseline="0">
                <a:ln>
                  <a:noFill/>
                </a:ln>
                <a:solidFill>
                  <a:srgbClr val="CC7832"/>
                </a:solidFill>
                <a:effectLst/>
                <a:latin typeface="Consolas" panose="020B0609020204030204" pitchFamily="49" charset="0"/>
              </a:rPr>
            </a:br>
            <a:br>
              <a:rPr kumimoji="0" lang="en-US" altLang="en-US" sz="1500" b="0" i="0" u="none" strike="noStrike" cap="none" normalizeH="0" baseline="0">
                <a:ln>
                  <a:noFill/>
                </a:ln>
                <a:solidFill>
                  <a:srgbClr val="CC7832"/>
                </a:solidFill>
                <a:effectLst/>
                <a:latin typeface="Consolas" panose="020B0609020204030204" pitchFamily="49" charset="0"/>
              </a:rPr>
            </a:br>
            <a:r>
              <a:rPr kumimoji="0" lang="en-US" altLang="en-US" sz="1500" b="0" i="0" u="none" strike="noStrike" cap="none" normalizeH="0" baseline="0">
                <a:ln>
                  <a:noFill/>
                </a:ln>
                <a:solidFill>
                  <a:srgbClr val="A9B7C6"/>
                </a:solidFill>
                <a:effectLst/>
                <a:latin typeface="Consolas" panose="020B0609020204030204" pitchFamily="49" charset="0"/>
              </a:rPr>
              <a:t>Field privateStringField = PrivateObject.</a:t>
            </a:r>
            <a:r>
              <a:rPr kumimoji="0" lang="en-US" altLang="en-US" sz="1500" b="0" i="0" u="none" strike="noStrike" cap="none" normalizeH="0" baseline="0">
                <a:ln>
                  <a:noFill/>
                </a:ln>
                <a:solidFill>
                  <a:srgbClr val="CC7832"/>
                </a:solidFill>
                <a:effectLst/>
                <a:latin typeface="Consolas" panose="020B0609020204030204" pitchFamily="49" charset="0"/>
              </a:rPr>
              <a:t>class</a:t>
            </a:r>
            <a:r>
              <a:rPr kumimoji="0" lang="en-US" altLang="en-US" sz="1500" b="0" i="0" u="none" strike="noStrike" cap="none" normalizeH="0" baseline="0">
                <a:ln>
                  <a:noFill/>
                </a:ln>
                <a:solidFill>
                  <a:srgbClr val="A9B7C6"/>
                </a:solidFill>
                <a:effectLst/>
                <a:latin typeface="Consolas" panose="020B0609020204030204" pitchFamily="49" charset="0"/>
              </a:rPr>
              <a:t>.</a:t>
            </a:r>
            <a:br>
              <a:rPr kumimoji="0" lang="en-US" altLang="en-US" sz="1500" b="0" i="0" u="none" strike="noStrike" cap="none" normalizeH="0" baseline="0">
                <a:ln>
                  <a:noFill/>
                </a:ln>
                <a:solidFill>
                  <a:srgbClr val="A9B7C6"/>
                </a:solidFill>
                <a:effectLst/>
                <a:latin typeface="Consolas" panose="020B0609020204030204" pitchFamily="49" charset="0"/>
              </a:rPr>
            </a:br>
            <a:r>
              <a:rPr kumimoji="0" lang="en-US" altLang="en-US" sz="1500" b="0" i="0" u="none" strike="noStrike" cap="none" normalizeH="0" baseline="0">
                <a:ln>
                  <a:noFill/>
                </a:ln>
                <a:solidFill>
                  <a:srgbClr val="A9B7C6"/>
                </a:solidFill>
                <a:effectLst/>
                <a:latin typeface="Consolas" panose="020B0609020204030204" pitchFamily="49" charset="0"/>
              </a:rPr>
              <a:t>      getDeclaredField(</a:t>
            </a:r>
            <a:r>
              <a:rPr kumimoji="0" lang="en-US" altLang="en-US" sz="1500" b="0" i="0" u="none" strike="noStrike" cap="none" normalizeH="0" baseline="0">
                <a:ln>
                  <a:noFill/>
                </a:ln>
                <a:solidFill>
                  <a:srgbClr val="6A8759"/>
                </a:solidFill>
                <a:effectLst/>
                <a:latin typeface="Consolas" panose="020B0609020204030204" pitchFamily="49" charset="0"/>
              </a:rPr>
              <a:t>"privateString"</a:t>
            </a:r>
            <a:r>
              <a:rPr kumimoji="0" lang="en-US" altLang="en-US" sz="1500" b="0" i="0" u="none" strike="noStrike" cap="none" normalizeH="0" baseline="0">
                <a:ln>
                  <a:noFill/>
                </a:ln>
                <a:solidFill>
                  <a:srgbClr val="A9B7C6"/>
                </a:solidFill>
                <a:effectLst/>
                <a:latin typeface="Consolas" panose="020B0609020204030204" pitchFamily="49" charset="0"/>
              </a:rPr>
              <a:t>)</a:t>
            </a:r>
            <a:r>
              <a:rPr kumimoji="0" lang="en-US" altLang="en-US" sz="1500" b="0" i="0" u="none" strike="noStrike" cap="none" normalizeH="0" baseline="0">
                <a:ln>
                  <a:noFill/>
                </a:ln>
                <a:solidFill>
                  <a:srgbClr val="CC7832"/>
                </a:solidFill>
                <a:effectLst/>
                <a:latin typeface="Consolas" panose="020B0609020204030204" pitchFamily="49" charset="0"/>
              </a:rPr>
              <a:t>;</a:t>
            </a:r>
            <a:br>
              <a:rPr kumimoji="0" lang="en-US" altLang="en-US" sz="1500" b="0" i="0" u="none" strike="noStrike" cap="none" normalizeH="0" baseline="0">
                <a:ln>
                  <a:noFill/>
                </a:ln>
                <a:solidFill>
                  <a:srgbClr val="CC7832"/>
                </a:solidFill>
                <a:effectLst/>
                <a:latin typeface="Consolas" panose="020B0609020204030204" pitchFamily="49" charset="0"/>
              </a:rPr>
            </a:br>
            <a:br>
              <a:rPr kumimoji="0" lang="en-US" altLang="en-US" sz="1500" b="0" i="0" u="none" strike="noStrike" cap="none" normalizeH="0" baseline="0">
                <a:ln>
                  <a:noFill/>
                </a:ln>
                <a:solidFill>
                  <a:srgbClr val="CC7832"/>
                </a:solidFill>
                <a:effectLst/>
                <a:latin typeface="Consolas" panose="020B0609020204030204" pitchFamily="49" charset="0"/>
              </a:rPr>
            </a:br>
            <a:r>
              <a:rPr kumimoji="0" lang="en-US" altLang="en-US" sz="1500" b="0" i="0" u="none" strike="noStrike" cap="none" normalizeH="0" baseline="0">
                <a:ln>
                  <a:noFill/>
                </a:ln>
                <a:solidFill>
                  <a:srgbClr val="A9B7C6"/>
                </a:solidFill>
                <a:effectLst/>
                <a:latin typeface="Consolas" panose="020B0609020204030204" pitchFamily="49" charset="0"/>
              </a:rPr>
              <a:t>privateStringField.setAccessible(</a:t>
            </a:r>
            <a:r>
              <a:rPr kumimoji="0" lang="en-US" altLang="en-US" sz="1500" b="0" i="0" u="none" strike="noStrike" cap="none" normalizeH="0" baseline="0">
                <a:ln>
                  <a:noFill/>
                </a:ln>
                <a:solidFill>
                  <a:srgbClr val="CC7832"/>
                </a:solidFill>
                <a:effectLst/>
                <a:latin typeface="Consolas" panose="020B0609020204030204" pitchFamily="49" charset="0"/>
              </a:rPr>
              <a:t>true</a:t>
            </a:r>
            <a:r>
              <a:rPr kumimoji="0" lang="en-US" altLang="en-US" sz="1500" b="0" i="0" u="none" strike="noStrike" cap="none" normalizeH="0" baseline="0">
                <a:ln>
                  <a:noFill/>
                </a:ln>
                <a:solidFill>
                  <a:srgbClr val="A9B7C6"/>
                </a:solidFill>
                <a:effectLst/>
                <a:latin typeface="Consolas" panose="020B0609020204030204" pitchFamily="49" charset="0"/>
              </a:rPr>
              <a:t>)</a:t>
            </a:r>
            <a:r>
              <a:rPr kumimoji="0" lang="en-US" altLang="en-US" sz="1500" b="0" i="0" u="none" strike="noStrike" cap="none" normalizeH="0" baseline="0">
                <a:ln>
                  <a:noFill/>
                </a:ln>
                <a:solidFill>
                  <a:srgbClr val="CC7832"/>
                </a:solidFill>
                <a:effectLst/>
                <a:latin typeface="Consolas" panose="020B0609020204030204" pitchFamily="49" charset="0"/>
              </a:rPr>
              <a:t>;</a:t>
            </a:r>
            <a:br>
              <a:rPr kumimoji="0" lang="en-US" altLang="en-US" sz="1500" b="0" i="0" u="none" strike="noStrike" cap="none" normalizeH="0" baseline="0">
                <a:ln>
                  <a:noFill/>
                </a:ln>
                <a:solidFill>
                  <a:srgbClr val="CC7832"/>
                </a:solidFill>
                <a:effectLst/>
                <a:latin typeface="Consolas" panose="020B0609020204030204" pitchFamily="49" charset="0"/>
              </a:rPr>
            </a:br>
            <a:br>
              <a:rPr kumimoji="0" lang="en-US" altLang="en-US" sz="1500" b="0" i="0" u="none" strike="noStrike" cap="none" normalizeH="0" baseline="0">
                <a:ln>
                  <a:noFill/>
                </a:ln>
                <a:solidFill>
                  <a:srgbClr val="CC7832"/>
                </a:solidFill>
                <a:effectLst/>
                <a:latin typeface="Consolas" panose="020B0609020204030204" pitchFamily="49" charset="0"/>
              </a:rPr>
            </a:br>
            <a:r>
              <a:rPr kumimoji="0" lang="en-US" altLang="en-US" sz="1500" b="0" i="0" u="none" strike="noStrike" cap="none" normalizeH="0" baseline="0">
                <a:ln>
                  <a:noFill/>
                </a:ln>
                <a:solidFill>
                  <a:srgbClr val="A9B7C6"/>
                </a:solidFill>
                <a:effectLst/>
                <a:latin typeface="Consolas" panose="020B0609020204030204" pitchFamily="49" charset="0"/>
              </a:rPr>
              <a:t>String fieldValue = (String) privateStringField.get(privateObject)</a:t>
            </a:r>
            <a:r>
              <a:rPr kumimoji="0" lang="en-US" altLang="en-US" sz="1500" b="0" i="0" u="none" strike="noStrike" cap="none" normalizeH="0" baseline="0">
                <a:ln>
                  <a:noFill/>
                </a:ln>
                <a:solidFill>
                  <a:srgbClr val="CC7832"/>
                </a:solidFill>
                <a:effectLst/>
                <a:latin typeface="Consolas" panose="020B0609020204030204" pitchFamily="49" charset="0"/>
              </a:rPr>
              <a:t>;</a:t>
            </a:r>
            <a:br>
              <a:rPr kumimoji="0" lang="en-US" altLang="en-US" sz="1500" b="0" i="0" u="none" strike="noStrike" cap="none" normalizeH="0" baseline="0">
                <a:ln>
                  <a:noFill/>
                </a:ln>
                <a:solidFill>
                  <a:srgbClr val="CC7832"/>
                </a:solidFill>
                <a:effectLst/>
                <a:latin typeface="Consolas" panose="020B0609020204030204" pitchFamily="49" charset="0"/>
              </a:rPr>
            </a:br>
            <a:r>
              <a:rPr kumimoji="0" lang="en-US" altLang="en-US" sz="1500" b="0" i="0" u="none" strike="noStrike" cap="none" normalizeH="0" baseline="0">
                <a:ln>
                  <a:noFill/>
                </a:ln>
                <a:solidFill>
                  <a:srgbClr val="A9B7C6"/>
                </a:solidFill>
                <a:effectLst/>
                <a:latin typeface="Consolas" panose="020B0609020204030204" pitchFamily="49" charset="0"/>
              </a:rPr>
              <a:t>System.</a:t>
            </a:r>
            <a:r>
              <a:rPr kumimoji="0" lang="en-US" altLang="en-US" sz="1500" b="0" i="1" u="none" strike="noStrike" cap="none" normalizeH="0" baseline="0">
                <a:ln>
                  <a:noFill/>
                </a:ln>
                <a:solidFill>
                  <a:srgbClr val="9876AA"/>
                </a:solidFill>
                <a:effectLst/>
                <a:latin typeface="Consolas" panose="020B0609020204030204" pitchFamily="49" charset="0"/>
              </a:rPr>
              <a:t>out</a:t>
            </a:r>
            <a:r>
              <a:rPr kumimoji="0" lang="en-US" altLang="en-US" sz="1500" b="0" i="0" u="none" strike="noStrike" cap="none" normalizeH="0" baseline="0">
                <a:ln>
                  <a:noFill/>
                </a:ln>
                <a:solidFill>
                  <a:srgbClr val="A9B7C6"/>
                </a:solidFill>
                <a:effectLst/>
                <a:latin typeface="Consolas" panose="020B0609020204030204" pitchFamily="49" charset="0"/>
              </a:rPr>
              <a:t>.println(</a:t>
            </a:r>
            <a:r>
              <a:rPr kumimoji="0" lang="en-US" altLang="en-US" sz="1500" b="0" i="0" u="none" strike="noStrike" cap="none" normalizeH="0" baseline="0">
                <a:ln>
                  <a:noFill/>
                </a:ln>
                <a:solidFill>
                  <a:srgbClr val="6A8759"/>
                </a:solidFill>
                <a:effectLst/>
                <a:latin typeface="Consolas" panose="020B0609020204030204" pitchFamily="49" charset="0"/>
              </a:rPr>
              <a:t>"fieldValue = " </a:t>
            </a:r>
            <a:r>
              <a:rPr kumimoji="0" lang="en-US" altLang="en-US" sz="1500" b="0" i="0" u="none" strike="noStrike" cap="none" normalizeH="0" baseline="0">
                <a:ln>
                  <a:noFill/>
                </a:ln>
                <a:solidFill>
                  <a:srgbClr val="A9B7C6"/>
                </a:solidFill>
                <a:effectLst/>
                <a:latin typeface="Consolas" panose="020B0609020204030204" pitchFamily="49" charset="0"/>
              </a:rPr>
              <a:t>+ fieldValue)</a:t>
            </a:r>
            <a:r>
              <a:rPr kumimoji="0" lang="en-US" altLang="en-US" sz="1500" b="0" i="0" u="none" strike="noStrike" cap="none" normalizeH="0" baseline="0">
                <a:ln>
                  <a:noFill/>
                </a:ln>
                <a:solidFill>
                  <a:srgbClr val="CC7832"/>
                </a:solidFill>
                <a:effectLst/>
                <a:latin typeface="Consolas" panose="020B0609020204030204" pitchFamily="49" charset="0"/>
              </a:rPr>
              <a:t>;</a:t>
            </a:r>
            <a:endParaRPr kumimoji="0" lang="en-US" altLang="en-US" sz="15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7767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1E1E-4E3E-4906-87A1-DE05D7C596AD}"/>
              </a:ext>
            </a:extLst>
          </p:cNvPr>
          <p:cNvSpPr>
            <a:spLocks noGrp="1"/>
          </p:cNvSpPr>
          <p:nvPr>
            <p:ph type="title"/>
          </p:nvPr>
        </p:nvSpPr>
        <p:spPr/>
        <p:txBody>
          <a:bodyPr/>
          <a:lstStyle/>
          <a:p>
            <a:r>
              <a:rPr lang="en-US" b="1">
                <a:solidFill>
                  <a:srgbClr val="0070C0"/>
                </a:solidFill>
                <a:latin typeface="+mn-lt"/>
              </a:rPr>
              <a:t>3. </a:t>
            </a:r>
            <a:r>
              <a:rPr lang="en-US" b="1" err="1">
                <a:solidFill>
                  <a:srgbClr val="0070C0"/>
                </a:solidFill>
                <a:latin typeface="+mn-lt"/>
              </a:rPr>
              <a:t>Cách</a:t>
            </a:r>
            <a:r>
              <a:rPr lang="en-US" b="1">
                <a:solidFill>
                  <a:srgbClr val="0070C0"/>
                </a:solidFill>
                <a:latin typeface="+mn-lt"/>
              </a:rPr>
              <a:t> </a:t>
            </a:r>
            <a:r>
              <a:rPr lang="en-US" b="1" err="1">
                <a:solidFill>
                  <a:srgbClr val="0070C0"/>
                </a:solidFill>
                <a:latin typeface="+mn-lt"/>
              </a:rPr>
              <a:t>sử</a:t>
            </a:r>
            <a:r>
              <a:rPr lang="en-US" b="1">
                <a:solidFill>
                  <a:srgbClr val="0070C0"/>
                </a:solidFill>
                <a:latin typeface="+mn-lt"/>
              </a:rPr>
              <a:t> </a:t>
            </a:r>
            <a:r>
              <a:rPr lang="en-US" b="1" err="1">
                <a:solidFill>
                  <a:srgbClr val="0070C0"/>
                </a:solidFill>
                <a:latin typeface="+mn-lt"/>
              </a:rPr>
              <a:t>dụng</a:t>
            </a:r>
            <a:endParaRPr lang="en-US" b="1">
              <a:solidFill>
                <a:srgbClr val="0070C0"/>
              </a:solidFill>
              <a:latin typeface="+mn-lt"/>
            </a:endParaRPr>
          </a:p>
        </p:txBody>
      </p:sp>
      <p:sp>
        <p:nvSpPr>
          <p:cNvPr id="3" name="Content Placeholder 2">
            <a:extLst>
              <a:ext uri="{FF2B5EF4-FFF2-40B4-BE49-F238E27FC236}">
                <a16:creationId xmlns:a16="http://schemas.microsoft.com/office/drawing/2014/main" id="{238AB0D9-084E-4FD4-BEAF-31D5D65934A9}"/>
              </a:ext>
            </a:extLst>
          </p:cNvPr>
          <p:cNvSpPr>
            <a:spLocks noGrp="1"/>
          </p:cNvSpPr>
          <p:nvPr>
            <p:ph idx="1"/>
          </p:nvPr>
        </p:nvSpPr>
        <p:spPr>
          <a:xfrm>
            <a:off x="838200" y="1559295"/>
            <a:ext cx="10515600" cy="4351338"/>
          </a:xfrm>
        </p:spPr>
        <p:txBody>
          <a:bodyPr>
            <a:normAutofit/>
          </a:bodyPr>
          <a:lstStyle/>
          <a:p>
            <a:pPr marL="0" indent="0">
              <a:buNone/>
            </a:pPr>
            <a:r>
              <a:rPr lang="en-US" b="1">
                <a:solidFill>
                  <a:schemeClr val="accent1"/>
                </a:solidFill>
              </a:rPr>
              <a:t>3.5 Private field and method</a:t>
            </a:r>
          </a:p>
          <a:p>
            <a:r>
              <a:rPr lang="en-US"/>
              <a:t>Get private method of an object</a:t>
            </a:r>
          </a:p>
          <a:p>
            <a:pPr marL="0" indent="0">
              <a:buNone/>
            </a:pPr>
            <a:r>
              <a:rPr lang="en-US">
                <a:solidFill>
                  <a:srgbClr val="00B050"/>
                </a:solidFill>
              </a:rPr>
              <a:t>Class.getDeclaredMethods() </a:t>
            </a:r>
          </a:p>
          <a:p>
            <a:pPr marL="0" indent="0">
              <a:buNone/>
            </a:pPr>
            <a:r>
              <a:rPr lang="en-US">
                <a:solidFill>
                  <a:srgbClr val="00B050"/>
                </a:solidFill>
              </a:rPr>
              <a:t>Class.getDeclaredMethod(String name)</a:t>
            </a:r>
          </a:p>
        </p:txBody>
      </p:sp>
    </p:spTree>
    <p:extLst>
      <p:ext uri="{BB962C8B-B14F-4D97-AF65-F5344CB8AC3E}">
        <p14:creationId xmlns:p14="http://schemas.microsoft.com/office/powerpoint/2010/main" val="1891914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A7C2-0EC9-4CCD-8AD2-92C2EBEC74DF}"/>
              </a:ext>
            </a:extLst>
          </p:cNvPr>
          <p:cNvSpPr>
            <a:spLocks noGrp="1"/>
          </p:cNvSpPr>
          <p:nvPr>
            <p:ph type="title"/>
          </p:nvPr>
        </p:nvSpPr>
        <p:spPr/>
        <p:txBody>
          <a:bodyPr/>
          <a:lstStyle/>
          <a:p>
            <a:r>
              <a:rPr lang="en-US" b="1">
                <a:solidFill>
                  <a:srgbClr val="0070C0"/>
                </a:solidFill>
                <a:latin typeface="+mn-lt"/>
              </a:rPr>
              <a:t>1. </a:t>
            </a:r>
            <a:r>
              <a:rPr lang="en-US" b="1" err="1">
                <a:solidFill>
                  <a:srgbClr val="0070C0"/>
                </a:solidFill>
                <a:latin typeface="+mn-lt"/>
              </a:rPr>
              <a:t>Khái</a:t>
            </a:r>
            <a:r>
              <a:rPr lang="en-US" b="1">
                <a:solidFill>
                  <a:srgbClr val="0070C0"/>
                </a:solidFill>
                <a:latin typeface="+mn-lt"/>
              </a:rPr>
              <a:t> </a:t>
            </a:r>
            <a:r>
              <a:rPr lang="en-US" b="1" err="1">
                <a:solidFill>
                  <a:srgbClr val="0070C0"/>
                </a:solidFill>
                <a:latin typeface="+mn-lt"/>
              </a:rPr>
              <a:t>niệm</a:t>
            </a:r>
            <a:endParaRPr lang="en-US" b="1">
              <a:solidFill>
                <a:srgbClr val="0070C0"/>
              </a:solidFill>
              <a:latin typeface="+mn-lt"/>
            </a:endParaRPr>
          </a:p>
        </p:txBody>
      </p:sp>
      <p:sp>
        <p:nvSpPr>
          <p:cNvPr id="3" name="Content Placeholder 2">
            <a:extLst>
              <a:ext uri="{FF2B5EF4-FFF2-40B4-BE49-F238E27FC236}">
                <a16:creationId xmlns:a16="http://schemas.microsoft.com/office/drawing/2014/main" id="{9A30D82A-5838-4EF6-8FCE-AC26BE5213B0}"/>
              </a:ext>
            </a:extLst>
          </p:cNvPr>
          <p:cNvSpPr>
            <a:spLocks noGrp="1"/>
          </p:cNvSpPr>
          <p:nvPr>
            <p:ph idx="1"/>
          </p:nvPr>
        </p:nvSpPr>
        <p:spPr>
          <a:xfrm>
            <a:off x="838200" y="1690688"/>
            <a:ext cx="10356542" cy="4351338"/>
          </a:xfrm>
        </p:spPr>
        <p:txBody>
          <a:bodyPr>
            <a:normAutofit/>
          </a:bodyPr>
          <a:lstStyle/>
          <a:p>
            <a:pPr algn="just">
              <a:lnSpc>
                <a:spcPct val="100000"/>
              </a:lnSpc>
            </a:pPr>
            <a:r>
              <a:rPr lang="vi-VN" sz="3200">
                <a:latin typeface="Calibri" panose="020F0502020204030204" pitchFamily="34" charset="0"/>
                <a:cs typeface="Calibri" panose="020F0502020204030204" pitchFamily="34" charset="0"/>
              </a:rPr>
              <a:t>Java Refelection là một </a:t>
            </a:r>
            <a:r>
              <a:rPr lang="en-US" sz="3200">
                <a:latin typeface="Calibri" panose="020F0502020204030204" pitchFamily="34" charset="0"/>
                <a:cs typeface="Calibri" panose="020F0502020204030204" pitchFamily="34" charset="0"/>
              </a:rPr>
              <a:t>API</a:t>
            </a:r>
            <a:r>
              <a:rPr lang="vi-VN" sz="3200">
                <a:latin typeface="Calibri" panose="020F0502020204030204" pitchFamily="34" charset="0"/>
                <a:cs typeface="Calibri" panose="020F0502020204030204" pitchFamily="34" charset="0"/>
              </a:rPr>
              <a:t> trong Java</a:t>
            </a:r>
            <a:r>
              <a:rPr lang="en-US" sz="3200">
                <a:latin typeface="Calibri" panose="020F0502020204030204" pitchFamily="34" charset="0"/>
                <a:cs typeface="Calibri" panose="020F0502020204030204" pitchFamily="34" charset="0"/>
              </a:rPr>
              <a:t>, </a:t>
            </a:r>
            <a:r>
              <a:rPr lang="en-US" sz="3200" err="1">
                <a:latin typeface="Calibri" panose="020F0502020204030204" pitchFamily="34" charset="0"/>
                <a:cs typeface="Calibri" panose="020F0502020204030204" pitchFamily="34" charset="0"/>
              </a:rPr>
              <a:t>nó</a:t>
            </a:r>
            <a:r>
              <a:rPr lang="en-US" sz="3200">
                <a:latin typeface="Calibri" panose="020F0502020204030204" pitchFamily="34" charset="0"/>
                <a:cs typeface="Calibri" panose="020F0502020204030204" pitchFamily="34" charset="0"/>
              </a:rPr>
              <a:t> </a:t>
            </a:r>
            <a:r>
              <a:rPr lang="vi-VN" sz="3200">
                <a:latin typeface="Calibri" panose="020F0502020204030204" pitchFamily="34" charset="0"/>
                <a:cs typeface="Calibri" panose="020F0502020204030204" pitchFamily="34" charset="0"/>
              </a:rPr>
              <a:t>cho phép truy cập các thông tin của </a:t>
            </a:r>
            <a:r>
              <a:rPr lang="en-US" sz="3200">
                <a:latin typeface="Calibri" panose="020F0502020204030204" pitchFamily="34" charset="0"/>
                <a:cs typeface="Calibri" panose="020F0502020204030204" pitchFamily="34" charset="0"/>
              </a:rPr>
              <a:t>class </a:t>
            </a:r>
            <a:r>
              <a:rPr lang="vi-VN" sz="3200">
                <a:latin typeface="Calibri" panose="020F0502020204030204" pitchFamily="34" charset="0"/>
                <a:cs typeface="Calibri" panose="020F0502020204030204" pitchFamily="34" charset="0"/>
              </a:rPr>
              <a:t>(tên class, field</a:t>
            </a:r>
            <a:r>
              <a:rPr lang="en-US" sz="3200">
                <a:latin typeface="Calibri" panose="020F0502020204030204" pitchFamily="34" charset="0"/>
                <a:cs typeface="Calibri" panose="020F0502020204030204" pitchFamily="34" charset="0"/>
              </a:rPr>
              <a:t>s</a:t>
            </a:r>
            <a:r>
              <a:rPr lang="vi-VN" sz="3200">
                <a:latin typeface="Calibri" panose="020F0502020204030204" pitchFamily="34" charset="0"/>
                <a:cs typeface="Calibri" panose="020F0502020204030204" pitchFamily="34" charset="0"/>
              </a:rPr>
              <a:t>, method</a:t>
            </a:r>
            <a:r>
              <a:rPr lang="en-US" sz="3200">
                <a:latin typeface="Calibri" panose="020F0502020204030204" pitchFamily="34" charset="0"/>
                <a:cs typeface="Calibri" panose="020F0502020204030204" pitchFamily="34" charset="0"/>
              </a:rPr>
              <a:t>s,…</a:t>
            </a:r>
            <a:r>
              <a:rPr lang="vi-VN" sz="3200">
                <a:latin typeface="Calibri" panose="020F0502020204030204" pitchFamily="34" charset="0"/>
                <a:cs typeface="Calibri" panose="020F0502020204030204" pitchFamily="34" charset="0"/>
              </a:rPr>
              <a:t>) và chỉnh sửa các field của </a:t>
            </a:r>
            <a:r>
              <a:rPr lang="en-US" sz="3200">
                <a:latin typeface="Calibri" panose="020F0502020204030204" pitchFamily="34" charset="0"/>
                <a:cs typeface="Calibri" panose="020F0502020204030204" pitchFamily="34" charset="0"/>
              </a:rPr>
              <a:t>class </a:t>
            </a:r>
            <a:r>
              <a:rPr lang="vi-VN" sz="3200">
                <a:latin typeface="Calibri" panose="020F0502020204030204" pitchFamily="34" charset="0"/>
                <a:cs typeface="Calibri" panose="020F0502020204030204" pitchFamily="34" charset="0"/>
              </a:rPr>
              <a:t>(kể cả các field private) trong quá trình run time.</a:t>
            </a:r>
            <a:endParaRPr lang="en-US" sz="3200">
              <a:latin typeface="Calibri" panose="020F0502020204030204" pitchFamily="34" charset="0"/>
              <a:cs typeface="Calibri" panose="020F0502020204030204" pitchFamily="34" charset="0"/>
            </a:endParaRPr>
          </a:p>
          <a:p>
            <a:pPr algn="just">
              <a:lnSpc>
                <a:spcPct val="100000"/>
              </a:lnSpc>
            </a:pPr>
            <a:r>
              <a:rPr lang="vi-VN" sz="3200">
                <a:latin typeface="Calibri" panose="020F0502020204030204" pitchFamily="34" charset="0"/>
                <a:cs typeface="Calibri" panose="020F0502020204030204" pitchFamily="34" charset="0"/>
              </a:rPr>
              <a:t>Ta có thể áp dụng Java Reflection trong những trường hợp không biết object được xử lý là gì</a:t>
            </a:r>
            <a:r>
              <a:rPr lang="en-US" sz="3200">
                <a:latin typeface="Calibri" panose="020F0502020204030204" pitchFamily="34" charset="0"/>
                <a:cs typeface="Calibri" panose="020F0502020204030204" pitchFamily="34" charset="0"/>
              </a:rPr>
              <a:t> </a:t>
            </a:r>
            <a:r>
              <a:rPr lang="vi-VN" sz="3200">
                <a:latin typeface="Calibri" panose="020F0502020204030204" pitchFamily="34" charset="0"/>
                <a:cs typeface="Calibri" panose="020F0502020204030204" pitchFamily="34" charset="0"/>
              </a:rPr>
              <a:t>(tên class là gì, ở package nào, có những field nào, method nào…).</a:t>
            </a:r>
            <a:endParaRPr lang="en-US" sz="32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578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1E1E-4E3E-4906-87A1-DE05D7C596AD}"/>
              </a:ext>
            </a:extLst>
          </p:cNvPr>
          <p:cNvSpPr>
            <a:spLocks noGrp="1"/>
          </p:cNvSpPr>
          <p:nvPr>
            <p:ph type="title"/>
          </p:nvPr>
        </p:nvSpPr>
        <p:spPr/>
        <p:txBody>
          <a:bodyPr/>
          <a:lstStyle/>
          <a:p>
            <a:r>
              <a:rPr lang="en-US" b="1">
                <a:solidFill>
                  <a:srgbClr val="0070C0"/>
                </a:solidFill>
                <a:latin typeface="+mn-lt"/>
              </a:rPr>
              <a:t>3. </a:t>
            </a:r>
            <a:r>
              <a:rPr lang="en-US" b="1" err="1">
                <a:solidFill>
                  <a:srgbClr val="0070C0"/>
                </a:solidFill>
                <a:latin typeface="+mn-lt"/>
              </a:rPr>
              <a:t>Cách</a:t>
            </a:r>
            <a:r>
              <a:rPr lang="en-US" b="1">
                <a:solidFill>
                  <a:srgbClr val="0070C0"/>
                </a:solidFill>
                <a:latin typeface="+mn-lt"/>
              </a:rPr>
              <a:t> </a:t>
            </a:r>
            <a:r>
              <a:rPr lang="en-US" b="1" err="1">
                <a:solidFill>
                  <a:srgbClr val="0070C0"/>
                </a:solidFill>
                <a:latin typeface="+mn-lt"/>
              </a:rPr>
              <a:t>sử</a:t>
            </a:r>
            <a:r>
              <a:rPr lang="en-US" b="1">
                <a:solidFill>
                  <a:srgbClr val="0070C0"/>
                </a:solidFill>
                <a:latin typeface="+mn-lt"/>
              </a:rPr>
              <a:t> </a:t>
            </a:r>
            <a:r>
              <a:rPr lang="en-US" b="1" err="1">
                <a:solidFill>
                  <a:srgbClr val="0070C0"/>
                </a:solidFill>
                <a:latin typeface="+mn-lt"/>
              </a:rPr>
              <a:t>dụng</a:t>
            </a:r>
            <a:endParaRPr lang="en-US" b="1">
              <a:solidFill>
                <a:srgbClr val="0070C0"/>
              </a:solidFill>
              <a:latin typeface="+mn-lt"/>
            </a:endParaRPr>
          </a:p>
        </p:txBody>
      </p:sp>
      <p:sp>
        <p:nvSpPr>
          <p:cNvPr id="3" name="Content Placeholder 2">
            <a:extLst>
              <a:ext uri="{FF2B5EF4-FFF2-40B4-BE49-F238E27FC236}">
                <a16:creationId xmlns:a16="http://schemas.microsoft.com/office/drawing/2014/main" id="{238AB0D9-084E-4FD4-BEAF-31D5D65934A9}"/>
              </a:ext>
            </a:extLst>
          </p:cNvPr>
          <p:cNvSpPr>
            <a:spLocks noGrp="1"/>
          </p:cNvSpPr>
          <p:nvPr>
            <p:ph idx="1"/>
          </p:nvPr>
        </p:nvSpPr>
        <p:spPr>
          <a:xfrm>
            <a:off x="838200" y="1559295"/>
            <a:ext cx="10515600" cy="4351338"/>
          </a:xfrm>
        </p:spPr>
        <p:txBody>
          <a:bodyPr>
            <a:normAutofit/>
          </a:bodyPr>
          <a:lstStyle/>
          <a:p>
            <a:pPr marL="0" indent="0">
              <a:buNone/>
            </a:pPr>
            <a:r>
              <a:rPr lang="en-US" b="1">
                <a:solidFill>
                  <a:schemeClr val="accent1"/>
                </a:solidFill>
              </a:rPr>
              <a:t>3.5 Private field and method</a:t>
            </a:r>
          </a:p>
          <a:p>
            <a:r>
              <a:rPr lang="en-US"/>
              <a:t>Get private method of an object</a:t>
            </a:r>
          </a:p>
        </p:txBody>
      </p:sp>
      <p:sp>
        <p:nvSpPr>
          <p:cNvPr id="4" name="Rectangle 1">
            <a:extLst>
              <a:ext uri="{FF2B5EF4-FFF2-40B4-BE49-F238E27FC236}">
                <a16:creationId xmlns:a16="http://schemas.microsoft.com/office/drawing/2014/main" id="{73BFC59C-C5F6-45B7-B689-98FAB9410546}"/>
              </a:ext>
            </a:extLst>
          </p:cNvPr>
          <p:cNvSpPr>
            <a:spLocks noChangeArrowheads="1"/>
          </p:cNvSpPr>
          <p:nvPr/>
        </p:nvSpPr>
        <p:spPr bwMode="auto">
          <a:xfrm>
            <a:off x="1029808" y="2769448"/>
            <a:ext cx="5433136"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CC7832"/>
                </a:solidFill>
                <a:effectLst/>
                <a:latin typeface="Consolas" panose="020B0609020204030204" pitchFamily="49" charset="0"/>
              </a:rPr>
              <a:t>public class </a:t>
            </a:r>
            <a:r>
              <a:rPr kumimoji="0" lang="en-US" altLang="en-US" sz="1500" b="0" i="0" u="none" strike="noStrike" cap="none" normalizeH="0" baseline="0">
                <a:ln>
                  <a:noFill/>
                </a:ln>
                <a:solidFill>
                  <a:srgbClr val="A9B7C6"/>
                </a:solidFill>
                <a:effectLst/>
                <a:latin typeface="Consolas" panose="020B0609020204030204" pitchFamily="49" charset="0"/>
              </a:rPr>
              <a:t>PrivateObject {</a:t>
            </a:r>
            <a:br>
              <a:rPr kumimoji="0" lang="en-US" altLang="en-US" sz="1500" b="0" i="0" u="none" strike="noStrike" cap="none" normalizeH="0" baseline="0">
                <a:ln>
                  <a:noFill/>
                </a:ln>
                <a:solidFill>
                  <a:srgbClr val="A9B7C6"/>
                </a:solidFill>
                <a:effectLst/>
                <a:latin typeface="Consolas" panose="020B0609020204030204" pitchFamily="49" charset="0"/>
              </a:rPr>
            </a:br>
            <a:br>
              <a:rPr kumimoji="0" lang="en-US" altLang="en-US" sz="1500" b="0" i="0" u="none" strike="noStrike" cap="none" normalizeH="0" baseline="0">
                <a:ln>
                  <a:noFill/>
                </a:ln>
                <a:solidFill>
                  <a:srgbClr val="A9B7C6"/>
                </a:solidFill>
                <a:effectLst/>
                <a:latin typeface="Consolas" panose="020B0609020204030204" pitchFamily="49" charset="0"/>
              </a:rPr>
            </a:br>
            <a:r>
              <a:rPr kumimoji="0" lang="en-US" altLang="en-US" sz="1500" b="0" i="0" u="none" strike="noStrike" cap="none" normalizeH="0" baseline="0">
                <a:ln>
                  <a:noFill/>
                </a:ln>
                <a:solidFill>
                  <a:srgbClr val="A9B7C6"/>
                </a:solidFill>
                <a:effectLst/>
                <a:latin typeface="Consolas" panose="020B0609020204030204" pitchFamily="49" charset="0"/>
              </a:rPr>
              <a:t>   </a:t>
            </a:r>
            <a:r>
              <a:rPr kumimoji="0" lang="en-US" altLang="en-US" sz="1500" b="0" i="0" u="none" strike="noStrike" cap="none" normalizeH="0" baseline="0">
                <a:ln>
                  <a:noFill/>
                </a:ln>
                <a:solidFill>
                  <a:srgbClr val="CC7832"/>
                </a:solidFill>
                <a:effectLst/>
                <a:latin typeface="Consolas" panose="020B0609020204030204" pitchFamily="49" charset="0"/>
              </a:rPr>
              <a:t>private </a:t>
            </a:r>
            <a:r>
              <a:rPr kumimoji="0" lang="en-US" altLang="en-US" sz="1500" b="0" i="0" u="none" strike="noStrike" cap="none" normalizeH="0" baseline="0">
                <a:ln>
                  <a:noFill/>
                </a:ln>
                <a:solidFill>
                  <a:srgbClr val="A9B7C6"/>
                </a:solidFill>
                <a:effectLst/>
                <a:latin typeface="Consolas" panose="020B0609020204030204" pitchFamily="49" charset="0"/>
              </a:rPr>
              <a:t>String </a:t>
            </a:r>
            <a:r>
              <a:rPr kumimoji="0" lang="en-US" altLang="en-US" sz="1500" b="0" i="0" u="none" strike="noStrike" cap="none" normalizeH="0" baseline="0">
                <a:ln>
                  <a:noFill/>
                </a:ln>
                <a:solidFill>
                  <a:srgbClr val="9876AA"/>
                </a:solidFill>
                <a:effectLst/>
                <a:latin typeface="Consolas" panose="020B0609020204030204" pitchFamily="49" charset="0"/>
              </a:rPr>
              <a:t>privateString </a:t>
            </a:r>
            <a:r>
              <a:rPr kumimoji="0" lang="en-US" altLang="en-US" sz="1500" b="0" i="0" u="none" strike="noStrike" cap="none" normalizeH="0" baseline="0">
                <a:ln>
                  <a:noFill/>
                </a:ln>
                <a:solidFill>
                  <a:srgbClr val="A9B7C6"/>
                </a:solidFill>
                <a:effectLst/>
                <a:latin typeface="Consolas" panose="020B0609020204030204" pitchFamily="49" charset="0"/>
              </a:rPr>
              <a:t>= </a:t>
            </a:r>
            <a:r>
              <a:rPr kumimoji="0" lang="en-US" altLang="en-US" sz="1500" b="0" i="0" u="none" strike="noStrike" cap="none" normalizeH="0" baseline="0">
                <a:ln>
                  <a:noFill/>
                </a:ln>
                <a:solidFill>
                  <a:srgbClr val="CC7832"/>
                </a:solidFill>
                <a:effectLst/>
                <a:latin typeface="Consolas" panose="020B0609020204030204" pitchFamily="49" charset="0"/>
              </a:rPr>
              <a:t>null;</a:t>
            </a:r>
            <a:br>
              <a:rPr kumimoji="0" lang="en-US" altLang="en-US" sz="1500" b="0" i="0" u="none" strike="noStrike" cap="none" normalizeH="0" baseline="0">
                <a:ln>
                  <a:noFill/>
                </a:ln>
                <a:solidFill>
                  <a:srgbClr val="CC7832"/>
                </a:solidFill>
                <a:effectLst/>
                <a:latin typeface="Consolas" panose="020B0609020204030204" pitchFamily="49" charset="0"/>
              </a:rPr>
            </a:br>
            <a:br>
              <a:rPr kumimoji="0" lang="en-US" altLang="en-US" sz="1500" b="0" i="0" u="none" strike="noStrike" cap="none" normalizeH="0" baseline="0">
                <a:ln>
                  <a:noFill/>
                </a:ln>
                <a:solidFill>
                  <a:srgbClr val="CC7832"/>
                </a:solidFill>
                <a:effectLst/>
                <a:latin typeface="Consolas" panose="020B0609020204030204" pitchFamily="49" charset="0"/>
              </a:rPr>
            </a:br>
            <a:r>
              <a:rPr kumimoji="0" lang="en-US" altLang="en-US" sz="1500" b="0" i="0" u="none" strike="noStrike" cap="none" normalizeH="0" baseline="0">
                <a:ln>
                  <a:noFill/>
                </a:ln>
                <a:solidFill>
                  <a:srgbClr val="CC7832"/>
                </a:solidFill>
                <a:effectLst/>
                <a:latin typeface="Consolas" panose="020B0609020204030204" pitchFamily="49" charset="0"/>
              </a:rPr>
              <a:t>   public </a:t>
            </a:r>
            <a:r>
              <a:rPr kumimoji="0" lang="en-US" altLang="en-US" sz="1500" b="0" i="0" u="none" strike="noStrike" cap="none" normalizeH="0" baseline="0">
                <a:ln>
                  <a:noFill/>
                </a:ln>
                <a:solidFill>
                  <a:srgbClr val="FFC66D"/>
                </a:solidFill>
                <a:effectLst/>
                <a:latin typeface="Consolas" panose="020B0609020204030204" pitchFamily="49" charset="0"/>
              </a:rPr>
              <a:t>PrivateObject</a:t>
            </a:r>
            <a:r>
              <a:rPr kumimoji="0" lang="en-US" altLang="en-US" sz="1500" b="0" i="0" u="none" strike="noStrike" cap="none" normalizeH="0" baseline="0">
                <a:ln>
                  <a:noFill/>
                </a:ln>
                <a:solidFill>
                  <a:srgbClr val="A9B7C6"/>
                </a:solidFill>
                <a:effectLst/>
                <a:latin typeface="Consolas" panose="020B0609020204030204" pitchFamily="49" charset="0"/>
              </a:rPr>
              <a:t>(String privateString) {</a:t>
            </a:r>
            <a:br>
              <a:rPr kumimoji="0" lang="en-US" altLang="en-US" sz="1500" b="0" i="0" u="none" strike="noStrike" cap="none" normalizeH="0" baseline="0">
                <a:ln>
                  <a:noFill/>
                </a:ln>
                <a:solidFill>
                  <a:srgbClr val="A9B7C6"/>
                </a:solidFill>
                <a:effectLst/>
                <a:latin typeface="Consolas" panose="020B0609020204030204" pitchFamily="49" charset="0"/>
              </a:rPr>
            </a:br>
            <a:r>
              <a:rPr kumimoji="0" lang="en-US" altLang="en-US" sz="1500" b="0" i="0" u="none" strike="noStrike" cap="none" normalizeH="0" baseline="0">
                <a:ln>
                  <a:noFill/>
                </a:ln>
                <a:solidFill>
                  <a:srgbClr val="A9B7C6"/>
                </a:solidFill>
                <a:effectLst/>
                <a:latin typeface="Consolas" panose="020B0609020204030204" pitchFamily="49" charset="0"/>
              </a:rPr>
              <a:t>      </a:t>
            </a:r>
            <a:r>
              <a:rPr kumimoji="0" lang="en-US" altLang="en-US" sz="1500" b="0" i="0" u="none" strike="noStrike" cap="none" normalizeH="0" baseline="0">
                <a:ln>
                  <a:noFill/>
                </a:ln>
                <a:solidFill>
                  <a:srgbClr val="CC7832"/>
                </a:solidFill>
                <a:effectLst/>
                <a:latin typeface="Consolas" panose="020B0609020204030204" pitchFamily="49" charset="0"/>
              </a:rPr>
              <a:t>this</a:t>
            </a:r>
            <a:r>
              <a:rPr kumimoji="0" lang="en-US" altLang="en-US" sz="1500" b="0" i="0" u="none" strike="noStrike" cap="none" normalizeH="0" baseline="0">
                <a:ln>
                  <a:noFill/>
                </a:ln>
                <a:solidFill>
                  <a:srgbClr val="A9B7C6"/>
                </a:solidFill>
                <a:effectLst/>
                <a:latin typeface="Consolas" panose="020B0609020204030204" pitchFamily="49" charset="0"/>
              </a:rPr>
              <a:t>.</a:t>
            </a:r>
            <a:r>
              <a:rPr kumimoji="0" lang="en-US" altLang="en-US" sz="1500" b="0" i="0" u="none" strike="noStrike" cap="none" normalizeH="0" baseline="0">
                <a:ln>
                  <a:noFill/>
                </a:ln>
                <a:solidFill>
                  <a:srgbClr val="9876AA"/>
                </a:solidFill>
                <a:effectLst/>
                <a:latin typeface="Consolas" panose="020B0609020204030204" pitchFamily="49" charset="0"/>
              </a:rPr>
              <a:t>privateString </a:t>
            </a:r>
            <a:r>
              <a:rPr kumimoji="0" lang="en-US" altLang="en-US" sz="1500" b="0" i="0" u="none" strike="noStrike" cap="none" normalizeH="0" baseline="0">
                <a:ln>
                  <a:noFill/>
                </a:ln>
                <a:solidFill>
                  <a:srgbClr val="A9B7C6"/>
                </a:solidFill>
                <a:effectLst/>
                <a:latin typeface="Consolas" panose="020B0609020204030204" pitchFamily="49" charset="0"/>
              </a:rPr>
              <a:t>= privateString</a:t>
            </a:r>
            <a:r>
              <a:rPr kumimoji="0" lang="en-US" altLang="en-US" sz="1500" b="0" i="0" u="none" strike="noStrike" cap="none" normalizeH="0" baseline="0">
                <a:ln>
                  <a:noFill/>
                </a:ln>
                <a:solidFill>
                  <a:srgbClr val="CC7832"/>
                </a:solidFill>
                <a:effectLst/>
                <a:latin typeface="Consolas" panose="020B0609020204030204" pitchFamily="49" charset="0"/>
              </a:rPr>
              <a:t>;</a:t>
            </a:r>
            <a:br>
              <a:rPr kumimoji="0" lang="en-US" altLang="en-US" sz="1500" b="0" i="0" u="none" strike="noStrike" cap="none" normalizeH="0" baseline="0">
                <a:ln>
                  <a:noFill/>
                </a:ln>
                <a:solidFill>
                  <a:srgbClr val="CC7832"/>
                </a:solidFill>
                <a:effectLst/>
                <a:latin typeface="Consolas" panose="020B0609020204030204" pitchFamily="49" charset="0"/>
              </a:rPr>
            </a:br>
            <a:r>
              <a:rPr kumimoji="0" lang="en-US" altLang="en-US" sz="1500" b="0" i="0" u="none" strike="noStrike" cap="none" normalizeH="0" baseline="0">
                <a:ln>
                  <a:noFill/>
                </a:ln>
                <a:solidFill>
                  <a:srgbClr val="CC7832"/>
                </a:solidFill>
                <a:effectLst/>
                <a:latin typeface="Consolas" panose="020B0609020204030204" pitchFamily="49" charset="0"/>
              </a:rPr>
              <a:t>   </a:t>
            </a:r>
            <a:r>
              <a:rPr kumimoji="0" lang="en-US" altLang="en-US" sz="1500" b="0" i="0" u="none" strike="noStrike" cap="none" normalizeH="0" baseline="0">
                <a:ln>
                  <a:noFill/>
                </a:ln>
                <a:solidFill>
                  <a:srgbClr val="A9B7C6"/>
                </a:solidFill>
                <a:effectLst/>
                <a:latin typeface="Consolas" panose="020B0609020204030204" pitchFamily="49" charset="0"/>
              </a:rPr>
              <a:t>}</a:t>
            </a:r>
            <a:br>
              <a:rPr kumimoji="0" lang="en-US" altLang="en-US" sz="1500" b="0" i="0" u="none" strike="noStrike" cap="none" normalizeH="0" baseline="0">
                <a:ln>
                  <a:noFill/>
                </a:ln>
                <a:solidFill>
                  <a:srgbClr val="A9B7C6"/>
                </a:solidFill>
                <a:effectLst/>
                <a:latin typeface="Consolas" panose="020B0609020204030204" pitchFamily="49" charset="0"/>
              </a:rPr>
            </a:br>
            <a:br>
              <a:rPr kumimoji="0" lang="en-US" altLang="en-US" sz="1500" b="0" i="0" u="none" strike="noStrike" cap="none" normalizeH="0" baseline="0">
                <a:ln>
                  <a:noFill/>
                </a:ln>
                <a:solidFill>
                  <a:srgbClr val="A9B7C6"/>
                </a:solidFill>
                <a:effectLst/>
                <a:latin typeface="Consolas" panose="020B0609020204030204" pitchFamily="49" charset="0"/>
              </a:rPr>
            </a:br>
            <a:r>
              <a:rPr kumimoji="0" lang="en-US" altLang="en-US" sz="1500" b="0" i="0" u="none" strike="noStrike" cap="none" normalizeH="0" baseline="0">
                <a:ln>
                  <a:noFill/>
                </a:ln>
                <a:solidFill>
                  <a:srgbClr val="A9B7C6"/>
                </a:solidFill>
                <a:effectLst/>
                <a:latin typeface="Consolas" panose="020B0609020204030204" pitchFamily="49" charset="0"/>
              </a:rPr>
              <a:t>   </a:t>
            </a:r>
            <a:r>
              <a:rPr kumimoji="0" lang="en-US" altLang="en-US" sz="1500" b="0" i="0" u="none" strike="noStrike" cap="none" normalizeH="0" baseline="0">
                <a:ln>
                  <a:noFill/>
                </a:ln>
                <a:solidFill>
                  <a:srgbClr val="CC7832"/>
                </a:solidFill>
                <a:effectLst/>
                <a:latin typeface="Consolas" panose="020B0609020204030204" pitchFamily="49" charset="0"/>
              </a:rPr>
              <a:t>private </a:t>
            </a:r>
            <a:r>
              <a:rPr kumimoji="0" lang="en-US" altLang="en-US" sz="1500" b="0" i="0" u="none" strike="noStrike" cap="none" normalizeH="0" baseline="0">
                <a:ln>
                  <a:noFill/>
                </a:ln>
                <a:solidFill>
                  <a:srgbClr val="A9B7C6"/>
                </a:solidFill>
                <a:effectLst/>
                <a:latin typeface="Consolas" panose="020B0609020204030204" pitchFamily="49" charset="0"/>
              </a:rPr>
              <a:t>String </a:t>
            </a:r>
            <a:r>
              <a:rPr kumimoji="0" lang="en-US" altLang="en-US" sz="1500" b="0" i="0" u="none" strike="noStrike" cap="none" normalizeH="0" baseline="0">
                <a:ln>
                  <a:noFill/>
                </a:ln>
                <a:solidFill>
                  <a:srgbClr val="FFC66D"/>
                </a:solidFill>
                <a:effectLst/>
                <a:latin typeface="Consolas" panose="020B0609020204030204" pitchFamily="49" charset="0"/>
              </a:rPr>
              <a:t>getPrivateString</a:t>
            </a:r>
            <a:r>
              <a:rPr kumimoji="0" lang="en-US" altLang="en-US" sz="1500" b="0" i="0" u="none" strike="noStrike" cap="none" normalizeH="0" baseline="0">
                <a:ln>
                  <a:noFill/>
                </a:ln>
                <a:solidFill>
                  <a:srgbClr val="A9B7C6"/>
                </a:solidFill>
                <a:effectLst/>
                <a:latin typeface="Consolas" panose="020B0609020204030204" pitchFamily="49" charset="0"/>
              </a:rPr>
              <a:t>(){</a:t>
            </a:r>
            <a:br>
              <a:rPr kumimoji="0" lang="en-US" altLang="en-US" sz="1500" b="0" i="0" u="none" strike="noStrike" cap="none" normalizeH="0" baseline="0">
                <a:ln>
                  <a:noFill/>
                </a:ln>
                <a:solidFill>
                  <a:srgbClr val="A9B7C6"/>
                </a:solidFill>
                <a:effectLst/>
                <a:latin typeface="Consolas" panose="020B0609020204030204" pitchFamily="49" charset="0"/>
              </a:rPr>
            </a:br>
            <a:r>
              <a:rPr kumimoji="0" lang="en-US" altLang="en-US" sz="1500" b="0" i="0" u="none" strike="noStrike" cap="none" normalizeH="0" baseline="0">
                <a:ln>
                  <a:noFill/>
                </a:ln>
                <a:solidFill>
                  <a:srgbClr val="A9B7C6"/>
                </a:solidFill>
                <a:effectLst/>
                <a:latin typeface="Consolas" panose="020B0609020204030204" pitchFamily="49" charset="0"/>
              </a:rPr>
              <a:t>      </a:t>
            </a:r>
            <a:r>
              <a:rPr kumimoji="0" lang="en-US" altLang="en-US" sz="1500" b="0" i="0" u="none" strike="noStrike" cap="none" normalizeH="0" baseline="0">
                <a:ln>
                  <a:noFill/>
                </a:ln>
                <a:solidFill>
                  <a:srgbClr val="CC7832"/>
                </a:solidFill>
                <a:effectLst/>
                <a:latin typeface="Consolas" panose="020B0609020204030204" pitchFamily="49" charset="0"/>
              </a:rPr>
              <a:t>return this</a:t>
            </a:r>
            <a:r>
              <a:rPr kumimoji="0" lang="en-US" altLang="en-US" sz="1500" b="0" i="0" u="none" strike="noStrike" cap="none" normalizeH="0" baseline="0">
                <a:ln>
                  <a:noFill/>
                </a:ln>
                <a:solidFill>
                  <a:srgbClr val="A9B7C6"/>
                </a:solidFill>
                <a:effectLst/>
                <a:latin typeface="Consolas" panose="020B0609020204030204" pitchFamily="49" charset="0"/>
              </a:rPr>
              <a:t>.</a:t>
            </a:r>
            <a:r>
              <a:rPr kumimoji="0" lang="en-US" altLang="en-US" sz="1500" b="0" i="0" u="none" strike="noStrike" cap="none" normalizeH="0" baseline="0">
                <a:ln>
                  <a:noFill/>
                </a:ln>
                <a:solidFill>
                  <a:srgbClr val="9876AA"/>
                </a:solidFill>
                <a:effectLst/>
                <a:latin typeface="Consolas" panose="020B0609020204030204" pitchFamily="49" charset="0"/>
              </a:rPr>
              <a:t>privateString</a:t>
            </a:r>
            <a:r>
              <a:rPr kumimoji="0" lang="en-US" altLang="en-US" sz="1500" b="0" i="0" u="none" strike="noStrike" cap="none" normalizeH="0" baseline="0">
                <a:ln>
                  <a:noFill/>
                </a:ln>
                <a:solidFill>
                  <a:srgbClr val="CC7832"/>
                </a:solidFill>
                <a:effectLst/>
                <a:latin typeface="Consolas" panose="020B0609020204030204" pitchFamily="49" charset="0"/>
              </a:rPr>
              <a:t>;</a:t>
            </a:r>
            <a:br>
              <a:rPr kumimoji="0" lang="en-US" altLang="en-US" sz="1500" b="0" i="0" u="none" strike="noStrike" cap="none" normalizeH="0" baseline="0">
                <a:ln>
                  <a:noFill/>
                </a:ln>
                <a:solidFill>
                  <a:srgbClr val="CC7832"/>
                </a:solidFill>
                <a:effectLst/>
                <a:latin typeface="Consolas" panose="020B0609020204030204" pitchFamily="49" charset="0"/>
              </a:rPr>
            </a:br>
            <a:r>
              <a:rPr kumimoji="0" lang="en-US" altLang="en-US" sz="1500" b="0" i="0" u="none" strike="noStrike" cap="none" normalizeH="0" baseline="0">
                <a:ln>
                  <a:noFill/>
                </a:ln>
                <a:solidFill>
                  <a:srgbClr val="CC7832"/>
                </a:solidFill>
                <a:effectLst/>
                <a:latin typeface="Consolas" panose="020B0609020204030204" pitchFamily="49" charset="0"/>
              </a:rPr>
              <a:t>   </a:t>
            </a:r>
            <a:r>
              <a:rPr kumimoji="0" lang="en-US" altLang="en-US" sz="1500" b="0" i="0" u="none" strike="noStrike" cap="none" normalizeH="0" baseline="0">
                <a:ln>
                  <a:noFill/>
                </a:ln>
                <a:solidFill>
                  <a:srgbClr val="A9B7C6"/>
                </a:solidFill>
                <a:effectLst/>
                <a:latin typeface="Consolas" panose="020B0609020204030204" pitchFamily="49" charset="0"/>
              </a:rPr>
              <a:t>}</a:t>
            </a:r>
            <a:br>
              <a:rPr kumimoji="0" lang="en-US" altLang="en-US" sz="1500" b="0" i="0" u="none" strike="noStrike" cap="none" normalizeH="0" baseline="0">
                <a:ln>
                  <a:noFill/>
                </a:ln>
                <a:solidFill>
                  <a:srgbClr val="A9B7C6"/>
                </a:solidFill>
                <a:effectLst/>
                <a:latin typeface="Consolas" panose="020B0609020204030204" pitchFamily="49" charset="0"/>
              </a:rPr>
            </a:br>
            <a:r>
              <a:rPr kumimoji="0" lang="en-US" altLang="en-US" sz="1500" b="0" i="0" u="none" strike="noStrike" cap="none" normalizeH="0" baseline="0">
                <a:ln>
                  <a:noFill/>
                </a:ln>
                <a:solidFill>
                  <a:srgbClr val="A9B7C6"/>
                </a:solidFill>
                <a:effectLst/>
                <a:latin typeface="Consolas" panose="020B0609020204030204" pitchFamily="49" charset="0"/>
              </a:rPr>
              <a:t>}</a:t>
            </a:r>
            <a:endParaRPr kumimoji="0" lang="en-US" altLang="en-US" sz="15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9204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1E1E-4E3E-4906-87A1-DE05D7C596AD}"/>
              </a:ext>
            </a:extLst>
          </p:cNvPr>
          <p:cNvSpPr>
            <a:spLocks noGrp="1"/>
          </p:cNvSpPr>
          <p:nvPr>
            <p:ph type="title"/>
          </p:nvPr>
        </p:nvSpPr>
        <p:spPr/>
        <p:txBody>
          <a:bodyPr/>
          <a:lstStyle/>
          <a:p>
            <a:r>
              <a:rPr lang="en-US" b="1">
                <a:solidFill>
                  <a:srgbClr val="0070C0"/>
                </a:solidFill>
                <a:latin typeface="+mn-lt"/>
              </a:rPr>
              <a:t>3. </a:t>
            </a:r>
            <a:r>
              <a:rPr lang="en-US" b="1" err="1">
                <a:solidFill>
                  <a:srgbClr val="0070C0"/>
                </a:solidFill>
                <a:latin typeface="+mn-lt"/>
              </a:rPr>
              <a:t>Cách</a:t>
            </a:r>
            <a:r>
              <a:rPr lang="en-US" b="1">
                <a:solidFill>
                  <a:srgbClr val="0070C0"/>
                </a:solidFill>
                <a:latin typeface="+mn-lt"/>
              </a:rPr>
              <a:t> </a:t>
            </a:r>
            <a:r>
              <a:rPr lang="en-US" b="1" err="1">
                <a:solidFill>
                  <a:srgbClr val="0070C0"/>
                </a:solidFill>
                <a:latin typeface="+mn-lt"/>
              </a:rPr>
              <a:t>sử</a:t>
            </a:r>
            <a:r>
              <a:rPr lang="en-US" b="1">
                <a:solidFill>
                  <a:srgbClr val="0070C0"/>
                </a:solidFill>
                <a:latin typeface="+mn-lt"/>
              </a:rPr>
              <a:t> </a:t>
            </a:r>
            <a:r>
              <a:rPr lang="en-US" b="1" err="1">
                <a:solidFill>
                  <a:srgbClr val="0070C0"/>
                </a:solidFill>
                <a:latin typeface="+mn-lt"/>
              </a:rPr>
              <a:t>dụng</a:t>
            </a:r>
            <a:endParaRPr lang="en-US" b="1">
              <a:solidFill>
                <a:srgbClr val="0070C0"/>
              </a:solidFill>
              <a:latin typeface="+mn-lt"/>
            </a:endParaRPr>
          </a:p>
        </p:txBody>
      </p:sp>
      <p:sp>
        <p:nvSpPr>
          <p:cNvPr id="3" name="Content Placeholder 2">
            <a:extLst>
              <a:ext uri="{FF2B5EF4-FFF2-40B4-BE49-F238E27FC236}">
                <a16:creationId xmlns:a16="http://schemas.microsoft.com/office/drawing/2014/main" id="{238AB0D9-084E-4FD4-BEAF-31D5D65934A9}"/>
              </a:ext>
            </a:extLst>
          </p:cNvPr>
          <p:cNvSpPr>
            <a:spLocks noGrp="1"/>
          </p:cNvSpPr>
          <p:nvPr>
            <p:ph idx="1"/>
          </p:nvPr>
        </p:nvSpPr>
        <p:spPr>
          <a:xfrm>
            <a:off x="838200" y="1559295"/>
            <a:ext cx="10515600" cy="4351338"/>
          </a:xfrm>
        </p:spPr>
        <p:txBody>
          <a:bodyPr>
            <a:normAutofit/>
          </a:bodyPr>
          <a:lstStyle/>
          <a:p>
            <a:pPr marL="0" indent="0">
              <a:buNone/>
            </a:pPr>
            <a:r>
              <a:rPr lang="en-US" b="1">
                <a:solidFill>
                  <a:schemeClr val="accent1"/>
                </a:solidFill>
              </a:rPr>
              <a:t>3.5 Private field and method</a:t>
            </a:r>
          </a:p>
          <a:p>
            <a:r>
              <a:rPr lang="en-US"/>
              <a:t>Get private method of an object</a:t>
            </a:r>
          </a:p>
        </p:txBody>
      </p:sp>
      <p:sp>
        <p:nvSpPr>
          <p:cNvPr id="6" name="Rectangle 2">
            <a:extLst>
              <a:ext uri="{FF2B5EF4-FFF2-40B4-BE49-F238E27FC236}">
                <a16:creationId xmlns:a16="http://schemas.microsoft.com/office/drawing/2014/main" id="{0BB38915-4B73-4B32-9B26-64BDBD706769}"/>
              </a:ext>
            </a:extLst>
          </p:cNvPr>
          <p:cNvSpPr>
            <a:spLocks noChangeArrowheads="1"/>
          </p:cNvSpPr>
          <p:nvPr/>
        </p:nvSpPr>
        <p:spPr bwMode="auto">
          <a:xfrm>
            <a:off x="958789" y="2884858"/>
            <a:ext cx="7803471" cy="263149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A9B7C6"/>
                </a:solidFill>
                <a:effectLst/>
                <a:latin typeface="Consolas" panose="020B0609020204030204" pitchFamily="49" charset="0"/>
              </a:rPr>
              <a:t>PrivateObject privateObject = </a:t>
            </a:r>
            <a:r>
              <a:rPr kumimoji="0" lang="en-US" altLang="en-US" sz="1500" b="0" i="0" u="none" strike="noStrike" cap="none" normalizeH="0" baseline="0">
                <a:ln>
                  <a:noFill/>
                </a:ln>
                <a:solidFill>
                  <a:srgbClr val="CC7832"/>
                </a:solidFill>
                <a:effectLst/>
                <a:latin typeface="Consolas" panose="020B0609020204030204" pitchFamily="49" charset="0"/>
              </a:rPr>
              <a:t>new </a:t>
            </a:r>
            <a:r>
              <a:rPr kumimoji="0" lang="en-US" altLang="en-US" sz="1500" b="0" i="0" u="none" strike="noStrike" cap="none" normalizeH="0" baseline="0">
                <a:ln>
                  <a:noFill/>
                </a:ln>
                <a:solidFill>
                  <a:srgbClr val="A9B7C6"/>
                </a:solidFill>
                <a:effectLst/>
                <a:latin typeface="Consolas" panose="020B0609020204030204" pitchFamily="49" charset="0"/>
              </a:rPr>
              <a:t>PrivateObject(</a:t>
            </a:r>
            <a:r>
              <a:rPr kumimoji="0" lang="en-US" altLang="en-US" sz="1500" b="0" i="0" u="none" strike="noStrike" cap="none" normalizeH="0" baseline="0">
                <a:ln>
                  <a:noFill/>
                </a:ln>
                <a:solidFill>
                  <a:srgbClr val="6A8759"/>
                </a:solidFill>
                <a:effectLst/>
                <a:latin typeface="Consolas" panose="020B0609020204030204" pitchFamily="49" charset="0"/>
              </a:rPr>
              <a:t>"The Private Value"</a:t>
            </a:r>
            <a:r>
              <a:rPr kumimoji="0" lang="en-US" altLang="en-US" sz="1500" b="0" i="0" u="none" strike="noStrike" cap="none" normalizeH="0" baseline="0">
                <a:ln>
                  <a:noFill/>
                </a:ln>
                <a:solidFill>
                  <a:srgbClr val="A9B7C6"/>
                </a:solidFill>
                <a:effectLst/>
                <a:latin typeface="Consolas" panose="020B0609020204030204" pitchFamily="49" charset="0"/>
              </a:rPr>
              <a:t>)</a:t>
            </a:r>
            <a:r>
              <a:rPr kumimoji="0" lang="en-US" altLang="en-US" sz="1500" b="0" i="0" u="none" strike="noStrike" cap="none" normalizeH="0" baseline="0">
                <a:ln>
                  <a:noFill/>
                </a:ln>
                <a:solidFill>
                  <a:srgbClr val="CC7832"/>
                </a:solidFill>
                <a:effectLst/>
                <a:latin typeface="Consolas" panose="020B0609020204030204" pitchFamily="49" charset="0"/>
              </a:rPr>
              <a:t>;</a:t>
            </a:r>
            <a:br>
              <a:rPr kumimoji="0" lang="en-US" altLang="en-US" sz="1500" b="0" i="0" u="none" strike="noStrike" cap="none" normalizeH="0" baseline="0">
                <a:ln>
                  <a:noFill/>
                </a:ln>
                <a:solidFill>
                  <a:srgbClr val="CC7832"/>
                </a:solidFill>
                <a:effectLst/>
                <a:latin typeface="Consolas" panose="020B0609020204030204" pitchFamily="49" charset="0"/>
              </a:rPr>
            </a:br>
            <a:br>
              <a:rPr kumimoji="0" lang="en-US" altLang="en-US" sz="1500" b="0" i="0" u="none" strike="noStrike" cap="none" normalizeH="0" baseline="0">
                <a:ln>
                  <a:noFill/>
                </a:ln>
                <a:solidFill>
                  <a:srgbClr val="CC7832"/>
                </a:solidFill>
                <a:effectLst/>
                <a:latin typeface="Consolas" panose="020B0609020204030204" pitchFamily="49" charset="0"/>
              </a:rPr>
            </a:br>
            <a:r>
              <a:rPr kumimoji="0" lang="en-US" altLang="en-US" sz="1500" b="0" i="0" u="none" strike="noStrike" cap="none" normalizeH="0" baseline="0">
                <a:ln>
                  <a:noFill/>
                </a:ln>
                <a:solidFill>
                  <a:srgbClr val="A9B7C6"/>
                </a:solidFill>
                <a:effectLst/>
                <a:latin typeface="Consolas" panose="020B0609020204030204" pitchFamily="49" charset="0"/>
              </a:rPr>
              <a:t>Method privateStringMethod = PrivateObject.</a:t>
            </a:r>
            <a:r>
              <a:rPr kumimoji="0" lang="en-US" altLang="en-US" sz="1500" b="0" i="0" u="none" strike="noStrike" cap="none" normalizeH="0" baseline="0">
                <a:ln>
                  <a:noFill/>
                </a:ln>
                <a:solidFill>
                  <a:srgbClr val="CC7832"/>
                </a:solidFill>
                <a:effectLst/>
                <a:latin typeface="Consolas" panose="020B0609020204030204" pitchFamily="49" charset="0"/>
              </a:rPr>
              <a:t>class</a:t>
            </a:r>
            <a:r>
              <a:rPr kumimoji="0" lang="en-US" altLang="en-US" sz="1500" b="0" i="0" u="none" strike="noStrike" cap="none" normalizeH="0" baseline="0">
                <a:ln>
                  <a:noFill/>
                </a:ln>
                <a:solidFill>
                  <a:srgbClr val="A9B7C6"/>
                </a:solidFill>
                <a:effectLst/>
                <a:latin typeface="Consolas" panose="020B0609020204030204" pitchFamily="49" charset="0"/>
              </a:rPr>
              <a:t>.</a:t>
            </a:r>
            <a:br>
              <a:rPr kumimoji="0" lang="en-US" altLang="en-US" sz="1500" b="0" i="0" u="none" strike="noStrike" cap="none" normalizeH="0" baseline="0">
                <a:ln>
                  <a:noFill/>
                </a:ln>
                <a:solidFill>
                  <a:srgbClr val="A9B7C6"/>
                </a:solidFill>
                <a:effectLst/>
                <a:latin typeface="Consolas" panose="020B0609020204030204" pitchFamily="49" charset="0"/>
              </a:rPr>
            </a:br>
            <a:r>
              <a:rPr kumimoji="0" lang="en-US" altLang="en-US" sz="1500" b="0" i="0" u="none" strike="noStrike" cap="none" normalizeH="0" baseline="0">
                <a:ln>
                  <a:noFill/>
                </a:ln>
                <a:solidFill>
                  <a:srgbClr val="A9B7C6"/>
                </a:solidFill>
                <a:effectLst/>
                <a:latin typeface="Consolas" panose="020B0609020204030204" pitchFamily="49" charset="0"/>
              </a:rPr>
              <a:t>      getDeclaredMethod(</a:t>
            </a:r>
            <a:r>
              <a:rPr kumimoji="0" lang="en-US" altLang="en-US" sz="1500" b="0" i="0" u="none" strike="noStrike" cap="none" normalizeH="0" baseline="0">
                <a:ln>
                  <a:noFill/>
                </a:ln>
                <a:solidFill>
                  <a:srgbClr val="6A8759"/>
                </a:solidFill>
                <a:effectLst/>
                <a:latin typeface="Consolas" panose="020B0609020204030204" pitchFamily="49" charset="0"/>
              </a:rPr>
              <a:t>"getPrivateString"</a:t>
            </a:r>
            <a:r>
              <a:rPr kumimoji="0" lang="en-US" altLang="en-US" sz="1500" b="0" i="0" u="none" strike="noStrike" cap="none" normalizeH="0" baseline="0">
                <a:ln>
                  <a:noFill/>
                </a:ln>
                <a:solidFill>
                  <a:srgbClr val="CC7832"/>
                </a:solidFill>
                <a:effectLst/>
                <a:latin typeface="Consolas" panose="020B0609020204030204" pitchFamily="49" charset="0"/>
              </a:rPr>
              <a:t>, null</a:t>
            </a:r>
            <a:r>
              <a:rPr kumimoji="0" lang="en-US" altLang="en-US" sz="1500" b="0" i="0" u="none" strike="noStrike" cap="none" normalizeH="0" baseline="0">
                <a:ln>
                  <a:noFill/>
                </a:ln>
                <a:solidFill>
                  <a:srgbClr val="A9B7C6"/>
                </a:solidFill>
                <a:effectLst/>
                <a:latin typeface="Consolas" panose="020B0609020204030204" pitchFamily="49" charset="0"/>
              </a:rPr>
              <a:t>)</a:t>
            </a:r>
            <a:r>
              <a:rPr kumimoji="0" lang="en-US" altLang="en-US" sz="1500" b="0" i="0" u="none" strike="noStrike" cap="none" normalizeH="0" baseline="0">
                <a:ln>
                  <a:noFill/>
                </a:ln>
                <a:solidFill>
                  <a:srgbClr val="CC7832"/>
                </a:solidFill>
                <a:effectLst/>
                <a:latin typeface="Consolas" panose="020B0609020204030204" pitchFamily="49" charset="0"/>
              </a:rPr>
              <a:t>;</a:t>
            </a:r>
            <a:br>
              <a:rPr kumimoji="0" lang="en-US" altLang="en-US" sz="1500" b="0" i="0" u="none" strike="noStrike" cap="none" normalizeH="0" baseline="0">
                <a:ln>
                  <a:noFill/>
                </a:ln>
                <a:solidFill>
                  <a:srgbClr val="CC7832"/>
                </a:solidFill>
                <a:effectLst/>
                <a:latin typeface="Consolas" panose="020B0609020204030204" pitchFamily="49" charset="0"/>
              </a:rPr>
            </a:br>
            <a:br>
              <a:rPr kumimoji="0" lang="en-US" altLang="en-US" sz="1500" b="0" i="0" u="none" strike="noStrike" cap="none" normalizeH="0" baseline="0">
                <a:ln>
                  <a:noFill/>
                </a:ln>
                <a:solidFill>
                  <a:srgbClr val="CC7832"/>
                </a:solidFill>
                <a:effectLst/>
                <a:latin typeface="Consolas" panose="020B0609020204030204" pitchFamily="49" charset="0"/>
              </a:rPr>
            </a:br>
            <a:r>
              <a:rPr kumimoji="0" lang="en-US" altLang="en-US" sz="1500" b="0" i="0" u="none" strike="noStrike" cap="none" normalizeH="0" baseline="0">
                <a:ln>
                  <a:noFill/>
                </a:ln>
                <a:solidFill>
                  <a:srgbClr val="A9B7C6"/>
                </a:solidFill>
                <a:effectLst/>
                <a:latin typeface="Consolas" panose="020B0609020204030204" pitchFamily="49" charset="0"/>
              </a:rPr>
              <a:t>privateStringMethod.setAccessible(</a:t>
            </a:r>
            <a:r>
              <a:rPr kumimoji="0" lang="en-US" altLang="en-US" sz="1500" b="0" i="0" u="none" strike="noStrike" cap="none" normalizeH="0" baseline="0">
                <a:ln>
                  <a:noFill/>
                </a:ln>
                <a:solidFill>
                  <a:srgbClr val="CC7832"/>
                </a:solidFill>
                <a:effectLst/>
                <a:latin typeface="Consolas" panose="020B0609020204030204" pitchFamily="49" charset="0"/>
              </a:rPr>
              <a:t>true</a:t>
            </a:r>
            <a:r>
              <a:rPr kumimoji="0" lang="en-US" altLang="en-US" sz="1500" b="0" i="0" u="none" strike="noStrike" cap="none" normalizeH="0" baseline="0">
                <a:ln>
                  <a:noFill/>
                </a:ln>
                <a:solidFill>
                  <a:srgbClr val="A9B7C6"/>
                </a:solidFill>
                <a:effectLst/>
                <a:latin typeface="Consolas" panose="020B0609020204030204" pitchFamily="49" charset="0"/>
              </a:rPr>
              <a:t>)</a:t>
            </a:r>
            <a:r>
              <a:rPr kumimoji="0" lang="en-US" altLang="en-US" sz="1500" b="0" i="0" u="none" strike="noStrike" cap="none" normalizeH="0" baseline="0">
                <a:ln>
                  <a:noFill/>
                </a:ln>
                <a:solidFill>
                  <a:srgbClr val="CC7832"/>
                </a:solidFill>
                <a:effectLst/>
                <a:latin typeface="Consolas" panose="020B0609020204030204" pitchFamily="49" charset="0"/>
              </a:rPr>
              <a:t>;</a:t>
            </a:r>
            <a:br>
              <a:rPr kumimoji="0" lang="en-US" altLang="en-US" sz="1500" b="0" i="0" u="none" strike="noStrike" cap="none" normalizeH="0" baseline="0">
                <a:ln>
                  <a:noFill/>
                </a:ln>
                <a:solidFill>
                  <a:srgbClr val="CC7832"/>
                </a:solidFill>
                <a:effectLst/>
                <a:latin typeface="Consolas" panose="020B0609020204030204" pitchFamily="49" charset="0"/>
              </a:rPr>
            </a:br>
            <a:br>
              <a:rPr kumimoji="0" lang="en-US" altLang="en-US" sz="1500" b="0" i="0" u="none" strike="noStrike" cap="none" normalizeH="0" baseline="0">
                <a:ln>
                  <a:noFill/>
                </a:ln>
                <a:solidFill>
                  <a:srgbClr val="CC7832"/>
                </a:solidFill>
                <a:effectLst/>
                <a:latin typeface="Consolas" panose="020B0609020204030204" pitchFamily="49" charset="0"/>
              </a:rPr>
            </a:br>
            <a:r>
              <a:rPr kumimoji="0" lang="en-US" altLang="en-US" sz="1500" b="0" i="0" u="none" strike="noStrike" cap="none" normalizeH="0" baseline="0">
                <a:ln>
                  <a:noFill/>
                </a:ln>
                <a:solidFill>
                  <a:srgbClr val="A9B7C6"/>
                </a:solidFill>
                <a:effectLst/>
                <a:latin typeface="Consolas" panose="020B0609020204030204" pitchFamily="49" charset="0"/>
              </a:rPr>
              <a:t>String returnValue = (String)</a:t>
            </a:r>
            <a:br>
              <a:rPr kumimoji="0" lang="en-US" altLang="en-US" sz="1500" b="0" i="0" u="none" strike="noStrike" cap="none" normalizeH="0" baseline="0">
                <a:ln>
                  <a:noFill/>
                </a:ln>
                <a:solidFill>
                  <a:srgbClr val="A9B7C6"/>
                </a:solidFill>
                <a:effectLst/>
                <a:latin typeface="Consolas" panose="020B0609020204030204" pitchFamily="49" charset="0"/>
              </a:rPr>
            </a:br>
            <a:r>
              <a:rPr kumimoji="0" lang="en-US" altLang="en-US" sz="1500" b="0" i="0" u="none" strike="noStrike" cap="none" normalizeH="0" baseline="0">
                <a:ln>
                  <a:noFill/>
                </a:ln>
                <a:solidFill>
                  <a:srgbClr val="A9B7C6"/>
                </a:solidFill>
                <a:effectLst/>
                <a:latin typeface="Consolas" panose="020B0609020204030204" pitchFamily="49" charset="0"/>
              </a:rPr>
              <a:t>      privateStringMethod.invoke(privateObject</a:t>
            </a:r>
            <a:r>
              <a:rPr kumimoji="0" lang="en-US" altLang="en-US" sz="1500" b="0" i="0" u="none" strike="noStrike" cap="none" normalizeH="0" baseline="0">
                <a:ln>
                  <a:noFill/>
                </a:ln>
                <a:solidFill>
                  <a:srgbClr val="CC7832"/>
                </a:solidFill>
                <a:effectLst/>
                <a:latin typeface="Consolas" panose="020B0609020204030204" pitchFamily="49" charset="0"/>
              </a:rPr>
              <a:t>, null</a:t>
            </a:r>
            <a:r>
              <a:rPr kumimoji="0" lang="en-US" altLang="en-US" sz="1500" b="0" i="0" u="none" strike="noStrike" cap="none" normalizeH="0" baseline="0">
                <a:ln>
                  <a:noFill/>
                </a:ln>
                <a:solidFill>
                  <a:srgbClr val="A9B7C6"/>
                </a:solidFill>
                <a:effectLst/>
                <a:latin typeface="Consolas" panose="020B0609020204030204" pitchFamily="49" charset="0"/>
              </a:rPr>
              <a:t>)</a:t>
            </a:r>
            <a:r>
              <a:rPr kumimoji="0" lang="en-US" altLang="en-US" sz="1500" b="0" i="0" u="none" strike="noStrike" cap="none" normalizeH="0" baseline="0">
                <a:ln>
                  <a:noFill/>
                </a:ln>
                <a:solidFill>
                  <a:srgbClr val="CC7832"/>
                </a:solidFill>
                <a:effectLst/>
                <a:latin typeface="Consolas" panose="020B0609020204030204" pitchFamily="49" charset="0"/>
              </a:rPr>
              <a:t>;</a:t>
            </a:r>
            <a:br>
              <a:rPr kumimoji="0" lang="en-US" altLang="en-US" sz="1500" b="0" i="0" u="none" strike="noStrike" cap="none" normalizeH="0" baseline="0">
                <a:ln>
                  <a:noFill/>
                </a:ln>
                <a:solidFill>
                  <a:srgbClr val="CC7832"/>
                </a:solidFill>
                <a:effectLst/>
                <a:latin typeface="Consolas" panose="020B0609020204030204" pitchFamily="49" charset="0"/>
              </a:rPr>
            </a:br>
            <a:br>
              <a:rPr kumimoji="0" lang="en-US" altLang="en-US" sz="1500" b="0" i="0" u="none" strike="noStrike" cap="none" normalizeH="0" baseline="0">
                <a:ln>
                  <a:noFill/>
                </a:ln>
                <a:solidFill>
                  <a:srgbClr val="CC7832"/>
                </a:solidFill>
                <a:effectLst/>
                <a:latin typeface="Consolas" panose="020B0609020204030204" pitchFamily="49" charset="0"/>
              </a:rPr>
            </a:br>
            <a:r>
              <a:rPr kumimoji="0" lang="en-US" altLang="en-US" sz="1500" b="0" i="0" u="none" strike="noStrike" cap="none" normalizeH="0" baseline="0">
                <a:ln>
                  <a:noFill/>
                </a:ln>
                <a:solidFill>
                  <a:srgbClr val="A9B7C6"/>
                </a:solidFill>
                <a:effectLst/>
                <a:latin typeface="Consolas" panose="020B0609020204030204" pitchFamily="49" charset="0"/>
              </a:rPr>
              <a:t>System.</a:t>
            </a:r>
            <a:r>
              <a:rPr kumimoji="0" lang="en-US" altLang="en-US" sz="1500" b="0" i="1" u="none" strike="noStrike" cap="none" normalizeH="0" baseline="0">
                <a:ln>
                  <a:noFill/>
                </a:ln>
                <a:solidFill>
                  <a:srgbClr val="9876AA"/>
                </a:solidFill>
                <a:effectLst/>
                <a:latin typeface="Consolas" panose="020B0609020204030204" pitchFamily="49" charset="0"/>
              </a:rPr>
              <a:t>out</a:t>
            </a:r>
            <a:r>
              <a:rPr kumimoji="0" lang="en-US" altLang="en-US" sz="1500" b="0" i="0" u="none" strike="noStrike" cap="none" normalizeH="0" baseline="0">
                <a:ln>
                  <a:noFill/>
                </a:ln>
                <a:solidFill>
                  <a:srgbClr val="A9B7C6"/>
                </a:solidFill>
                <a:effectLst/>
                <a:latin typeface="Consolas" panose="020B0609020204030204" pitchFamily="49" charset="0"/>
              </a:rPr>
              <a:t>.println(</a:t>
            </a:r>
            <a:r>
              <a:rPr kumimoji="0" lang="en-US" altLang="en-US" sz="1500" b="0" i="0" u="none" strike="noStrike" cap="none" normalizeH="0" baseline="0">
                <a:ln>
                  <a:noFill/>
                </a:ln>
                <a:solidFill>
                  <a:srgbClr val="6A8759"/>
                </a:solidFill>
                <a:effectLst/>
                <a:latin typeface="Consolas" panose="020B0609020204030204" pitchFamily="49" charset="0"/>
              </a:rPr>
              <a:t>"returnValue = " </a:t>
            </a:r>
            <a:r>
              <a:rPr kumimoji="0" lang="en-US" altLang="en-US" sz="1500" b="0" i="0" u="none" strike="noStrike" cap="none" normalizeH="0" baseline="0">
                <a:ln>
                  <a:noFill/>
                </a:ln>
                <a:solidFill>
                  <a:srgbClr val="A9B7C6"/>
                </a:solidFill>
                <a:effectLst/>
                <a:latin typeface="Consolas" panose="020B0609020204030204" pitchFamily="49" charset="0"/>
              </a:rPr>
              <a:t>+ returnValue)</a:t>
            </a:r>
            <a:r>
              <a:rPr kumimoji="0" lang="en-US" altLang="en-US" sz="1500" b="0" i="0" u="none" strike="noStrike" cap="none" normalizeH="0" baseline="0">
                <a:ln>
                  <a:noFill/>
                </a:ln>
                <a:solidFill>
                  <a:srgbClr val="CC7832"/>
                </a:solidFill>
                <a:effectLst/>
                <a:latin typeface="Consolas" panose="020B0609020204030204" pitchFamily="49" charset="0"/>
              </a:rPr>
              <a:t>;</a:t>
            </a:r>
            <a:endParaRPr kumimoji="0" lang="en-US" altLang="en-US" sz="15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4433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A7C2-0EC9-4CCD-8AD2-92C2EBEC74DF}"/>
              </a:ext>
            </a:extLst>
          </p:cNvPr>
          <p:cNvSpPr>
            <a:spLocks noGrp="1"/>
          </p:cNvSpPr>
          <p:nvPr>
            <p:ph type="title"/>
          </p:nvPr>
        </p:nvSpPr>
        <p:spPr/>
        <p:txBody>
          <a:bodyPr/>
          <a:lstStyle/>
          <a:p>
            <a:r>
              <a:rPr lang="en-US" b="1">
                <a:solidFill>
                  <a:srgbClr val="0070C0"/>
                </a:solidFill>
                <a:latin typeface="+mn-lt"/>
              </a:rPr>
              <a:t>4. Demo</a:t>
            </a:r>
          </a:p>
        </p:txBody>
      </p:sp>
      <p:sp>
        <p:nvSpPr>
          <p:cNvPr id="3" name="Content Placeholder 2">
            <a:extLst>
              <a:ext uri="{FF2B5EF4-FFF2-40B4-BE49-F238E27FC236}">
                <a16:creationId xmlns:a16="http://schemas.microsoft.com/office/drawing/2014/main" id="{9A30D82A-5838-4EF6-8FCE-AC26BE5213B0}"/>
              </a:ext>
            </a:extLst>
          </p:cNvPr>
          <p:cNvSpPr>
            <a:spLocks noGrp="1"/>
          </p:cNvSpPr>
          <p:nvPr>
            <p:ph idx="1"/>
          </p:nvPr>
        </p:nvSpPr>
        <p:spPr>
          <a:xfrm>
            <a:off x="838200" y="1690688"/>
            <a:ext cx="10356542" cy="4351338"/>
          </a:xfrm>
        </p:spPr>
        <p:txBody>
          <a:bodyPr>
            <a:normAutofit/>
          </a:bodyPr>
          <a:lstStyle/>
          <a:p>
            <a:pPr marL="0" indent="0" algn="just">
              <a:buNone/>
            </a:pPr>
            <a:r>
              <a:rPr lang="en-US" sz="3200" b="1">
                <a:solidFill>
                  <a:schemeClr val="accent2">
                    <a:lumMod val="75000"/>
                  </a:schemeClr>
                </a:solidFill>
                <a:latin typeface="Calibri (Body)"/>
              </a:rPr>
              <a:t>2.2.</a:t>
            </a:r>
            <a:r>
              <a:rPr lang="en-US" sz="3200">
                <a:solidFill>
                  <a:schemeClr val="accent2">
                    <a:lumMod val="75000"/>
                  </a:schemeClr>
                </a:solidFill>
                <a:latin typeface="Calibri (Body)"/>
              </a:rPr>
              <a:t> Giả sử chúng ta có một list các Animal (interface), các instance của Animal có thể là Dog, Bat, Bird, Cat, Dragon… Mình muốn thực hiện hành động fly() cho tất cả các instance có hỗ trợ hành động này (method fly() không có ở interface Animal). Vấn đề là phải xác định xem instance nào có thể fly().</a:t>
            </a:r>
          </a:p>
          <a:p>
            <a:pPr marL="0" indent="0" algn="just">
              <a:buNone/>
            </a:pPr>
            <a:endParaRPr lang="en-US" sz="3200">
              <a:latin typeface="Calibri (Body)"/>
            </a:endParaRPr>
          </a:p>
          <a:p>
            <a:pPr marL="0" indent="0" algn="just">
              <a:buNone/>
            </a:pPr>
            <a:r>
              <a:rPr lang="en-US" sz="3200">
                <a:solidFill>
                  <a:srgbClr val="00B050"/>
                </a:solidFill>
                <a:latin typeface="Calibri (Body)"/>
              </a:rPr>
              <a:t>Chúng ta sẽ xem code demo giải quyết bài toán này</a:t>
            </a:r>
          </a:p>
        </p:txBody>
      </p:sp>
    </p:spTree>
    <p:extLst>
      <p:ext uri="{BB962C8B-B14F-4D97-AF65-F5344CB8AC3E}">
        <p14:creationId xmlns:p14="http://schemas.microsoft.com/office/powerpoint/2010/main" val="2351847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A7C2-0EC9-4CCD-8AD2-92C2EBEC74DF}"/>
              </a:ext>
            </a:extLst>
          </p:cNvPr>
          <p:cNvSpPr>
            <a:spLocks noGrp="1"/>
          </p:cNvSpPr>
          <p:nvPr>
            <p:ph type="title"/>
          </p:nvPr>
        </p:nvSpPr>
        <p:spPr/>
        <p:txBody>
          <a:bodyPr/>
          <a:lstStyle/>
          <a:p>
            <a:r>
              <a:rPr lang="en-US" b="1">
                <a:solidFill>
                  <a:srgbClr val="0070C0"/>
                </a:solidFill>
                <a:latin typeface="+mn-lt"/>
              </a:rPr>
              <a:t>5. Nh</a:t>
            </a:r>
            <a:r>
              <a:rPr lang="vi-VN" b="1">
                <a:solidFill>
                  <a:srgbClr val="0070C0"/>
                </a:solidFill>
                <a:latin typeface="+mn-lt"/>
              </a:rPr>
              <a:t>ư</a:t>
            </a:r>
            <a:r>
              <a:rPr lang="en-US" b="1">
                <a:solidFill>
                  <a:srgbClr val="0070C0"/>
                </a:solidFill>
                <a:latin typeface="+mn-lt"/>
              </a:rPr>
              <a:t>ợc điểm</a:t>
            </a:r>
          </a:p>
        </p:txBody>
      </p:sp>
      <p:sp>
        <p:nvSpPr>
          <p:cNvPr id="3" name="Content Placeholder 2">
            <a:extLst>
              <a:ext uri="{FF2B5EF4-FFF2-40B4-BE49-F238E27FC236}">
                <a16:creationId xmlns:a16="http://schemas.microsoft.com/office/drawing/2014/main" id="{9A30D82A-5838-4EF6-8FCE-AC26BE5213B0}"/>
              </a:ext>
            </a:extLst>
          </p:cNvPr>
          <p:cNvSpPr>
            <a:spLocks noGrp="1"/>
          </p:cNvSpPr>
          <p:nvPr>
            <p:ph idx="1"/>
          </p:nvPr>
        </p:nvSpPr>
        <p:spPr>
          <a:xfrm>
            <a:off x="838200" y="1690688"/>
            <a:ext cx="10356542" cy="4351338"/>
          </a:xfrm>
        </p:spPr>
        <p:txBody>
          <a:bodyPr>
            <a:noAutofit/>
          </a:bodyPr>
          <a:lstStyle/>
          <a:p>
            <a:pPr marL="0" indent="0" fontAlgn="base">
              <a:buNone/>
            </a:pPr>
            <a:r>
              <a:rPr lang="vi-VN" sz="3200">
                <a:latin typeface="Calibri" panose="020F0502020204030204" pitchFamily="34" charset="0"/>
                <a:cs typeface="Calibri" panose="020F0502020204030204" pitchFamily="34" charset="0"/>
              </a:rPr>
              <a:t>Trong trường hợp đã biết rõ cấu trúc class, có quyền truy cập các field, method thì ta không nên sử dụng Java Reflection bởi các lý do sau:</a:t>
            </a:r>
          </a:p>
          <a:p>
            <a:pPr fontAlgn="base"/>
            <a:r>
              <a:rPr lang="vi-VN" sz="3200" b="1">
                <a:latin typeface="Calibri" panose="020F0502020204030204" pitchFamily="34" charset="0"/>
                <a:cs typeface="Calibri" panose="020F0502020204030204" pitchFamily="34" charset="0"/>
              </a:rPr>
              <a:t>Hiệu năng thấp:</a:t>
            </a:r>
            <a:r>
              <a:rPr lang="vi-VN" sz="3200">
                <a:latin typeface="Calibri" panose="020F0502020204030204" pitchFamily="34" charset="0"/>
                <a:cs typeface="Calibri" panose="020F0502020204030204" pitchFamily="34" charset="0"/>
              </a:rPr>
              <a:t> </a:t>
            </a:r>
            <a:r>
              <a:rPr lang="en-US" sz="3200">
                <a:latin typeface="Calibri" panose="020F0502020204030204" pitchFamily="34" charset="0"/>
                <a:cs typeface="Calibri" panose="020F0502020204030204" pitchFamily="34" charset="0"/>
              </a:rPr>
              <a:t>đôi khi </a:t>
            </a:r>
            <a:r>
              <a:rPr lang="vi-VN" sz="3200">
                <a:latin typeface="Calibri" panose="020F0502020204030204" pitchFamily="34" charset="0"/>
                <a:cs typeface="Calibri" panose="020F0502020204030204" pitchFamily="34" charset="0"/>
              </a:rPr>
              <a:t>phải quét classpath để tìm class.</a:t>
            </a:r>
          </a:p>
          <a:p>
            <a:pPr fontAlgn="base"/>
            <a:r>
              <a:rPr lang="vi-VN" sz="3200" b="1">
                <a:latin typeface="Calibri" panose="020F0502020204030204" pitchFamily="34" charset="0"/>
                <a:cs typeface="Calibri" panose="020F0502020204030204" pitchFamily="34" charset="0"/>
              </a:rPr>
              <a:t>Các vấn đề bảo mật:</a:t>
            </a:r>
            <a:r>
              <a:rPr lang="vi-VN" sz="3200">
                <a:latin typeface="Calibri" panose="020F0502020204030204" pitchFamily="34" charset="0"/>
                <a:cs typeface="Calibri" panose="020F0502020204030204" pitchFamily="34" charset="0"/>
              </a:rPr>
              <a:t> Việc chỉnh sửa class/object trong quá trình runtime có thể ảnh hưởng tới các thread … khiến cho ứng dụng bị fail.</a:t>
            </a:r>
          </a:p>
        </p:txBody>
      </p:sp>
    </p:spTree>
    <p:extLst>
      <p:ext uri="{BB962C8B-B14F-4D97-AF65-F5344CB8AC3E}">
        <p14:creationId xmlns:p14="http://schemas.microsoft.com/office/powerpoint/2010/main" val="887574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A7C2-0EC9-4CCD-8AD2-92C2EBEC74DF}"/>
              </a:ext>
            </a:extLst>
          </p:cNvPr>
          <p:cNvSpPr>
            <a:spLocks noGrp="1"/>
          </p:cNvSpPr>
          <p:nvPr>
            <p:ph type="title"/>
          </p:nvPr>
        </p:nvSpPr>
        <p:spPr/>
        <p:txBody>
          <a:bodyPr/>
          <a:lstStyle/>
          <a:p>
            <a:r>
              <a:rPr lang="en-US" b="1">
                <a:solidFill>
                  <a:srgbClr val="0070C0"/>
                </a:solidFill>
                <a:latin typeface="Calibri" panose="020F0502020204030204" pitchFamily="34" charset="0"/>
                <a:cs typeface="Calibri" panose="020F0502020204030204" pitchFamily="34" charset="0"/>
              </a:rPr>
              <a:t>5. Nh</a:t>
            </a:r>
            <a:r>
              <a:rPr lang="vi-VN" b="1">
                <a:solidFill>
                  <a:srgbClr val="0070C0"/>
                </a:solidFill>
                <a:latin typeface="Calibri" panose="020F0502020204030204" pitchFamily="34" charset="0"/>
                <a:cs typeface="Calibri" panose="020F0502020204030204" pitchFamily="34" charset="0"/>
              </a:rPr>
              <a:t>ư</a:t>
            </a:r>
            <a:r>
              <a:rPr lang="en-US" b="1">
                <a:solidFill>
                  <a:srgbClr val="0070C0"/>
                </a:solidFill>
                <a:latin typeface="Calibri" panose="020F0502020204030204" pitchFamily="34" charset="0"/>
                <a:cs typeface="Calibri" panose="020F0502020204030204" pitchFamily="34" charset="0"/>
              </a:rPr>
              <a:t>ợc điểm</a:t>
            </a:r>
          </a:p>
        </p:txBody>
      </p:sp>
      <p:sp>
        <p:nvSpPr>
          <p:cNvPr id="3" name="Content Placeholder 2">
            <a:extLst>
              <a:ext uri="{FF2B5EF4-FFF2-40B4-BE49-F238E27FC236}">
                <a16:creationId xmlns:a16="http://schemas.microsoft.com/office/drawing/2014/main" id="{9A30D82A-5838-4EF6-8FCE-AC26BE5213B0}"/>
              </a:ext>
            </a:extLst>
          </p:cNvPr>
          <p:cNvSpPr>
            <a:spLocks noGrp="1"/>
          </p:cNvSpPr>
          <p:nvPr>
            <p:ph idx="1"/>
          </p:nvPr>
        </p:nvSpPr>
        <p:spPr>
          <a:xfrm>
            <a:off x="838200" y="1690688"/>
            <a:ext cx="10356542" cy="4351338"/>
          </a:xfrm>
        </p:spPr>
        <p:txBody>
          <a:bodyPr>
            <a:noAutofit/>
          </a:bodyPr>
          <a:lstStyle/>
          <a:p>
            <a:pPr fontAlgn="base"/>
            <a:r>
              <a:rPr lang="vi-VN" sz="3200" b="1">
                <a:latin typeface="Calibri" panose="020F0502020204030204" pitchFamily="34" charset="0"/>
                <a:cs typeface="Calibri" panose="020F0502020204030204" pitchFamily="34" charset="0"/>
              </a:rPr>
              <a:t>Khó bảo trì:</a:t>
            </a:r>
            <a:r>
              <a:rPr lang="vi-VN" sz="3200">
                <a:latin typeface="Calibri" panose="020F0502020204030204" pitchFamily="34" charset="0"/>
                <a:cs typeface="Calibri" panose="020F0502020204030204" pitchFamily="34" charset="0"/>
              </a:rPr>
              <a:t> Việc Reflection khá khó hiểu với người mới và không dễ để debug, nên sẽ rất khó để có thể tìm ra lỗi. Ngoài ra chúng ta cũng không thể check được một số lỗi trong quá trình compile (không tìm thấy class, không tìm thấy field…)</a:t>
            </a:r>
          </a:p>
        </p:txBody>
      </p:sp>
    </p:spTree>
    <p:extLst>
      <p:ext uri="{BB962C8B-B14F-4D97-AF65-F5344CB8AC3E}">
        <p14:creationId xmlns:p14="http://schemas.microsoft.com/office/powerpoint/2010/main" val="3305815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CDE634-5D3D-493D-B1C0-BB573CA4CF11}"/>
              </a:ext>
            </a:extLst>
          </p:cNvPr>
          <p:cNvSpPr txBox="1"/>
          <p:nvPr/>
        </p:nvSpPr>
        <p:spPr>
          <a:xfrm>
            <a:off x="2442839" y="2442536"/>
            <a:ext cx="7306322" cy="646331"/>
          </a:xfrm>
          <a:prstGeom prst="rect">
            <a:avLst/>
          </a:prstGeom>
          <a:noFill/>
        </p:spPr>
        <p:txBody>
          <a:bodyPr wrap="square" rtlCol="0">
            <a:spAutoFit/>
          </a:bodyPr>
          <a:lstStyle/>
          <a:p>
            <a:r>
              <a:rPr lang="en-US" sz="3600" b="1">
                <a:solidFill>
                  <a:srgbClr val="0070C0"/>
                </a:solidFill>
                <a:latin typeface="Calibri" panose="020F0502020204030204" pitchFamily="34" charset="0"/>
                <a:cs typeface="Calibri" panose="020F0502020204030204" pitchFamily="34" charset="0"/>
              </a:rPr>
              <a:t>CẢM </a:t>
            </a:r>
            <a:r>
              <a:rPr lang="vi-VN" sz="3600" b="1">
                <a:solidFill>
                  <a:srgbClr val="0070C0"/>
                </a:solidFill>
                <a:latin typeface="Calibri" panose="020F0502020204030204" pitchFamily="34" charset="0"/>
                <a:cs typeface="Calibri" panose="020F0502020204030204" pitchFamily="34" charset="0"/>
              </a:rPr>
              <a:t>Ơ</a:t>
            </a:r>
            <a:r>
              <a:rPr lang="en-US" sz="3600" b="1">
                <a:solidFill>
                  <a:srgbClr val="0070C0"/>
                </a:solidFill>
                <a:latin typeface="Calibri" panose="020F0502020204030204" pitchFamily="34" charset="0"/>
                <a:cs typeface="Calibri" panose="020F0502020204030204" pitchFamily="34" charset="0"/>
              </a:rPr>
              <a:t>N MỌI NGỪI ĐÃ LẮNG NGHE</a:t>
            </a:r>
          </a:p>
        </p:txBody>
      </p:sp>
      <p:sp>
        <p:nvSpPr>
          <p:cNvPr id="5" name="TextBox 4">
            <a:extLst>
              <a:ext uri="{FF2B5EF4-FFF2-40B4-BE49-F238E27FC236}">
                <a16:creationId xmlns:a16="http://schemas.microsoft.com/office/drawing/2014/main" id="{FEE0174B-170A-40B8-8511-A53AB90A8FFE}"/>
              </a:ext>
            </a:extLst>
          </p:cNvPr>
          <p:cNvSpPr txBox="1"/>
          <p:nvPr/>
        </p:nvSpPr>
        <p:spPr>
          <a:xfrm>
            <a:off x="4786913" y="3408463"/>
            <a:ext cx="2618173" cy="400110"/>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000">
                <a:ln w="0"/>
                <a:solidFill>
                  <a:schemeClr val="accent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Giờ tới l</a:t>
            </a:r>
            <a:r>
              <a:rPr lang="vi-VN" sz="2000">
                <a:ln w="0"/>
                <a:solidFill>
                  <a:schemeClr val="accent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ư</a:t>
            </a:r>
            <a:r>
              <a:rPr lang="en-US" sz="2000">
                <a:ln w="0"/>
                <a:solidFill>
                  <a:schemeClr val="accent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ợt Hưng Trần </a:t>
            </a:r>
          </a:p>
        </p:txBody>
      </p:sp>
      <p:cxnSp>
        <p:nvCxnSpPr>
          <p:cNvPr id="7" name="Straight Connector 6">
            <a:extLst>
              <a:ext uri="{FF2B5EF4-FFF2-40B4-BE49-F238E27FC236}">
                <a16:creationId xmlns:a16="http://schemas.microsoft.com/office/drawing/2014/main" id="{DCAA4A7B-D238-4059-8E55-5E682475A589}"/>
              </a:ext>
            </a:extLst>
          </p:cNvPr>
          <p:cNvCxnSpPr>
            <a:cxnSpLocks/>
          </p:cNvCxnSpPr>
          <p:nvPr/>
        </p:nvCxnSpPr>
        <p:spPr>
          <a:xfrm>
            <a:off x="5291092" y="3178207"/>
            <a:ext cx="14736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581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48C0-A33C-495B-BCF0-38F94A3ECA0A}"/>
              </a:ext>
            </a:extLst>
          </p:cNvPr>
          <p:cNvSpPr>
            <a:spLocks noGrp="1"/>
          </p:cNvSpPr>
          <p:nvPr>
            <p:ph type="title"/>
          </p:nvPr>
        </p:nvSpPr>
        <p:spPr/>
        <p:txBody>
          <a:bodyPr/>
          <a:lstStyle/>
          <a:p>
            <a:r>
              <a:rPr lang="en-US" b="1">
                <a:solidFill>
                  <a:srgbClr val="0070C0"/>
                </a:solidFill>
                <a:latin typeface="Calibri" panose="020F0502020204030204"/>
              </a:rPr>
              <a:t>1. </a:t>
            </a:r>
            <a:r>
              <a:rPr lang="en-US" b="1" err="1">
                <a:solidFill>
                  <a:srgbClr val="0070C0"/>
                </a:solidFill>
                <a:latin typeface="Calibri" panose="020F0502020204030204"/>
              </a:rPr>
              <a:t>Khái</a:t>
            </a:r>
            <a:r>
              <a:rPr lang="en-US" b="1">
                <a:solidFill>
                  <a:srgbClr val="0070C0"/>
                </a:solidFill>
                <a:latin typeface="Calibri" panose="020F0502020204030204"/>
              </a:rPr>
              <a:t> </a:t>
            </a:r>
            <a:r>
              <a:rPr lang="en-US" b="1" err="1">
                <a:solidFill>
                  <a:srgbClr val="0070C0"/>
                </a:solidFill>
                <a:latin typeface="Calibri" panose="020F0502020204030204"/>
              </a:rPr>
              <a:t>niệm</a:t>
            </a:r>
            <a:endParaRPr lang="en-US"/>
          </a:p>
        </p:txBody>
      </p:sp>
      <p:sp>
        <p:nvSpPr>
          <p:cNvPr id="3" name="Content Placeholder 2">
            <a:extLst>
              <a:ext uri="{FF2B5EF4-FFF2-40B4-BE49-F238E27FC236}">
                <a16:creationId xmlns:a16="http://schemas.microsoft.com/office/drawing/2014/main" id="{BC0D0CB7-FC22-48B0-924E-096DFF80EC00}"/>
              </a:ext>
            </a:extLst>
          </p:cNvPr>
          <p:cNvSpPr>
            <a:spLocks noGrp="1"/>
          </p:cNvSpPr>
          <p:nvPr>
            <p:ph idx="1"/>
          </p:nvPr>
        </p:nvSpPr>
        <p:spPr>
          <a:xfrm>
            <a:off x="838200" y="1825625"/>
            <a:ext cx="9957047" cy="4351338"/>
          </a:xfrm>
        </p:spPr>
        <p:txBody>
          <a:bodyPr>
            <a:normAutofit/>
          </a:bodyPr>
          <a:lstStyle/>
          <a:p>
            <a:r>
              <a:rPr lang="en-US" sz="3200"/>
              <a:t>Reflection </a:t>
            </a:r>
            <a:r>
              <a:rPr lang="en-US" sz="3200" err="1"/>
              <a:t>bản</a:t>
            </a:r>
            <a:r>
              <a:rPr lang="en-US" sz="3200"/>
              <a:t> </a:t>
            </a:r>
            <a:r>
              <a:rPr lang="en-US" sz="3200" err="1"/>
              <a:t>chất</a:t>
            </a:r>
            <a:r>
              <a:rPr lang="en-US" sz="3200"/>
              <a:t> </a:t>
            </a:r>
            <a:r>
              <a:rPr lang="en-US" sz="3200" err="1"/>
              <a:t>là</a:t>
            </a:r>
            <a:r>
              <a:rPr lang="en-US" sz="3200"/>
              <a:t> </a:t>
            </a:r>
            <a:r>
              <a:rPr lang="en-US" sz="3200" err="1"/>
              <a:t>đảo</a:t>
            </a:r>
            <a:r>
              <a:rPr lang="en-US" sz="3200"/>
              <a:t> ng</a:t>
            </a:r>
            <a:r>
              <a:rPr lang="vi-VN" sz="3200"/>
              <a:t>ư</a:t>
            </a:r>
            <a:r>
              <a:rPr lang="en-US" sz="3200" err="1"/>
              <a:t>ợc</a:t>
            </a:r>
            <a:r>
              <a:rPr lang="en-US" sz="3200"/>
              <a:t> </a:t>
            </a:r>
            <a:r>
              <a:rPr lang="en-US" sz="3200" err="1"/>
              <a:t>quá</a:t>
            </a:r>
            <a:r>
              <a:rPr lang="en-US" sz="3200"/>
              <a:t> </a:t>
            </a:r>
            <a:r>
              <a:rPr lang="en-US" sz="3200" err="1"/>
              <a:t>trình</a:t>
            </a:r>
            <a:r>
              <a:rPr lang="en-US" sz="3200"/>
              <a:t> compile source code thành bytecode. </a:t>
            </a:r>
          </a:p>
          <a:p>
            <a:r>
              <a:rPr lang="en-US" sz="3200" err="1"/>
              <a:t>Tức</a:t>
            </a:r>
            <a:r>
              <a:rPr lang="en-US" sz="3200"/>
              <a:t> </a:t>
            </a:r>
            <a:r>
              <a:rPr lang="en-US" sz="3200" err="1"/>
              <a:t>là</a:t>
            </a:r>
            <a:r>
              <a:rPr lang="en-US" sz="3200"/>
              <a:t> ta </a:t>
            </a:r>
            <a:r>
              <a:rPr lang="en-US" sz="3200" err="1"/>
              <a:t>có</a:t>
            </a:r>
            <a:r>
              <a:rPr lang="en-US" sz="3200"/>
              <a:t> </a:t>
            </a:r>
            <a:r>
              <a:rPr lang="en-US" sz="3200" err="1"/>
              <a:t>thể</a:t>
            </a:r>
            <a:r>
              <a:rPr lang="en-US" sz="3200"/>
              <a:t> load ng</a:t>
            </a:r>
            <a:r>
              <a:rPr lang="vi-VN" sz="3200"/>
              <a:t>ư</a:t>
            </a:r>
            <a:r>
              <a:rPr lang="en-US" sz="3200" err="1"/>
              <a:t>ợc</a:t>
            </a:r>
            <a:r>
              <a:rPr lang="en-US" sz="3200"/>
              <a:t> class </a:t>
            </a:r>
            <a:r>
              <a:rPr lang="en-US" sz="3200" err="1"/>
              <a:t>từ</a:t>
            </a:r>
            <a:r>
              <a:rPr lang="en-US" sz="3200"/>
              <a:t> bytecode </a:t>
            </a:r>
            <a:r>
              <a:rPr lang="en-US" sz="3200" err="1"/>
              <a:t>của</a:t>
            </a:r>
            <a:r>
              <a:rPr lang="en-US" sz="3200"/>
              <a:t> </a:t>
            </a:r>
            <a:r>
              <a:rPr lang="en-US" sz="3200" err="1"/>
              <a:t>nó</a:t>
            </a:r>
            <a:r>
              <a:rPr lang="en-US" sz="3200"/>
              <a:t>, </a:t>
            </a:r>
            <a:r>
              <a:rPr lang="en-US" sz="3200" err="1"/>
              <a:t>và</a:t>
            </a:r>
            <a:r>
              <a:rPr lang="en-US" sz="3200"/>
              <a:t> </a:t>
            </a:r>
            <a:r>
              <a:rPr lang="en-US" sz="3200" err="1"/>
              <a:t>có</a:t>
            </a:r>
            <a:r>
              <a:rPr lang="en-US" sz="3200"/>
              <a:t> </a:t>
            </a:r>
            <a:r>
              <a:rPr lang="en-US" sz="3200" err="1"/>
              <a:t>thể</a:t>
            </a:r>
            <a:r>
              <a:rPr lang="en-US" sz="3200"/>
              <a:t> </a:t>
            </a:r>
            <a:r>
              <a:rPr lang="en-US" sz="3200" err="1"/>
              <a:t>kiểm</a:t>
            </a:r>
            <a:r>
              <a:rPr lang="en-US" sz="3200"/>
              <a:t> </a:t>
            </a:r>
            <a:r>
              <a:rPr lang="en-US" sz="3200" err="1"/>
              <a:t>soát</a:t>
            </a:r>
            <a:r>
              <a:rPr lang="en-US" sz="3200"/>
              <a:t> </a:t>
            </a:r>
            <a:r>
              <a:rPr lang="en-US" sz="3200" err="1"/>
              <a:t>các</a:t>
            </a:r>
            <a:r>
              <a:rPr lang="en-US" sz="3200"/>
              <a:t> method, fields… </a:t>
            </a:r>
            <a:r>
              <a:rPr lang="en-US" sz="3200" err="1"/>
              <a:t>của</a:t>
            </a:r>
            <a:r>
              <a:rPr lang="en-US" sz="3200"/>
              <a:t> class </a:t>
            </a:r>
            <a:r>
              <a:rPr lang="en-US" sz="3200" err="1"/>
              <a:t>đó</a:t>
            </a:r>
            <a:r>
              <a:rPr lang="en-US" sz="3200"/>
              <a:t> </a:t>
            </a:r>
            <a:r>
              <a:rPr lang="en-US" sz="3200" err="1"/>
              <a:t>giống</a:t>
            </a:r>
            <a:r>
              <a:rPr lang="en-US" sz="3200"/>
              <a:t> </a:t>
            </a:r>
            <a:r>
              <a:rPr lang="en-US" sz="3200" err="1"/>
              <a:t>nh</a:t>
            </a:r>
            <a:r>
              <a:rPr lang="vi-VN" sz="3200"/>
              <a:t>ư</a:t>
            </a:r>
            <a:r>
              <a:rPr lang="en-US" sz="3200"/>
              <a:t> </a:t>
            </a:r>
            <a:r>
              <a:rPr lang="en-US" sz="3200" err="1"/>
              <a:t>đang</a:t>
            </a:r>
            <a:r>
              <a:rPr lang="en-US" sz="3200"/>
              <a:t> </a:t>
            </a:r>
            <a:r>
              <a:rPr lang="en-US" sz="3200" err="1"/>
              <a:t>làm</a:t>
            </a:r>
            <a:r>
              <a:rPr lang="en-US" sz="3200"/>
              <a:t> </a:t>
            </a:r>
            <a:r>
              <a:rPr lang="en-US" sz="3200" err="1"/>
              <a:t>việc</a:t>
            </a:r>
            <a:r>
              <a:rPr lang="en-US" sz="3200"/>
              <a:t> </a:t>
            </a:r>
            <a:r>
              <a:rPr lang="en-US" sz="3200" err="1"/>
              <a:t>với</a:t>
            </a:r>
            <a:r>
              <a:rPr lang="en-US" sz="3200"/>
              <a:t> source code </a:t>
            </a:r>
            <a:r>
              <a:rPr lang="en-US" sz="3200" err="1"/>
              <a:t>của</a:t>
            </a:r>
            <a:r>
              <a:rPr lang="en-US" sz="3200"/>
              <a:t> class đó.</a:t>
            </a:r>
          </a:p>
        </p:txBody>
      </p:sp>
    </p:spTree>
    <p:extLst>
      <p:ext uri="{BB962C8B-B14F-4D97-AF65-F5344CB8AC3E}">
        <p14:creationId xmlns:p14="http://schemas.microsoft.com/office/powerpoint/2010/main" val="3696487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E600-1E13-4F45-A7FD-5A7BD3469A44}"/>
              </a:ext>
            </a:extLst>
          </p:cNvPr>
          <p:cNvSpPr>
            <a:spLocks noGrp="1"/>
          </p:cNvSpPr>
          <p:nvPr>
            <p:ph type="title"/>
          </p:nvPr>
        </p:nvSpPr>
        <p:spPr/>
        <p:txBody>
          <a:bodyPr/>
          <a:lstStyle/>
          <a:p>
            <a:r>
              <a:rPr lang="en-US" b="1">
                <a:solidFill>
                  <a:srgbClr val="0070C0"/>
                </a:solidFill>
                <a:latin typeface="+mn-lt"/>
              </a:rPr>
              <a:t>2. Usecase</a:t>
            </a:r>
          </a:p>
        </p:txBody>
      </p:sp>
      <p:sp>
        <p:nvSpPr>
          <p:cNvPr id="3" name="Content Placeholder 2">
            <a:extLst>
              <a:ext uri="{FF2B5EF4-FFF2-40B4-BE49-F238E27FC236}">
                <a16:creationId xmlns:a16="http://schemas.microsoft.com/office/drawing/2014/main" id="{D5FC0B0F-1670-4D9A-A318-164D19D914E6}"/>
              </a:ext>
            </a:extLst>
          </p:cNvPr>
          <p:cNvSpPr>
            <a:spLocks noGrp="1"/>
          </p:cNvSpPr>
          <p:nvPr>
            <p:ph idx="1"/>
          </p:nvPr>
        </p:nvSpPr>
        <p:spPr>
          <a:xfrm>
            <a:off x="838198" y="1825625"/>
            <a:ext cx="9806127" cy="4351338"/>
          </a:xfrm>
        </p:spPr>
        <p:txBody>
          <a:bodyPr>
            <a:normAutofit/>
          </a:bodyPr>
          <a:lstStyle/>
          <a:p>
            <a:pPr marL="0" indent="0" algn="just">
              <a:buNone/>
            </a:pPr>
            <a:r>
              <a:rPr lang="en-US" sz="3200" b="1">
                <a:latin typeface="Calibri (Body)"/>
              </a:rPr>
              <a:t>2.1.</a:t>
            </a:r>
            <a:r>
              <a:rPr lang="en-US" sz="3200">
                <a:latin typeface="Calibri (Body)"/>
              </a:rPr>
              <a:t> V</a:t>
            </a:r>
            <a:r>
              <a:rPr lang="vi-VN" sz="3200">
                <a:latin typeface="Calibri (Body)"/>
              </a:rPr>
              <a:t>iết một hàm copy </a:t>
            </a:r>
            <a:r>
              <a:rPr lang="en-US" sz="3200">
                <a:latin typeface="Calibri (Body)"/>
              </a:rPr>
              <a:t>object </a:t>
            </a:r>
            <a:r>
              <a:rPr lang="vi-VN" sz="3200">
                <a:latin typeface="Calibri (Body)"/>
              </a:rPr>
              <a:t>có thể dùng cho</a:t>
            </a:r>
            <a:r>
              <a:rPr lang="en-US" sz="3200">
                <a:latin typeface="Calibri (Body)"/>
              </a:rPr>
              <a:t> mọi</a:t>
            </a:r>
            <a:r>
              <a:rPr lang="vi-VN" sz="3200">
                <a:latin typeface="Calibri (Body)"/>
              </a:rPr>
              <a:t> </a:t>
            </a:r>
            <a:r>
              <a:rPr lang="en-US" sz="3200">
                <a:latin typeface="Calibri (Body)"/>
              </a:rPr>
              <a:t>object type </a:t>
            </a:r>
            <a:r>
              <a:rPr lang="vi-VN" sz="3200">
                <a:latin typeface="Calibri (Body)"/>
              </a:rPr>
              <a:t>khác nhau. Thì mình cần phải biết 2 </a:t>
            </a:r>
            <a:r>
              <a:rPr lang="en-US" sz="3200">
                <a:latin typeface="Calibri (Body)"/>
              </a:rPr>
              <a:t>object tham gia </a:t>
            </a:r>
            <a:r>
              <a:rPr lang="vi-VN" sz="3200">
                <a:latin typeface="Calibri (Body)"/>
              </a:rPr>
              <a:t>có cùng kiểu không, có những field nào, lấy và copy giá trị từng field</a:t>
            </a:r>
            <a:r>
              <a:rPr lang="en-US" sz="3200">
                <a:latin typeface="Calibri (Body)"/>
              </a:rPr>
              <a:t>.</a:t>
            </a:r>
          </a:p>
        </p:txBody>
      </p:sp>
    </p:spTree>
    <p:extLst>
      <p:ext uri="{BB962C8B-B14F-4D97-AF65-F5344CB8AC3E}">
        <p14:creationId xmlns:p14="http://schemas.microsoft.com/office/powerpoint/2010/main" val="59118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E600-1E13-4F45-A7FD-5A7BD3469A44}"/>
              </a:ext>
            </a:extLst>
          </p:cNvPr>
          <p:cNvSpPr>
            <a:spLocks noGrp="1"/>
          </p:cNvSpPr>
          <p:nvPr>
            <p:ph type="title"/>
          </p:nvPr>
        </p:nvSpPr>
        <p:spPr/>
        <p:txBody>
          <a:bodyPr/>
          <a:lstStyle/>
          <a:p>
            <a:r>
              <a:rPr lang="en-US" b="1">
                <a:solidFill>
                  <a:srgbClr val="0070C0"/>
                </a:solidFill>
                <a:latin typeface="+mn-lt"/>
              </a:rPr>
              <a:t>2. Usecase</a:t>
            </a:r>
          </a:p>
        </p:txBody>
      </p:sp>
      <p:sp>
        <p:nvSpPr>
          <p:cNvPr id="3" name="Content Placeholder 2">
            <a:extLst>
              <a:ext uri="{FF2B5EF4-FFF2-40B4-BE49-F238E27FC236}">
                <a16:creationId xmlns:a16="http://schemas.microsoft.com/office/drawing/2014/main" id="{D5FC0B0F-1670-4D9A-A318-164D19D914E6}"/>
              </a:ext>
            </a:extLst>
          </p:cNvPr>
          <p:cNvSpPr>
            <a:spLocks noGrp="1"/>
          </p:cNvSpPr>
          <p:nvPr>
            <p:ph idx="1"/>
          </p:nvPr>
        </p:nvSpPr>
        <p:spPr>
          <a:xfrm>
            <a:off x="838199" y="1825625"/>
            <a:ext cx="9939292" cy="4351338"/>
          </a:xfrm>
        </p:spPr>
        <p:txBody>
          <a:bodyPr>
            <a:normAutofit/>
          </a:bodyPr>
          <a:lstStyle/>
          <a:p>
            <a:pPr marL="0" indent="0" algn="just">
              <a:buNone/>
            </a:pPr>
            <a:r>
              <a:rPr lang="en-US" sz="3200" b="1">
                <a:latin typeface="Calibri (Body)"/>
              </a:rPr>
              <a:t>2.2.</a:t>
            </a:r>
            <a:r>
              <a:rPr lang="en-US" sz="3200">
                <a:latin typeface="Calibri (Body)"/>
              </a:rPr>
              <a:t> Giả sử chúng ta có một list các Animal (interface), các instance của Animal có thể là Dog, Bat, Bird, Cat, Dragon… Mình muốn thực hiện hành động fly() cho tất cả các instance có hỗ trợ hành động này (method fly() không có ở interface Animal). Vấn đề là phải xác định xem instance nào có thể fly().</a:t>
            </a:r>
          </a:p>
        </p:txBody>
      </p:sp>
    </p:spTree>
    <p:extLst>
      <p:ext uri="{BB962C8B-B14F-4D97-AF65-F5344CB8AC3E}">
        <p14:creationId xmlns:p14="http://schemas.microsoft.com/office/powerpoint/2010/main" val="63536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E600-1E13-4F45-A7FD-5A7BD3469A44}"/>
              </a:ext>
            </a:extLst>
          </p:cNvPr>
          <p:cNvSpPr>
            <a:spLocks noGrp="1"/>
          </p:cNvSpPr>
          <p:nvPr>
            <p:ph type="title"/>
          </p:nvPr>
        </p:nvSpPr>
        <p:spPr/>
        <p:txBody>
          <a:bodyPr/>
          <a:lstStyle/>
          <a:p>
            <a:r>
              <a:rPr lang="en-US" b="1">
                <a:solidFill>
                  <a:srgbClr val="0070C0"/>
                </a:solidFill>
                <a:latin typeface="+mn-lt"/>
              </a:rPr>
              <a:t>2. Usecase</a:t>
            </a:r>
          </a:p>
        </p:txBody>
      </p:sp>
      <p:sp>
        <p:nvSpPr>
          <p:cNvPr id="3" name="Content Placeholder 2">
            <a:extLst>
              <a:ext uri="{FF2B5EF4-FFF2-40B4-BE49-F238E27FC236}">
                <a16:creationId xmlns:a16="http://schemas.microsoft.com/office/drawing/2014/main" id="{D5FC0B0F-1670-4D9A-A318-164D19D914E6}"/>
              </a:ext>
            </a:extLst>
          </p:cNvPr>
          <p:cNvSpPr>
            <a:spLocks noGrp="1"/>
          </p:cNvSpPr>
          <p:nvPr>
            <p:ph idx="1"/>
          </p:nvPr>
        </p:nvSpPr>
        <p:spPr>
          <a:xfrm>
            <a:off x="838199" y="1825625"/>
            <a:ext cx="10045823" cy="4351338"/>
          </a:xfrm>
        </p:spPr>
        <p:txBody>
          <a:bodyPr>
            <a:normAutofit/>
          </a:bodyPr>
          <a:lstStyle/>
          <a:p>
            <a:pPr marL="0" indent="0" algn="just">
              <a:buNone/>
            </a:pPr>
            <a:r>
              <a:rPr lang="en-US" sz="3200" b="1">
                <a:latin typeface="Calibri (Body)"/>
              </a:rPr>
              <a:t>2.3. </a:t>
            </a:r>
            <a:r>
              <a:rPr lang="en-US" sz="3200">
                <a:latin typeface="Calibri (Body)"/>
              </a:rPr>
              <a:t>Plugin architecture: giả sử các external plugin dù có chung interface nh</a:t>
            </a:r>
            <a:r>
              <a:rPr lang="vi-VN" sz="3200">
                <a:latin typeface="Calibri (Body)"/>
              </a:rPr>
              <a:t>ư</a:t>
            </a:r>
            <a:r>
              <a:rPr lang="en-US" sz="3200">
                <a:latin typeface="Calibri (Body)"/>
              </a:rPr>
              <a:t>ng chúng có những điểm đặc tr</a:t>
            </a:r>
            <a:r>
              <a:rPr lang="vi-VN" sz="3200">
                <a:latin typeface="Calibri (Body)"/>
              </a:rPr>
              <a:t>ư</a:t>
            </a:r>
            <a:r>
              <a:rPr lang="en-US" sz="3200">
                <a:latin typeface="Calibri (Body)"/>
              </a:rPr>
              <a:t>ng riêng biệt và ta phải phân chia chúng thành các type. Lúc này, lập trình viên sử dụng một static final field trong class để l</a:t>
            </a:r>
            <a:r>
              <a:rPr lang="vi-VN" sz="3200">
                <a:latin typeface="Calibri (Body)"/>
              </a:rPr>
              <a:t>ư</a:t>
            </a:r>
            <a:r>
              <a:rPr lang="en-US" sz="3200">
                <a:latin typeface="Calibri (Body)"/>
              </a:rPr>
              <a:t>u giá trị type đó. Khi application load class (plugin), ta cần đọc field này trong run time để biết type của plugin.</a:t>
            </a:r>
          </a:p>
        </p:txBody>
      </p:sp>
    </p:spTree>
    <p:extLst>
      <p:ext uri="{BB962C8B-B14F-4D97-AF65-F5344CB8AC3E}">
        <p14:creationId xmlns:p14="http://schemas.microsoft.com/office/powerpoint/2010/main" val="290850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E600-1E13-4F45-A7FD-5A7BD3469A44}"/>
              </a:ext>
            </a:extLst>
          </p:cNvPr>
          <p:cNvSpPr>
            <a:spLocks noGrp="1"/>
          </p:cNvSpPr>
          <p:nvPr>
            <p:ph type="title"/>
          </p:nvPr>
        </p:nvSpPr>
        <p:spPr/>
        <p:txBody>
          <a:bodyPr/>
          <a:lstStyle/>
          <a:p>
            <a:r>
              <a:rPr lang="en-US" b="1">
                <a:solidFill>
                  <a:srgbClr val="0070C0"/>
                </a:solidFill>
                <a:latin typeface="+mn-lt"/>
              </a:rPr>
              <a:t>2. Usecase</a:t>
            </a:r>
          </a:p>
        </p:txBody>
      </p:sp>
      <p:sp>
        <p:nvSpPr>
          <p:cNvPr id="3" name="Content Placeholder 2">
            <a:extLst>
              <a:ext uri="{FF2B5EF4-FFF2-40B4-BE49-F238E27FC236}">
                <a16:creationId xmlns:a16="http://schemas.microsoft.com/office/drawing/2014/main" id="{D5FC0B0F-1670-4D9A-A318-164D19D914E6}"/>
              </a:ext>
            </a:extLst>
          </p:cNvPr>
          <p:cNvSpPr>
            <a:spLocks noGrp="1"/>
          </p:cNvSpPr>
          <p:nvPr>
            <p:ph idx="1"/>
          </p:nvPr>
        </p:nvSpPr>
        <p:spPr>
          <a:xfrm>
            <a:off x="838199" y="1825625"/>
            <a:ext cx="10045823" cy="4351338"/>
          </a:xfrm>
        </p:spPr>
        <p:txBody>
          <a:bodyPr>
            <a:normAutofit/>
          </a:bodyPr>
          <a:lstStyle/>
          <a:p>
            <a:pPr marL="0" indent="0" algn="just">
              <a:buNone/>
            </a:pPr>
            <a:r>
              <a:rPr lang="en-US" sz="3200" b="1">
                <a:latin typeface="Calibri (Body)"/>
              </a:rPr>
              <a:t>2.4. </a:t>
            </a:r>
            <a:r>
              <a:rPr lang="en-US" sz="3200">
                <a:latin typeface="Calibri (Body)"/>
              </a:rPr>
              <a:t>Một usecase mà reflection rất hay đ</a:t>
            </a:r>
            <a:r>
              <a:rPr lang="vi-VN" sz="3200">
                <a:latin typeface="Calibri (Body)"/>
              </a:rPr>
              <a:t>ư</a:t>
            </a:r>
            <a:r>
              <a:rPr lang="en-US" sz="3200">
                <a:latin typeface="Calibri (Body)"/>
              </a:rPr>
              <a:t>ợc sử dụng trong Java đó là thực hiện unit test cùng với sự hỗ trợ của annotation. </a:t>
            </a:r>
            <a:r>
              <a:rPr lang="vi-VN" sz="3200">
                <a:latin typeface="Calibri (Body)"/>
              </a:rPr>
              <a:t>Ví dụ, </a:t>
            </a:r>
            <a:r>
              <a:rPr lang="en-US" sz="3200">
                <a:latin typeface="Calibri (Body)"/>
              </a:rPr>
              <a:t>th</a:t>
            </a:r>
            <a:r>
              <a:rPr lang="vi-VN" sz="3200">
                <a:latin typeface="Calibri (Body)"/>
              </a:rPr>
              <a:t>ư</a:t>
            </a:r>
            <a:r>
              <a:rPr lang="en-US" sz="3200">
                <a:latin typeface="Calibri (Body)"/>
              </a:rPr>
              <a:t> viện </a:t>
            </a:r>
            <a:r>
              <a:rPr lang="vi-VN" sz="3200">
                <a:latin typeface="Calibri (Body)"/>
              </a:rPr>
              <a:t>JUnit 4 sẽ sử dụng </a:t>
            </a:r>
            <a:r>
              <a:rPr lang="en-US" sz="3200">
                <a:latin typeface="Calibri (Body)"/>
              </a:rPr>
              <a:t>reflection </a:t>
            </a:r>
            <a:r>
              <a:rPr lang="vi-VN" sz="3200">
                <a:latin typeface="Calibri (Body)"/>
              </a:rPr>
              <a:t>để xem qua các </a:t>
            </a:r>
            <a:r>
              <a:rPr lang="en-US" sz="3200">
                <a:latin typeface="Calibri (Body)"/>
              </a:rPr>
              <a:t>class</a:t>
            </a:r>
            <a:r>
              <a:rPr lang="vi-VN" sz="3200">
                <a:latin typeface="Calibri (Body)"/>
              </a:rPr>
              <a:t> để biết các phương thức được gắn </a:t>
            </a:r>
            <a:r>
              <a:rPr lang="en-US" sz="3200">
                <a:latin typeface="Calibri (Body)"/>
              </a:rPr>
              <a:t>annotation </a:t>
            </a:r>
            <a:r>
              <a:rPr lang="vi-VN" sz="3200">
                <a:latin typeface="Calibri (Body)"/>
              </a:rPr>
              <a:t>@Test và sau đó sẽ gọi chúng khi chạy </a:t>
            </a:r>
            <a:r>
              <a:rPr lang="en-US" sz="3200">
                <a:latin typeface="Calibri (Body)"/>
              </a:rPr>
              <a:t>unit test.</a:t>
            </a:r>
          </a:p>
        </p:txBody>
      </p:sp>
    </p:spTree>
    <p:extLst>
      <p:ext uri="{BB962C8B-B14F-4D97-AF65-F5344CB8AC3E}">
        <p14:creationId xmlns:p14="http://schemas.microsoft.com/office/powerpoint/2010/main" val="620397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1E1E-4E3E-4906-87A1-DE05D7C596AD}"/>
              </a:ext>
            </a:extLst>
          </p:cNvPr>
          <p:cNvSpPr>
            <a:spLocks noGrp="1"/>
          </p:cNvSpPr>
          <p:nvPr>
            <p:ph type="title"/>
          </p:nvPr>
        </p:nvSpPr>
        <p:spPr/>
        <p:txBody>
          <a:bodyPr/>
          <a:lstStyle/>
          <a:p>
            <a:r>
              <a:rPr lang="en-US" b="1">
                <a:solidFill>
                  <a:srgbClr val="0070C0"/>
                </a:solidFill>
                <a:latin typeface="+mn-lt"/>
              </a:rPr>
              <a:t>3. </a:t>
            </a:r>
            <a:r>
              <a:rPr lang="en-US" b="1" err="1">
                <a:solidFill>
                  <a:srgbClr val="0070C0"/>
                </a:solidFill>
                <a:latin typeface="+mn-lt"/>
              </a:rPr>
              <a:t>Cách</a:t>
            </a:r>
            <a:r>
              <a:rPr lang="en-US" b="1">
                <a:solidFill>
                  <a:srgbClr val="0070C0"/>
                </a:solidFill>
                <a:latin typeface="+mn-lt"/>
              </a:rPr>
              <a:t> </a:t>
            </a:r>
            <a:r>
              <a:rPr lang="en-US" b="1" err="1">
                <a:solidFill>
                  <a:srgbClr val="0070C0"/>
                </a:solidFill>
                <a:latin typeface="+mn-lt"/>
              </a:rPr>
              <a:t>sử</a:t>
            </a:r>
            <a:r>
              <a:rPr lang="en-US" b="1">
                <a:solidFill>
                  <a:srgbClr val="0070C0"/>
                </a:solidFill>
                <a:latin typeface="+mn-lt"/>
              </a:rPr>
              <a:t> </a:t>
            </a:r>
            <a:r>
              <a:rPr lang="en-US" b="1" err="1">
                <a:solidFill>
                  <a:srgbClr val="0070C0"/>
                </a:solidFill>
                <a:latin typeface="+mn-lt"/>
              </a:rPr>
              <a:t>dụng</a:t>
            </a:r>
            <a:endParaRPr lang="en-US" b="1">
              <a:solidFill>
                <a:srgbClr val="0070C0"/>
              </a:solidFill>
              <a:latin typeface="+mn-lt"/>
            </a:endParaRPr>
          </a:p>
        </p:txBody>
      </p:sp>
      <p:sp>
        <p:nvSpPr>
          <p:cNvPr id="3" name="Content Placeholder 2">
            <a:extLst>
              <a:ext uri="{FF2B5EF4-FFF2-40B4-BE49-F238E27FC236}">
                <a16:creationId xmlns:a16="http://schemas.microsoft.com/office/drawing/2014/main" id="{238AB0D9-084E-4FD4-BEAF-31D5D65934A9}"/>
              </a:ext>
            </a:extLst>
          </p:cNvPr>
          <p:cNvSpPr>
            <a:spLocks noGrp="1"/>
          </p:cNvSpPr>
          <p:nvPr>
            <p:ph idx="1"/>
          </p:nvPr>
        </p:nvSpPr>
        <p:spPr>
          <a:xfrm>
            <a:off x="838200" y="1559295"/>
            <a:ext cx="10515600" cy="4351338"/>
          </a:xfrm>
        </p:spPr>
        <p:txBody>
          <a:bodyPr/>
          <a:lstStyle/>
          <a:p>
            <a:pPr marL="0" indent="0">
              <a:buNone/>
            </a:pPr>
            <a:r>
              <a:rPr lang="en-US" b="1">
                <a:solidFill>
                  <a:schemeClr val="accent1"/>
                </a:solidFill>
              </a:rPr>
              <a:t>3.1 Load Class </a:t>
            </a:r>
            <a:r>
              <a:rPr lang="en-US" sz="1800" b="1">
                <a:solidFill>
                  <a:schemeClr val="accent1"/>
                </a:solidFill>
              </a:rPr>
              <a:t>(chú ý sự khác nhau của từng cách load)</a:t>
            </a:r>
          </a:p>
          <a:p>
            <a:r>
              <a:rPr lang="en-US"/>
              <a:t>Biết </a:t>
            </a:r>
            <a:r>
              <a:rPr lang="en-US" err="1"/>
              <a:t>chính</a:t>
            </a:r>
            <a:r>
              <a:rPr lang="en-US"/>
              <a:t> </a:t>
            </a:r>
            <a:r>
              <a:rPr lang="en-US" err="1"/>
              <a:t>xác</a:t>
            </a:r>
            <a:r>
              <a:rPr lang="en-US"/>
              <a:t> class </a:t>
            </a:r>
            <a:r>
              <a:rPr lang="en-US" err="1"/>
              <a:t>trong</a:t>
            </a:r>
            <a:r>
              <a:rPr lang="en-US"/>
              <a:t> compile time</a:t>
            </a:r>
          </a:p>
          <a:p>
            <a:pPr marL="0" indent="0">
              <a:buNone/>
            </a:pPr>
            <a:r>
              <a:rPr lang="en-US">
                <a:solidFill>
                  <a:srgbClr val="00B050"/>
                </a:solidFill>
              </a:rPr>
              <a:t>Class </a:t>
            </a:r>
            <a:r>
              <a:rPr lang="en-US" err="1">
                <a:solidFill>
                  <a:srgbClr val="00B050"/>
                </a:solidFill>
              </a:rPr>
              <a:t>myObjectClass</a:t>
            </a:r>
            <a:r>
              <a:rPr lang="en-US">
                <a:solidFill>
                  <a:srgbClr val="00B050"/>
                </a:solidFill>
              </a:rPr>
              <a:t> = </a:t>
            </a:r>
            <a:r>
              <a:rPr lang="en-US" err="1">
                <a:solidFill>
                  <a:srgbClr val="00B050"/>
                </a:solidFill>
              </a:rPr>
              <a:t>MyObject.class</a:t>
            </a:r>
            <a:r>
              <a:rPr lang="en-US">
                <a:solidFill>
                  <a:srgbClr val="00B050"/>
                </a:solidFill>
              </a:rPr>
              <a:t>;</a:t>
            </a:r>
          </a:p>
          <a:p>
            <a:r>
              <a:rPr lang="en-US"/>
              <a:t>Lấy đ</a:t>
            </a:r>
            <a:r>
              <a:rPr lang="vi-VN"/>
              <a:t>ư</a:t>
            </a:r>
            <a:r>
              <a:rPr lang="en-US" err="1"/>
              <a:t>ợc</a:t>
            </a:r>
            <a:r>
              <a:rPr lang="en-US"/>
              <a:t> </a:t>
            </a:r>
            <a:r>
              <a:rPr lang="en-US" err="1"/>
              <a:t>tên</a:t>
            </a:r>
            <a:r>
              <a:rPr lang="en-US"/>
              <a:t> class </a:t>
            </a:r>
            <a:r>
              <a:rPr lang="en-US" err="1"/>
              <a:t>trong</a:t>
            </a:r>
            <a:r>
              <a:rPr lang="en-US"/>
              <a:t> run time</a:t>
            </a:r>
          </a:p>
          <a:p>
            <a:pPr marL="0" indent="0">
              <a:buNone/>
            </a:pPr>
            <a:r>
              <a:rPr lang="en-US">
                <a:solidFill>
                  <a:srgbClr val="00B050"/>
                </a:solidFill>
              </a:rPr>
              <a:t>String </a:t>
            </a:r>
            <a:r>
              <a:rPr lang="en-US" err="1">
                <a:solidFill>
                  <a:srgbClr val="00B050"/>
                </a:solidFill>
              </a:rPr>
              <a:t>className</a:t>
            </a:r>
            <a:r>
              <a:rPr lang="en-US">
                <a:solidFill>
                  <a:srgbClr val="00B050"/>
                </a:solidFill>
              </a:rPr>
              <a:t> =… </a:t>
            </a:r>
            <a:r>
              <a:rPr lang="en-US">
                <a:solidFill>
                  <a:schemeClr val="accent2">
                    <a:lumMod val="75000"/>
                  </a:schemeClr>
                </a:solidFill>
              </a:rPr>
              <a:t>//get a string class name </a:t>
            </a:r>
          </a:p>
          <a:p>
            <a:pPr marL="0" indent="0">
              <a:buNone/>
            </a:pPr>
            <a:r>
              <a:rPr lang="en-US">
                <a:solidFill>
                  <a:srgbClr val="00B050"/>
                </a:solidFill>
              </a:rPr>
              <a:t>Class class = </a:t>
            </a:r>
            <a:r>
              <a:rPr lang="en-US" err="1">
                <a:solidFill>
                  <a:srgbClr val="00B050"/>
                </a:solidFill>
              </a:rPr>
              <a:t>Class.forName</a:t>
            </a:r>
            <a:r>
              <a:rPr lang="en-US">
                <a:solidFill>
                  <a:srgbClr val="00B050"/>
                </a:solidFill>
              </a:rPr>
              <a:t>(</a:t>
            </a:r>
            <a:r>
              <a:rPr lang="en-US" err="1">
                <a:solidFill>
                  <a:srgbClr val="00B050"/>
                </a:solidFill>
              </a:rPr>
              <a:t>className</a:t>
            </a:r>
            <a:r>
              <a:rPr lang="en-US">
                <a:solidFill>
                  <a:srgbClr val="00B050"/>
                </a:solidFill>
              </a:rPr>
              <a:t>);</a:t>
            </a:r>
          </a:p>
          <a:p>
            <a:r>
              <a:rPr lang="en-US"/>
              <a:t>Lấy class </a:t>
            </a:r>
            <a:r>
              <a:rPr lang="en-US" err="1"/>
              <a:t>từ</a:t>
            </a:r>
            <a:r>
              <a:rPr lang="en-US"/>
              <a:t> </a:t>
            </a:r>
            <a:r>
              <a:rPr lang="en-US" err="1"/>
              <a:t>một</a:t>
            </a:r>
            <a:r>
              <a:rPr lang="en-US"/>
              <a:t> instance </a:t>
            </a:r>
            <a:r>
              <a:rPr lang="en-US" err="1"/>
              <a:t>của</a:t>
            </a:r>
            <a:r>
              <a:rPr lang="en-US"/>
              <a:t> class đó</a:t>
            </a:r>
          </a:p>
          <a:p>
            <a:pPr marL="0" indent="0">
              <a:buNone/>
            </a:pPr>
            <a:r>
              <a:rPr lang="en-US">
                <a:solidFill>
                  <a:srgbClr val="00B050"/>
                </a:solidFill>
              </a:rPr>
              <a:t>Class class = myInstance.getClass();</a:t>
            </a:r>
          </a:p>
          <a:p>
            <a:pPr marL="0" indent="0">
              <a:buNone/>
            </a:pPr>
            <a:endParaRPr lang="en-US"/>
          </a:p>
        </p:txBody>
      </p:sp>
    </p:spTree>
    <p:extLst>
      <p:ext uri="{BB962C8B-B14F-4D97-AF65-F5344CB8AC3E}">
        <p14:creationId xmlns:p14="http://schemas.microsoft.com/office/powerpoint/2010/main" val="376161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1E1E-4E3E-4906-87A1-DE05D7C596AD}"/>
              </a:ext>
            </a:extLst>
          </p:cNvPr>
          <p:cNvSpPr>
            <a:spLocks noGrp="1"/>
          </p:cNvSpPr>
          <p:nvPr>
            <p:ph type="title"/>
          </p:nvPr>
        </p:nvSpPr>
        <p:spPr/>
        <p:txBody>
          <a:bodyPr/>
          <a:lstStyle/>
          <a:p>
            <a:r>
              <a:rPr lang="en-US" b="1">
                <a:solidFill>
                  <a:srgbClr val="0070C0"/>
                </a:solidFill>
                <a:latin typeface="+mn-lt"/>
              </a:rPr>
              <a:t>3. </a:t>
            </a:r>
            <a:r>
              <a:rPr lang="en-US" b="1" err="1">
                <a:solidFill>
                  <a:srgbClr val="0070C0"/>
                </a:solidFill>
                <a:latin typeface="+mn-lt"/>
              </a:rPr>
              <a:t>Cách</a:t>
            </a:r>
            <a:r>
              <a:rPr lang="en-US" b="1">
                <a:solidFill>
                  <a:srgbClr val="0070C0"/>
                </a:solidFill>
                <a:latin typeface="+mn-lt"/>
              </a:rPr>
              <a:t> </a:t>
            </a:r>
            <a:r>
              <a:rPr lang="en-US" b="1" err="1">
                <a:solidFill>
                  <a:srgbClr val="0070C0"/>
                </a:solidFill>
                <a:latin typeface="+mn-lt"/>
              </a:rPr>
              <a:t>sử</a:t>
            </a:r>
            <a:r>
              <a:rPr lang="en-US" b="1">
                <a:solidFill>
                  <a:srgbClr val="0070C0"/>
                </a:solidFill>
                <a:latin typeface="+mn-lt"/>
              </a:rPr>
              <a:t> </a:t>
            </a:r>
            <a:r>
              <a:rPr lang="en-US" b="1" err="1">
                <a:solidFill>
                  <a:srgbClr val="0070C0"/>
                </a:solidFill>
                <a:latin typeface="+mn-lt"/>
              </a:rPr>
              <a:t>dụng</a:t>
            </a:r>
            <a:endParaRPr lang="en-US" b="1">
              <a:solidFill>
                <a:srgbClr val="0070C0"/>
              </a:solidFill>
              <a:latin typeface="+mn-lt"/>
            </a:endParaRPr>
          </a:p>
        </p:txBody>
      </p:sp>
      <p:sp>
        <p:nvSpPr>
          <p:cNvPr id="3" name="Content Placeholder 2">
            <a:extLst>
              <a:ext uri="{FF2B5EF4-FFF2-40B4-BE49-F238E27FC236}">
                <a16:creationId xmlns:a16="http://schemas.microsoft.com/office/drawing/2014/main" id="{238AB0D9-084E-4FD4-BEAF-31D5D65934A9}"/>
              </a:ext>
            </a:extLst>
          </p:cNvPr>
          <p:cNvSpPr>
            <a:spLocks noGrp="1"/>
          </p:cNvSpPr>
          <p:nvPr>
            <p:ph idx="1"/>
          </p:nvPr>
        </p:nvSpPr>
        <p:spPr>
          <a:xfrm>
            <a:off x="838200" y="1559295"/>
            <a:ext cx="10515600" cy="4351338"/>
          </a:xfrm>
        </p:spPr>
        <p:txBody>
          <a:bodyPr>
            <a:normAutofit/>
          </a:bodyPr>
          <a:lstStyle/>
          <a:p>
            <a:pPr marL="0" indent="0">
              <a:buNone/>
            </a:pPr>
            <a:r>
              <a:rPr lang="en-US" b="1">
                <a:solidFill>
                  <a:schemeClr val="accent1"/>
                </a:solidFill>
              </a:rPr>
              <a:t>3.2 Constructor</a:t>
            </a:r>
          </a:p>
          <a:p>
            <a:r>
              <a:rPr lang="en-US"/>
              <a:t>Get list constructor từ một Class object</a:t>
            </a:r>
          </a:p>
          <a:p>
            <a:pPr marL="0" indent="0">
              <a:buNone/>
            </a:pPr>
            <a:r>
              <a:rPr lang="en-US">
                <a:solidFill>
                  <a:srgbClr val="00B050"/>
                </a:solidFill>
              </a:rPr>
              <a:t>Class aClass = ... </a:t>
            </a:r>
            <a:r>
              <a:rPr lang="en-US">
                <a:solidFill>
                  <a:schemeClr val="accent2">
                    <a:lumMod val="75000"/>
                  </a:schemeClr>
                </a:solidFill>
              </a:rPr>
              <a:t>//obtain class object</a:t>
            </a:r>
          </a:p>
          <a:p>
            <a:pPr marL="0" indent="0">
              <a:buNone/>
            </a:pPr>
            <a:r>
              <a:rPr lang="en-US">
                <a:solidFill>
                  <a:srgbClr val="00B050"/>
                </a:solidFill>
              </a:rPr>
              <a:t>Constructor[] constructors = aClass.getConstructors();</a:t>
            </a:r>
          </a:p>
          <a:p>
            <a:r>
              <a:rPr lang="en-US"/>
              <a:t>Get một constructor cụ thể từ đặc điểm của params</a:t>
            </a:r>
          </a:p>
          <a:p>
            <a:pPr marL="0" indent="0">
              <a:buNone/>
            </a:pPr>
            <a:r>
              <a:rPr lang="en-US">
                <a:solidFill>
                  <a:srgbClr val="00B050"/>
                </a:solidFill>
              </a:rPr>
              <a:t>Constructor constructor =</a:t>
            </a:r>
          </a:p>
          <a:p>
            <a:pPr marL="0" indent="0">
              <a:buNone/>
            </a:pPr>
            <a:r>
              <a:rPr lang="en-US">
                <a:solidFill>
                  <a:srgbClr val="00B050"/>
                </a:solidFill>
              </a:rPr>
              <a:t>        aClass.getConstructor(new Class[]{String.class});</a:t>
            </a:r>
          </a:p>
          <a:p>
            <a:pPr marL="0" indent="0">
              <a:buNone/>
            </a:pPr>
            <a:endParaRPr lang="en-US"/>
          </a:p>
        </p:txBody>
      </p:sp>
    </p:spTree>
    <p:extLst>
      <p:ext uri="{BB962C8B-B14F-4D97-AF65-F5344CB8AC3E}">
        <p14:creationId xmlns:p14="http://schemas.microsoft.com/office/powerpoint/2010/main" val="4214408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1447</Words>
  <Application>Microsoft Office PowerPoint</Application>
  <PresentationFormat>Widescreen</PresentationFormat>
  <Paragraphs>112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(Body)</vt:lpstr>
      <vt:lpstr>Calibri Light</vt:lpstr>
      <vt:lpstr>Consolas</vt:lpstr>
      <vt:lpstr>Office Theme</vt:lpstr>
      <vt:lpstr>PowerPoint Presentation</vt:lpstr>
      <vt:lpstr>1. Khái niệm</vt:lpstr>
      <vt:lpstr>1. Khái niệm</vt:lpstr>
      <vt:lpstr>2. Usecase</vt:lpstr>
      <vt:lpstr>2. Usecase</vt:lpstr>
      <vt:lpstr>2. Usecase</vt:lpstr>
      <vt:lpstr>2. Usecase</vt:lpstr>
      <vt:lpstr>3. Cách sử dụng</vt:lpstr>
      <vt:lpstr>3. Cách sử dụng</vt:lpstr>
      <vt:lpstr>3. Cách sử dụng</vt:lpstr>
      <vt:lpstr>3. Cách sử dụng</vt:lpstr>
      <vt:lpstr>3. Cách sử dụng</vt:lpstr>
      <vt:lpstr>3. Cách sử dụng</vt:lpstr>
      <vt:lpstr>3. Cách sử dụng</vt:lpstr>
      <vt:lpstr>3. Cách sử dụng</vt:lpstr>
      <vt:lpstr>3. Cách sử dụng</vt:lpstr>
      <vt:lpstr>3. Cách sử dụng</vt:lpstr>
      <vt:lpstr>3. Cách sử dụng</vt:lpstr>
      <vt:lpstr>3. Cách sử dụng</vt:lpstr>
      <vt:lpstr>3. Cách sử dụng</vt:lpstr>
      <vt:lpstr>3. Cách sử dụng</vt:lpstr>
      <vt:lpstr>4. Demo</vt:lpstr>
      <vt:lpstr>5. Nhược điểm</vt:lpstr>
      <vt:lpstr>5. Nhược điểm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dc:creator>
  <cp:lastModifiedBy>Quang</cp:lastModifiedBy>
  <cp:revision>15</cp:revision>
  <dcterms:created xsi:type="dcterms:W3CDTF">2020-04-14T04:27:33Z</dcterms:created>
  <dcterms:modified xsi:type="dcterms:W3CDTF">2020-04-14T13:50:46Z</dcterms:modified>
</cp:coreProperties>
</file>