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81" r:id="rId4"/>
    <p:sldId id="261" r:id="rId5"/>
    <p:sldId id="282" r:id="rId6"/>
    <p:sldId id="262" r:id="rId7"/>
    <p:sldId id="283" r:id="rId8"/>
    <p:sldId id="276" r:id="rId9"/>
    <p:sldId id="277" r:id="rId10"/>
    <p:sldId id="264" r:id="rId11"/>
    <p:sldId id="265" r:id="rId12"/>
    <p:sldId id="284" r:id="rId13"/>
    <p:sldId id="266" r:id="rId14"/>
    <p:sldId id="268" r:id="rId15"/>
    <p:sldId id="285" r:id="rId16"/>
    <p:sldId id="286" r:id="rId17"/>
    <p:sldId id="279" r:id="rId18"/>
    <p:sldId id="28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1373" autoAdjust="0"/>
  </p:normalViewPr>
  <p:slideViewPr>
    <p:cSldViewPr snapToGrid="0">
      <p:cViewPr varScale="1">
        <p:scale>
          <a:sx n="103" d="100"/>
          <a:sy n="103" d="100"/>
        </p:scale>
        <p:origin x="834" y="10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69AEA-9F67-43DD-A6DB-D66075DC962D}"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3C3BB-C8A1-4711-AE9C-6E8934F79484}" type="slidenum">
              <a:rPr lang="en-US" smtClean="0"/>
              <a:t>‹#›</a:t>
            </a:fld>
            <a:endParaRPr lang="en-US"/>
          </a:p>
        </p:txBody>
      </p:sp>
    </p:spTree>
    <p:extLst>
      <p:ext uri="{BB962C8B-B14F-4D97-AF65-F5344CB8AC3E}">
        <p14:creationId xmlns:p14="http://schemas.microsoft.com/office/powerpoint/2010/main" val="177809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73C3BB-C8A1-4711-AE9C-6E8934F79484}" type="slidenum">
              <a:rPr lang="en-US" smtClean="0"/>
              <a:t>13</a:t>
            </a:fld>
            <a:endParaRPr lang="en-US"/>
          </a:p>
        </p:txBody>
      </p:sp>
    </p:spTree>
    <p:extLst>
      <p:ext uri="{BB962C8B-B14F-4D97-AF65-F5344CB8AC3E}">
        <p14:creationId xmlns:p14="http://schemas.microsoft.com/office/powerpoint/2010/main" val="137126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a:solidFill>
                  <a:srgbClr val="000000"/>
                </a:solidFill>
                <a:effectLst/>
                <a:latin typeface="+mn-lt"/>
              </a:rPr>
              <a:t>K</a:t>
            </a:r>
            <a:r>
              <a:rPr lang="en-US" sz="1200" b="0" i="0">
                <a:solidFill>
                  <a:srgbClr val="000000"/>
                </a:solidFill>
                <a:effectLst/>
                <a:latin typeface="+mn-lt"/>
              </a:rPr>
              <a:t>ết quả không tuân theo bất kỳ mẫu nào và không có sự phụ thuộc đáng kể. </a:t>
            </a:r>
            <a:endParaRPr lang="vi-VN" sz="1200" b="0" i="0">
              <a:solidFill>
                <a:srgbClr val="000000"/>
              </a:solidFill>
              <a:effectLst/>
              <a:latin typeface="+mn-lt"/>
            </a:endParaRPr>
          </a:p>
          <a:p>
            <a:endParaRPr lang="en-US"/>
          </a:p>
        </p:txBody>
      </p:sp>
      <p:sp>
        <p:nvSpPr>
          <p:cNvPr id="4" name="Slide Number Placeholder 3"/>
          <p:cNvSpPr>
            <a:spLocks noGrp="1"/>
          </p:cNvSpPr>
          <p:nvPr>
            <p:ph type="sldNum" sz="quarter" idx="5"/>
          </p:nvPr>
        </p:nvSpPr>
        <p:spPr/>
        <p:txBody>
          <a:bodyPr/>
          <a:lstStyle/>
          <a:p>
            <a:fld id="{0C73C3BB-C8A1-4711-AE9C-6E8934F79484}" type="slidenum">
              <a:rPr lang="en-US" smtClean="0"/>
              <a:t>14</a:t>
            </a:fld>
            <a:endParaRPr lang="en-US"/>
          </a:p>
        </p:txBody>
      </p:sp>
    </p:spTree>
    <p:extLst>
      <p:ext uri="{BB962C8B-B14F-4D97-AF65-F5344CB8AC3E}">
        <p14:creationId xmlns:p14="http://schemas.microsoft.com/office/powerpoint/2010/main" val="59576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Bản chiếu" type="title">
  <p:cSld name="Tiêu đề Bản chiếu">
    <p:spTree>
      <p:nvGrpSpPr>
        <p:cNvPr id="1" name="Shape 18"/>
        <p:cNvGrpSpPr/>
        <p:nvPr/>
      </p:nvGrpSpPr>
      <p:grpSpPr>
        <a:xfrm>
          <a:off x="0" y="0"/>
          <a:ext cx="0" cy="0"/>
          <a:chOff x="0" y="0"/>
          <a:chExt cx="0" cy="0"/>
        </a:xfrm>
      </p:grpSpPr>
      <p:sp>
        <p:nvSpPr>
          <p:cNvPr id="19" name="Google Shape;19;p38"/>
          <p:cNvSpPr/>
          <p:nvPr/>
        </p:nvSpPr>
        <p:spPr>
          <a:xfrm>
            <a:off x="0" y="0"/>
            <a:ext cx="12192000" cy="1676400"/>
          </a:xfrm>
          <a:prstGeom prst="rect">
            <a:avLst/>
          </a:prstGeom>
          <a:gradFill>
            <a:gsLst>
              <a:gs pos="0">
                <a:srgbClr val="FF7171"/>
              </a:gs>
              <a:gs pos="44000">
                <a:srgbClr val="BE1212"/>
              </a:gs>
              <a:gs pos="100000">
                <a:srgbClr val="58000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38"/>
          <p:cNvSpPr txBox="1"/>
          <p:nvPr/>
        </p:nvSpPr>
        <p:spPr>
          <a:xfrm rot="5400000">
            <a:off x="5257800" y="-5257800"/>
            <a:ext cx="1676400" cy="12192000"/>
          </a:xfrm>
          <a:prstGeom prst="rect">
            <a:avLst/>
          </a:prstGeom>
          <a:solidFill>
            <a:schemeClr val="accent1">
              <a:lumMod val="5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 name="Google Shape;21;p38"/>
          <p:cNvSpPr txBox="1">
            <a:spLocks noGrp="1"/>
          </p:cNvSpPr>
          <p:nvPr>
            <p:ph type="ctrTitle"/>
          </p:nvPr>
        </p:nvSpPr>
        <p:spPr>
          <a:xfrm>
            <a:off x="914400" y="2130428"/>
            <a:ext cx="10363200" cy="167957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2" name="Google Shape;22;p38"/>
          <p:cNvSpPr txBox="1">
            <a:spLocks noGrp="1"/>
          </p:cNvSpPr>
          <p:nvPr>
            <p:ph type="subTitle" idx="1"/>
          </p:nvPr>
        </p:nvSpPr>
        <p:spPr>
          <a:xfrm>
            <a:off x="1828800" y="4191000"/>
            <a:ext cx="8534400" cy="14478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888888"/>
              </a:buClr>
              <a:buSzPts val="2000"/>
              <a:buNone/>
              <a:defRPr sz="20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3" name="Google Shape;23;p3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8E41E7C-5744-489C-9F6B-97B67C4930C2}" type="datetime1">
              <a:rPr lang="en-US" smtClean="0"/>
              <a:t>12/29/2024</a:t>
            </a:fld>
            <a:endParaRPr lang="en-US"/>
          </a:p>
        </p:txBody>
      </p:sp>
      <p:sp>
        <p:nvSpPr>
          <p:cNvPr id="25" name="Google Shape;25;p3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6" name="Google Shape;26;p38"/>
          <p:cNvSpPr txBox="1"/>
          <p:nvPr/>
        </p:nvSpPr>
        <p:spPr>
          <a:xfrm>
            <a:off x="2438400" y="370493"/>
            <a:ext cx="8973432" cy="86793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200" b="0" i="0" u="none" strike="noStrike" cap="none" dirty="0">
                <a:solidFill>
                  <a:schemeClr val="lt1"/>
                </a:solidFill>
                <a:latin typeface="Arial"/>
                <a:ea typeface="Arial"/>
                <a:cs typeface="Arial"/>
                <a:sym typeface="Arial"/>
              </a:rPr>
              <a:t>VIETNAM NATIONAL UNIVERSITY HANOI (VNU)</a:t>
            </a:r>
            <a:endParaRPr sz="1400" dirty="0"/>
          </a:p>
          <a:p>
            <a:pPr marL="0" marR="0" lvl="0" indent="0" algn="l" rtl="0">
              <a:lnSpc>
                <a:spcPct val="120000"/>
              </a:lnSpc>
              <a:spcBef>
                <a:spcPts val="0"/>
              </a:spcBef>
              <a:spcAft>
                <a:spcPts val="0"/>
              </a:spcAft>
              <a:buNone/>
            </a:pPr>
            <a:r>
              <a:rPr lang="en-US" sz="2000" b="1" i="0" u="none" strike="noStrike" cap="none" dirty="0">
                <a:solidFill>
                  <a:schemeClr val="lt1"/>
                </a:solidFill>
                <a:latin typeface="Arial"/>
                <a:ea typeface="Arial"/>
                <a:cs typeface="Arial"/>
                <a:sym typeface="Arial"/>
              </a:rPr>
              <a:t>UNIVERSITY OF ENGINEERING AND TECHNOLOGY</a:t>
            </a:r>
            <a:endParaRPr sz="20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3138F4E1-7BE9-AB2C-5D4A-7B4FD9EB0887}"/>
              </a:ext>
            </a:extLst>
          </p:cNvPr>
          <p:cNvPicPr>
            <a:picLocks noChangeAspect="1"/>
          </p:cNvPicPr>
          <p:nvPr/>
        </p:nvPicPr>
        <p:blipFill>
          <a:blip r:embed="rId2"/>
          <a:stretch>
            <a:fillRect/>
          </a:stretch>
        </p:blipFill>
        <p:spPr>
          <a:xfrm>
            <a:off x="239296" y="255505"/>
            <a:ext cx="1118450" cy="1097046"/>
          </a:xfrm>
          <a:prstGeom prst="rect">
            <a:avLst/>
          </a:prstGeom>
        </p:spPr>
      </p:pic>
      <p:sp>
        <p:nvSpPr>
          <p:cNvPr id="2" name="Google Shape;24;p38">
            <a:extLst>
              <a:ext uri="{FF2B5EF4-FFF2-40B4-BE49-F238E27FC236}">
                <a16:creationId xmlns:a16="http://schemas.microsoft.com/office/drawing/2014/main" id="{4A278DDC-41C5-90F1-F000-0F31B3A943C9}"/>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4599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ép so sánh" type="twoTxTwoObj">
  <p:cSld name="Phép so sánh">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42"/>
          <p:cNvSpPr txBox="1">
            <a:spLocks noGrp="1"/>
          </p:cNvSpPr>
          <p:nvPr>
            <p:ph type="body" idx="1"/>
          </p:nvPr>
        </p:nvSpPr>
        <p:spPr>
          <a:xfrm>
            <a:off x="609600" y="1143000"/>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50" name="Google Shape;50;p42"/>
          <p:cNvSpPr txBox="1">
            <a:spLocks noGrp="1"/>
          </p:cNvSpPr>
          <p:nvPr>
            <p:ph type="body" idx="2"/>
          </p:nvPr>
        </p:nvSpPr>
        <p:spPr>
          <a:xfrm>
            <a:off x="609600" y="1828801"/>
            <a:ext cx="5386917" cy="42973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51" name="Google Shape;51;p42"/>
          <p:cNvSpPr txBox="1">
            <a:spLocks noGrp="1"/>
          </p:cNvSpPr>
          <p:nvPr>
            <p:ph type="body" idx="3"/>
          </p:nvPr>
        </p:nvSpPr>
        <p:spPr>
          <a:xfrm>
            <a:off x="6193369" y="1143000"/>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52" name="Google Shape;52;p42"/>
          <p:cNvSpPr txBox="1">
            <a:spLocks noGrp="1"/>
          </p:cNvSpPr>
          <p:nvPr>
            <p:ph type="body" idx="4"/>
          </p:nvPr>
        </p:nvSpPr>
        <p:spPr>
          <a:xfrm>
            <a:off x="6193369" y="1828801"/>
            <a:ext cx="5389033" cy="42973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53" name="Google Shape;53;p4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876B645-A8E6-4028-9CF9-566910C5F87B}" type="datetime1">
              <a:rPr lang="en-US" smtClean="0"/>
              <a:t>12/29/2024</a:t>
            </a:fld>
            <a:endParaRPr lang="en-US"/>
          </a:p>
        </p:txBody>
      </p:sp>
      <p:sp>
        <p:nvSpPr>
          <p:cNvPr id="54" name="Google Shape;54;p4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442E0D4F-5338-4F84-5A3D-58EE69297902}"/>
              </a:ext>
            </a:extLst>
          </p:cNvPr>
          <p:cNvSpPr txBox="1">
            <a:spLocks noGrp="1"/>
          </p:cNvSpPr>
          <p:nvPr>
            <p:ph type="ftr" idx="1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87989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hỉ Tiêu đề" type="titleOnly">
  <p:cSld name="Chỉ Tiêu đề">
    <p:spTree>
      <p:nvGrpSpPr>
        <p:cNvPr id="1" name="Shape 56"/>
        <p:cNvGrpSpPr/>
        <p:nvPr/>
      </p:nvGrpSpPr>
      <p:grpSpPr>
        <a:xfrm>
          <a:off x="0" y="0"/>
          <a:ext cx="0" cy="0"/>
          <a:chOff x="0" y="0"/>
          <a:chExt cx="0" cy="0"/>
        </a:xfrm>
      </p:grpSpPr>
      <p:sp>
        <p:nvSpPr>
          <p:cNvPr id="57" name="Google Shape;57;p43"/>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8" name="Google Shape;58;p4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6FECF1B-E273-4D0E-AEE6-5D6EEB034A51}" type="datetime1">
              <a:rPr lang="en-US" smtClean="0"/>
              <a:t>12/29/2024</a:t>
            </a:fld>
            <a:endParaRPr lang="en-US"/>
          </a:p>
        </p:txBody>
      </p:sp>
      <p:sp>
        <p:nvSpPr>
          <p:cNvPr id="59" name="Google Shape;59;p4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8C33CF28-BF41-2AFE-D4FC-2F085807D06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22757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ống" type="blank">
  <p:cSld name="Trống">
    <p:spTree>
      <p:nvGrpSpPr>
        <p:cNvPr id="1" name="Shape 61"/>
        <p:cNvGrpSpPr/>
        <p:nvPr/>
      </p:nvGrpSpPr>
      <p:grpSpPr>
        <a:xfrm>
          <a:off x="0" y="0"/>
          <a:ext cx="0" cy="0"/>
          <a:chOff x="0" y="0"/>
          <a:chExt cx="0" cy="0"/>
        </a:xfrm>
      </p:grpSpPr>
      <p:sp>
        <p:nvSpPr>
          <p:cNvPr id="62" name="Google Shape;62;p4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34ED8AA-FD87-437A-A7C0-3F41029DDC89}" type="datetime1">
              <a:rPr lang="en-US" smtClean="0"/>
              <a:t>12/29/2024</a:t>
            </a:fld>
            <a:endParaRPr lang="en-US"/>
          </a:p>
        </p:txBody>
      </p:sp>
      <p:sp>
        <p:nvSpPr>
          <p:cNvPr id="63" name="Google Shape;63;p4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2AE67716-EC66-EBAB-6DC1-CC5743DADFF8}"/>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3199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ội dung với Chú thích" type="objTx">
  <p:cSld name="Nội dung với Chú thích">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609601" y="1079500"/>
            <a:ext cx="4011084" cy="749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45"/>
          <p:cNvSpPr txBox="1">
            <a:spLocks noGrp="1"/>
          </p:cNvSpPr>
          <p:nvPr>
            <p:ph type="body" idx="1"/>
          </p:nvPr>
        </p:nvSpPr>
        <p:spPr>
          <a:xfrm>
            <a:off x="4766735" y="1066803"/>
            <a:ext cx="6815667" cy="50593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68" name="Google Shape;68;p45"/>
          <p:cNvSpPr txBox="1">
            <a:spLocks noGrp="1"/>
          </p:cNvSpPr>
          <p:nvPr>
            <p:ph type="body" idx="2"/>
          </p:nvPr>
        </p:nvSpPr>
        <p:spPr>
          <a:xfrm>
            <a:off x="609601" y="1905000"/>
            <a:ext cx="4011084" cy="42211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9" name="Google Shape;69;p4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C06D436-3B95-4550-B9F6-8D882CB4EE0D}" type="datetime1">
              <a:rPr lang="en-US" smtClean="0"/>
              <a:t>12/29/2024</a:t>
            </a:fld>
            <a:endParaRPr lang="en-US"/>
          </a:p>
        </p:txBody>
      </p:sp>
      <p:sp>
        <p:nvSpPr>
          <p:cNvPr id="70" name="Google Shape;70;p4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9DD2C9F7-BAA5-03E6-E902-57932A59AC1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107601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Tiêu đề và Văn bản Dọc">
    <p:spTree>
      <p:nvGrpSpPr>
        <p:cNvPr id="1" name="Shape 79"/>
        <p:cNvGrpSpPr/>
        <p:nvPr/>
      </p:nvGrpSpPr>
      <p:grpSpPr>
        <a:xfrm>
          <a:off x="0" y="0"/>
          <a:ext cx="0" cy="0"/>
          <a:chOff x="0" y="0"/>
          <a:chExt cx="0" cy="0"/>
        </a:xfrm>
      </p:grpSpPr>
      <p:sp>
        <p:nvSpPr>
          <p:cNvPr id="80" name="Google Shape;80;p47"/>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p47"/>
          <p:cNvSpPr txBox="1">
            <a:spLocks noGrp="1"/>
          </p:cNvSpPr>
          <p:nvPr>
            <p:ph type="body" idx="1"/>
          </p:nvPr>
        </p:nvSpPr>
        <p:spPr>
          <a:xfrm rot="5400000">
            <a:off x="3604420" y="-1851818"/>
            <a:ext cx="4983163" cy="109728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2" name="Google Shape;82;p4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103081A-543F-4BAA-BDB7-23FC0BD3D5AC}" type="datetime1">
              <a:rPr lang="en-US" smtClean="0"/>
              <a:t>12/29/2024</a:t>
            </a:fld>
            <a:endParaRPr lang="en-US"/>
          </a:p>
        </p:txBody>
      </p:sp>
      <p:sp>
        <p:nvSpPr>
          <p:cNvPr id="83" name="Google Shape;83;p4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4A54F835-ED1D-EAE3-C766-ED7FF063964A}"/>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86082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Tiêu đề Dọc và Văn bản">
    <p:spTree>
      <p:nvGrpSpPr>
        <p:cNvPr id="1" name="Shape 85"/>
        <p:cNvGrpSpPr/>
        <p:nvPr/>
      </p:nvGrpSpPr>
      <p:grpSpPr>
        <a:xfrm>
          <a:off x="0" y="0"/>
          <a:ext cx="0" cy="0"/>
          <a:chOff x="0" y="0"/>
          <a:chExt cx="0" cy="0"/>
        </a:xfrm>
      </p:grpSpPr>
      <p:sp>
        <p:nvSpPr>
          <p:cNvPr id="86" name="Google Shape;86;p48"/>
          <p:cNvSpPr txBox="1">
            <a:spLocks noGrp="1"/>
          </p:cNvSpPr>
          <p:nvPr>
            <p:ph type="title"/>
          </p:nvPr>
        </p:nvSpPr>
        <p:spPr>
          <a:xfrm rot="5400000">
            <a:off x="7681120" y="2224882"/>
            <a:ext cx="5059363"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2000"/>
              <a:buFont typeface="Arial"/>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7" name="Google Shape;87;p48"/>
          <p:cNvSpPr txBox="1">
            <a:spLocks noGrp="1"/>
          </p:cNvSpPr>
          <p:nvPr>
            <p:ph type="body" idx="1"/>
          </p:nvPr>
        </p:nvSpPr>
        <p:spPr>
          <a:xfrm rot="5400000">
            <a:off x="2093120" y="-416718"/>
            <a:ext cx="5059363" cy="8026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88" name="Google Shape;88;p4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720392-8860-4EAC-B79B-BE320CF5F441}" type="datetime1">
              <a:rPr lang="en-US" smtClean="0"/>
              <a:t>12/29/2024</a:t>
            </a:fld>
            <a:endParaRPr lang="en-US"/>
          </a:p>
        </p:txBody>
      </p:sp>
      <p:sp>
        <p:nvSpPr>
          <p:cNvPr id="89" name="Google Shape;89;p4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39C8F75-6C54-4CF7-AD6F-5B3CBE83B35F}" type="slidenum">
              <a:rPr lang="en-US" smtClean="0"/>
              <a:t>‹#›</a:t>
            </a:fld>
            <a:endParaRPr lang="en-US"/>
          </a:p>
        </p:txBody>
      </p:sp>
      <p:sp>
        <p:nvSpPr>
          <p:cNvPr id="2" name="Google Shape;24;p38">
            <a:extLst>
              <a:ext uri="{FF2B5EF4-FFF2-40B4-BE49-F238E27FC236}">
                <a16:creationId xmlns:a16="http://schemas.microsoft.com/office/drawing/2014/main" id="{D63399DD-F165-2C36-EB4B-1BB13CC125FD}"/>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376313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p:nvPr/>
        </p:nvSpPr>
        <p:spPr>
          <a:xfrm>
            <a:off x="0" y="0"/>
            <a:ext cx="12192000" cy="990600"/>
          </a:xfrm>
          <a:prstGeom prst="rect">
            <a:avLst/>
          </a:prstGeom>
          <a:gradFill>
            <a:gsLst>
              <a:gs pos="0">
                <a:srgbClr val="FF7171"/>
              </a:gs>
              <a:gs pos="44000">
                <a:srgbClr val="BE1212"/>
              </a:gs>
              <a:gs pos="100000">
                <a:srgbClr val="58000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37"/>
          <p:cNvSpPr txBox="1"/>
          <p:nvPr/>
        </p:nvSpPr>
        <p:spPr>
          <a:xfrm rot="5400000">
            <a:off x="5600700" y="-5600700"/>
            <a:ext cx="990600" cy="12192000"/>
          </a:xfrm>
          <a:prstGeom prst="rect">
            <a:avLst/>
          </a:prstGeom>
          <a:solidFill>
            <a:schemeClr val="accent1">
              <a:lumMod val="5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37"/>
          <p:cNvSpPr txBox="1">
            <a:spLocks noGrp="1"/>
          </p:cNvSpPr>
          <p:nvPr>
            <p:ph type="title"/>
          </p:nvPr>
        </p:nvSpPr>
        <p:spPr>
          <a:xfrm>
            <a:off x="1320800" y="152400"/>
            <a:ext cx="10261600" cy="715962"/>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7"/>
          <p:cNvSpPr txBox="1">
            <a:spLocks noGrp="1"/>
          </p:cNvSpPr>
          <p:nvPr>
            <p:ph type="body" idx="1"/>
          </p:nvPr>
        </p:nvSpPr>
        <p:spPr>
          <a:xfrm>
            <a:off x="609600" y="1143003"/>
            <a:ext cx="10972800" cy="49831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3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6DCAF4D4-A40A-411E-B1EB-DDA6CBB4001F}" type="datetime1">
              <a:rPr lang="en-US" smtClean="0"/>
              <a:t>12/29/2024</a:t>
            </a:fld>
            <a:endParaRPr lang="en-US"/>
          </a:p>
        </p:txBody>
      </p:sp>
      <p:sp>
        <p:nvSpPr>
          <p:cNvPr id="15" name="Google Shape;15;p3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539C8F75-6C54-4CF7-AD6F-5B3CBE83B35F}" type="slidenum">
              <a:rPr lang="en-US" smtClean="0"/>
              <a:t>‹#›</a:t>
            </a:fld>
            <a:endParaRPr lang="en-US"/>
          </a:p>
        </p:txBody>
      </p:sp>
      <p:pic>
        <p:nvPicPr>
          <p:cNvPr id="3" name="Picture 2">
            <a:extLst>
              <a:ext uri="{FF2B5EF4-FFF2-40B4-BE49-F238E27FC236}">
                <a16:creationId xmlns:a16="http://schemas.microsoft.com/office/drawing/2014/main" id="{9466B583-8723-D88B-F95F-6395BFBB4558}"/>
              </a:ext>
            </a:extLst>
          </p:cNvPr>
          <p:cNvPicPr>
            <a:picLocks noChangeAspect="1"/>
          </p:cNvPicPr>
          <p:nvPr/>
        </p:nvPicPr>
        <p:blipFill>
          <a:blip r:embed="rId9"/>
          <a:stretch>
            <a:fillRect/>
          </a:stretch>
        </p:blipFill>
        <p:spPr>
          <a:xfrm>
            <a:off x="242278" y="114300"/>
            <a:ext cx="801431" cy="762000"/>
          </a:xfrm>
          <a:prstGeom prst="rect">
            <a:avLst/>
          </a:prstGeom>
        </p:spPr>
      </p:pic>
      <p:sp>
        <p:nvSpPr>
          <p:cNvPr id="4" name="Google Shape;24;p38">
            <a:extLst>
              <a:ext uri="{FF2B5EF4-FFF2-40B4-BE49-F238E27FC236}">
                <a16:creationId xmlns:a16="http://schemas.microsoft.com/office/drawing/2014/main" id="{BA10C605-56FF-EB43-18E6-2CCAA2A76FF9}"/>
              </a:ext>
            </a:extLst>
          </p:cNvPr>
          <p:cNvSpPr txBox="1">
            <a:spLocks noGrp="1"/>
          </p:cNvSpPr>
          <p:nvPr>
            <p:ph type="ftr" idx="3"/>
          </p:nvPr>
        </p:nvSpPr>
        <p:spPr>
          <a:xfrm>
            <a:off x="4165600" y="6356353"/>
            <a:ext cx="38608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Tree>
    <p:extLst>
      <p:ext uri="{BB962C8B-B14F-4D97-AF65-F5344CB8AC3E}">
        <p14:creationId xmlns:p14="http://schemas.microsoft.com/office/powerpoint/2010/main" val="2090459450"/>
      </p:ext>
    </p:extLst>
  </p:cSld>
  <p:clrMap bg1="lt1" tx1="dk1" bg2="dk2" tx2="lt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5786-8C79-2C51-3721-36E6740D6918}"/>
              </a:ext>
            </a:extLst>
          </p:cNvPr>
          <p:cNvSpPr>
            <a:spLocks noGrp="1"/>
          </p:cNvSpPr>
          <p:nvPr>
            <p:ph type="ctrTitle"/>
          </p:nvPr>
        </p:nvSpPr>
        <p:spPr>
          <a:xfrm>
            <a:off x="749559" y="1539263"/>
            <a:ext cx="10874829" cy="2561355"/>
          </a:xfrm>
        </p:spPr>
        <p:txBody>
          <a:bodyPr>
            <a:noAutofit/>
          </a:bodyPr>
          <a:lstStyle/>
          <a:p>
            <a:pPr>
              <a:spcAft>
                <a:spcPts val="600"/>
              </a:spcAft>
            </a:pPr>
            <a:r>
              <a:rPr lang="en-US" sz="2800" b="1" dirty="0" err="1">
                <a:effectLst/>
                <a:latin typeface="+mn-lt"/>
                <a:ea typeface="Aptos" panose="020B0004020202020204" pitchFamily="34" charset="0"/>
                <a:cs typeface="Cordia New" panose="020B0304020202020204" pitchFamily="34" charset="-34"/>
              </a:rPr>
              <a:t>THIẾT</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KẾ</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MẠCH</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ĐIỆN</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VÀ</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ĐÁNH</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GIÁ</a:t>
            </a:r>
            <a:r>
              <a:rPr lang="en-US" sz="2800" b="1" dirty="0">
                <a:effectLst/>
                <a:latin typeface="+mn-lt"/>
                <a:ea typeface="Aptos" panose="020B0004020202020204" pitchFamily="34" charset="0"/>
                <a:cs typeface="Cordia New" panose="020B0304020202020204" pitchFamily="34" charset="-34"/>
              </a:rPr>
              <a:t> </a:t>
            </a:r>
            <a:br>
              <a:rPr lang="vi-VN" sz="2800" b="1" dirty="0">
                <a:effectLst/>
                <a:latin typeface="+mn-lt"/>
                <a:ea typeface="Aptos" panose="020B0004020202020204" pitchFamily="34" charset="0"/>
                <a:cs typeface="Cordia New" panose="020B0304020202020204" pitchFamily="34" charset="-34"/>
              </a:rPr>
            </a:br>
            <a:r>
              <a:rPr lang="en-US" sz="2800" b="1" dirty="0" err="1">
                <a:effectLst/>
                <a:latin typeface="+mn-lt"/>
                <a:ea typeface="Aptos" panose="020B0004020202020204" pitchFamily="34" charset="0"/>
                <a:cs typeface="Cordia New" panose="020B0304020202020204" pitchFamily="34" charset="-34"/>
              </a:rPr>
              <a:t>MỨC</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ĐỘ</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BẢO</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MẬT</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CỦA</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BỘ</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SINH</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SỐ</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NGẪU</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NHIÊN</a:t>
            </a:r>
            <a:r>
              <a:rPr lang="en-US" sz="2800" b="1" dirty="0">
                <a:effectLst/>
                <a:latin typeface="+mn-lt"/>
                <a:ea typeface="Aptos" panose="020B0004020202020204" pitchFamily="34" charset="0"/>
                <a:cs typeface="Cordia New" panose="020B0304020202020204" pitchFamily="34" charset="-34"/>
              </a:rPr>
              <a:t> </a:t>
            </a:r>
            <a:br>
              <a:rPr lang="vi-VN" sz="2800" b="1" dirty="0">
                <a:effectLst/>
                <a:latin typeface="+mn-lt"/>
                <a:ea typeface="Aptos" panose="020B0004020202020204" pitchFamily="34" charset="0"/>
                <a:cs typeface="Cordia New" panose="020B0304020202020204" pitchFamily="34" charset="-34"/>
              </a:rPr>
            </a:br>
            <a:r>
              <a:rPr lang="en-US" sz="2800" b="1" dirty="0" err="1">
                <a:effectLst/>
                <a:latin typeface="+mn-lt"/>
                <a:ea typeface="Aptos" panose="020B0004020202020204" pitchFamily="34" charset="0"/>
                <a:cs typeface="Cordia New" panose="020B0304020202020204" pitchFamily="34" charset="-34"/>
              </a:rPr>
              <a:t>TRÊN</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CÁC</a:t>
            </a:r>
            <a:r>
              <a:rPr lang="en-US" sz="2800" b="1" dirty="0">
                <a:effectLst/>
                <a:latin typeface="+mn-lt"/>
                <a:ea typeface="Aptos" panose="020B0004020202020204" pitchFamily="34" charset="0"/>
                <a:cs typeface="Cordia New" panose="020B0304020202020204" pitchFamily="34" charset="-34"/>
              </a:rPr>
              <a:t> LINH </a:t>
            </a:r>
            <a:r>
              <a:rPr lang="en-US" sz="2800" b="1" dirty="0" err="1">
                <a:effectLst/>
                <a:latin typeface="+mn-lt"/>
                <a:ea typeface="Aptos" panose="020B0004020202020204" pitchFamily="34" charset="0"/>
                <a:cs typeface="Cordia New" panose="020B0304020202020204" pitchFamily="34" charset="-34"/>
              </a:rPr>
              <a:t>KIỆN</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RỜI</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RẠC</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VÀ</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TÍCH</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HỢP</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VÀO</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HỆ</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THỐNG</a:t>
            </a:r>
            <a:r>
              <a:rPr lang="en-US" sz="2800" b="1" dirty="0">
                <a:effectLst/>
                <a:latin typeface="+mn-lt"/>
                <a:ea typeface="Aptos" panose="020B0004020202020204" pitchFamily="34" charset="0"/>
                <a:cs typeface="Cordia New" panose="020B0304020202020204" pitchFamily="34" charset="-34"/>
              </a:rPr>
              <a:t> VI </a:t>
            </a:r>
            <a:r>
              <a:rPr lang="en-US" sz="2800" b="1" dirty="0" err="1">
                <a:effectLst/>
                <a:latin typeface="+mn-lt"/>
                <a:ea typeface="Aptos" panose="020B0004020202020204" pitchFamily="34" charset="0"/>
                <a:cs typeface="Cordia New" panose="020B0304020202020204" pitchFamily="34" charset="-34"/>
              </a:rPr>
              <a:t>XỬ</a:t>
            </a:r>
            <a:r>
              <a:rPr lang="en-US" sz="2800" b="1" dirty="0">
                <a:effectLst/>
                <a:latin typeface="+mn-lt"/>
                <a:ea typeface="Aptos" panose="020B0004020202020204" pitchFamily="34" charset="0"/>
                <a:cs typeface="Cordia New" panose="020B0304020202020204" pitchFamily="34" charset="-34"/>
              </a:rPr>
              <a:t> </a:t>
            </a:r>
            <a:r>
              <a:rPr lang="en-US" sz="2800" b="1" dirty="0" err="1">
                <a:effectLst/>
                <a:latin typeface="+mn-lt"/>
                <a:ea typeface="Aptos" panose="020B0004020202020204" pitchFamily="34" charset="0"/>
                <a:cs typeface="Cordia New" panose="020B0304020202020204" pitchFamily="34" charset="-34"/>
              </a:rPr>
              <a:t>LÝ</a:t>
            </a:r>
            <a:r>
              <a:rPr lang="en-US" sz="2800" b="1" dirty="0">
                <a:effectLst/>
                <a:latin typeface="+mn-lt"/>
                <a:ea typeface="Aptos" panose="020B0004020202020204" pitchFamily="34" charset="0"/>
                <a:cs typeface="Cordia New" panose="020B0304020202020204" pitchFamily="34" charset="-34"/>
              </a:rPr>
              <a:t> </a:t>
            </a:r>
            <a:r>
              <a:rPr lang="en-US" sz="2800" dirty="0">
                <a:latin typeface="+mn-lt"/>
                <a:ea typeface="Aptos" panose="020B0004020202020204" pitchFamily="34" charset="0"/>
                <a:cs typeface="Cordia New" panose="020B0304020202020204" pitchFamily="34" charset="-34"/>
              </a:rPr>
              <a:t>ZYNQ</a:t>
            </a:r>
            <a:endParaRPr lang="en-US" sz="2800" dirty="0">
              <a:latin typeface="+mn-lt"/>
            </a:endParaRPr>
          </a:p>
        </p:txBody>
      </p:sp>
      <p:sp>
        <p:nvSpPr>
          <p:cNvPr id="3" name="Subtitle 2">
            <a:extLst>
              <a:ext uri="{FF2B5EF4-FFF2-40B4-BE49-F238E27FC236}">
                <a16:creationId xmlns:a16="http://schemas.microsoft.com/office/drawing/2014/main" id="{DCD425A5-C657-276E-4889-DB4439D9C50A}"/>
              </a:ext>
            </a:extLst>
          </p:cNvPr>
          <p:cNvSpPr>
            <a:spLocks noGrp="1"/>
          </p:cNvSpPr>
          <p:nvPr>
            <p:ph type="subTitle" idx="1"/>
          </p:nvPr>
        </p:nvSpPr>
        <p:spPr>
          <a:xfrm>
            <a:off x="3177073" y="4130777"/>
            <a:ext cx="1807029" cy="459408"/>
          </a:xfrm>
        </p:spPr>
        <p:txBody>
          <a:bodyPr/>
          <a:lstStyle/>
          <a:p>
            <a:pPr marL="0" lvl="0" indent="0" algn="l" rtl="0">
              <a:lnSpc>
                <a:spcPct val="100000"/>
              </a:lnSpc>
              <a:spcBef>
                <a:spcPts val="0"/>
              </a:spcBef>
              <a:spcAft>
                <a:spcPts val="0"/>
              </a:spcAft>
              <a:buClr>
                <a:schemeClr val="dk1"/>
              </a:buClr>
              <a:buSzPts val="2200"/>
              <a:buNone/>
            </a:pPr>
            <a:r>
              <a:rPr lang="en-US" b="1">
                <a:solidFill>
                  <a:schemeClr val="dk1"/>
                </a:solidFill>
                <a:latin typeface="+mn-lt"/>
                <a:sym typeface="Calibri"/>
              </a:rPr>
              <a:t>Giảng viên</a:t>
            </a:r>
            <a:r>
              <a:rPr lang="vi-VN" b="1">
                <a:solidFill>
                  <a:schemeClr val="dk1"/>
                </a:solidFill>
                <a:latin typeface="+mn-lt"/>
                <a:sym typeface="Calibri"/>
              </a:rPr>
              <a:t> :</a:t>
            </a:r>
            <a:endParaRPr lang="en-US" b="0" strike="noStrike">
              <a:solidFill>
                <a:schemeClr val="dk1"/>
              </a:solidFill>
              <a:latin typeface="+mn-lt"/>
              <a:sym typeface="Calibri"/>
            </a:endParaRPr>
          </a:p>
        </p:txBody>
      </p:sp>
      <p:sp>
        <p:nvSpPr>
          <p:cNvPr id="4" name="TextBox 3">
            <a:extLst>
              <a:ext uri="{FF2B5EF4-FFF2-40B4-BE49-F238E27FC236}">
                <a16:creationId xmlns:a16="http://schemas.microsoft.com/office/drawing/2014/main" id="{5B4CFA02-F7FF-19FF-FFC5-9239C8E80A44}"/>
              </a:ext>
            </a:extLst>
          </p:cNvPr>
          <p:cNvSpPr txBox="1"/>
          <p:nvPr/>
        </p:nvSpPr>
        <p:spPr>
          <a:xfrm>
            <a:off x="6445121" y="4130777"/>
            <a:ext cx="2827176" cy="784830"/>
          </a:xfrm>
          <a:prstGeom prst="rect">
            <a:avLst/>
          </a:prstGeom>
          <a:noFill/>
        </p:spPr>
        <p:txBody>
          <a:bodyPr wrap="square" rtlCol="0">
            <a:spAutoFit/>
          </a:bodyPr>
          <a:lstStyle/>
          <a:p>
            <a:pPr marL="0" marR="0" lvl="0" indent="0" algn="l" rtl="0">
              <a:lnSpc>
                <a:spcPct val="100000"/>
              </a:lnSpc>
              <a:spcBef>
                <a:spcPts val="0"/>
              </a:spcBef>
              <a:spcAft>
                <a:spcPts val="600"/>
              </a:spcAft>
              <a:buClr>
                <a:schemeClr val="dk1"/>
              </a:buClr>
              <a:buSzPct val="79279"/>
              <a:buFont typeface="Arial"/>
              <a:buNone/>
            </a:pPr>
            <a:r>
              <a:rPr lang="vi-VN" sz="2000" b="1">
                <a:solidFill>
                  <a:schemeClr val="dk1"/>
                </a:solidFill>
                <a:latin typeface="+mn-lt"/>
                <a:ea typeface="Calibri"/>
                <a:cs typeface="Calibri"/>
                <a:sym typeface="Calibri"/>
              </a:rPr>
              <a:t>GS.TS. Trần Xuân Tú</a:t>
            </a:r>
            <a:endParaRPr lang="vi-VN" sz="2000" b="1" i="0" u="none" strike="noStrike" cap="none">
              <a:solidFill>
                <a:schemeClr val="dk1"/>
              </a:solidFill>
              <a:latin typeface="+mn-lt"/>
              <a:ea typeface="Calibri"/>
              <a:cs typeface="Calibri"/>
              <a:sym typeface="Calibri"/>
            </a:endParaRPr>
          </a:p>
          <a:p>
            <a:pPr>
              <a:spcAft>
                <a:spcPts val="600"/>
              </a:spcAft>
              <a:buClr>
                <a:schemeClr val="dk1"/>
              </a:buClr>
              <a:buSzPct val="108108"/>
            </a:pPr>
            <a:r>
              <a:rPr lang="en-US" sz="2000" b="1" i="0" u="none" strike="noStrike" cap="none">
                <a:solidFill>
                  <a:schemeClr val="dk1"/>
                </a:solidFill>
                <a:latin typeface="+mn-lt"/>
                <a:ea typeface="Calibri"/>
                <a:cs typeface="Calibri"/>
                <a:sym typeface="Calibri"/>
              </a:rPr>
              <a:t>TS. </a:t>
            </a:r>
            <a:r>
              <a:rPr lang="vi-VN" sz="2000" b="1" i="0" u="none" strike="noStrike" cap="none">
                <a:solidFill>
                  <a:schemeClr val="dk1"/>
                </a:solidFill>
                <a:latin typeface="+mn-lt"/>
                <a:ea typeface="Calibri"/>
                <a:cs typeface="Calibri"/>
                <a:sym typeface="Calibri"/>
              </a:rPr>
              <a:t>Bùi Duy Hiếu</a:t>
            </a:r>
          </a:p>
        </p:txBody>
      </p:sp>
      <p:sp>
        <p:nvSpPr>
          <p:cNvPr id="5" name="TextBox 4">
            <a:extLst>
              <a:ext uri="{FF2B5EF4-FFF2-40B4-BE49-F238E27FC236}">
                <a16:creationId xmlns:a16="http://schemas.microsoft.com/office/drawing/2014/main" id="{DFD864E4-68E4-7C4A-59A6-AB4BA421E7E7}"/>
              </a:ext>
            </a:extLst>
          </p:cNvPr>
          <p:cNvSpPr txBox="1"/>
          <p:nvPr/>
        </p:nvSpPr>
        <p:spPr>
          <a:xfrm>
            <a:off x="6445121" y="5167745"/>
            <a:ext cx="4769498" cy="1554272"/>
          </a:xfrm>
          <a:prstGeom prst="rect">
            <a:avLst/>
          </a:prstGeom>
          <a:noFill/>
        </p:spPr>
        <p:txBody>
          <a:bodyPr wrap="square" rtlCol="0">
            <a:spAutoFit/>
          </a:bodyPr>
          <a:lstStyle/>
          <a:p>
            <a:pPr marL="0" marR="0" lvl="0" indent="0" algn="l" rtl="0">
              <a:lnSpc>
                <a:spcPct val="100000"/>
              </a:lnSpc>
              <a:spcBef>
                <a:spcPts val="0"/>
              </a:spcBef>
              <a:spcAft>
                <a:spcPts val="600"/>
              </a:spcAft>
              <a:buNone/>
            </a:pPr>
            <a:r>
              <a:rPr lang="en-US" sz="2000" b="1" i="0" u="none" strike="noStrike" cap="none" dirty="0" err="1">
                <a:solidFill>
                  <a:srgbClr val="000000"/>
                </a:solidFill>
                <a:latin typeface="+mn-lt"/>
                <a:ea typeface="Calibri"/>
                <a:cs typeface="Calibri"/>
                <a:sym typeface="Calibri"/>
              </a:rPr>
              <a:t>Phạm</a:t>
            </a:r>
            <a:r>
              <a:rPr lang="en-US" sz="2000" b="1" i="0" u="none" strike="noStrike" cap="none" dirty="0">
                <a:solidFill>
                  <a:srgbClr val="000000"/>
                </a:solidFill>
                <a:latin typeface="+mn-lt"/>
                <a:ea typeface="Calibri"/>
                <a:cs typeface="Calibri"/>
                <a:sym typeface="Calibri"/>
              </a:rPr>
              <a:t> Minh Quang - 21020601</a:t>
            </a:r>
          </a:p>
          <a:p>
            <a:pPr marL="0" marR="0" lvl="0" indent="0" algn="l" rtl="0">
              <a:lnSpc>
                <a:spcPct val="100000"/>
              </a:lnSpc>
              <a:spcBef>
                <a:spcPts val="0"/>
              </a:spcBef>
              <a:spcAft>
                <a:spcPts val="600"/>
              </a:spcAft>
              <a:buNone/>
            </a:pPr>
            <a:r>
              <a:rPr lang="en-US" sz="2000" b="1" dirty="0">
                <a:latin typeface="+mn-lt"/>
                <a:ea typeface="Calibri"/>
                <a:cs typeface="Calibri"/>
                <a:sym typeface="Calibri"/>
              </a:rPr>
              <a:t>Lê </a:t>
            </a:r>
            <a:r>
              <a:rPr lang="en-US" sz="2000" b="1" dirty="0" err="1">
                <a:latin typeface="+mn-lt"/>
                <a:ea typeface="Calibri"/>
                <a:cs typeface="Calibri"/>
                <a:sym typeface="Calibri"/>
              </a:rPr>
              <a:t>Toàn</a:t>
            </a:r>
            <a:r>
              <a:rPr lang="en-US" sz="2000" b="1" dirty="0">
                <a:latin typeface="+mn-lt"/>
                <a:ea typeface="Calibri"/>
                <a:cs typeface="Calibri"/>
                <a:sym typeface="Calibri"/>
              </a:rPr>
              <a:t> </a:t>
            </a:r>
            <a:r>
              <a:rPr lang="en-US" sz="2000" b="1" dirty="0" err="1">
                <a:latin typeface="+mn-lt"/>
                <a:ea typeface="Calibri"/>
                <a:cs typeface="Calibri"/>
                <a:sym typeface="Calibri"/>
              </a:rPr>
              <a:t>Thắng</a:t>
            </a:r>
            <a:r>
              <a:rPr lang="en-US" sz="2000" b="1" dirty="0">
                <a:latin typeface="+mn-lt"/>
                <a:ea typeface="Calibri"/>
                <a:cs typeface="Calibri"/>
                <a:sym typeface="Calibri"/>
              </a:rPr>
              <a:t> - 21021441</a:t>
            </a:r>
          </a:p>
          <a:p>
            <a:pPr marL="0" marR="0" lvl="0" indent="0" algn="l" rtl="0">
              <a:lnSpc>
                <a:spcPct val="100000"/>
              </a:lnSpc>
              <a:spcBef>
                <a:spcPts val="0"/>
              </a:spcBef>
              <a:spcAft>
                <a:spcPts val="600"/>
              </a:spcAft>
              <a:buNone/>
            </a:pPr>
            <a:r>
              <a:rPr lang="en-US" sz="2000" b="1" i="0" u="none" strike="noStrike" cap="none" dirty="0" err="1">
                <a:solidFill>
                  <a:srgbClr val="000000"/>
                </a:solidFill>
                <a:latin typeface="+mn-lt"/>
                <a:ea typeface="Calibri"/>
                <a:cs typeface="Calibri"/>
                <a:sym typeface="Calibri"/>
              </a:rPr>
              <a:t>Phạm</a:t>
            </a:r>
            <a:r>
              <a:rPr lang="en-US" sz="2000" b="1" i="0" u="none" strike="noStrike" cap="none" dirty="0">
                <a:solidFill>
                  <a:srgbClr val="000000"/>
                </a:solidFill>
                <a:latin typeface="+mn-lt"/>
                <a:ea typeface="Calibri"/>
                <a:cs typeface="Calibri"/>
                <a:sym typeface="Calibri"/>
              </a:rPr>
              <a:t> </a:t>
            </a:r>
            <a:r>
              <a:rPr lang="en-US" sz="2000" b="1" i="0" u="none" strike="noStrike" cap="none" dirty="0" err="1">
                <a:solidFill>
                  <a:srgbClr val="000000"/>
                </a:solidFill>
                <a:latin typeface="+mn-lt"/>
                <a:ea typeface="Calibri"/>
                <a:cs typeface="Calibri"/>
                <a:sym typeface="Calibri"/>
              </a:rPr>
              <a:t>Thái</a:t>
            </a:r>
            <a:r>
              <a:rPr lang="en-US" sz="2000" b="1" i="0" u="none" strike="noStrike" cap="none" dirty="0">
                <a:solidFill>
                  <a:srgbClr val="000000"/>
                </a:solidFill>
                <a:latin typeface="+mn-lt"/>
                <a:ea typeface="Calibri"/>
                <a:cs typeface="Calibri"/>
                <a:sym typeface="Calibri"/>
              </a:rPr>
              <a:t> D</a:t>
            </a:r>
            <a:r>
              <a:rPr lang="vi-VN" sz="2000" b="1" i="0" u="none" strike="noStrike" cap="none" dirty="0">
                <a:solidFill>
                  <a:srgbClr val="000000"/>
                </a:solidFill>
                <a:latin typeface="+mn-lt"/>
                <a:ea typeface="Calibri"/>
                <a:cs typeface="Calibri"/>
                <a:sym typeface="Calibri"/>
              </a:rPr>
              <a:t>ư</a:t>
            </a:r>
            <a:r>
              <a:rPr lang="en-US" sz="2000" b="1" i="0" u="none" strike="noStrike" cap="none" dirty="0" err="1">
                <a:solidFill>
                  <a:srgbClr val="000000"/>
                </a:solidFill>
                <a:latin typeface="+mn-lt"/>
                <a:ea typeface="Calibri"/>
                <a:cs typeface="Calibri"/>
                <a:sym typeface="Calibri"/>
              </a:rPr>
              <a:t>ơng</a:t>
            </a:r>
            <a:r>
              <a:rPr lang="en-US" sz="2000" b="1" i="0" u="none" strike="noStrike" cap="none" dirty="0">
                <a:solidFill>
                  <a:srgbClr val="000000"/>
                </a:solidFill>
                <a:latin typeface="+mn-lt"/>
                <a:ea typeface="Calibri"/>
                <a:cs typeface="Calibri"/>
                <a:sym typeface="Calibri"/>
              </a:rPr>
              <a:t> - 21021407</a:t>
            </a:r>
            <a:endParaRPr lang="vi-VN" sz="2000" b="1" i="0" u="none" strike="noStrike" cap="none" dirty="0">
              <a:solidFill>
                <a:srgbClr val="000000"/>
              </a:solidFill>
              <a:latin typeface="+mn-lt"/>
              <a:ea typeface="Calibri"/>
              <a:cs typeface="Calibri"/>
              <a:sym typeface="Calibri"/>
            </a:endParaRPr>
          </a:p>
          <a:p>
            <a:endParaRPr lang="en-US" sz="2000" dirty="0">
              <a:latin typeface="+mn-lt"/>
            </a:endParaRPr>
          </a:p>
        </p:txBody>
      </p:sp>
      <p:sp>
        <p:nvSpPr>
          <p:cNvPr id="8" name="TextBox 7">
            <a:extLst>
              <a:ext uri="{FF2B5EF4-FFF2-40B4-BE49-F238E27FC236}">
                <a16:creationId xmlns:a16="http://schemas.microsoft.com/office/drawing/2014/main" id="{7CF1B8E0-4AB4-1212-C16A-A6D336CF98B9}"/>
              </a:ext>
            </a:extLst>
          </p:cNvPr>
          <p:cNvSpPr txBox="1"/>
          <p:nvPr/>
        </p:nvSpPr>
        <p:spPr>
          <a:xfrm>
            <a:off x="3177073" y="5097701"/>
            <a:ext cx="2249334" cy="707886"/>
          </a:xfrm>
          <a:prstGeom prst="rect">
            <a:avLst/>
          </a:prstGeom>
          <a:noFill/>
        </p:spPr>
        <p:txBody>
          <a:bodyPr wrap="none" rtlCol="0">
            <a:spAutoFit/>
          </a:bodyPr>
          <a:lstStyle/>
          <a:p>
            <a:r>
              <a:rPr lang="vi-VN" sz="2000" b="1">
                <a:solidFill>
                  <a:schemeClr val="dk1"/>
                </a:solidFill>
                <a:latin typeface="+mn-lt"/>
                <a:sym typeface="Calibri"/>
              </a:rPr>
              <a:t>Nhóm s</a:t>
            </a:r>
            <a:r>
              <a:rPr lang="en-US" sz="2000" b="1">
                <a:solidFill>
                  <a:schemeClr val="dk1"/>
                </a:solidFill>
                <a:latin typeface="+mn-lt"/>
                <a:sym typeface="Calibri"/>
              </a:rPr>
              <a:t>inh viên :</a:t>
            </a:r>
            <a:endParaRPr lang="en-US" sz="2000">
              <a:latin typeface="+mn-lt"/>
              <a:sym typeface="Calibri"/>
            </a:endParaRPr>
          </a:p>
          <a:p>
            <a:endParaRPr lang="en-US" sz="2000"/>
          </a:p>
        </p:txBody>
      </p:sp>
    </p:spTree>
    <p:extLst>
      <p:ext uri="{BB962C8B-B14F-4D97-AF65-F5344CB8AC3E}">
        <p14:creationId xmlns:p14="http://schemas.microsoft.com/office/powerpoint/2010/main" val="170171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8EBD4EE-0C91-9F38-34A7-F24228F3AE86}"/>
              </a:ext>
            </a:extLst>
          </p:cNvPr>
          <p:cNvSpPr>
            <a:spLocks noGrp="1"/>
          </p:cNvSpPr>
          <p:nvPr>
            <p:ph type="sldNum" idx="12"/>
          </p:nvPr>
        </p:nvSpPr>
        <p:spPr/>
        <p:txBody>
          <a:bodyPr/>
          <a:lstStyle/>
          <a:p>
            <a:fld id="{539C8F75-6C54-4CF7-AD6F-5B3CBE83B35F}" type="slidenum">
              <a:rPr lang="en-US" smtClean="0"/>
              <a:t>10</a:t>
            </a:fld>
            <a:endParaRPr lang="en-US"/>
          </a:p>
        </p:txBody>
      </p:sp>
      <p:sp>
        <p:nvSpPr>
          <p:cNvPr id="11" name="Title 1">
            <a:extLst>
              <a:ext uri="{FF2B5EF4-FFF2-40B4-BE49-F238E27FC236}">
                <a16:creationId xmlns:a16="http://schemas.microsoft.com/office/drawing/2014/main" id="{E004377D-24B5-AB47-8404-54F25417BF3F}"/>
              </a:ext>
            </a:extLst>
          </p:cNvPr>
          <p:cNvSpPr>
            <a:spLocks noGrp="1"/>
          </p:cNvSpPr>
          <p:nvPr>
            <p:ph type="title"/>
          </p:nvPr>
        </p:nvSpPr>
        <p:spPr>
          <a:xfrm>
            <a:off x="1320800" y="152400"/>
            <a:ext cx="10261600" cy="715962"/>
          </a:xfrm>
        </p:spPr>
        <p:txBody>
          <a:bodyPr>
            <a:normAutofit/>
          </a:bodyPr>
          <a:lstStyle/>
          <a:p>
            <a:r>
              <a:rPr lang="vi-VN" sz="3200" dirty="0">
                <a:solidFill>
                  <a:schemeClr val="bg1"/>
                </a:solidFill>
              </a:rPr>
              <a:t>3. </a:t>
            </a:r>
            <a:r>
              <a:rPr lang="vi-VN" sz="3200" dirty="0"/>
              <a:t>Thực hiện trên </a:t>
            </a:r>
            <a:r>
              <a:rPr lang="en-US" sz="3200" dirty="0" err="1"/>
              <a:t>PYNQ</a:t>
            </a:r>
            <a:r>
              <a:rPr lang="en-US" sz="3200" dirty="0"/>
              <a:t> – </a:t>
            </a:r>
            <a:r>
              <a:rPr lang="en-US" sz="3200" dirty="0" err="1"/>
              <a:t>Z2</a:t>
            </a:r>
            <a:endParaRPr lang="en-US" sz="3200" dirty="0">
              <a:solidFill>
                <a:schemeClr val="tx1"/>
              </a:solidFill>
            </a:endParaRPr>
          </a:p>
        </p:txBody>
      </p:sp>
    </p:spTree>
    <p:extLst>
      <p:ext uri="{BB962C8B-B14F-4D97-AF65-F5344CB8AC3E}">
        <p14:creationId xmlns:p14="http://schemas.microsoft.com/office/powerpoint/2010/main" val="116752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A6E1B69-E87F-3063-DE10-F7B9CD2A7228}"/>
              </a:ext>
            </a:extLst>
          </p:cNvPr>
          <p:cNvSpPr>
            <a:spLocks noGrp="1"/>
          </p:cNvSpPr>
          <p:nvPr>
            <p:ph type="title"/>
          </p:nvPr>
        </p:nvSpPr>
        <p:spPr>
          <a:xfrm>
            <a:off x="1320800" y="152400"/>
            <a:ext cx="10261600" cy="715962"/>
          </a:xfrm>
        </p:spPr>
        <p:txBody>
          <a:bodyPr>
            <a:normAutofit/>
          </a:bodyPr>
          <a:lstStyle/>
          <a:p>
            <a:r>
              <a:rPr lang="vi-VN" sz="3200" dirty="0">
                <a:solidFill>
                  <a:schemeClr val="bg1"/>
                </a:solidFill>
              </a:rPr>
              <a:t>3. </a:t>
            </a:r>
            <a:r>
              <a:rPr lang="vi-VN" sz="3200" dirty="0"/>
              <a:t>Thực hiện trên </a:t>
            </a:r>
            <a:r>
              <a:rPr lang="en-US" sz="3200" dirty="0" err="1"/>
              <a:t>PYNQ</a:t>
            </a:r>
            <a:r>
              <a:rPr lang="en-US" sz="3200" dirty="0"/>
              <a:t> – </a:t>
            </a:r>
            <a:r>
              <a:rPr lang="en-US" sz="3200" dirty="0" err="1"/>
              <a:t>Z2</a:t>
            </a:r>
            <a:endParaRPr lang="en-US" sz="3200" dirty="0"/>
          </a:p>
        </p:txBody>
      </p:sp>
    </p:spTree>
    <p:extLst>
      <p:ext uri="{BB962C8B-B14F-4D97-AF65-F5344CB8AC3E}">
        <p14:creationId xmlns:p14="http://schemas.microsoft.com/office/powerpoint/2010/main" val="198821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A88860-A651-294F-FE5B-C926140966C0}"/>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59AB7E46-78F0-93C3-83B1-6CE3BC9486C9}"/>
              </a:ext>
            </a:extLst>
          </p:cNvPr>
          <p:cNvSpPr txBox="1"/>
          <p:nvPr/>
        </p:nvSpPr>
        <p:spPr>
          <a:xfrm>
            <a:off x="1320800" y="1374428"/>
            <a:ext cx="9064171" cy="3982180"/>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Thực hiện trên </a:t>
            </a:r>
            <a:r>
              <a:rPr lang="en-US" sz="3000" dirty="0" err="1">
                <a:solidFill>
                  <a:schemeClr val="bg1">
                    <a:lumMod val="75000"/>
                  </a:schemeClr>
                </a:solidFill>
                <a:latin typeface="+mn-lt"/>
                <a:ea typeface="Calibri"/>
                <a:cs typeface="Calibri"/>
                <a:sym typeface="Calibri"/>
              </a:rPr>
              <a:t>MicroBlaze</a:t>
            </a:r>
            <a:endParaRPr lang="vi-VN" sz="3000" dirty="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Kết quả và thảo luận</a:t>
            </a:r>
          </a:p>
        </p:txBody>
      </p:sp>
      <p:sp>
        <p:nvSpPr>
          <p:cNvPr id="6" name="Slide Number Placeholder 3">
            <a:extLst>
              <a:ext uri="{FF2B5EF4-FFF2-40B4-BE49-F238E27FC236}">
                <a16:creationId xmlns:a16="http://schemas.microsoft.com/office/drawing/2014/main" id="{828C400A-E08E-94FD-703F-0FA7163B9561}"/>
              </a:ext>
            </a:extLst>
          </p:cNvPr>
          <p:cNvSpPr>
            <a:spLocks noGrp="1"/>
          </p:cNvSpPr>
          <p:nvPr>
            <p:ph type="sldNum" idx="12"/>
          </p:nvPr>
        </p:nvSpPr>
        <p:spPr>
          <a:xfrm>
            <a:off x="8737600" y="6356353"/>
            <a:ext cx="2844800" cy="365125"/>
          </a:xfrm>
        </p:spPr>
        <p:txBody>
          <a:bodyPr/>
          <a:lstStyle/>
          <a:p>
            <a:fld id="{539C8F75-6C54-4CF7-AD6F-5B3CBE83B35F}" type="slidenum">
              <a:rPr lang="en-US" smtClean="0"/>
              <a:t>12</a:t>
            </a:fld>
            <a:endParaRPr lang="en-US"/>
          </a:p>
        </p:txBody>
      </p:sp>
    </p:spTree>
    <p:extLst>
      <p:ext uri="{BB962C8B-B14F-4D97-AF65-F5344CB8AC3E}">
        <p14:creationId xmlns:p14="http://schemas.microsoft.com/office/powerpoint/2010/main" val="234838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B802D-8213-987C-9410-9C9E065D6804}"/>
              </a:ext>
            </a:extLst>
          </p:cNvPr>
          <p:cNvSpPr txBox="1"/>
          <p:nvPr/>
        </p:nvSpPr>
        <p:spPr>
          <a:xfrm>
            <a:off x="228602" y="1268529"/>
            <a:ext cx="5867398" cy="6036974"/>
          </a:xfrm>
          <a:prstGeom prst="rect">
            <a:avLst/>
          </a:prstGeom>
          <a:noFill/>
        </p:spPr>
        <p:txBody>
          <a:bodyPr wrap="square" rtlCol="0">
            <a:spAutoFit/>
          </a:bodyPr>
          <a:lstStyle/>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Frequency (</a:t>
            </a:r>
            <a:r>
              <a:rPr lang="en-US" sz="2000" b="0" i="0" u="none" strike="noStrike" dirty="0" err="1">
                <a:solidFill>
                  <a:srgbClr val="000000"/>
                </a:solidFill>
                <a:effectLst/>
                <a:latin typeface="+mn-lt"/>
              </a:rPr>
              <a:t>Monobit</a:t>
            </a:r>
            <a:r>
              <a:rPr lang="en-US" sz="2000" b="0" i="0" u="none" strike="noStrike" dirty="0">
                <a:solidFill>
                  <a:srgbClr val="000000"/>
                </a:solidFill>
                <a:effectLst/>
                <a:latin typeface="+mn-lt"/>
              </a:rPr>
              <a:t>) Test</a:t>
            </a:r>
            <a:endParaRPr lang="en-US" sz="2000" b="0" i="0" u="none" strike="noStrike" dirty="0">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Frequency Test within a Block</a:t>
            </a:r>
            <a:endParaRPr lang="en-US" sz="2000" b="0" i="0" u="none" strike="noStrike" dirty="0">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Runs Test</a:t>
            </a:r>
            <a:endParaRPr lang="en-US" sz="2000" b="0" i="0" u="none" strike="noStrike" dirty="0">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Tests for the Longest-Run-of-Ones in a Block</a:t>
            </a:r>
            <a:endParaRPr lang="en-US" sz="2000" b="0" i="0" u="none" strike="noStrike" dirty="0">
              <a:effectLst/>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Binary Matrix Rank Test</a:t>
            </a:r>
            <a:endParaRPr lang="vi-VN" sz="2000" dirty="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Discrete Fourier Transform (Spectral)</a:t>
            </a:r>
            <a:endParaRPr lang="vi-VN" sz="2000" dirty="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Non-overlapping Template Matching Test</a:t>
            </a:r>
            <a:endParaRPr lang="vi-VN" sz="2000" dirty="0">
              <a:latin typeface="+mn-lt"/>
            </a:endParaRPr>
          </a:p>
          <a:p>
            <a:pPr marL="466344" lvl="1" indent="-457200" fontAlgn="t">
              <a:lnSpc>
                <a:spcPct val="150000"/>
              </a:lnSpc>
              <a:spcBef>
                <a:spcPts val="600"/>
              </a:spcBef>
              <a:spcAft>
                <a:spcPts val="600"/>
              </a:spcAft>
              <a:buFont typeface="+mj-lt"/>
              <a:buAutoNum type="arabicPeriod"/>
            </a:pPr>
            <a:r>
              <a:rPr lang="en-US" sz="2000" b="0" i="0" u="none" strike="noStrike" dirty="0">
                <a:solidFill>
                  <a:srgbClr val="000000"/>
                </a:solidFill>
                <a:effectLst/>
                <a:latin typeface="+mn-lt"/>
              </a:rPr>
              <a:t>The Random Excursions Variant Test</a:t>
            </a:r>
            <a:endParaRPr lang="en-US" sz="2000" dirty="0">
              <a:effectLst/>
              <a:latin typeface="+mn-lt"/>
            </a:endParaRPr>
          </a:p>
          <a:p>
            <a:pPr marL="294894" lvl="1" indent="-285750" fontAlgn="t">
              <a:lnSpc>
                <a:spcPct val="150000"/>
              </a:lnSpc>
              <a:spcBef>
                <a:spcPts val="600"/>
              </a:spcBef>
              <a:spcAft>
                <a:spcPts val="600"/>
              </a:spcAft>
              <a:buFont typeface="Arial" panose="020B0604020202020204" pitchFamily="34" charset="0"/>
              <a:buChar char="•"/>
            </a:pPr>
            <a:endParaRPr lang="en-US" sz="2000" b="0" i="0" u="none" strike="noStrike" dirty="0">
              <a:effectLst/>
              <a:latin typeface="+mn-lt"/>
            </a:endParaRPr>
          </a:p>
          <a:p>
            <a:pPr marL="171450" lvl="1" indent="-171450">
              <a:lnSpc>
                <a:spcPct val="150000"/>
              </a:lnSpc>
              <a:spcBef>
                <a:spcPts val="600"/>
              </a:spcBef>
              <a:spcAft>
                <a:spcPts val="600"/>
              </a:spcAft>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750DB5E1-82EE-8F99-2561-F28B751B1A44}"/>
              </a:ext>
            </a:extLst>
          </p:cNvPr>
          <p:cNvSpPr>
            <a:spLocks noGrp="1"/>
          </p:cNvSpPr>
          <p:nvPr>
            <p:ph type="sldNum" idx="12"/>
          </p:nvPr>
        </p:nvSpPr>
        <p:spPr/>
        <p:txBody>
          <a:bodyPr/>
          <a:lstStyle/>
          <a:p>
            <a:fld id="{539C8F75-6C54-4CF7-AD6F-5B3CBE83B35F}" type="slidenum">
              <a:rPr lang="en-US" smtClean="0"/>
              <a:t>13</a:t>
            </a:fld>
            <a:endParaRPr lang="en-US"/>
          </a:p>
        </p:txBody>
      </p:sp>
      <p:sp>
        <p:nvSpPr>
          <p:cNvPr id="7" name="Title 1">
            <a:extLst>
              <a:ext uri="{FF2B5EF4-FFF2-40B4-BE49-F238E27FC236}">
                <a16:creationId xmlns:a16="http://schemas.microsoft.com/office/drawing/2014/main" id="{47F2CE53-3CB8-DD83-6FC8-7E7B398DE2DF}"/>
              </a:ext>
            </a:extLst>
          </p:cNvPr>
          <p:cNvSpPr>
            <a:spLocks noGrp="1"/>
          </p:cNvSpPr>
          <p:nvPr>
            <p:ph type="title"/>
          </p:nvPr>
        </p:nvSpPr>
        <p:spPr>
          <a:xfrm>
            <a:off x="1320800" y="152400"/>
            <a:ext cx="10261600" cy="715962"/>
          </a:xfrm>
        </p:spPr>
        <p:txBody>
          <a:bodyPr>
            <a:normAutofit/>
          </a:bodyPr>
          <a:lstStyle/>
          <a:p>
            <a:r>
              <a:rPr lang="vi-VN" sz="3200">
                <a:latin typeface="+mn-lt"/>
              </a:rPr>
              <a:t>4. Đánh giá mức độ ngẫu nhiên</a:t>
            </a:r>
            <a:endParaRPr lang="en-US" sz="3200"/>
          </a:p>
        </p:txBody>
      </p:sp>
      <p:sp>
        <p:nvSpPr>
          <p:cNvPr id="9" name="TextBox 8">
            <a:extLst>
              <a:ext uri="{FF2B5EF4-FFF2-40B4-BE49-F238E27FC236}">
                <a16:creationId xmlns:a16="http://schemas.microsoft.com/office/drawing/2014/main" id="{552D5DA7-5A9B-B844-3E54-DA30C3B90592}"/>
              </a:ext>
            </a:extLst>
          </p:cNvPr>
          <p:cNvSpPr txBox="1"/>
          <p:nvPr/>
        </p:nvSpPr>
        <p:spPr>
          <a:xfrm>
            <a:off x="6451600" y="1268529"/>
            <a:ext cx="5760097" cy="5529719"/>
          </a:xfrm>
          <a:prstGeom prst="rect">
            <a:avLst/>
          </a:prstGeom>
          <a:noFill/>
        </p:spPr>
        <p:txBody>
          <a:bodyPr wrap="square">
            <a:spAutoFit/>
          </a:bodyPr>
          <a:lstStyle/>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Overlapping Template Matching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Maurer's "Universal Statistical" Test</a:t>
            </a:r>
            <a:endParaRPr lang="en-US" sz="2000" b="0" i="0" u="none" strike="noStrike">
              <a:effectLst/>
              <a:latin typeface="+mn-lt"/>
            </a:endParaRPr>
          </a:p>
          <a:p>
            <a:pPr marL="457200"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Linear Complexity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Serial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Approximate Entropy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Cumulative Sums (Cusums) Test</a:t>
            </a:r>
            <a:endParaRPr lang="en-US" sz="2000" b="0" i="0" u="none" strike="noStrike">
              <a:effectLst/>
              <a:latin typeface="+mn-lt"/>
            </a:endParaRPr>
          </a:p>
          <a:p>
            <a:pPr marL="466344"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The Random Excursions Test</a:t>
            </a:r>
            <a:endParaRPr lang="en-US" sz="2000" b="0" i="0" u="none" strike="noStrike">
              <a:effectLst/>
              <a:latin typeface="+mn-lt"/>
            </a:endParaRPr>
          </a:p>
          <a:p>
            <a:pPr marL="457200" marR="0" indent="-457200" algn="l" rtl="0" fontAlgn="t">
              <a:lnSpc>
                <a:spcPct val="150000"/>
              </a:lnSpc>
              <a:spcBef>
                <a:spcPts val="600"/>
              </a:spcBef>
              <a:spcAft>
                <a:spcPts val="600"/>
              </a:spcAft>
              <a:buFont typeface="+mj-lt"/>
              <a:buAutoNum type="arabicPeriod" startAt="9"/>
            </a:pPr>
            <a:r>
              <a:rPr lang="en-US" sz="2000" b="0" i="0" u="none" strike="noStrike">
                <a:solidFill>
                  <a:srgbClr val="000000"/>
                </a:solidFill>
                <a:effectLst/>
                <a:latin typeface="+mn-lt"/>
              </a:rPr>
              <a:t>Cumulative Sums Test (Backward)</a:t>
            </a:r>
            <a:endParaRPr lang="en-US" sz="2000" b="0" i="0" u="none" strike="noStrike">
              <a:effectLst/>
              <a:latin typeface="+mn-lt"/>
            </a:endParaRPr>
          </a:p>
          <a:p>
            <a:pPr marL="298450" indent="-285750" rtl="0" fontAlgn="t">
              <a:lnSpc>
                <a:spcPct val="150000"/>
              </a:lnSpc>
              <a:spcBef>
                <a:spcPts val="1000"/>
              </a:spcBef>
              <a:spcAft>
                <a:spcPts val="0"/>
              </a:spcAft>
              <a:buFont typeface="Arial" panose="020B0604020202020204" pitchFamily="34" charset="0"/>
              <a:buChar char="•"/>
            </a:pPr>
            <a:endParaRPr lang="en-US" sz="2000">
              <a:effectLst/>
              <a:latin typeface="+mn-lt"/>
            </a:endParaRPr>
          </a:p>
        </p:txBody>
      </p:sp>
      <p:sp>
        <p:nvSpPr>
          <p:cNvPr id="10" name="TextBox 9">
            <a:extLst>
              <a:ext uri="{FF2B5EF4-FFF2-40B4-BE49-F238E27FC236}">
                <a16:creationId xmlns:a16="http://schemas.microsoft.com/office/drawing/2014/main" id="{B161317D-9DC3-882B-A532-422BCAB871A6}"/>
              </a:ext>
            </a:extLst>
          </p:cNvPr>
          <p:cNvSpPr txBox="1"/>
          <p:nvPr/>
        </p:nvSpPr>
        <p:spPr>
          <a:xfrm>
            <a:off x="0" y="994085"/>
            <a:ext cx="1249060" cy="369332"/>
          </a:xfrm>
          <a:prstGeom prst="rect">
            <a:avLst/>
          </a:prstGeom>
          <a:noFill/>
        </p:spPr>
        <p:txBody>
          <a:bodyPr wrap="none" rtlCol="0">
            <a:spAutoFit/>
          </a:bodyPr>
          <a:lstStyle/>
          <a:p>
            <a:r>
              <a:rPr lang="vi-VN" sz="1800" b="1" u="sng"/>
              <a:t>NIST Test</a:t>
            </a:r>
            <a:endParaRPr lang="en-US" sz="1800" b="1" u="sng"/>
          </a:p>
        </p:txBody>
      </p:sp>
      <p:cxnSp>
        <p:nvCxnSpPr>
          <p:cNvPr id="14" name="Straight Connector 13">
            <a:extLst>
              <a:ext uri="{FF2B5EF4-FFF2-40B4-BE49-F238E27FC236}">
                <a16:creationId xmlns:a16="http://schemas.microsoft.com/office/drawing/2014/main" id="{640534AC-D0BF-3E13-A1C3-E0F49984E600}"/>
              </a:ext>
            </a:extLst>
          </p:cNvPr>
          <p:cNvCxnSpPr>
            <a:cxnSpLocks/>
          </p:cNvCxnSpPr>
          <p:nvPr/>
        </p:nvCxnSpPr>
        <p:spPr>
          <a:xfrm>
            <a:off x="6096000" y="1268529"/>
            <a:ext cx="0" cy="4817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79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DD6FD4-14E3-E5D0-7CB6-9D7577885775}"/>
              </a:ext>
            </a:extLst>
          </p:cNvPr>
          <p:cNvSpPr txBox="1"/>
          <p:nvPr/>
        </p:nvSpPr>
        <p:spPr>
          <a:xfrm>
            <a:off x="3047222" y="4383050"/>
            <a:ext cx="6097554" cy="523220"/>
          </a:xfrm>
          <a:prstGeom prst="rect">
            <a:avLst/>
          </a:prstGeom>
          <a:noFill/>
        </p:spPr>
        <p:txBody>
          <a:bodyPr wrap="square">
            <a:spAutoFit/>
          </a:bodyPr>
          <a:lstStyle/>
          <a:p>
            <a:pPr algn="ctr"/>
            <a:r>
              <a:rPr lang="vi-VN" sz="2800" b="1">
                <a:latin typeface="+mn-lt"/>
              </a:rPr>
              <a:t>Kết quả 16 test NIST</a:t>
            </a:r>
            <a:endParaRPr lang="en-US" sz="2800" b="1">
              <a:latin typeface="+mn-lt"/>
            </a:endParaRPr>
          </a:p>
        </p:txBody>
      </p:sp>
      <p:sp>
        <p:nvSpPr>
          <p:cNvPr id="8" name="Slide Number Placeholder 7">
            <a:extLst>
              <a:ext uri="{FF2B5EF4-FFF2-40B4-BE49-F238E27FC236}">
                <a16:creationId xmlns:a16="http://schemas.microsoft.com/office/drawing/2014/main" id="{D0AC61EE-6EFC-802F-8358-6A28EB087B6F}"/>
              </a:ext>
            </a:extLst>
          </p:cNvPr>
          <p:cNvSpPr>
            <a:spLocks noGrp="1"/>
          </p:cNvSpPr>
          <p:nvPr>
            <p:ph type="sldNum" idx="12"/>
          </p:nvPr>
        </p:nvSpPr>
        <p:spPr/>
        <p:txBody>
          <a:bodyPr/>
          <a:lstStyle/>
          <a:p>
            <a:fld id="{539C8F75-6C54-4CF7-AD6F-5B3CBE83B35F}" type="slidenum">
              <a:rPr lang="en-US" smtClean="0"/>
              <a:t>14</a:t>
            </a:fld>
            <a:endParaRPr lang="en-US"/>
          </a:p>
        </p:txBody>
      </p:sp>
      <p:sp>
        <p:nvSpPr>
          <p:cNvPr id="10" name="Title 1">
            <a:extLst>
              <a:ext uri="{FF2B5EF4-FFF2-40B4-BE49-F238E27FC236}">
                <a16:creationId xmlns:a16="http://schemas.microsoft.com/office/drawing/2014/main" id="{2E8099E7-4DBA-759B-1303-CF09303951BF}"/>
              </a:ext>
            </a:extLst>
          </p:cNvPr>
          <p:cNvSpPr>
            <a:spLocks noGrp="1"/>
          </p:cNvSpPr>
          <p:nvPr>
            <p:ph type="title"/>
          </p:nvPr>
        </p:nvSpPr>
        <p:spPr>
          <a:xfrm>
            <a:off x="1320800" y="152400"/>
            <a:ext cx="10261600" cy="715962"/>
          </a:xfrm>
        </p:spPr>
        <p:txBody>
          <a:bodyPr>
            <a:normAutofit/>
          </a:bodyPr>
          <a:lstStyle/>
          <a:p>
            <a:r>
              <a:rPr lang="vi-VN" sz="3200">
                <a:latin typeface="+mn-lt"/>
              </a:rPr>
              <a:t>4. Đánh giá mức độ ngẫu nhiên</a:t>
            </a:r>
            <a:endParaRPr lang="en-US" sz="3200"/>
          </a:p>
        </p:txBody>
      </p:sp>
      <p:sp>
        <p:nvSpPr>
          <p:cNvPr id="11" name="TextBox 10">
            <a:extLst>
              <a:ext uri="{FF2B5EF4-FFF2-40B4-BE49-F238E27FC236}">
                <a16:creationId xmlns:a16="http://schemas.microsoft.com/office/drawing/2014/main" id="{F6A0474D-749E-CB4B-EC97-8BD192745E48}"/>
              </a:ext>
            </a:extLst>
          </p:cNvPr>
          <p:cNvSpPr txBox="1"/>
          <p:nvPr/>
        </p:nvSpPr>
        <p:spPr>
          <a:xfrm>
            <a:off x="0" y="994085"/>
            <a:ext cx="1249060" cy="369332"/>
          </a:xfrm>
          <a:prstGeom prst="rect">
            <a:avLst/>
          </a:prstGeom>
          <a:noFill/>
        </p:spPr>
        <p:txBody>
          <a:bodyPr wrap="none" rtlCol="0">
            <a:spAutoFit/>
          </a:bodyPr>
          <a:lstStyle/>
          <a:p>
            <a:r>
              <a:rPr lang="vi-VN" sz="1800" b="1" u="sng"/>
              <a:t>NIST Test</a:t>
            </a:r>
            <a:endParaRPr lang="en-US" sz="1800" b="1" u="sng"/>
          </a:p>
        </p:txBody>
      </p:sp>
    </p:spTree>
    <p:extLst>
      <p:ext uri="{BB962C8B-B14F-4D97-AF65-F5344CB8AC3E}">
        <p14:creationId xmlns:p14="http://schemas.microsoft.com/office/powerpoint/2010/main" val="99696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FB35C0-0B9A-1A60-8603-5671405C044C}"/>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BF6759E3-FB46-81E9-5DD0-ED975DC6FE18}"/>
              </a:ext>
            </a:extLst>
          </p:cNvPr>
          <p:cNvSpPr txBox="1"/>
          <p:nvPr/>
        </p:nvSpPr>
        <p:spPr>
          <a:xfrm>
            <a:off x="1407886" y="1346719"/>
            <a:ext cx="9064171" cy="3982180"/>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Thực hiện trên </a:t>
            </a:r>
            <a:r>
              <a:rPr lang="en-US" sz="3000" dirty="0" err="1">
                <a:solidFill>
                  <a:schemeClr val="bg1">
                    <a:lumMod val="75000"/>
                  </a:schemeClr>
                </a:solidFill>
                <a:latin typeface="+mn-lt"/>
                <a:ea typeface="Calibri"/>
                <a:cs typeface="Calibri"/>
                <a:sym typeface="Calibri"/>
              </a:rPr>
              <a:t>PYNQ</a:t>
            </a:r>
            <a:r>
              <a:rPr lang="en-US" sz="3000" dirty="0">
                <a:solidFill>
                  <a:schemeClr val="bg1">
                    <a:lumMod val="75000"/>
                  </a:schemeClr>
                </a:solidFill>
                <a:latin typeface="+mn-lt"/>
                <a:ea typeface="Calibri"/>
                <a:cs typeface="Calibri"/>
                <a:sym typeface="Calibri"/>
              </a:rPr>
              <a:t> – </a:t>
            </a:r>
            <a:r>
              <a:rPr lang="en-US" sz="3000" dirty="0" err="1">
                <a:solidFill>
                  <a:schemeClr val="bg1">
                    <a:lumMod val="75000"/>
                  </a:schemeClr>
                </a:solidFill>
                <a:latin typeface="+mn-lt"/>
                <a:ea typeface="Calibri"/>
                <a:cs typeface="Calibri"/>
                <a:sym typeface="Calibri"/>
              </a:rPr>
              <a:t>Z2</a:t>
            </a:r>
            <a:endParaRPr lang="vi-VN" sz="3000" dirty="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Kết quả và thảo luận</a:t>
            </a:r>
          </a:p>
        </p:txBody>
      </p:sp>
      <p:sp>
        <p:nvSpPr>
          <p:cNvPr id="6" name="Slide Number Placeholder 3">
            <a:extLst>
              <a:ext uri="{FF2B5EF4-FFF2-40B4-BE49-F238E27FC236}">
                <a16:creationId xmlns:a16="http://schemas.microsoft.com/office/drawing/2014/main" id="{44E9D997-0CC0-E33F-F2EC-D204EC869D7E}"/>
              </a:ext>
            </a:extLst>
          </p:cNvPr>
          <p:cNvSpPr>
            <a:spLocks noGrp="1"/>
          </p:cNvSpPr>
          <p:nvPr>
            <p:ph type="sldNum" idx="12"/>
          </p:nvPr>
        </p:nvSpPr>
        <p:spPr>
          <a:xfrm>
            <a:off x="8737600" y="6356353"/>
            <a:ext cx="2844800" cy="365125"/>
          </a:xfrm>
        </p:spPr>
        <p:txBody>
          <a:bodyPr/>
          <a:lstStyle/>
          <a:p>
            <a:fld id="{539C8F75-6C54-4CF7-AD6F-5B3CBE83B35F}" type="slidenum">
              <a:rPr lang="en-US" smtClean="0"/>
              <a:t>15</a:t>
            </a:fld>
            <a:endParaRPr lang="en-US"/>
          </a:p>
        </p:txBody>
      </p:sp>
    </p:spTree>
    <p:extLst>
      <p:ext uri="{BB962C8B-B14F-4D97-AF65-F5344CB8AC3E}">
        <p14:creationId xmlns:p14="http://schemas.microsoft.com/office/powerpoint/2010/main" val="205434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717098-C823-3F4B-7B78-17ECACEA1ACC}"/>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E6F49AC5-9C26-E7BA-D069-B0DEF0385201}"/>
              </a:ext>
            </a:extLst>
          </p:cNvPr>
          <p:cNvSpPr txBox="1"/>
          <p:nvPr/>
        </p:nvSpPr>
        <p:spPr>
          <a:xfrm>
            <a:off x="1407886" y="1346719"/>
            <a:ext cx="9064171" cy="3982180"/>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Thực hiện trên </a:t>
            </a:r>
            <a:r>
              <a:rPr lang="en-US" sz="3000" dirty="0" err="1">
                <a:solidFill>
                  <a:schemeClr val="bg1">
                    <a:lumMod val="75000"/>
                  </a:schemeClr>
                </a:solidFill>
                <a:latin typeface="+mn-lt"/>
                <a:ea typeface="Calibri"/>
                <a:cs typeface="Calibri"/>
                <a:sym typeface="Calibri"/>
              </a:rPr>
              <a:t>PYNQ</a:t>
            </a:r>
            <a:r>
              <a:rPr lang="en-US" sz="3000" dirty="0">
                <a:solidFill>
                  <a:schemeClr val="bg1">
                    <a:lumMod val="75000"/>
                  </a:schemeClr>
                </a:solidFill>
                <a:latin typeface="+mn-lt"/>
                <a:ea typeface="Calibri"/>
                <a:cs typeface="Calibri"/>
                <a:sym typeface="Calibri"/>
              </a:rPr>
              <a:t> – </a:t>
            </a:r>
            <a:r>
              <a:rPr lang="en-US" sz="3000" dirty="0" err="1">
                <a:solidFill>
                  <a:schemeClr val="bg1">
                    <a:lumMod val="75000"/>
                  </a:schemeClr>
                </a:solidFill>
                <a:latin typeface="+mn-lt"/>
                <a:ea typeface="Calibri"/>
                <a:cs typeface="Calibri"/>
                <a:sym typeface="Calibri"/>
              </a:rPr>
              <a:t>Z2</a:t>
            </a:r>
            <a:endParaRPr lang="vi-VN" sz="3000" dirty="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ea typeface="Calibri"/>
                <a:cs typeface="Calibri"/>
                <a:sym typeface="Calibri"/>
              </a:rPr>
              <a:t>Kết quả và thảo luận</a:t>
            </a:r>
          </a:p>
        </p:txBody>
      </p:sp>
      <p:sp>
        <p:nvSpPr>
          <p:cNvPr id="6" name="Slide Number Placeholder 3">
            <a:extLst>
              <a:ext uri="{FF2B5EF4-FFF2-40B4-BE49-F238E27FC236}">
                <a16:creationId xmlns:a16="http://schemas.microsoft.com/office/drawing/2014/main" id="{EE03F2EF-4959-9081-9971-0ED0F5AB863C}"/>
              </a:ext>
            </a:extLst>
          </p:cNvPr>
          <p:cNvSpPr>
            <a:spLocks noGrp="1"/>
          </p:cNvSpPr>
          <p:nvPr>
            <p:ph type="sldNum" idx="12"/>
          </p:nvPr>
        </p:nvSpPr>
        <p:spPr>
          <a:xfrm>
            <a:off x="8737600" y="6356353"/>
            <a:ext cx="2844800" cy="365125"/>
          </a:xfrm>
        </p:spPr>
        <p:txBody>
          <a:bodyPr/>
          <a:lstStyle/>
          <a:p>
            <a:fld id="{539C8F75-6C54-4CF7-AD6F-5B3CBE83B35F}" type="slidenum">
              <a:rPr lang="en-US" smtClean="0"/>
              <a:t>16</a:t>
            </a:fld>
            <a:endParaRPr lang="en-US"/>
          </a:p>
        </p:txBody>
      </p:sp>
    </p:spTree>
    <p:extLst>
      <p:ext uri="{BB962C8B-B14F-4D97-AF65-F5344CB8AC3E}">
        <p14:creationId xmlns:p14="http://schemas.microsoft.com/office/powerpoint/2010/main" val="24319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A5E0-A7C4-1718-F57B-FCC80673A6AC}"/>
              </a:ext>
            </a:extLst>
          </p:cNvPr>
          <p:cNvSpPr>
            <a:spLocks noGrp="1"/>
          </p:cNvSpPr>
          <p:nvPr>
            <p:ph type="ctrTitle"/>
          </p:nvPr>
        </p:nvSpPr>
        <p:spPr>
          <a:xfrm>
            <a:off x="914400" y="2895600"/>
            <a:ext cx="10363200" cy="1679575"/>
          </a:xfrm>
        </p:spPr>
        <p:txBody>
          <a:bodyPr/>
          <a:lstStyle/>
          <a:p>
            <a:r>
              <a:rPr lang="vi-VN"/>
              <a:t>CẢM ƠN THẦY VÀ CÁC BẠN ĐÃ LẮNG NGHE!</a:t>
            </a:r>
            <a:endParaRPr lang="en-US"/>
          </a:p>
        </p:txBody>
      </p:sp>
      <p:sp>
        <p:nvSpPr>
          <p:cNvPr id="4" name="Slide Number Placeholder 3">
            <a:extLst>
              <a:ext uri="{FF2B5EF4-FFF2-40B4-BE49-F238E27FC236}">
                <a16:creationId xmlns:a16="http://schemas.microsoft.com/office/drawing/2014/main" id="{A467C615-5C9D-AA37-B989-41879B936F3A}"/>
              </a:ext>
            </a:extLst>
          </p:cNvPr>
          <p:cNvSpPr>
            <a:spLocks noGrp="1"/>
          </p:cNvSpPr>
          <p:nvPr>
            <p:ph type="sldNum" idx="12"/>
          </p:nvPr>
        </p:nvSpPr>
        <p:spPr/>
        <p:txBody>
          <a:bodyPr/>
          <a:lstStyle/>
          <a:p>
            <a:fld id="{539C8F75-6C54-4CF7-AD6F-5B3CBE83B35F}" type="slidenum">
              <a:rPr lang="en-US" smtClean="0"/>
              <a:t>17</a:t>
            </a:fld>
            <a:endParaRPr lang="en-US"/>
          </a:p>
        </p:txBody>
      </p:sp>
    </p:spTree>
    <p:extLst>
      <p:ext uri="{BB962C8B-B14F-4D97-AF65-F5344CB8AC3E}">
        <p14:creationId xmlns:p14="http://schemas.microsoft.com/office/powerpoint/2010/main" val="197224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A5E0-A7C4-1718-F57B-FCC80673A6AC}"/>
              </a:ext>
            </a:extLst>
          </p:cNvPr>
          <p:cNvSpPr>
            <a:spLocks noGrp="1"/>
          </p:cNvSpPr>
          <p:nvPr>
            <p:ph type="ctrTitle"/>
          </p:nvPr>
        </p:nvSpPr>
        <p:spPr>
          <a:xfrm>
            <a:off x="914400" y="2895600"/>
            <a:ext cx="10363200" cy="1679575"/>
          </a:xfrm>
        </p:spPr>
        <p:txBody>
          <a:bodyPr/>
          <a:lstStyle/>
          <a:p>
            <a:r>
              <a:rPr lang="en-US" dirty="0"/>
              <a:t>https://</a:t>
            </a:r>
            <a:r>
              <a:rPr lang="en-US" dirty="0" err="1"/>
              <a:t>github.com</a:t>
            </a:r>
            <a:r>
              <a:rPr lang="en-US" dirty="0"/>
              <a:t>/</a:t>
            </a:r>
            <a:r>
              <a:rPr lang="en-US" dirty="0" err="1"/>
              <a:t>quanguet0409</a:t>
            </a:r>
            <a:r>
              <a:rPr lang="en-US" dirty="0"/>
              <a:t>/Security-Embedded-Sys</a:t>
            </a:r>
          </a:p>
        </p:txBody>
      </p:sp>
      <p:sp>
        <p:nvSpPr>
          <p:cNvPr id="4" name="Slide Number Placeholder 3">
            <a:extLst>
              <a:ext uri="{FF2B5EF4-FFF2-40B4-BE49-F238E27FC236}">
                <a16:creationId xmlns:a16="http://schemas.microsoft.com/office/drawing/2014/main" id="{A467C615-5C9D-AA37-B989-41879B936F3A}"/>
              </a:ext>
            </a:extLst>
          </p:cNvPr>
          <p:cNvSpPr>
            <a:spLocks noGrp="1"/>
          </p:cNvSpPr>
          <p:nvPr>
            <p:ph type="sldNum" idx="12"/>
          </p:nvPr>
        </p:nvSpPr>
        <p:spPr/>
        <p:txBody>
          <a:bodyPr/>
          <a:lstStyle/>
          <a:p>
            <a:fld id="{539C8F75-6C54-4CF7-AD6F-5B3CBE83B35F}" type="slidenum">
              <a:rPr lang="en-US" smtClean="0"/>
              <a:t>18</a:t>
            </a:fld>
            <a:endParaRPr lang="en-US"/>
          </a:p>
        </p:txBody>
      </p:sp>
    </p:spTree>
    <p:extLst>
      <p:ext uri="{BB962C8B-B14F-4D97-AF65-F5344CB8AC3E}">
        <p14:creationId xmlns:p14="http://schemas.microsoft.com/office/powerpoint/2010/main" val="143580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6F03-8F65-5B16-F1C5-F9884E8C87FE}"/>
              </a:ext>
            </a:extLst>
          </p:cNvPr>
          <p:cNvSpPr>
            <a:spLocks noGrp="1"/>
          </p:cNvSpPr>
          <p:nvPr>
            <p:ph type="title"/>
          </p:nvPr>
        </p:nvSpPr>
        <p:spPr/>
        <p:txBody>
          <a:bodyPr>
            <a:normAutofit/>
          </a:bodyPr>
          <a:lstStyle/>
          <a:p>
            <a:r>
              <a:rPr lang="en-US" sz="3200" b="1">
                <a:latin typeface="+mn-lt"/>
                <a:ea typeface="Calibri"/>
                <a:cs typeface="Calibri"/>
                <a:sym typeface="Calibri"/>
              </a:rPr>
              <a:t>NỘI DUNG BÁO CÁO</a:t>
            </a:r>
            <a:endParaRPr lang="en-US" sz="3200"/>
          </a:p>
        </p:txBody>
      </p:sp>
      <p:sp>
        <p:nvSpPr>
          <p:cNvPr id="3" name="TextBox 2">
            <a:extLst>
              <a:ext uri="{FF2B5EF4-FFF2-40B4-BE49-F238E27FC236}">
                <a16:creationId xmlns:a16="http://schemas.microsoft.com/office/drawing/2014/main" id="{63F7F016-FEC6-6C70-60B7-AC763FDC79AD}"/>
              </a:ext>
            </a:extLst>
          </p:cNvPr>
          <p:cNvSpPr txBox="1"/>
          <p:nvPr/>
        </p:nvSpPr>
        <p:spPr>
          <a:xfrm>
            <a:off x="1407886" y="1346719"/>
            <a:ext cx="9064171" cy="3982180"/>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ea typeface="Calibri"/>
                <a:cs typeface="Calibri"/>
                <a:sym typeface="Calibri"/>
              </a:rPr>
              <a:t> </a:t>
            </a:r>
            <a:r>
              <a:rPr lang="en-US" sz="3000" dirty="0" err="1">
                <a:latin typeface="+mn-lt"/>
                <a:ea typeface="Calibri"/>
                <a:cs typeface="Calibri"/>
                <a:sym typeface="Calibri"/>
              </a:rPr>
              <a:t>Cấu</a:t>
            </a:r>
            <a:r>
              <a:rPr lang="en-US" sz="3000" dirty="0">
                <a:latin typeface="+mn-lt"/>
                <a:ea typeface="Calibri"/>
                <a:cs typeface="Calibri"/>
                <a:sym typeface="Calibri"/>
              </a:rPr>
              <a:t> </a:t>
            </a:r>
            <a:r>
              <a:rPr lang="en-US" sz="3000" dirty="0" err="1">
                <a:latin typeface="+mn-lt"/>
                <a:ea typeface="Calibri"/>
                <a:cs typeface="Calibri"/>
                <a:sym typeface="Calibri"/>
              </a:rPr>
              <a:t>hình</a:t>
            </a:r>
            <a:r>
              <a:rPr lang="en-US" sz="3000" dirty="0">
                <a:latin typeface="+mn-lt"/>
                <a:ea typeface="Calibri"/>
                <a:cs typeface="Calibri"/>
                <a:sym typeface="Calibri"/>
              </a:rPr>
              <a:t> </a:t>
            </a:r>
            <a:r>
              <a:rPr lang="en-US" sz="3000" dirty="0" err="1">
                <a:latin typeface="+mn-lt"/>
                <a:ea typeface="Calibri"/>
                <a:cs typeface="Calibri"/>
                <a:sym typeface="Calibri"/>
              </a:rPr>
              <a:t>phần</a:t>
            </a:r>
            <a:r>
              <a:rPr lang="en-US" sz="3000" dirty="0">
                <a:latin typeface="+mn-lt"/>
                <a:ea typeface="Calibri"/>
                <a:cs typeface="Calibri"/>
                <a:sym typeface="Calibri"/>
              </a:rPr>
              <a:t> </a:t>
            </a:r>
            <a:r>
              <a:rPr lang="en-US" sz="3000" dirty="0" err="1">
                <a:latin typeface="+mn-lt"/>
                <a:ea typeface="Calibri"/>
                <a:cs typeface="Calibri"/>
                <a:sym typeface="Calibri"/>
              </a:rPr>
              <a:t>cứng</a:t>
            </a:r>
            <a:r>
              <a:rPr lang="en-US" sz="3000" dirty="0">
                <a:latin typeface="+mn-lt"/>
                <a:ea typeface="Calibri"/>
                <a:cs typeface="Calibri"/>
                <a:sym typeface="Calibri"/>
              </a:rPr>
              <a:t> </a:t>
            </a:r>
            <a:r>
              <a:rPr lang="en-US" sz="3000" dirty="0" err="1">
                <a:latin typeface="+mn-lt"/>
                <a:ea typeface="Calibri"/>
                <a:cs typeface="Calibri"/>
                <a:sym typeface="Calibri"/>
              </a:rPr>
              <a:t>cho</a:t>
            </a:r>
            <a:r>
              <a:rPr lang="en-US" sz="3000" dirty="0">
                <a:latin typeface="+mn-lt"/>
                <a:ea typeface="Calibri"/>
                <a:cs typeface="Calibri"/>
                <a:sym typeface="Calibri"/>
              </a:rPr>
              <a:t> </a:t>
            </a:r>
            <a:r>
              <a:rPr lang="en-US" sz="3000" dirty="0" err="1">
                <a:latin typeface="+mn-lt"/>
                <a:ea typeface="Calibri"/>
                <a:cs typeface="Calibri"/>
                <a:sym typeface="Calibri"/>
              </a:rPr>
              <a:t>PYNQ</a:t>
            </a:r>
            <a:r>
              <a:rPr lang="en-US" sz="3000" dirty="0">
                <a:latin typeface="+mn-lt"/>
                <a:ea typeface="Calibri"/>
                <a:cs typeface="Calibri"/>
                <a:sym typeface="Calibri"/>
              </a:rPr>
              <a:t> – </a:t>
            </a:r>
            <a:r>
              <a:rPr lang="en-US" sz="3000" dirty="0" err="1">
                <a:latin typeface="+mn-lt"/>
                <a:ea typeface="Calibri"/>
                <a:cs typeface="Calibri"/>
                <a:sym typeface="Calibri"/>
              </a:rPr>
              <a:t>Z2</a:t>
            </a:r>
            <a:endParaRPr lang="vi-VN" sz="3000" dirty="0">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ea typeface="Calibri"/>
                <a:cs typeface="Calibri"/>
                <a:sym typeface="Calibri"/>
              </a:rPr>
              <a:t>Kết quả và thảo luận</a:t>
            </a:r>
          </a:p>
        </p:txBody>
      </p:sp>
      <p:sp>
        <p:nvSpPr>
          <p:cNvPr id="4" name="Slide Number Placeholder 3">
            <a:extLst>
              <a:ext uri="{FF2B5EF4-FFF2-40B4-BE49-F238E27FC236}">
                <a16:creationId xmlns:a16="http://schemas.microsoft.com/office/drawing/2014/main" id="{EBABCECB-8C87-8904-3B13-C87D6E9D289C}"/>
              </a:ext>
            </a:extLst>
          </p:cNvPr>
          <p:cNvSpPr>
            <a:spLocks noGrp="1"/>
          </p:cNvSpPr>
          <p:nvPr>
            <p:ph type="sldNum" idx="12"/>
          </p:nvPr>
        </p:nvSpPr>
        <p:spPr/>
        <p:txBody>
          <a:bodyPr/>
          <a:lstStyle/>
          <a:p>
            <a:fld id="{539C8F75-6C54-4CF7-AD6F-5B3CBE83B35F}" type="slidenum">
              <a:rPr lang="en-US" smtClean="0"/>
              <a:t>2</a:t>
            </a:fld>
            <a:endParaRPr lang="en-US"/>
          </a:p>
        </p:txBody>
      </p:sp>
    </p:spTree>
    <p:extLst>
      <p:ext uri="{BB962C8B-B14F-4D97-AF65-F5344CB8AC3E}">
        <p14:creationId xmlns:p14="http://schemas.microsoft.com/office/powerpoint/2010/main" val="147640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A6F3C6-99F9-EB38-0E64-441E21208F61}"/>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5" name="TextBox 4">
            <a:extLst>
              <a:ext uri="{FF2B5EF4-FFF2-40B4-BE49-F238E27FC236}">
                <a16:creationId xmlns:a16="http://schemas.microsoft.com/office/drawing/2014/main" id="{1592E915-B59D-35AF-9458-E5D61E6A6502}"/>
              </a:ext>
            </a:extLst>
          </p:cNvPr>
          <p:cNvSpPr txBox="1"/>
          <p:nvPr/>
        </p:nvSpPr>
        <p:spPr>
          <a:xfrm>
            <a:off x="1407886" y="1346719"/>
            <a:ext cx="9064171" cy="3982180"/>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latin typeface="+mn-lt"/>
                <a:ea typeface="Calibri"/>
                <a:cs typeface="Calibri"/>
                <a:sym typeface="Calibri"/>
              </a:rPr>
              <a:t> 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Cấu</a:t>
            </a:r>
            <a:r>
              <a:rPr lang="en-US"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hình</a:t>
            </a:r>
            <a:r>
              <a:rPr lang="en-US"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phần</a:t>
            </a:r>
            <a:r>
              <a:rPr lang="en-US"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cứng</a:t>
            </a:r>
            <a:r>
              <a:rPr lang="en-US"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cho</a:t>
            </a:r>
            <a:r>
              <a:rPr lang="en-US" sz="3000" dirty="0">
                <a:solidFill>
                  <a:schemeClr val="bg1">
                    <a:lumMod val="75000"/>
                  </a:schemeClr>
                </a:solidFill>
                <a:latin typeface="+mn-lt"/>
                <a:ea typeface="Calibri"/>
                <a:cs typeface="Calibri"/>
                <a:sym typeface="Calibri"/>
              </a:rPr>
              <a:t> </a:t>
            </a:r>
            <a:r>
              <a:rPr lang="en-US" sz="3000" dirty="0" err="1">
                <a:solidFill>
                  <a:schemeClr val="bg1">
                    <a:lumMod val="75000"/>
                  </a:schemeClr>
                </a:solidFill>
                <a:latin typeface="+mn-lt"/>
                <a:ea typeface="Calibri"/>
                <a:cs typeface="Calibri"/>
                <a:sym typeface="Calibri"/>
              </a:rPr>
              <a:t>PYNQ</a:t>
            </a:r>
            <a:r>
              <a:rPr lang="en-US" sz="3000" dirty="0">
                <a:solidFill>
                  <a:schemeClr val="bg1">
                    <a:lumMod val="75000"/>
                  </a:schemeClr>
                </a:solidFill>
                <a:latin typeface="+mn-lt"/>
                <a:ea typeface="Calibri"/>
                <a:cs typeface="Calibri"/>
                <a:sym typeface="Calibri"/>
              </a:rPr>
              <a:t> – </a:t>
            </a:r>
            <a:r>
              <a:rPr lang="en-US" sz="3000" dirty="0" err="1">
                <a:solidFill>
                  <a:schemeClr val="bg1">
                    <a:lumMod val="75000"/>
                  </a:schemeClr>
                </a:solidFill>
                <a:latin typeface="+mn-lt"/>
                <a:ea typeface="Calibri"/>
                <a:cs typeface="Calibri"/>
                <a:sym typeface="Calibri"/>
              </a:rPr>
              <a:t>Z2</a:t>
            </a:r>
            <a:endParaRPr lang="vi-VN" sz="3000" dirty="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Kết quả và thảo luận</a:t>
            </a:r>
          </a:p>
        </p:txBody>
      </p:sp>
      <p:sp>
        <p:nvSpPr>
          <p:cNvPr id="6" name="Slide Number Placeholder 3">
            <a:extLst>
              <a:ext uri="{FF2B5EF4-FFF2-40B4-BE49-F238E27FC236}">
                <a16:creationId xmlns:a16="http://schemas.microsoft.com/office/drawing/2014/main" id="{6958B3C4-6B06-4B5F-ACBA-8F3D1A68AE14}"/>
              </a:ext>
            </a:extLst>
          </p:cNvPr>
          <p:cNvSpPr>
            <a:spLocks noGrp="1"/>
          </p:cNvSpPr>
          <p:nvPr>
            <p:ph type="sldNum" idx="12"/>
          </p:nvPr>
        </p:nvSpPr>
        <p:spPr>
          <a:xfrm>
            <a:off x="8737600" y="6356353"/>
            <a:ext cx="2844800" cy="365125"/>
          </a:xfrm>
        </p:spPr>
        <p:txBody>
          <a:bodyPr/>
          <a:lstStyle/>
          <a:p>
            <a:fld id="{539C8F75-6C54-4CF7-AD6F-5B3CBE83B35F}" type="slidenum">
              <a:rPr lang="en-US" smtClean="0"/>
              <a:t>3</a:t>
            </a:fld>
            <a:endParaRPr lang="en-US"/>
          </a:p>
        </p:txBody>
      </p:sp>
    </p:spTree>
    <p:extLst>
      <p:ext uri="{BB962C8B-B14F-4D97-AF65-F5344CB8AC3E}">
        <p14:creationId xmlns:p14="http://schemas.microsoft.com/office/powerpoint/2010/main" val="7873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CF71BA07-5AD6-DCCA-DF1C-DDAA802EDC21}"/>
              </a:ext>
            </a:extLst>
          </p:cNvPr>
          <p:cNvSpPr>
            <a:spLocks noGrp="1"/>
          </p:cNvSpPr>
          <p:nvPr>
            <p:ph type="sldNum" idx="12"/>
          </p:nvPr>
        </p:nvSpPr>
        <p:spPr/>
        <p:txBody>
          <a:bodyPr/>
          <a:lstStyle/>
          <a:p>
            <a:fld id="{539C8F75-6C54-4CF7-AD6F-5B3CBE83B35F}" type="slidenum">
              <a:rPr lang="en-US" smtClean="0"/>
              <a:t>4</a:t>
            </a:fld>
            <a:endParaRPr lang="en-US"/>
          </a:p>
        </p:txBody>
      </p:sp>
      <p:sp>
        <p:nvSpPr>
          <p:cNvPr id="7" name="Title 1">
            <a:extLst>
              <a:ext uri="{FF2B5EF4-FFF2-40B4-BE49-F238E27FC236}">
                <a16:creationId xmlns:a16="http://schemas.microsoft.com/office/drawing/2014/main" id="{E49B0095-3972-8C48-8F02-1528C0C04EE2}"/>
              </a:ext>
            </a:extLst>
          </p:cNvPr>
          <p:cNvSpPr>
            <a:spLocks noGrp="1"/>
          </p:cNvSpPr>
          <p:nvPr>
            <p:ph type="title"/>
          </p:nvPr>
        </p:nvSpPr>
        <p:spPr>
          <a:xfrm>
            <a:off x="1320800" y="152400"/>
            <a:ext cx="10261600" cy="715962"/>
          </a:xfrm>
        </p:spPr>
        <p:txBody>
          <a:bodyPr>
            <a:normAutofit/>
          </a:bodyPr>
          <a:lstStyle/>
          <a:p>
            <a:r>
              <a:rPr lang="vi-VN" sz="3200">
                <a:latin typeface="+mn-lt"/>
                <a:ea typeface="Calibri"/>
                <a:cs typeface="Calibri"/>
                <a:sym typeface="Calibri"/>
              </a:rPr>
              <a:t>1. Giới thiệu chung</a:t>
            </a:r>
            <a:endParaRPr lang="en-US" sz="3200"/>
          </a:p>
        </p:txBody>
      </p:sp>
      <p:sp>
        <p:nvSpPr>
          <p:cNvPr id="24" name="Google Shape;111;g2abb57c932f_0_49">
            <a:extLst>
              <a:ext uri="{FF2B5EF4-FFF2-40B4-BE49-F238E27FC236}">
                <a16:creationId xmlns:a16="http://schemas.microsoft.com/office/drawing/2014/main" id="{8D5BE6B4-8193-EB6C-868B-8560C261E250}"/>
              </a:ext>
            </a:extLst>
          </p:cNvPr>
          <p:cNvSpPr/>
          <p:nvPr/>
        </p:nvSpPr>
        <p:spPr>
          <a:xfrm>
            <a:off x="4816434" y="3061827"/>
            <a:ext cx="2537652" cy="1491300"/>
          </a:xfrm>
          <a:prstGeom prst="ellipse">
            <a:avLst/>
          </a:prstGeom>
          <a:solidFill>
            <a:schemeClr val="accent1">
              <a:lumMod val="60000"/>
              <a:lumOff val="40000"/>
            </a:schemeClr>
          </a:solid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Ứng dụng số ngẫu nhiên</a:t>
            </a:r>
            <a:endParaRPr sz="2400"/>
          </a:p>
        </p:txBody>
      </p:sp>
      <p:sp>
        <p:nvSpPr>
          <p:cNvPr id="25" name="Google Shape;113;g2abb57c932f_0_49">
            <a:extLst>
              <a:ext uri="{FF2B5EF4-FFF2-40B4-BE49-F238E27FC236}">
                <a16:creationId xmlns:a16="http://schemas.microsoft.com/office/drawing/2014/main" id="{695C64D2-D33C-25BF-5ACF-0ED581BD6A21}"/>
              </a:ext>
            </a:extLst>
          </p:cNvPr>
          <p:cNvSpPr/>
          <p:nvPr/>
        </p:nvSpPr>
        <p:spPr>
          <a:xfrm>
            <a:off x="8520588" y="3910308"/>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Đăng nhập e-mail</a:t>
            </a:r>
            <a:endParaRPr sz="2400"/>
          </a:p>
        </p:txBody>
      </p:sp>
      <p:sp>
        <p:nvSpPr>
          <p:cNvPr id="26" name="Google Shape;114;g2abb57c932f_0_49">
            <a:extLst>
              <a:ext uri="{FF2B5EF4-FFF2-40B4-BE49-F238E27FC236}">
                <a16:creationId xmlns:a16="http://schemas.microsoft.com/office/drawing/2014/main" id="{3A38A51B-4625-9ECF-B3CA-FA2DF18C41F2}"/>
              </a:ext>
            </a:extLst>
          </p:cNvPr>
          <p:cNvSpPr/>
          <p:nvPr/>
        </p:nvSpPr>
        <p:spPr>
          <a:xfrm>
            <a:off x="4930560" y="4942887"/>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Thanh toán online</a:t>
            </a:r>
            <a:endParaRPr sz="2400"/>
          </a:p>
        </p:txBody>
      </p:sp>
      <p:sp>
        <p:nvSpPr>
          <p:cNvPr id="27" name="Google Shape;115;g2abb57c932f_0_49">
            <a:extLst>
              <a:ext uri="{FF2B5EF4-FFF2-40B4-BE49-F238E27FC236}">
                <a16:creationId xmlns:a16="http://schemas.microsoft.com/office/drawing/2014/main" id="{4976FB62-4A1D-3A14-2592-D9087A80E82F}"/>
              </a:ext>
            </a:extLst>
          </p:cNvPr>
          <p:cNvSpPr/>
          <p:nvPr/>
        </p:nvSpPr>
        <p:spPr>
          <a:xfrm>
            <a:off x="8520588" y="1776795"/>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Trao đổi trực tuyến</a:t>
            </a:r>
            <a:endParaRPr sz="2400"/>
          </a:p>
        </p:txBody>
      </p:sp>
      <p:sp>
        <p:nvSpPr>
          <p:cNvPr id="28" name="Google Shape;116;g2abb57c932f_0_49">
            <a:extLst>
              <a:ext uri="{FF2B5EF4-FFF2-40B4-BE49-F238E27FC236}">
                <a16:creationId xmlns:a16="http://schemas.microsoft.com/office/drawing/2014/main" id="{1B36181F-F5AD-8FA6-5BB0-C505CAB9830B}"/>
              </a:ext>
            </a:extLst>
          </p:cNvPr>
          <p:cNvSpPr/>
          <p:nvPr/>
        </p:nvSpPr>
        <p:spPr>
          <a:xfrm>
            <a:off x="1360647" y="1620529"/>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Khóa không dây </a:t>
            </a:r>
            <a:endParaRPr sz="2400"/>
          </a:p>
        </p:txBody>
      </p:sp>
      <p:sp>
        <p:nvSpPr>
          <p:cNvPr id="29" name="Google Shape;117;g2abb57c932f_0_49">
            <a:extLst>
              <a:ext uri="{FF2B5EF4-FFF2-40B4-BE49-F238E27FC236}">
                <a16:creationId xmlns:a16="http://schemas.microsoft.com/office/drawing/2014/main" id="{741A5A8C-F2B8-F863-EECE-28D602189184}"/>
              </a:ext>
            </a:extLst>
          </p:cNvPr>
          <p:cNvSpPr/>
          <p:nvPr/>
        </p:nvSpPr>
        <p:spPr>
          <a:xfrm>
            <a:off x="1360647" y="3910308"/>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Mã hóa</a:t>
            </a:r>
            <a:endParaRPr sz="2400"/>
          </a:p>
        </p:txBody>
      </p:sp>
      <p:sp>
        <p:nvSpPr>
          <p:cNvPr id="31" name="Google Shape;116;g2abb57c932f_0_49">
            <a:extLst>
              <a:ext uri="{FF2B5EF4-FFF2-40B4-BE49-F238E27FC236}">
                <a16:creationId xmlns:a16="http://schemas.microsoft.com/office/drawing/2014/main" id="{E00238D4-8345-79C1-A85C-76930CB024A9}"/>
              </a:ext>
            </a:extLst>
          </p:cNvPr>
          <p:cNvSpPr/>
          <p:nvPr/>
        </p:nvSpPr>
        <p:spPr>
          <a:xfrm>
            <a:off x="4930560" y="1157611"/>
            <a:ext cx="2309400" cy="1491300"/>
          </a:xfrm>
          <a:prstGeom prst="ellipse">
            <a:avLst/>
          </a:prstGeom>
          <a:solidFill>
            <a:schemeClr val="accent3"/>
          </a:solidFill>
          <a:ln w="571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a:t>Liên lạc từ xa </a:t>
            </a:r>
            <a:endParaRPr sz="2400"/>
          </a:p>
        </p:txBody>
      </p:sp>
      <p:cxnSp>
        <p:nvCxnSpPr>
          <p:cNvPr id="47" name="Straight Arrow Connector 46">
            <a:extLst>
              <a:ext uri="{FF2B5EF4-FFF2-40B4-BE49-F238E27FC236}">
                <a16:creationId xmlns:a16="http://schemas.microsoft.com/office/drawing/2014/main" id="{005B3224-F638-00E6-2B98-51085858FE1B}"/>
              </a:ext>
            </a:extLst>
          </p:cNvPr>
          <p:cNvCxnSpPr>
            <a:cxnSpLocks/>
            <a:stCxn id="24" idx="5"/>
            <a:endCxn id="25" idx="2"/>
          </p:cNvCxnSpPr>
          <p:nvPr/>
        </p:nvCxnSpPr>
        <p:spPr>
          <a:xfrm>
            <a:off x="6982455" y="4334731"/>
            <a:ext cx="1538133" cy="321227"/>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B92F0F9-DAFE-4691-B459-F984349FEEEE}"/>
              </a:ext>
            </a:extLst>
          </p:cNvPr>
          <p:cNvCxnSpPr>
            <a:cxnSpLocks/>
            <a:stCxn id="24" idx="7"/>
          </p:cNvCxnSpPr>
          <p:nvPr/>
        </p:nvCxnSpPr>
        <p:spPr>
          <a:xfrm flipV="1">
            <a:off x="6982455" y="2844979"/>
            <a:ext cx="1639031" cy="435244"/>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981AF52-B049-C853-57B9-F88B203891FE}"/>
              </a:ext>
            </a:extLst>
          </p:cNvPr>
          <p:cNvCxnSpPr>
            <a:cxnSpLocks/>
            <a:stCxn id="24" idx="3"/>
            <a:endCxn id="29" idx="6"/>
          </p:cNvCxnSpPr>
          <p:nvPr/>
        </p:nvCxnSpPr>
        <p:spPr>
          <a:xfrm flipH="1">
            <a:off x="3670047" y="4334731"/>
            <a:ext cx="1518018" cy="321227"/>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FFFF631-AA1E-8E6B-D678-13311C4F6DEE}"/>
              </a:ext>
            </a:extLst>
          </p:cNvPr>
          <p:cNvCxnSpPr>
            <a:cxnSpLocks/>
            <a:stCxn id="24" idx="1"/>
          </p:cNvCxnSpPr>
          <p:nvPr/>
        </p:nvCxnSpPr>
        <p:spPr>
          <a:xfrm flipH="1" flipV="1">
            <a:off x="3635665" y="2708725"/>
            <a:ext cx="1552400" cy="571498"/>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788CB24-B5C7-7454-A2C0-901A07B77A41}"/>
              </a:ext>
            </a:extLst>
          </p:cNvPr>
          <p:cNvCxnSpPr>
            <a:cxnSpLocks/>
            <a:stCxn id="24" idx="0"/>
            <a:endCxn id="31" idx="4"/>
          </p:cNvCxnSpPr>
          <p:nvPr/>
        </p:nvCxnSpPr>
        <p:spPr>
          <a:xfrm flipV="1">
            <a:off x="6085260" y="2648911"/>
            <a:ext cx="0" cy="412916"/>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9AE97628-D60C-1301-5D70-EC8F710240EE}"/>
              </a:ext>
            </a:extLst>
          </p:cNvPr>
          <p:cNvCxnSpPr>
            <a:cxnSpLocks/>
            <a:stCxn id="24" idx="4"/>
            <a:endCxn id="26" idx="0"/>
          </p:cNvCxnSpPr>
          <p:nvPr/>
        </p:nvCxnSpPr>
        <p:spPr>
          <a:xfrm>
            <a:off x="6085260" y="4553127"/>
            <a:ext cx="0" cy="38976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2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C75549E-33B3-FB67-143C-E43116832424}"/>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8" name="TextBox 7">
            <a:extLst>
              <a:ext uri="{FF2B5EF4-FFF2-40B4-BE49-F238E27FC236}">
                <a16:creationId xmlns:a16="http://schemas.microsoft.com/office/drawing/2014/main" id="{46358FAE-2EE5-1611-97E4-69E014C647C0}"/>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a:latin typeface="+mn-lt"/>
                <a:ea typeface="Calibri"/>
                <a:cs typeface="Calibri"/>
                <a:sym typeface="Calibri"/>
              </a:rPr>
              <a:t> </a:t>
            </a:r>
            <a:r>
              <a:rPr lang="vi-VN" sz="3000">
                <a:solidFill>
                  <a:schemeClr val="bg1">
                    <a:lumMod val="75000"/>
                  </a:schemeClr>
                </a:solidFill>
                <a:latin typeface="+mn-lt"/>
                <a:ea typeface="Calibri"/>
                <a:cs typeface="Calibri"/>
                <a:sym typeface="Calibri"/>
              </a:rPr>
              <a:t>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a:latin typeface="+mn-lt"/>
                <a:ea typeface="Calibri"/>
                <a:cs typeface="Calibri"/>
                <a:sym typeface="Calibri"/>
              </a:rPr>
              <a:t> </a:t>
            </a:r>
            <a:r>
              <a:rPr lang="vi-VN" sz="3000">
                <a:solidFill>
                  <a:schemeClr val="bg1">
                    <a:lumMod val="75000"/>
                  </a:schemeClr>
                </a:solidFill>
                <a:latin typeface="+mn-lt"/>
                <a:ea typeface="Calibri"/>
                <a:cs typeface="Calibri"/>
                <a:sym typeface="Calibri"/>
              </a:rPr>
              <a:t>Thực hiện trên </a:t>
            </a:r>
            <a:r>
              <a:rPr lang="en-US" sz="3000">
                <a:solidFill>
                  <a:schemeClr val="bg1">
                    <a:lumMod val="75000"/>
                  </a:schemeClr>
                </a:solidFill>
                <a:latin typeface="+mn-lt"/>
                <a:ea typeface="Calibri"/>
                <a:cs typeface="Calibri"/>
                <a:sym typeface="Calibri"/>
              </a:rPr>
              <a:t>MicroBlaze</a:t>
            </a:r>
            <a:endParaRPr lang="vi-VN" sz="3000">
              <a:solidFill>
                <a:schemeClr val="bg1">
                  <a:lumMod val="75000"/>
                </a:schemeClr>
              </a:solidFill>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rPr>
              <a:t> 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a:solidFill>
                  <a:schemeClr val="bg1">
                    <a:lumMod val="75000"/>
                  </a:schemeClr>
                </a:solidFill>
                <a:latin typeface="+mn-lt"/>
                <a:ea typeface="Calibri"/>
                <a:cs typeface="Calibri"/>
                <a:sym typeface="Calibri"/>
              </a:rPr>
              <a:t> Kết quả và thảo luận</a:t>
            </a:r>
          </a:p>
        </p:txBody>
      </p:sp>
      <p:sp>
        <p:nvSpPr>
          <p:cNvPr id="9" name="Slide Number Placeholder 3">
            <a:extLst>
              <a:ext uri="{FF2B5EF4-FFF2-40B4-BE49-F238E27FC236}">
                <a16:creationId xmlns:a16="http://schemas.microsoft.com/office/drawing/2014/main" id="{5C07AC7C-5886-B02A-46C7-CF41081AB45C}"/>
              </a:ext>
            </a:extLst>
          </p:cNvPr>
          <p:cNvSpPr>
            <a:spLocks noGrp="1"/>
          </p:cNvSpPr>
          <p:nvPr>
            <p:ph type="sldNum" idx="12"/>
          </p:nvPr>
        </p:nvSpPr>
        <p:spPr>
          <a:xfrm>
            <a:off x="8737600" y="6356353"/>
            <a:ext cx="2844800" cy="365125"/>
          </a:xfrm>
        </p:spPr>
        <p:txBody>
          <a:bodyPr/>
          <a:lstStyle/>
          <a:p>
            <a:fld id="{539C8F75-6C54-4CF7-AD6F-5B3CBE83B35F}" type="slidenum">
              <a:rPr lang="en-US" smtClean="0"/>
              <a:t>5</a:t>
            </a:fld>
            <a:endParaRPr lang="en-US"/>
          </a:p>
        </p:txBody>
      </p:sp>
    </p:spTree>
    <p:extLst>
      <p:ext uri="{BB962C8B-B14F-4D97-AF65-F5344CB8AC3E}">
        <p14:creationId xmlns:p14="http://schemas.microsoft.com/office/powerpoint/2010/main" val="349540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8ADB18B5-7847-951D-45C5-2399E9653ACF}"/>
              </a:ext>
            </a:extLst>
          </p:cNvPr>
          <p:cNvSpPr>
            <a:spLocks noGrp="1"/>
          </p:cNvSpPr>
          <p:nvPr>
            <p:ph type="sldNum" idx="12"/>
          </p:nvPr>
        </p:nvSpPr>
        <p:spPr/>
        <p:txBody>
          <a:bodyPr/>
          <a:lstStyle/>
          <a:p>
            <a:fld id="{539C8F75-6C54-4CF7-AD6F-5B3CBE83B35F}" type="slidenum">
              <a:rPr lang="en-US" smtClean="0"/>
              <a:t>6</a:t>
            </a:fld>
            <a:endParaRPr lang="en-US"/>
          </a:p>
        </p:txBody>
      </p:sp>
      <p:sp>
        <p:nvSpPr>
          <p:cNvPr id="11" name="Title 1">
            <a:extLst>
              <a:ext uri="{FF2B5EF4-FFF2-40B4-BE49-F238E27FC236}">
                <a16:creationId xmlns:a16="http://schemas.microsoft.com/office/drawing/2014/main" id="{80357C77-F40B-2198-EBDD-1769E10B8AFD}"/>
              </a:ext>
            </a:extLst>
          </p:cNvPr>
          <p:cNvSpPr>
            <a:spLocks noGrp="1"/>
          </p:cNvSpPr>
          <p:nvPr>
            <p:ph type="title"/>
          </p:nvPr>
        </p:nvSpPr>
        <p:spPr>
          <a:xfrm>
            <a:off x="1320800" y="152400"/>
            <a:ext cx="10261600" cy="715962"/>
          </a:xfrm>
        </p:spPr>
        <p:txBody>
          <a:bodyPr>
            <a:normAutofit/>
          </a:bodyPr>
          <a:lstStyle/>
          <a:p>
            <a:r>
              <a:rPr lang="vi-VN" sz="3200">
                <a:latin typeface="+mn-lt"/>
              </a:rPr>
              <a:t>2. Thiết kế mạch</a:t>
            </a:r>
            <a:endParaRPr lang="en-US" sz="3200"/>
          </a:p>
        </p:txBody>
      </p:sp>
      <p:sp>
        <p:nvSpPr>
          <p:cNvPr id="21" name="TextBox 20">
            <a:extLst>
              <a:ext uri="{FF2B5EF4-FFF2-40B4-BE49-F238E27FC236}">
                <a16:creationId xmlns:a16="http://schemas.microsoft.com/office/drawing/2014/main" id="{E053416F-6CA8-B205-D98D-ABAA972766A1}"/>
              </a:ext>
            </a:extLst>
          </p:cNvPr>
          <p:cNvSpPr txBox="1"/>
          <p:nvPr/>
        </p:nvSpPr>
        <p:spPr>
          <a:xfrm>
            <a:off x="0" y="6590184"/>
            <a:ext cx="5359159" cy="230832"/>
          </a:xfrm>
          <a:prstGeom prst="rect">
            <a:avLst/>
          </a:prstGeom>
          <a:noFill/>
        </p:spPr>
        <p:txBody>
          <a:bodyPr wrap="none" rtlCol="0">
            <a:spAutoFit/>
          </a:bodyPr>
          <a:lstStyle/>
          <a:p>
            <a:pPr rtl="0">
              <a:spcBef>
                <a:spcPts val="0"/>
              </a:spcBef>
              <a:spcAft>
                <a:spcPts val="0"/>
              </a:spcAft>
            </a:pPr>
            <a:r>
              <a:rPr lang="vi-VN" sz="900">
                <a:solidFill>
                  <a:schemeClr val="tx1">
                    <a:lumMod val="50000"/>
                    <a:lumOff val="50000"/>
                  </a:schemeClr>
                </a:solidFill>
                <a:latin typeface="+mn-lt"/>
              </a:rPr>
              <a:t>[2] </a:t>
            </a:r>
            <a:r>
              <a:rPr lang="en-US" sz="900" b="0" i="0" u="none" strike="noStrike">
                <a:solidFill>
                  <a:schemeClr val="tx1">
                    <a:lumMod val="50000"/>
                    <a:lumOff val="50000"/>
                  </a:schemeClr>
                </a:solidFill>
                <a:effectLst/>
                <a:latin typeface="+mn-lt"/>
              </a:rPr>
              <a:t>https://www.incbtech.com/articles/17-paranormal-electronic/333-white-noise-generator-art078.html</a:t>
            </a:r>
            <a:endParaRPr lang="en-US" sz="900" b="0">
              <a:solidFill>
                <a:schemeClr val="tx1">
                  <a:lumMod val="50000"/>
                  <a:lumOff val="50000"/>
                </a:schemeClr>
              </a:solidFill>
              <a:effectLst/>
              <a:latin typeface="+mn-lt"/>
            </a:endParaRPr>
          </a:p>
        </p:txBody>
      </p:sp>
      <p:pic>
        <p:nvPicPr>
          <p:cNvPr id="16" name="Picture 15">
            <a:extLst>
              <a:ext uri="{FF2B5EF4-FFF2-40B4-BE49-F238E27FC236}">
                <a16:creationId xmlns:a16="http://schemas.microsoft.com/office/drawing/2014/main" id="{585DDA36-62D5-4721-BAEE-45CF26709791}"/>
              </a:ext>
            </a:extLst>
          </p:cNvPr>
          <p:cNvPicPr/>
          <p:nvPr/>
        </p:nvPicPr>
        <p:blipFill>
          <a:blip r:embed="rId2"/>
          <a:stretch>
            <a:fillRect/>
          </a:stretch>
        </p:blipFill>
        <p:spPr>
          <a:xfrm>
            <a:off x="6096000" y="2151918"/>
            <a:ext cx="5613400" cy="1532515"/>
          </a:xfrm>
          <a:prstGeom prst="rect">
            <a:avLst/>
          </a:prstGeom>
        </p:spPr>
      </p:pic>
      <p:sp>
        <p:nvSpPr>
          <p:cNvPr id="2" name="TextBox 1">
            <a:extLst>
              <a:ext uri="{FF2B5EF4-FFF2-40B4-BE49-F238E27FC236}">
                <a16:creationId xmlns:a16="http://schemas.microsoft.com/office/drawing/2014/main" id="{316DADC5-DC38-41AA-9D07-F542A21DAE40}"/>
              </a:ext>
            </a:extLst>
          </p:cNvPr>
          <p:cNvSpPr txBox="1"/>
          <p:nvPr/>
        </p:nvSpPr>
        <p:spPr>
          <a:xfrm>
            <a:off x="8134701" y="4127481"/>
            <a:ext cx="1733167" cy="338554"/>
          </a:xfrm>
          <a:prstGeom prst="rect">
            <a:avLst/>
          </a:prstGeom>
          <a:noFill/>
        </p:spPr>
        <p:txBody>
          <a:bodyPr wrap="none" rtlCol="0">
            <a:spAutoFit/>
          </a:bodyPr>
          <a:lstStyle/>
          <a:p>
            <a:r>
              <a:rPr lang="en-US" sz="1600" dirty="0"/>
              <a:t>S</a:t>
            </a:r>
            <a:r>
              <a:rPr lang="vi-VN" sz="1600" dirty="0"/>
              <a:t>ơ</a:t>
            </a:r>
            <a:r>
              <a:rPr lang="en-US" sz="1600" dirty="0"/>
              <a:t> </a:t>
            </a:r>
            <a:r>
              <a:rPr lang="en-US" sz="1600" dirty="0" err="1"/>
              <a:t>đồ</a:t>
            </a:r>
            <a:r>
              <a:rPr lang="en-US" sz="1600" dirty="0"/>
              <a:t> </a:t>
            </a:r>
            <a:r>
              <a:rPr lang="en-US" sz="1600" dirty="0" err="1"/>
              <a:t>nguyên</a:t>
            </a:r>
            <a:r>
              <a:rPr lang="en-US" sz="1600" dirty="0"/>
              <a:t> </a:t>
            </a:r>
            <a:r>
              <a:rPr lang="en-US" sz="1600" dirty="0" err="1"/>
              <a:t>lý</a:t>
            </a:r>
            <a:r>
              <a:rPr lang="en-US" sz="1600" dirty="0"/>
              <a:t> </a:t>
            </a:r>
          </a:p>
        </p:txBody>
      </p:sp>
      <p:pic>
        <p:nvPicPr>
          <p:cNvPr id="17" name="Picture 16">
            <a:extLst>
              <a:ext uri="{FF2B5EF4-FFF2-40B4-BE49-F238E27FC236}">
                <a16:creationId xmlns:a16="http://schemas.microsoft.com/office/drawing/2014/main" id="{14AD5C4D-2F6D-472A-966C-9F64824698D2}"/>
              </a:ext>
            </a:extLst>
          </p:cNvPr>
          <p:cNvPicPr/>
          <p:nvPr/>
        </p:nvPicPr>
        <p:blipFill>
          <a:blip r:embed="rId3"/>
          <a:stretch>
            <a:fillRect/>
          </a:stretch>
        </p:blipFill>
        <p:spPr>
          <a:xfrm>
            <a:off x="1320800" y="2116332"/>
            <a:ext cx="3692843" cy="2016235"/>
          </a:xfrm>
          <a:prstGeom prst="rect">
            <a:avLst/>
          </a:prstGeom>
        </p:spPr>
      </p:pic>
      <p:sp>
        <p:nvSpPr>
          <p:cNvPr id="19" name="TextBox 18">
            <a:extLst>
              <a:ext uri="{FF2B5EF4-FFF2-40B4-BE49-F238E27FC236}">
                <a16:creationId xmlns:a16="http://schemas.microsoft.com/office/drawing/2014/main" id="{E399DAD1-6613-4943-95F3-1730EB526544}"/>
              </a:ext>
            </a:extLst>
          </p:cNvPr>
          <p:cNvSpPr txBox="1"/>
          <p:nvPr/>
        </p:nvSpPr>
        <p:spPr>
          <a:xfrm>
            <a:off x="2399222" y="4127481"/>
            <a:ext cx="1173719" cy="338554"/>
          </a:xfrm>
          <a:prstGeom prst="rect">
            <a:avLst/>
          </a:prstGeom>
          <a:noFill/>
        </p:spPr>
        <p:txBody>
          <a:bodyPr wrap="none" rtlCol="0">
            <a:spAutoFit/>
          </a:bodyPr>
          <a:lstStyle/>
          <a:p>
            <a:r>
              <a:rPr lang="en-US" sz="1600" dirty="0"/>
              <a:t>S</a:t>
            </a:r>
            <a:r>
              <a:rPr lang="vi-VN" sz="1600" dirty="0"/>
              <a:t>ơ</a:t>
            </a:r>
            <a:r>
              <a:rPr lang="en-US" sz="1600" dirty="0"/>
              <a:t> </a:t>
            </a:r>
            <a:r>
              <a:rPr lang="en-US" sz="1600" dirty="0" err="1"/>
              <a:t>đồ</a:t>
            </a:r>
            <a:r>
              <a:rPr lang="en-US" sz="1600" dirty="0"/>
              <a:t> </a:t>
            </a:r>
            <a:r>
              <a:rPr lang="en-US" sz="1600" dirty="0" err="1"/>
              <a:t>khối</a:t>
            </a:r>
            <a:endParaRPr lang="en-US" sz="1600" dirty="0"/>
          </a:p>
        </p:txBody>
      </p:sp>
    </p:spTree>
    <p:extLst>
      <p:ext uri="{BB962C8B-B14F-4D97-AF65-F5344CB8AC3E}">
        <p14:creationId xmlns:p14="http://schemas.microsoft.com/office/powerpoint/2010/main" val="257635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35707E2-35AE-2E3C-8A84-EC8A66A65FC7}"/>
              </a:ext>
            </a:extLst>
          </p:cNvPr>
          <p:cNvSpPr>
            <a:spLocks noGrp="1"/>
          </p:cNvSpPr>
          <p:nvPr>
            <p:ph type="title"/>
          </p:nvPr>
        </p:nvSpPr>
        <p:spPr>
          <a:xfrm>
            <a:off x="1320800" y="152400"/>
            <a:ext cx="10261600" cy="715962"/>
          </a:xfrm>
        </p:spPr>
        <p:txBody>
          <a:bodyPr>
            <a:normAutofit/>
          </a:bodyPr>
          <a:lstStyle/>
          <a:p>
            <a:r>
              <a:rPr lang="en-US" sz="3200" b="1">
                <a:latin typeface="+mn-lt"/>
                <a:ea typeface="Calibri"/>
                <a:cs typeface="Calibri"/>
                <a:sym typeface="Calibri"/>
              </a:rPr>
              <a:t>NỘI DUNG BÁO CÁO</a:t>
            </a:r>
            <a:endParaRPr lang="en-US" sz="3200"/>
          </a:p>
        </p:txBody>
      </p:sp>
      <p:sp>
        <p:nvSpPr>
          <p:cNvPr id="7" name="TextBox 6">
            <a:extLst>
              <a:ext uri="{FF2B5EF4-FFF2-40B4-BE49-F238E27FC236}">
                <a16:creationId xmlns:a16="http://schemas.microsoft.com/office/drawing/2014/main" id="{218DE687-7754-4257-9F84-E24289C7F2CF}"/>
              </a:ext>
            </a:extLst>
          </p:cNvPr>
          <p:cNvSpPr txBox="1"/>
          <p:nvPr/>
        </p:nvSpPr>
        <p:spPr>
          <a:xfrm>
            <a:off x="1407886" y="1346719"/>
            <a:ext cx="9064171" cy="4888518"/>
          </a:xfrm>
          <a:prstGeom prst="rect">
            <a:avLst/>
          </a:prstGeom>
          <a:noFill/>
        </p:spPr>
        <p:txBody>
          <a:bodyPr wrap="square" rtlCol="0">
            <a:spAutoFit/>
          </a:bodyPr>
          <a:lstStyle/>
          <a:p>
            <a:pPr marL="565150" lvl="0" indent="-514350" rtl="0">
              <a:lnSpc>
                <a:spcPct val="150000"/>
              </a:lnSpc>
              <a:spcBef>
                <a:spcPts val="0"/>
              </a:spcBef>
              <a:spcAft>
                <a:spcPts val="0"/>
              </a:spcAft>
              <a:buClr>
                <a:schemeClr val="dk1"/>
              </a:buClr>
              <a:buSzPts val="2800"/>
              <a:buFont typeface="+mj-lt"/>
              <a:buAutoNum type="arabicPeriod"/>
            </a:pPr>
            <a:r>
              <a:rPr lang="vi-VN" sz="3000" dirty="0">
                <a:latin typeface="+mn-lt"/>
                <a:ea typeface="Calibri"/>
                <a:cs typeface="Calibri"/>
                <a:sym typeface="Calibri"/>
              </a:rPr>
              <a:t> </a:t>
            </a:r>
            <a:r>
              <a:rPr lang="vi-VN" sz="3000" dirty="0">
                <a:solidFill>
                  <a:schemeClr val="bg1">
                    <a:lumMod val="75000"/>
                  </a:schemeClr>
                </a:solidFill>
                <a:latin typeface="+mn-lt"/>
                <a:ea typeface="Calibri"/>
                <a:cs typeface="Calibri"/>
                <a:sym typeface="Calibri"/>
              </a:rPr>
              <a:t>Giới thiệu chung</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rPr>
              <a:t> Thiết kế mạch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ea typeface="Calibri"/>
                <a:cs typeface="Calibri"/>
                <a:sym typeface="Calibri"/>
              </a:rPr>
              <a:t> </a:t>
            </a:r>
            <a:r>
              <a:rPr lang="en-US" sz="3000" dirty="0" err="1">
                <a:latin typeface="+mn-lt"/>
                <a:ea typeface="Calibri"/>
                <a:cs typeface="Calibri"/>
                <a:sym typeface="Calibri"/>
              </a:rPr>
              <a:t>Cấu</a:t>
            </a:r>
            <a:r>
              <a:rPr lang="en-US" sz="3000" dirty="0">
                <a:latin typeface="+mn-lt"/>
                <a:ea typeface="Calibri"/>
                <a:cs typeface="Calibri"/>
                <a:sym typeface="Calibri"/>
              </a:rPr>
              <a:t> </a:t>
            </a:r>
            <a:r>
              <a:rPr lang="en-US" sz="3000" dirty="0" err="1">
                <a:latin typeface="+mn-lt"/>
                <a:ea typeface="Calibri"/>
                <a:cs typeface="Calibri"/>
                <a:sym typeface="Calibri"/>
              </a:rPr>
              <a:t>hình</a:t>
            </a:r>
            <a:r>
              <a:rPr lang="en-US" sz="3000" dirty="0">
                <a:latin typeface="+mn-lt"/>
                <a:ea typeface="Calibri"/>
                <a:cs typeface="Calibri"/>
                <a:sym typeface="Calibri"/>
              </a:rPr>
              <a:t> </a:t>
            </a:r>
            <a:r>
              <a:rPr lang="en-US" sz="3000" dirty="0" err="1">
                <a:latin typeface="+mn-lt"/>
                <a:ea typeface="Calibri"/>
                <a:cs typeface="Calibri"/>
                <a:sym typeface="Calibri"/>
              </a:rPr>
              <a:t>phần</a:t>
            </a:r>
            <a:r>
              <a:rPr lang="en-US" sz="3000" dirty="0">
                <a:latin typeface="+mn-lt"/>
                <a:ea typeface="Calibri"/>
                <a:cs typeface="Calibri"/>
                <a:sym typeface="Calibri"/>
              </a:rPr>
              <a:t> </a:t>
            </a:r>
            <a:r>
              <a:rPr lang="en-US" sz="3000" dirty="0" err="1">
                <a:latin typeface="+mn-lt"/>
                <a:ea typeface="Calibri"/>
                <a:cs typeface="Calibri"/>
                <a:sym typeface="Calibri"/>
              </a:rPr>
              <a:t>cứng</a:t>
            </a:r>
            <a:r>
              <a:rPr lang="en-US" sz="3000" dirty="0">
                <a:latin typeface="+mn-lt"/>
                <a:ea typeface="Calibri"/>
                <a:cs typeface="Calibri"/>
                <a:sym typeface="Calibri"/>
              </a:rPr>
              <a:t> </a:t>
            </a:r>
            <a:r>
              <a:rPr lang="en-US" sz="3000" dirty="0" err="1">
                <a:latin typeface="+mn-lt"/>
                <a:ea typeface="Calibri"/>
                <a:cs typeface="Calibri"/>
                <a:sym typeface="Calibri"/>
              </a:rPr>
              <a:t>cho</a:t>
            </a:r>
            <a:r>
              <a:rPr lang="en-US" sz="3000" dirty="0">
                <a:latin typeface="+mn-lt"/>
                <a:ea typeface="Calibri"/>
                <a:cs typeface="Calibri"/>
                <a:sym typeface="Calibri"/>
              </a:rPr>
              <a:t> </a:t>
            </a:r>
            <a:r>
              <a:rPr lang="en-US" sz="3000" dirty="0" err="1">
                <a:latin typeface="+mn-lt"/>
                <a:ea typeface="Calibri"/>
                <a:cs typeface="Calibri"/>
                <a:sym typeface="Calibri"/>
              </a:rPr>
              <a:t>PYNQ</a:t>
            </a:r>
            <a:r>
              <a:rPr lang="en-US" sz="3000" dirty="0">
                <a:latin typeface="+mn-lt"/>
                <a:ea typeface="Calibri"/>
                <a:cs typeface="Calibri"/>
                <a:sym typeface="Calibri"/>
              </a:rPr>
              <a:t> – </a:t>
            </a:r>
            <a:r>
              <a:rPr lang="en-US" sz="3000" dirty="0" err="1">
                <a:latin typeface="+mn-lt"/>
                <a:ea typeface="Calibri"/>
                <a:cs typeface="Calibri"/>
                <a:sym typeface="Calibri"/>
              </a:rPr>
              <a:t>Z2</a:t>
            </a:r>
            <a:endParaRPr lang="vi-VN" sz="3000" dirty="0">
              <a:latin typeface="+mn-lt"/>
              <a:ea typeface="Calibri"/>
              <a:cs typeface="Calibri"/>
              <a:sym typeface="Calibri"/>
            </a:endParaRPr>
          </a:p>
          <a:p>
            <a:pPr marL="565150" lvl="0" indent="-514350" rtl="0">
              <a:lnSpc>
                <a:spcPct val="150000"/>
              </a:lnSpc>
              <a:spcBef>
                <a:spcPts val="1000"/>
              </a:spcBef>
              <a:spcAft>
                <a:spcPts val="0"/>
              </a:spcAft>
              <a:buClr>
                <a:schemeClr val="dk1"/>
              </a:buClr>
              <a:buSzPts val="2800"/>
              <a:buFont typeface="+mj-lt"/>
              <a:buAutoNum type="arabicPeriod"/>
            </a:pPr>
            <a:r>
              <a:rPr lang="vi-VN" sz="3000" dirty="0">
                <a:latin typeface="+mn-lt"/>
              </a:rPr>
              <a:t> </a:t>
            </a:r>
            <a:r>
              <a:rPr lang="vi-VN" sz="3000" dirty="0">
                <a:solidFill>
                  <a:schemeClr val="bg1">
                    <a:lumMod val="75000"/>
                  </a:schemeClr>
                </a:solidFill>
                <a:latin typeface="+mn-lt"/>
              </a:rPr>
              <a:t>Đánh giá mức độ ngẫu nhiên </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Các phương pháp tấn công mạch</a:t>
            </a:r>
          </a:p>
          <a:p>
            <a:pPr marL="565150" lvl="0" indent="-514350" rtl="0">
              <a:lnSpc>
                <a:spcPct val="150000"/>
              </a:lnSpc>
              <a:spcBef>
                <a:spcPts val="1000"/>
              </a:spcBef>
              <a:spcAft>
                <a:spcPts val="0"/>
              </a:spcAft>
              <a:buClr>
                <a:schemeClr val="dk1"/>
              </a:buClr>
              <a:buSzPts val="2800"/>
              <a:buFont typeface="+mj-lt"/>
              <a:buAutoNum type="arabicPeriod"/>
            </a:pPr>
            <a:r>
              <a:rPr lang="vi-VN" sz="3000" dirty="0">
                <a:solidFill>
                  <a:schemeClr val="bg1">
                    <a:lumMod val="75000"/>
                  </a:schemeClr>
                </a:solidFill>
                <a:latin typeface="+mn-lt"/>
                <a:ea typeface="Calibri"/>
                <a:cs typeface="Calibri"/>
                <a:sym typeface="Calibri"/>
              </a:rPr>
              <a:t> Kết quả và thảo luận</a:t>
            </a:r>
          </a:p>
        </p:txBody>
      </p:sp>
      <p:sp>
        <p:nvSpPr>
          <p:cNvPr id="8" name="Slide Number Placeholder 3">
            <a:extLst>
              <a:ext uri="{FF2B5EF4-FFF2-40B4-BE49-F238E27FC236}">
                <a16:creationId xmlns:a16="http://schemas.microsoft.com/office/drawing/2014/main" id="{86A59F10-A2D6-D325-8F5C-5369A1A5F53C}"/>
              </a:ext>
            </a:extLst>
          </p:cNvPr>
          <p:cNvSpPr>
            <a:spLocks noGrp="1"/>
          </p:cNvSpPr>
          <p:nvPr>
            <p:ph type="sldNum" idx="12"/>
          </p:nvPr>
        </p:nvSpPr>
        <p:spPr>
          <a:xfrm>
            <a:off x="8737600" y="6356353"/>
            <a:ext cx="2844800" cy="365125"/>
          </a:xfrm>
        </p:spPr>
        <p:txBody>
          <a:bodyPr/>
          <a:lstStyle/>
          <a:p>
            <a:fld id="{539C8F75-6C54-4CF7-AD6F-5B3CBE83B35F}" type="slidenum">
              <a:rPr lang="en-US" smtClean="0"/>
              <a:t>7</a:t>
            </a:fld>
            <a:endParaRPr lang="en-US"/>
          </a:p>
        </p:txBody>
      </p:sp>
    </p:spTree>
    <p:extLst>
      <p:ext uri="{BB962C8B-B14F-4D97-AF65-F5344CB8AC3E}">
        <p14:creationId xmlns:p14="http://schemas.microsoft.com/office/powerpoint/2010/main" val="412816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2">
            <a:extLst>
              <a:ext uri="{FF2B5EF4-FFF2-40B4-BE49-F238E27FC236}">
                <a16:creationId xmlns:a16="http://schemas.microsoft.com/office/drawing/2014/main" id="{BE4B04FA-FBA2-0B2E-2089-F2DB32E7F081}"/>
              </a:ext>
            </a:extLst>
          </p:cNvPr>
          <p:cNvSpPr>
            <a:spLocks noGrp="1"/>
          </p:cNvSpPr>
          <p:nvPr>
            <p:ph type="dt" idx="10"/>
          </p:nvPr>
        </p:nvSpPr>
        <p:spPr>
          <a:xfrm>
            <a:off x="609600" y="6356353"/>
            <a:ext cx="2844800" cy="365125"/>
          </a:xfrm>
        </p:spPr>
        <p:txBody>
          <a:bodyPr/>
          <a:lstStyle/>
          <a:p>
            <a:fld id="{3CFEDE5F-C209-42C8-9FB2-D3905E284B3C}" type="datetime1">
              <a:rPr lang="en-US" smtClean="0"/>
              <a:t>12/29/2024</a:t>
            </a:fld>
            <a:endParaRPr lang="en-US"/>
          </a:p>
        </p:txBody>
      </p:sp>
      <p:sp>
        <p:nvSpPr>
          <p:cNvPr id="40" name="Slide Number Placeholder 12">
            <a:extLst>
              <a:ext uri="{FF2B5EF4-FFF2-40B4-BE49-F238E27FC236}">
                <a16:creationId xmlns:a16="http://schemas.microsoft.com/office/drawing/2014/main" id="{22EF2CEC-AC2F-B137-0464-3AF85F531457}"/>
              </a:ext>
            </a:extLst>
          </p:cNvPr>
          <p:cNvSpPr>
            <a:spLocks noGrp="1"/>
          </p:cNvSpPr>
          <p:nvPr>
            <p:ph type="sldNum" idx="12"/>
          </p:nvPr>
        </p:nvSpPr>
        <p:spPr>
          <a:xfrm>
            <a:off x="8737600" y="6356353"/>
            <a:ext cx="2844800" cy="365125"/>
          </a:xfrm>
        </p:spPr>
        <p:txBody>
          <a:bodyPr/>
          <a:lstStyle/>
          <a:p>
            <a:fld id="{539C8F75-6C54-4CF7-AD6F-5B3CBE83B35F}" type="slidenum">
              <a:rPr lang="en-US" smtClean="0"/>
              <a:t>8</a:t>
            </a:fld>
            <a:endParaRPr lang="en-US"/>
          </a:p>
        </p:txBody>
      </p:sp>
      <p:sp>
        <p:nvSpPr>
          <p:cNvPr id="19" name="Title 1">
            <a:extLst>
              <a:ext uri="{FF2B5EF4-FFF2-40B4-BE49-F238E27FC236}">
                <a16:creationId xmlns:a16="http://schemas.microsoft.com/office/drawing/2014/main" id="{CFD2B60C-20B8-D7FF-F716-CF4D2B10F55C}"/>
              </a:ext>
            </a:extLst>
          </p:cNvPr>
          <p:cNvSpPr txBox="1">
            <a:spLocks/>
          </p:cNvSpPr>
          <p:nvPr/>
        </p:nvSpPr>
        <p:spPr>
          <a:xfrm>
            <a:off x="1319494" y="150892"/>
            <a:ext cx="10261600" cy="7159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3200" dirty="0"/>
              <a:t>3. Thực hiện trên </a:t>
            </a:r>
            <a:r>
              <a:rPr lang="en-US" sz="3200" dirty="0" err="1"/>
              <a:t>PYNQ</a:t>
            </a:r>
            <a:r>
              <a:rPr lang="en-US" sz="3200" dirty="0"/>
              <a:t> – </a:t>
            </a:r>
            <a:r>
              <a:rPr lang="en-US" sz="3200" dirty="0" err="1"/>
              <a:t>Z2</a:t>
            </a:r>
            <a:endParaRPr lang="en-US" sz="3200" dirty="0">
              <a:solidFill>
                <a:schemeClr val="tx1"/>
              </a:solidFill>
            </a:endParaRPr>
          </a:p>
        </p:txBody>
      </p:sp>
      <p:pic>
        <p:nvPicPr>
          <p:cNvPr id="20" name="Picture 19" descr="C:\Users\Admi\AppData\Local\Microsoft\Windows\INetCache\Content.MSO\CABF513.tmp">
            <a:extLst>
              <a:ext uri="{FF2B5EF4-FFF2-40B4-BE49-F238E27FC236}">
                <a16:creationId xmlns:a16="http://schemas.microsoft.com/office/drawing/2014/main" id="{D30A365D-FED5-404D-A139-6E26DBF587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9792" y="1807484"/>
            <a:ext cx="5812415" cy="3243032"/>
          </a:xfrm>
          <a:prstGeom prst="rect">
            <a:avLst/>
          </a:prstGeom>
          <a:noFill/>
          <a:ln>
            <a:noFill/>
          </a:ln>
        </p:spPr>
      </p:pic>
      <p:sp>
        <p:nvSpPr>
          <p:cNvPr id="2" name="TextBox 1">
            <a:extLst>
              <a:ext uri="{FF2B5EF4-FFF2-40B4-BE49-F238E27FC236}">
                <a16:creationId xmlns:a16="http://schemas.microsoft.com/office/drawing/2014/main" id="{A64F5137-C9BD-4B63-8880-42EF135132FB}"/>
              </a:ext>
            </a:extLst>
          </p:cNvPr>
          <p:cNvSpPr txBox="1"/>
          <p:nvPr/>
        </p:nvSpPr>
        <p:spPr>
          <a:xfrm>
            <a:off x="4614663" y="5467925"/>
            <a:ext cx="4122937" cy="707886"/>
          </a:xfrm>
          <a:prstGeom prst="rect">
            <a:avLst/>
          </a:prstGeom>
          <a:noFill/>
        </p:spPr>
        <p:txBody>
          <a:bodyPr wrap="square" rtlCol="0">
            <a:spAutoFit/>
          </a:bodyPr>
          <a:lstStyle/>
          <a:p>
            <a:r>
              <a:rPr lang="en-US" sz="2000" dirty="0"/>
              <a:t>Design Block </a:t>
            </a:r>
            <a:r>
              <a:rPr lang="en-US" sz="2000" dirty="0" err="1"/>
              <a:t>thiết</a:t>
            </a:r>
            <a:r>
              <a:rPr lang="en-US" sz="2000" dirty="0"/>
              <a:t> </a:t>
            </a:r>
            <a:r>
              <a:rPr lang="en-US" sz="2000" dirty="0" err="1"/>
              <a:t>kế</a:t>
            </a:r>
            <a:r>
              <a:rPr lang="en-US" sz="2000" dirty="0"/>
              <a:t> </a:t>
            </a:r>
            <a:r>
              <a:rPr lang="en-US" sz="2000" dirty="0" err="1"/>
              <a:t>trong</a:t>
            </a:r>
            <a:r>
              <a:rPr lang="en-US" sz="2000" dirty="0"/>
              <a:t> </a:t>
            </a:r>
            <a:r>
              <a:rPr lang="en-US" sz="2000" dirty="0" err="1"/>
              <a:t>Vivado</a:t>
            </a:r>
            <a:r>
              <a:rPr lang="en-US" sz="2000" dirty="0"/>
              <a:t> </a:t>
            </a:r>
          </a:p>
          <a:p>
            <a:endParaRPr lang="en-US" sz="2000" dirty="0"/>
          </a:p>
        </p:txBody>
      </p:sp>
    </p:spTree>
    <p:extLst>
      <p:ext uri="{BB962C8B-B14F-4D97-AF65-F5344CB8AC3E}">
        <p14:creationId xmlns:p14="http://schemas.microsoft.com/office/powerpoint/2010/main" val="63359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50ADAD-5C4C-FBAE-9BAA-53AC20DDA21D}"/>
              </a:ext>
            </a:extLst>
          </p:cNvPr>
          <p:cNvSpPr/>
          <p:nvPr/>
        </p:nvSpPr>
        <p:spPr>
          <a:xfrm>
            <a:off x="3598656" y="153433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Tạo Block Design</a:t>
            </a:r>
            <a:endParaRPr lang="en-US" sz="1600" dirty="0">
              <a:solidFill>
                <a:schemeClr val="tx1"/>
              </a:solidFill>
            </a:endParaRPr>
          </a:p>
        </p:txBody>
      </p:sp>
      <p:sp>
        <p:nvSpPr>
          <p:cNvPr id="20" name="Rectangle 19">
            <a:extLst>
              <a:ext uri="{FF2B5EF4-FFF2-40B4-BE49-F238E27FC236}">
                <a16:creationId xmlns:a16="http://schemas.microsoft.com/office/drawing/2014/main" id="{4E95933E-93B7-E544-D6C7-4258D2CA900E}"/>
              </a:ext>
            </a:extLst>
          </p:cNvPr>
          <p:cNvSpPr/>
          <p:nvPr/>
        </p:nvSpPr>
        <p:spPr>
          <a:xfrm>
            <a:off x="3598656" y="2230408"/>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a:solidFill>
                  <a:schemeClr val="tx1"/>
                </a:solidFill>
              </a:rPr>
              <a:t>Tạo file </a:t>
            </a:r>
            <a:r>
              <a:rPr lang="vi-VN" sz="1600" dirty="0">
                <a:solidFill>
                  <a:schemeClr val="tx1"/>
                </a:solidFill>
              </a:rPr>
              <a:t>wapper cho hệ thống</a:t>
            </a:r>
            <a:endParaRPr lang="en-US" sz="1600" dirty="0">
              <a:solidFill>
                <a:schemeClr val="tx1"/>
              </a:solidFill>
            </a:endParaRPr>
          </a:p>
        </p:txBody>
      </p:sp>
      <p:sp>
        <p:nvSpPr>
          <p:cNvPr id="21" name="Date Placeholder 2">
            <a:extLst>
              <a:ext uri="{FF2B5EF4-FFF2-40B4-BE49-F238E27FC236}">
                <a16:creationId xmlns:a16="http://schemas.microsoft.com/office/drawing/2014/main" id="{7F8F164A-6727-E319-851F-2E638010701E}"/>
              </a:ext>
            </a:extLst>
          </p:cNvPr>
          <p:cNvSpPr>
            <a:spLocks noGrp="1"/>
          </p:cNvSpPr>
          <p:nvPr>
            <p:ph type="dt" idx="10"/>
          </p:nvPr>
        </p:nvSpPr>
        <p:spPr>
          <a:xfrm>
            <a:off x="609600" y="6356353"/>
            <a:ext cx="2844800" cy="365125"/>
          </a:xfrm>
        </p:spPr>
        <p:txBody>
          <a:bodyPr/>
          <a:lstStyle/>
          <a:p>
            <a:fld id="{3CFEDE5F-C209-42C8-9FB2-D3905E284B3C}" type="datetime1">
              <a:rPr lang="en-US" smtClean="0">
                <a:solidFill>
                  <a:schemeClr val="tx1"/>
                </a:solidFill>
              </a:rPr>
              <a:t>12/29/2024</a:t>
            </a:fld>
            <a:endParaRPr lang="en-US">
              <a:solidFill>
                <a:schemeClr val="tx1"/>
              </a:solidFill>
            </a:endParaRPr>
          </a:p>
        </p:txBody>
      </p:sp>
      <p:sp>
        <p:nvSpPr>
          <p:cNvPr id="22" name="Slide Number Placeholder 12">
            <a:extLst>
              <a:ext uri="{FF2B5EF4-FFF2-40B4-BE49-F238E27FC236}">
                <a16:creationId xmlns:a16="http://schemas.microsoft.com/office/drawing/2014/main" id="{46EA6395-58AB-77E7-CF98-1AD7B232EF32}"/>
              </a:ext>
            </a:extLst>
          </p:cNvPr>
          <p:cNvSpPr>
            <a:spLocks noGrp="1"/>
          </p:cNvSpPr>
          <p:nvPr>
            <p:ph type="sldNum" idx="12"/>
          </p:nvPr>
        </p:nvSpPr>
        <p:spPr>
          <a:xfrm>
            <a:off x="8737600" y="6356353"/>
            <a:ext cx="2844800" cy="365125"/>
          </a:xfrm>
        </p:spPr>
        <p:txBody>
          <a:bodyPr/>
          <a:lstStyle/>
          <a:p>
            <a:fld id="{539C8F75-6C54-4CF7-AD6F-5B3CBE83B35F}" type="slidenum">
              <a:rPr lang="en-US" smtClean="0">
                <a:solidFill>
                  <a:schemeClr val="tx1"/>
                </a:solidFill>
              </a:rPr>
              <a:t>9</a:t>
            </a:fld>
            <a:endParaRPr lang="en-US">
              <a:solidFill>
                <a:schemeClr val="tx1"/>
              </a:solidFill>
            </a:endParaRPr>
          </a:p>
        </p:txBody>
      </p:sp>
      <p:sp>
        <p:nvSpPr>
          <p:cNvPr id="23" name="Rectangle 22">
            <a:extLst>
              <a:ext uri="{FF2B5EF4-FFF2-40B4-BE49-F238E27FC236}">
                <a16:creationId xmlns:a16="http://schemas.microsoft.com/office/drawing/2014/main" id="{59B0810D-818A-4D33-7775-24CB87EB8300}"/>
              </a:ext>
            </a:extLst>
          </p:cNvPr>
          <p:cNvSpPr/>
          <p:nvPr/>
        </p:nvSpPr>
        <p:spPr>
          <a:xfrm>
            <a:off x="3598656" y="2890779"/>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Tạo file Constraint </a:t>
            </a:r>
            <a:endParaRPr lang="en-US" sz="1600" dirty="0">
              <a:solidFill>
                <a:schemeClr val="tx1"/>
              </a:solidFill>
            </a:endParaRPr>
          </a:p>
        </p:txBody>
      </p:sp>
      <p:sp>
        <p:nvSpPr>
          <p:cNvPr id="24" name="Rectangle 23">
            <a:extLst>
              <a:ext uri="{FF2B5EF4-FFF2-40B4-BE49-F238E27FC236}">
                <a16:creationId xmlns:a16="http://schemas.microsoft.com/office/drawing/2014/main" id="{3495E29E-46CB-EE96-44A4-2CF4E11C477F}"/>
              </a:ext>
            </a:extLst>
          </p:cNvPr>
          <p:cNvSpPr/>
          <p:nvPr/>
        </p:nvSpPr>
        <p:spPr>
          <a:xfrm>
            <a:off x="3598656" y="360889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Systhesis</a:t>
            </a:r>
            <a:endParaRPr lang="en-US" sz="1600" dirty="0">
              <a:solidFill>
                <a:schemeClr val="tx1"/>
              </a:solidFill>
            </a:endParaRPr>
          </a:p>
        </p:txBody>
      </p:sp>
      <p:sp>
        <p:nvSpPr>
          <p:cNvPr id="25" name="Rectangle 24">
            <a:extLst>
              <a:ext uri="{FF2B5EF4-FFF2-40B4-BE49-F238E27FC236}">
                <a16:creationId xmlns:a16="http://schemas.microsoft.com/office/drawing/2014/main" id="{D53276DA-940A-27BF-647C-1F7B62BECD3B}"/>
              </a:ext>
            </a:extLst>
          </p:cNvPr>
          <p:cNvSpPr/>
          <p:nvPr/>
        </p:nvSpPr>
        <p:spPr>
          <a:xfrm>
            <a:off x="3598656" y="4259262"/>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Implementation</a:t>
            </a:r>
            <a:endParaRPr lang="en-US" sz="1600" dirty="0">
              <a:solidFill>
                <a:schemeClr val="tx1"/>
              </a:solidFill>
            </a:endParaRPr>
          </a:p>
        </p:txBody>
      </p:sp>
      <p:sp>
        <p:nvSpPr>
          <p:cNvPr id="26" name="Rectangle 25">
            <a:extLst>
              <a:ext uri="{FF2B5EF4-FFF2-40B4-BE49-F238E27FC236}">
                <a16:creationId xmlns:a16="http://schemas.microsoft.com/office/drawing/2014/main" id="{26020215-00BE-2DD3-AF80-A0CA4432DC17}"/>
              </a:ext>
            </a:extLst>
          </p:cNvPr>
          <p:cNvSpPr/>
          <p:nvPr/>
        </p:nvSpPr>
        <p:spPr>
          <a:xfrm>
            <a:off x="3598655" y="4955335"/>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Generate bitstream</a:t>
            </a:r>
            <a:endParaRPr lang="en-US" sz="1600" dirty="0">
              <a:solidFill>
                <a:schemeClr val="tx1"/>
              </a:solidFill>
            </a:endParaRPr>
          </a:p>
        </p:txBody>
      </p:sp>
      <p:sp>
        <p:nvSpPr>
          <p:cNvPr id="27" name="Rectangle 26">
            <a:extLst>
              <a:ext uri="{FF2B5EF4-FFF2-40B4-BE49-F238E27FC236}">
                <a16:creationId xmlns:a16="http://schemas.microsoft.com/office/drawing/2014/main" id="{27FDE48C-ED3E-B767-9301-7944CB82B64D}"/>
              </a:ext>
            </a:extLst>
          </p:cNvPr>
          <p:cNvSpPr/>
          <p:nvPr/>
        </p:nvSpPr>
        <p:spPr>
          <a:xfrm>
            <a:off x="3598654" y="5664397"/>
            <a:ext cx="3766307" cy="3651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rPr>
              <a:t>Lập trình trên FPGA</a:t>
            </a:r>
            <a:endParaRPr lang="en-US" sz="1600" dirty="0">
              <a:solidFill>
                <a:schemeClr val="tx1"/>
              </a:solidFill>
            </a:endParaRPr>
          </a:p>
        </p:txBody>
      </p:sp>
      <p:cxnSp>
        <p:nvCxnSpPr>
          <p:cNvPr id="28" name="Straight Arrow Connector 27">
            <a:extLst>
              <a:ext uri="{FF2B5EF4-FFF2-40B4-BE49-F238E27FC236}">
                <a16:creationId xmlns:a16="http://schemas.microsoft.com/office/drawing/2014/main" id="{B12D1D1D-582E-04E2-E317-1B72758A1B8B}"/>
              </a:ext>
            </a:extLst>
          </p:cNvPr>
          <p:cNvCxnSpPr>
            <a:cxnSpLocks/>
          </p:cNvCxnSpPr>
          <p:nvPr/>
        </p:nvCxnSpPr>
        <p:spPr>
          <a:xfrm>
            <a:off x="5587830" y="1899460"/>
            <a:ext cx="0" cy="3309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44A114B-B528-50C6-EF01-60047ABA9258}"/>
              </a:ext>
            </a:extLst>
          </p:cNvPr>
          <p:cNvCxnSpPr>
            <a:cxnSpLocks/>
          </p:cNvCxnSpPr>
          <p:nvPr/>
        </p:nvCxnSpPr>
        <p:spPr>
          <a:xfrm>
            <a:off x="5587830" y="2589646"/>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74EF8E-6524-3EE4-E6EB-780930F57094}"/>
              </a:ext>
            </a:extLst>
          </p:cNvPr>
          <p:cNvCxnSpPr>
            <a:cxnSpLocks/>
          </p:cNvCxnSpPr>
          <p:nvPr/>
        </p:nvCxnSpPr>
        <p:spPr>
          <a:xfrm>
            <a:off x="5587830" y="3329751"/>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7D3F04-91C0-6D18-2999-215D1E37329B}"/>
              </a:ext>
            </a:extLst>
          </p:cNvPr>
          <p:cNvCxnSpPr>
            <a:cxnSpLocks/>
          </p:cNvCxnSpPr>
          <p:nvPr/>
        </p:nvCxnSpPr>
        <p:spPr>
          <a:xfrm>
            <a:off x="5606491" y="3958129"/>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ECF3FF-8A39-1A9E-7235-153B07D6F8F9}"/>
              </a:ext>
            </a:extLst>
          </p:cNvPr>
          <p:cNvCxnSpPr>
            <a:cxnSpLocks/>
          </p:cNvCxnSpPr>
          <p:nvPr/>
        </p:nvCxnSpPr>
        <p:spPr>
          <a:xfrm>
            <a:off x="5606491" y="4654202"/>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5DFB32-675D-F220-FF28-DE19853F6B6E}"/>
              </a:ext>
            </a:extLst>
          </p:cNvPr>
          <p:cNvCxnSpPr>
            <a:cxnSpLocks/>
          </p:cNvCxnSpPr>
          <p:nvPr/>
        </p:nvCxnSpPr>
        <p:spPr>
          <a:xfrm>
            <a:off x="5600129" y="5320460"/>
            <a:ext cx="0" cy="30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A49631-2300-269E-22F3-7B4B11307DC4}"/>
              </a:ext>
            </a:extLst>
          </p:cNvPr>
          <p:cNvSpPr txBox="1"/>
          <p:nvPr/>
        </p:nvSpPr>
        <p:spPr>
          <a:xfrm>
            <a:off x="326571" y="1083472"/>
            <a:ext cx="2289409" cy="400110"/>
          </a:xfrm>
          <a:prstGeom prst="rect">
            <a:avLst/>
          </a:prstGeom>
          <a:noFill/>
        </p:spPr>
        <p:txBody>
          <a:bodyPr wrap="none" rtlCol="0">
            <a:spAutoFit/>
          </a:bodyPr>
          <a:lstStyle/>
          <a:p>
            <a:r>
              <a:rPr lang="vi-VN" sz="2000" b="1" dirty="0"/>
              <a:t>Quy trình thiết kế</a:t>
            </a:r>
            <a:endParaRPr lang="en-US" sz="2000" b="1" dirty="0"/>
          </a:p>
        </p:txBody>
      </p:sp>
      <p:sp>
        <p:nvSpPr>
          <p:cNvPr id="36" name="Title 1">
            <a:extLst>
              <a:ext uri="{FF2B5EF4-FFF2-40B4-BE49-F238E27FC236}">
                <a16:creationId xmlns:a16="http://schemas.microsoft.com/office/drawing/2014/main" id="{CFD2B60C-20B8-D7FF-F716-CF4D2B10F55C}"/>
              </a:ext>
            </a:extLst>
          </p:cNvPr>
          <p:cNvSpPr txBox="1">
            <a:spLocks/>
          </p:cNvSpPr>
          <p:nvPr/>
        </p:nvSpPr>
        <p:spPr>
          <a:xfrm>
            <a:off x="1320800" y="177404"/>
            <a:ext cx="10261600" cy="71596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3200" dirty="0"/>
              <a:t>3. Thực hiện trên </a:t>
            </a:r>
            <a:r>
              <a:rPr lang="en-US" sz="3200" dirty="0" err="1"/>
              <a:t>PYNQ</a:t>
            </a:r>
            <a:r>
              <a:rPr lang="en-US" sz="3200" dirty="0"/>
              <a:t> – </a:t>
            </a:r>
            <a:r>
              <a:rPr lang="en-US" sz="3200" dirty="0" err="1"/>
              <a:t>Z2</a:t>
            </a:r>
            <a:endParaRPr lang="en-US" sz="3200" dirty="0">
              <a:solidFill>
                <a:schemeClr val="tx1"/>
              </a:solidFill>
            </a:endParaRPr>
          </a:p>
        </p:txBody>
      </p:sp>
    </p:spTree>
    <p:extLst>
      <p:ext uri="{BB962C8B-B14F-4D97-AF65-F5344CB8AC3E}">
        <p14:creationId xmlns:p14="http://schemas.microsoft.com/office/powerpoint/2010/main" val="1023741010"/>
      </p:ext>
    </p:extLst>
  </p:cSld>
  <p:clrMapOvr>
    <a:masterClrMapping/>
  </p:clrMapOvr>
</p:sld>
</file>

<file path=ppt/theme/theme1.xml><?xml version="1.0" encoding="utf-8"?>
<a:theme xmlns:a="http://schemas.openxmlformats.org/drawingml/2006/main" name="2014-SISLAB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_3_UET_DInh-Toi-Nguyen-report" id="{DB38982A-7656-47D2-8C53-BE9EAB167398}" vid="{6657C1C1-38DB-4F54-8CC0-0C8CE87666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template_UET</Template>
  <TotalTime>385</TotalTime>
  <Words>595</Words>
  <Application>Microsoft Office PowerPoint</Application>
  <PresentationFormat>Widescreen</PresentationFormat>
  <Paragraphs>121</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2014-SISLAB template</vt:lpstr>
      <vt:lpstr>THIẾT KẾ MẠCH ĐIỆN VÀ ĐÁNH GIÁ  MỨC ĐỘ BẢO MẬT CỦA BỘ SINH SỐ NGẪU NHIÊN  TRÊN CÁC LINH KIỆN RỜI RẠC VÀ TÍCH HỢP VÀO HỆ THỐNG VI XỬ LÝ ZYNQ</vt:lpstr>
      <vt:lpstr>NỘI DUNG BÁO CÁO</vt:lpstr>
      <vt:lpstr>NỘI DUNG BÁO CÁO</vt:lpstr>
      <vt:lpstr>1. Giới thiệu chung</vt:lpstr>
      <vt:lpstr>NỘI DUNG BÁO CÁO</vt:lpstr>
      <vt:lpstr>2. Thiết kế mạch</vt:lpstr>
      <vt:lpstr>NỘI DUNG BÁO CÁO</vt:lpstr>
      <vt:lpstr>PowerPoint Presentation</vt:lpstr>
      <vt:lpstr>PowerPoint Presentation</vt:lpstr>
      <vt:lpstr>3. Thực hiện trên PYNQ – Z2</vt:lpstr>
      <vt:lpstr>3. Thực hiện trên PYNQ – Z2</vt:lpstr>
      <vt:lpstr>NỘI DUNG BÁO CÁO</vt:lpstr>
      <vt:lpstr>4. Đánh giá mức độ ngẫu nhiên</vt:lpstr>
      <vt:lpstr>4. Đánh giá mức độ ngẫu nhiên</vt:lpstr>
      <vt:lpstr>NỘI DUNG BÁO CÁO</vt:lpstr>
      <vt:lpstr>NỘI DUNG BÁO CÁO</vt:lpstr>
      <vt:lpstr>CẢM ƠN THẦY VÀ CÁC BẠN ĐÃ LẮNG NGHE!</vt:lpstr>
      <vt:lpstr>https://github.com/quanguet0409/Security-Embedded-Sys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Thị Huyền Trang</dc:creator>
  <cp:lastModifiedBy>Duong Thai</cp:lastModifiedBy>
  <cp:revision>59</cp:revision>
  <dcterms:created xsi:type="dcterms:W3CDTF">2024-01-03T11:34:27Z</dcterms:created>
  <dcterms:modified xsi:type="dcterms:W3CDTF">2024-12-29T14:29:10Z</dcterms:modified>
</cp:coreProperties>
</file>