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78" r:id="rId3"/>
    <p:sldId id="462" r:id="rId4"/>
    <p:sldId id="439" r:id="rId5"/>
    <p:sldId id="463" r:id="rId6"/>
    <p:sldId id="464" r:id="rId7"/>
    <p:sldId id="465" r:id="rId8"/>
    <p:sldId id="466" r:id="rId9"/>
    <p:sldId id="467" r:id="rId10"/>
    <p:sldId id="471" r:id="rId11"/>
    <p:sldId id="474" r:id="rId12"/>
    <p:sldId id="475" r:id="rId13"/>
    <p:sldId id="472" r:id="rId14"/>
    <p:sldId id="470" r:id="rId15"/>
    <p:sldId id="473" r:id="rId16"/>
    <p:sldId id="469" r:id="rId17"/>
    <p:sldId id="468" r:id="rId18"/>
    <p:sldId id="476" r:id="rId19"/>
    <p:sldId id="479" r:id="rId20"/>
    <p:sldId id="480" r:id="rId21"/>
    <p:sldId id="478" r:id="rId22"/>
    <p:sldId id="481" r:id="rId23"/>
    <p:sldId id="483" r:id="rId24"/>
    <p:sldId id="477" r:id="rId25"/>
    <p:sldId id="487" r:id="rId26"/>
    <p:sldId id="482" r:id="rId27"/>
    <p:sldId id="484" r:id="rId28"/>
    <p:sldId id="486" r:id="rId29"/>
    <p:sldId id="485" r:id="rId30"/>
    <p:sldId id="488" r:id="rId31"/>
    <p:sldId id="489" r:id="rId32"/>
    <p:sldId id="490" r:id="rId33"/>
    <p:sldId id="491" r:id="rId34"/>
    <p:sldId id="492" r:id="rId35"/>
    <p:sldId id="497" r:id="rId36"/>
    <p:sldId id="493" r:id="rId37"/>
    <p:sldId id="494" r:id="rId38"/>
    <p:sldId id="498" r:id="rId39"/>
    <p:sldId id="500" r:id="rId40"/>
    <p:sldId id="499" r:id="rId41"/>
    <p:sldId id="502" r:id="rId42"/>
    <p:sldId id="495" r:id="rId43"/>
    <p:sldId id="501" r:id="rId44"/>
    <p:sldId id="449" r:id="rId45"/>
    <p:sldId id="496" r:id="rId46"/>
    <p:sldId id="503" r:id="rId47"/>
    <p:sldId id="508" r:id="rId48"/>
    <p:sldId id="509" r:id="rId49"/>
    <p:sldId id="505" r:id="rId50"/>
    <p:sldId id="510" r:id="rId51"/>
    <p:sldId id="507" r:id="rId52"/>
    <p:sldId id="506" r:id="rId53"/>
    <p:sldId id="511" r:id="rId54"/>
    <p:sldId id="512" r:id="rId55"/>
    <p:sldId id="513" r:id="rId56"/>
    <p:sldId id="514" r:id="rId57"/>
    <p:sldId id="516" r:id="rId58"/>
    <p:sldId id="515" r:id="rId59"/>
    <p:sldId id="517" r:id="rId60"/>
    <p:sldId id="26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3041" autoAdjust="0"/>
    <p:restoredTop sz="82035" autoAdjust="0"/>
  </p:normalViewPr>
  <p:slideViewPr>
    <p:cSldViewPr snapToGrid="0">
      <p:cViewPr varScale="1">
        <p:scale>
          <a:sx n="88" d="100"/>
          <a:sy n="88" d="100"/>
        </p:scale>
        <p:origin x="1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41925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4280057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944063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90749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643460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220487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410193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288495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545028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389795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87181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131032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4199456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72816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121338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5322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3543" y="0"/>
            <a:ext cx="1182370" cy="575310"/>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ietf.org/rfc/rfc790.t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934" y="2241458"/>
            <a:ext cx="108966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Networking Programming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68665"/>
            <a:ext cx="10888369"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How to distinguish a network-communicating process in a computer?</a:t>
            </a:r>
          </a:p>
        </p:txBody>
      </p:sp>
      <p:sp>
        <p:nvSpPr>
          <p:cNvPr id="8" name="Title 1">
            <a:extLst>
              <a:ext uri="{FF2B5EF4-FFF2-40B4-BE49-F238E27FC236}">
                <a16:creationId xmlns:a16="http://schemas.microsoft.com/office/drawing/2014/main" id="{DF7D82F4-34B7-45BC-AA20-57C481B6B9E1}"/>
              </a:ext>
            </a:extLst>
          </p:cNvPr>
          <p:cNvSpPr>
            <a:spLocks noGrp="1"/>
          </p:cNvSpPr>
          <p:nvPr>
            <p:ph type="title"/>
          </p:nvPr>
        </p:nvSpPr>
        <p:spPr>
          <a:xfrm>
            <a:off x="396764" y="720006"/>
            <a:ext cx="8129169" cy="575433"/>
          </a:xfrm>
        </p:spPr>
        <p:txBody>
          <a:bodyPr>
            <a:noAutofit/>
          </a:bodyPr>
          <a:lstStyle/>
          <a:p>
            <a:r>
              <a:rPr lang="en-US" sz="4000" b="1"/>
              <a:t>Client-Server Model</a:t>
            </a:r>
          </a:p>
        </p:txBody>
      </p:sp>
      <p:pic>
        <p:nvPicPr>
          <p:cNvPr id="14" name="Picture 4">
            <a:extLst>
              <a:ext uri="{FF2B5EF4-FFF2-40B4-BE49-F238E27FC236}">
                <a16:creationId xmlns:a16="http://schemas.microsoft.com/office/drawing/2014/main" id="{7E4230B6-32A1-44E1-AF6D-E1BD26ED782D}"/>
              </a:ext>
            </a:extLst>
          </p:cNvPr>
          <p:cNvPicPr>
            <a:picLocks noChangeAspect="1" noChangeArrowheads="1"/>
          </p:cNvPicPr>
          <p:nvPr/>
        </p:nvPicPr>
        <p:blipFill>
          <a:blip r:embed="rId3">
            <a:lum bright="-20000" contrast="20000"/>
          </a:blip>
          <a:srcRect/>
          <a:stretch>
            <a:fillRect/>
          </a:stretch>
        </p:blipFill>
        <p:spPr bwMode="auto">
          <a:xfrm>
            <a:off x="3875664" y="1880886"/>
            <a:ext cx="6487536" cy="4559111"/>
          </a:xfrm>
          <a:prstGeom prst="rect">
            <a:avLst/>
          </a:prstGeom>
          <a:noFill/>
          <a:ln w="9525">
            <a:noFill/>
            <a:miter lim="800000"/>
            <a:headEnd/>
            <a:tailEnd/>
          </a:ln>
        </p:spPr>
      </p:pic>
      <p:grpSp>
        <p:nvGrpSpPr>
          <p:cNvPr id="5" name="Group 4">
            <a:extLst>
              <a:ext uri="{FF2B5EF4-FFF2-40B4-BE49-F238E27FC236}">
                <a16:creationId xmlns:a16="http://schemas.microsoft.com/office/drawing/2014/main" id="{635C550C-72EC-4DAF-96C4-8E58D500610B}"/>
              </a:ext>
            </a:extLst>
          </p:cNvPr>
          <p:cNvGrpSpPr/>
          <p:nvPr/>
        </p:nvGrpSpPr>
        <p:grpSpPr>
          <a:xfrm>
            <a:off x="1510082" y="1880886"/>
            <a:ext cx="3731779" cy="1838964"/>
            <a:chOff x="1510082" y="1772734"/>
            <a:chExt cx="3813382" cy="1895474"/>
          </a:xfrm>
        </p:grpSpPr>
        <p:pic>
          <p:nvPicPr>
            <p:cNvPr id="15" name="Picture 2">
              <a:extLst>
                <a:ext uri="{FF2B5EF4-FFF2-40B4-BE49-F238E27FC236}">
                  <a16:creationId xmlns:a16="http://schemas.microsoft.com/office/drawing/2014/main" id="{746F66E1-F10F-40C4-81CA-AF5D74A942CB}"/>
                </a:ext>
              </a:extLst>
            </p:cNvPr>
            <p:cNvPicPr>
              <a:picLocks noChangeAspect="1" noChangeArrowheads="1"/>
            </p:cNvPicPr>
            <p:nvPr/>
          </p:nvPicPr>
          <p:blipFill>
            <a:blip r:embed="rId4"/>
            <a:srcRect/>
            <a:stretch>
              <a:fillRect/>
            </a:stretch>
          </p:blipFill>
          <p:spPr bwMode="auto">
            <a:xfrm>
              <a:off x="1510082" y="1772734"/>
              <a:ext cx="3813382" cy="1895474"/>
            </a:xfrm>
            <a:prstGeom prst="rect">
              <a:avLst/>
            </a:prstGeom>
            <a:noFill/>
            <a:ln w="9525">
              <a:noFill/>
              <a:miter lim="800000"/>
              <a:headEnd/>
              <a:tailEnd/>
            </a:ln>
          </p:spPr>
        </p:pic>
        <p:sp>
          <p:nvSpPr>
            <p:cNvPr id="2" name="Rectangle 1">
              <a:extLst>
                <a:ext uri="{FF2B5EF4-FFF2-40B4-BE49-F238E27FC236}">
                  <a16:creationId xmlns:a16="http://schemas.microsoft.com/office/drawing/2014/main" id="{928FD4E4-4C46-435C-8D5E-CC06A0F16CA5}"/>
                </a:ext>
              </a:extLst>
            </p:cNvPr>
            <p:cNvSpPr/>
            <p:nvPr/>
          </p:nvSpPr>
          <p:spPr>
            <a:xfrm>
              <a:off x="1510082" y="2294673"/>
              <a:ext cx="2589970" cy="409197"/>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661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130162" cy="132343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URI (Uniform Resource Identifier) is a specially formatted string that describes a resource on the internet or a LAN, such as a web page, file, or email address</a:t>
            </a:r>
          </a:p>
        </p:txBody>
      </p:sp>
      <p:sp>
        <p:nvSpPr>
          <p:cNvPr id="10" name="TextBox 9">
            <a:extLst>
              <a:ext uri="{FF2B5EF4-FFF2-40B4-BE49-F238E27FC236}">
                <a16:creationId xmlns:a16="http://schemas.microsoft.com/office/drawing/2014/main" id="{82B514C9-C063-4E71-9EFE-D431C6BFFAB4}"/>
              </a:ext>
            </a:extLst>
          </p:cNvPr>
          <p:cNvSpPr txBox="1"/>
          <p:nvPr/>
        </p:nvSpPr>
        <p:spPr>
          <a:xfrm>
            <a:off x="-63052" y="2764726"/>
            <a:ext cx="5985388" cy="304698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URI can be broken up into a series of elements—typically</a:t>
            </a:r>
            <a:r>
              <a:rPr lang="en-US" sz="2600" i="1">
                <a:solidFill>
                  <a:srgbClr val="111111"/>
                </a:solidFill>
                <a:latin typeface="+mj-lt"/>
              </a:rPr>
              <a:t>, scheme, authority, and path</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Uri class in the System namespace performs just this division, exposing a property for each element</a:t>
            </a:r>
          </a:p>
        </p:txBody>
      </p:sp>
      <p:sp>
        <p:nvSpPr>
          <p:cNvPr id="11" name="TextBox 10">
            <a:extLst>
              <a:ext uri="{FF2B5EF4-FFF2-40B4-BE49-F238E27FC236}">
                <a16:creationId xmlns:a16="http://schemas.microsoft.com/office/drawing/2014/main" id="{1738D1B4-0111-4C98-B30F-237B2EBAE1FB}"/>
              </a:ext>
            </a:extLst>
          </p:cNvPr>
          <p:cNvSpPr txBox="1"/>
          <p:nvPr/>
        </p:nvSpPr>
        <p:spPr>
          <a:xfrm>
            <a:off x="8290113" y="6080924"/>
            <a:ext cx="1904179" cy="369332"/>
          </a:xfrm>
          <a:prstGeom prst="rect">
            <a:avLst/>
          </a:prstGeom>
          <a:noFill/>
        </p:spPr>
        <p:txBody>
          <a:bodyPr wrap="square">
            <a:spAutoFit/>
          </a:bodyPr>
          <a:lstStyle/>
          <a:p>
            <a:r>
              <a:rPr lang="en-US" sz="1800" b="1" u="sng">
                <a:solidFill>
                  <a:srgbClr val="111111"/>
                </a:solidFill>
                <a:latin typeface="+mj-lt"/>
              </a:rPr>
              <a:t>URI properties </a:t>
            </a:r>
            <a:endParaRPr lang="en-US" b="1" u="sng"/>
          </a:p>
        </p:txBody>
      </p:sp>
      <p:pic>
        <p:nvPicPr>
          <p:cNvPr id="14" name="Picture 13">
            <a:extLst>
              <a:ext uri="{FF2B5EF4-FFF2-40B4-BE49-F238E27FC236}">
                <a16:creationId xmlns:a16="http://schemas.microsoft.com/office/drawing/2014/main" id="{6598240B-88D5-4FB6-B0CB-AF0D80DA6F1D}"/>
              </a:ext>
            </a:extLst>
          </p:cNvPr>
          <p:cNvPicPr>
            <a:picLocks noChangeAspect="1"/>
          </p:cNvPicPr>
          <p:nvPr/>
        </p:nvPicPr>
        <p:blipFill>
          <a:blip r:embed="rId3"/>
          <a:stretch>
            <a:fillRect/>
          </a:stretch>
        </p:blipFill>
        <p:spPr>
          <a:xfrm>
            <a:off x="5922336" y="2661881"/>
            <a:ext cx="6221511" cy="3408410"/>
          </a:xfrm>
          <a:prstGeom prst="rect">
            <a:avLst/>
          </a:prstGeom>
        </p:spPr>
      </p:pic>
      <p:sp>
        <p:nvSpPr>
          <p:cNvPr id="17" name="Title 1">
            <a:extLst>
              <a:ext uri="{FF2B5EF4-FFF2-40B4-BE49-F238E27FC236}">
                <a16:creationId xmlns:a16="http://schemas.microsoft.com/office/drawing/2014/main" id="{569E7C3C-D73B-4100-BC4D-5940E3B476E8}"/>
              </a:ext>
            </a:extLst>
          </p:cNvPr>
          <p:cNvSpPr>
            <a:spLocks noGrp="1"/>
          </p:cNvSpPr>
          <p:nvPr>
            <p:ph type="title"/>
          </p:nvPr>
        </p:nvSpPr>
        <p:spPr>
          <a:xfrm>
            <a:off x="396764" y="720006"/>
            <a:ext cx="11154104" cy="575433"/>
          </a:xfrm>
        </p:spPr>
        <p:txBody>
          <a:bodyPr>
            <a:noAutofit/>
          </a:bodyPr>
          <a:lstStyle/>
          <a:p>
            <a:r>
              <a:rPr lang="en-US" sz="4000" b="1"/>
              <a:t> URL, URN and URI</a:t>
            </a:r>
          </a:p>
        </p:txBody>
      </p:sp>
    </p:spTree>
    <p:extLst>
      <p:ext uri="{BB962C8B-B14F-4D97-AF65-F5344CB8AC3E}">
        <p14:creationId xmlns:p14="http://schemas.microsoft.com/office/powerpoint/2010/main" val="189787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 URL, URN and URI</a:t>
            </a:r>
          </a:p>
        </p:txBody>
      </p:sp>
      <p:sp>
        <p:nvSpPr>
          <p:cNvPr id="12" name="TextBox 11">
            <a:extLst>
              <a:ext uri="{FF2B5EF4-FFF2-40B4-BE49-F238E27FC236}">
                <a16:creationId xmlns:a16="http://schemas.microsoft.com/office/drawing/2014/main" id="{7FC08996-884F-40B3-BCDF-A9B3BE8308F7}"/>
              </a:ext>
            </a:extLst>
          </p:cNvPr>
          <p:cNvSpPr txBox="1"/>
          <p:nvPr/>
        </p:nvSpPr>
        <p:spPr>
          <a:xfrm>
            <a:off x="-71720" y="1395363"/>
            <a:ext cx="12171572" cy="169277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URL stands for Uniform Resource Location. URL is a subset of URI that describes the network address or location where the source is available </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URL begins with the name of the protocol to be used for accessing the resource and then specific resource location</a:t>
            </a:r>
          </a:p>
        </p:txBody>
      </p:sp>
      <p:pic>
        <p:nvPicPr>
          <p:cNvPr id="13" name="Picture 12">
            <a:extLst>
              <a:ext uri="{FF2B5EF4-FFF2-40B4-BE49-F238E27FC236}">
                <a16:creationId xmlns:a16="http://schemas.microsoft.com/office/drawing/2014/main" id="{C45BE8E2-F7AA-4E54-B893-743E314A573C}"/>
              </a:ext>
            </a:extLst>
          </p:cNvPr>
          <p:cNvPicPr>
            <a:picLocks noChangeAspect="1"/>
          </p:cNvPicPr>
          <p:nvPr/>
        </p:nvPicPr>
        <p:blipFill>
          <a:blip r:embed="rId3"/>
          <a:stretch>
            <a:fillRect/>
          </a:stretch>
        </p:blipFill>
        <p:spPr>
          <a:xfrm>
            <a:off x="2496319" y="3177425"/>
            <a:ext cx="7274822" cy="3376162"/>
          </a:xfrm>
          <a:prstGeom prst="rect">
            <a:avLst/>
          </a:prstGeom>
        </p:spPr>
      </p:pic>
    </p:spTree>
    <p:extLst>
      <p:ext uri="{BB962C8B-B14F-4D97-AF65-F5344CB8AC3E}">
        <p14:creationId xmlns:p14="http://schemas.microsoft.com/office/powerpoint/2010/main" val="86319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38" name="TextBox 37">
            <a:extLst>
              <a:ext uri="{FF2B5EF4-FFF2-40B4-BE49-F238E27FC236}">
                <a16:creationId xmlns:a16="http://schemas.microsoft.com/office/drawing/2014/main" id="{6F752A18-76CF-4323-B2B5-BBAC99288270}"/>
              </a:ext>
            </a:extLst>
          </p:cNvPr>
          <p:cNvSpPr txBox="1"/>
          <p:nvPr/>
        </p:nvSpPr>
        <p:spPr>
          <a:xfrm>
            <a:off x="-82268" y="1621465"/>
            <a:ext cx="12167176" cy="4632037"/>
          </a:xfrm>
          <a:prstGeom prst="rect">
            <a:avLst/>
          </a:prstGeom>
          <a:noFill/>
        </p:spPr>
        <p:txBody>
          <a:bodyPr wrap="square">
            <a:spAutoFit/>
          </a:bodyPr>
          <a:lstStyle/>
          <a:p>
            <a:pPr marL="342900" indent="-342900" algn="just" fontAlgn="base">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URLs build on the Domain Name Service (DNS) to address hosts symbolically and use a file-path like syntax to identify specific resources at a given host. For this reason, mapping URLs to physical resources is straightforward and is implemented by various Web browsers</a:t>
            </a:r>
          </a:p>
          <a:p>
            <a:pPr marL="342900" indent="-342900" algn="just" fontAlgn="base">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URN stands for Uniform Resource Name. It is a URI that uses a URN scheme</a:t>
            </a:r>
          </a:p>
          <a:p>
            <a:pPr marL="514350" indent="-230188" fontAlgn="base">
              <a:spcBef>
                <a:spcPts val="1000"/>
              </a:spcBef>
              <a:spcAft>
                <a:spcPts val="1000"/>
              </a:spcAft>
              <a:buClr>
                <a:srgbClr val="973735"/>
              </a:buClr>
              <a:buSzPct val="70000"/>
              <a:buFont typeface="Wingdings" panose="05000000000000000000" pitchFamily="2" charset="2"/>
              <a:buChar char="§"/>
              <a:tabLst>
                <a:tab pos="241300" algn="l"/>
              </a:tabLst>
              <a:defRPr/>
            </a:pPr>
            <a:r>
              <a:rPr lang="en-US" sz="2300"/>
              <a:t>“urn” scheme: It is followed by a namespace identifier, followed by a colon, followed by namespace specific string. For example : </a:t>
            </a:r>
            <a:r>
              <a:rPr lang="en-US" sz="2300">
                <a:solidFill>
                  <a:srgbClr val="0070C0"/>
                </a:solidFill>
              </a:rPr>
              <a:t>urn:isbn:0451450523</a:t>
            </a:r>
            <a:endParaRPr lang="en-US" sz="2300"/>
          </a:p>
          <a:p>
            <a:pPr marL="514350" indent="-230188" fontAlgn="base">
              <a:spcBef>
                <a:spcPts val="1000"/>
              </a:spcBef>
              <a:spcAft>
                <a:spcPts val="1000"/>
              </a:spcAft>
              <a:buClr>
                <a:srgbClr val="973735"/>
              </a:buClr>
              <a:buSzPct val="70000"/>
              <a:buFont typeface="Wingdings" panose="05000000000000000000" pitchFamily="2" charset="2"/>
              <a:buChar char="§"/>
              <a:tabLst>
                <a:tab pos="241300" algn="l"/>
              </a:tabLst>
              <a:defRPr/>
            </a:pPr>
            <a:r>
              <a:rPr lang="en-US" sz="2300"/>
              <a:t>URN does not imply the availability of the identified resource.URNs are location-independent resource identifiers and are designed to make it easy to map other namespaces into URN space</a:t>
            </a:r>
          </a:p>
        </p:txBody>
      </p:sp>
      <p:sp>
        <p:nvSpPr>
          <p:cNvPr id="41" name="Title 1">
            <a:extLst>
              <a:ext uri="{FF2B5EF4-FFF2-40B4-BE49-F238E27FC236}">
                <a16:creationId xmlns:a16="http://schemas.microsoft.com/office/drawing/2014/main" id="{9CD69B78-E13B-4D81-A418-029C60748380}"/>
              </a:ext>
            </a:extLst>
          </p:cNvPr>
          <p:cNvSpPr>
            <a:spLocks noGrp="1"/>
          </p:cNvSpPr>
          <p:nvPr>
            <p:ph type="title"/>
          </p:nvPr>
        </p:nvSpPr>
        <p:spPr>
          <a:xfrm>
            <a:off x="396764" y="720006"/>
            <a:ext cx="11154104" cy="575433"/>
          </a:xfrm>
        </p:spPr>
        <p:txBody>
          <a:bodyPr>
            <a:noAutofit/>
          </a:bodyPr>
          <a:lstStyle/>
          <a:p>
            <a:r>
              <a:rPr lang="en-US" sz="4000" b="1"/>
              <a:t> URL, URN and URI</a:t>
            </a:r>
          </a:p>
        </p:txBody>
      </p:sp>
    </p:spTree>
    <p:extLst>
      <p:ext uri="{BB962C8B-B14F-4D97-AF65-F5344CB8AC3E}">
        <p14:creationId xmlns:p14="http://schemas.microsoft.com/office/powerpoint/2010/main" val="368223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5181904" y="349612"/>
            <a:ext cx="1828192" cy="415263"/>
          </a:xfrm>
        </p:spPr>
        <p:txBody>
          <a:bodyPr>
            <a:noAutofit/>
          </a:bodyPr>
          <a:lstStyle/>
          <a:p>
            <a:r>
              <a:rPr lang="en-US" sz="2300" b="1"/>
              <a:t>URIs Demo</a:t>
            </a:r>
          </a:p>
        </p:txBody>
      </p:sp>
      <p:pic>
        <p:nvPicPr>
          <p:cNvPr id="13" name="Picture 12">
            <a:extLst>
              <a:ext uri="{FF2B5EF4-FFF2-40B4-BE49-F238E27FC236}">
                <a16:creationId xmlns:a16="http://schemas.microsoft.com/office/drawing/2014/main" id="{8AA2128F-172F-4B95-93D3-72491A35BEC7}"/>
              </a:ext>
            </a:extLst>
          </p:cNvPr>
          <p:cNvPicPr>
            <a:picLocks noChangeAspect="1"/>
          </p:cNvPicPr>
          <p:nvPr/>
        </p:nvPicPr>
        <p:blipFill>
          <a:blip r:embed="rId3"/>
          <a:stretch>
            <a:fillRect/>
          </a:stretch>
        </p:blipFill>
        <p:spPr>
          <a:xfrm>
            <a:off x="234067" y="805778"/>
            <a:ext cx="9863750" cy="5628468"/>
          </a:xfrm>
          <a:prstGeom prst="rect">
            <a:avLst/>
          </a:prstGeom>
        </p:spPr>
      </p:pic>
      <p:pic>
        <p:nvPicPr>
          <p:cNvPr id="15" name="Picture 14">
            <a:extLst>
              <a:ext uri="{FF2B5EF4-FFF2-40B4-BE49-F238E27FC236}">
                <a16:creationId xmlns:a16="http://schemas.microsoft.com/office/drawing/2014/main" id="{2E3B1203-A969-4282-BD08-08D38CC9F2DC}"/>
              </a:ext>
            </a:extLst>
          </p:cNvPr>
          <p:cNvPicPr>
            <a:picLocks noChangeAspect="1"/>
          </p:cNvPicPr>
          <p:nvPr/>
        </p:nvPicPr>
        <p:blipFill>
          <a:blip r:embed="rId4"/>
          <a:stretch>
            <a:fillRect/>
          </a:stretch>
        </p:blipFill>
        <p:spPr>
          <a:xfrm>
            <a:off x="8367475" y="3801067"/>
            <a:ext cx="3754504" cy="2621861"/>
          </a:xfrm>
          <a:prstGeom prst="rect">
            <a:avLst/>
          </a:prstGeom>
        </p:spPr>
      </p:pic>
    </p:spTree>
    <p:extLst>
      <p:ext uri="{BB962C8B-B14F-4D97-AF65-F5344CB8AC3E}">
        <p14:creationId xmlns:p14="http://schemas.microsoft.com/office/powerpoint/2010/main" val="236899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Networking Programming in .NET</a:t>
            </a:r>
            <a:endParaRPr lang="en-US" sz="4400" dirty="0">
              <a:solidFill>
                <a:schemeClr val="accent2"/>
              </a:solidFill>
            </a:endParaRPr>
          </a:p>
        </p:txBody>
      </p:sp>
    </p:spTree>
    <p:extLst>
      <p:ext uri="{BB962C8B-B14F-4D97-AF65-F5344CB8AC3E}">
        <p14:creationId xmlns:p14="http://schemas.microsoft.com/office/powerpoint/2010/main" val="127155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 Understanding System.Net.* Namespaces</a:t>
            </a:r>
          </a:p>
        </p:txBody>
      </p:sp>
      <p:sp>
        <p:nvSpPr>
          <p:cNvPr id="6" name="TextBox 5">
            <a:extLst>
              <a:ext uri="{FF2B5EF4-FFF2-40B4-BE49-F238E27FC236}">
                <a16:creationId xmlns:a16="http://schemas.microsoft.com/office/drawing/2014/main" id="{DC40B99B-89B9-4DBA-B286-85BE9A31140F}"/>
              </a:ext>
            </a:extLst>
          </p:cNvPr>
          <p:cNvSpPr txBox="1"/>
          <p:nvPr/>
        </p:nvSpPr>
        <p:spPr>
          <a:xfrm>
            <a:off x="-74342" y="1361014"/>
            <a:ext cx="12255053" cy="522194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.NET offers a variety of classes in the System.Net.* namespaces for communicating via standard network protocols, such as HTTP, TCP/IP, and FTP. The summary key components as follows :</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A WebClient facade class for simple download/upload operations via HTTP or FTP</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WebRequest and WebResponse classes for low-level control over client-side HTTP or FTP operations </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HttpClient for consuming HTTP web APIs and RESTful services</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HttpListener for writing an HTTP server</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SmtpClient for constructing and sending mail messages via SMTP</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Dns for converting between domain names and addresses</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TcpClient, UdpClient, TcpListener, and Socket classes for direct access to the transport and network layers</a:t>
            </a:r>
          </a:p>
        </p:txBody>
      </p:sp>
    </p:spTree>
    <p:extLst>
      <p:ext uri="{BB962C8B-B14F-4D97-AF65-F5344CB8AC3E}">
        <p14:creationId xmlns:p14="http://schemas.microsoft.com/office/powerpoint/2010/main" val="3467564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Network Architecture</a:t>
            </a:r>
          </a:p>
        </p:txBody>
      </p:sp>
      <p:sp>
        <p:nvSpPr>
          <p:cNvPr id="6" name="TextBox 5">
            <a:extLst>
              <a:ext uri="{FF2B5EF4-FFF2-40B4-BE49-F238E27FC236}">
                <a16:creationId xmlns:a16="http://schemas.microsoft.com/office/drawing/2014/main" id="{DC40B99B-89B9-4DBA-B286-85BE9A31140F}"/>
              </a:ext>
            </a:extLst>
          </p:cNvPr>
          <p:cNvSpPr txBox="1"/>
          <p:nvPr/>
        </p:nvSpPr>
        <p:spPr>
          <a:xfrm>
            <a:off x="949125" y="6006086"/>
            <a:ext cx="10601743" cy="369332"/>
          </a:xfrm>
          <a:prstGeom prst="rect">
            <a:avLst/>
          </a:prstGeom>
          <a:noFill/>
        </p:spPr>
        <p:txBody>
          <a:bodyPr wrap="square">
            <a:spAutoFit/>
          </a:bodyPr>
          <a:lstStyle/>
          <a:p>
            <a:pPr algn="just">
              <a:spcBef>
                <a:spcPts val="600"/>
              </a:spcBef>
              <a:spcAft>
                <a:spcPts val="600"/>
              </a:spcAft>
              <a:buClr>
                <a:srgbClr val="973735"/>
              </a:buClr>
              <a:buSzPct val="50000"/>
              <a:tabLst>
                <a:tab pos="241300" algn="l"/>
              </a:tabLst>
              <a:defRPr/>
            </a:pPr>
            <a:r>
              <a:rPr lang="en-US" b="1" u="sng"/>
              <a:t>The figure illustrates </a:t>
            </a:r>
            <a:r>
              <a:rPr lang="en-US" b="1" u="sng">
                <a:solidFill>
                  <a:srgbClr val="111111"/>
                </a:solidFill>
                <a:latin typeface="+mj-lt"/>
              </a:rPr>
              <a:t>.NET networking types and the communication layers in which they reside </a:t>
            </a:r>
          </a:p>
        </p:txBody>
      </p:sp>
      <p:pic>
        <p:nvPicPr>
          <p:cNvPr id="5" name="Picture 4">
            <a:extLst>
              <a:ext uri="{FF2B5EF4-FFF2-40B4-BE49-F238E27FC236}">
                <a16:creationId xmlns:a16="http://schemas.microsoft.com/office/drawing/2014/main" id="{58F72BFD-17F1-4904-90FC-268E74088874}"/>
              </a:ext>
            </a:extLst>
          </p:cNvPr>
          <p:cNvPicPr>
            <a:picLocks noChangeAspect="1"/>
          </p:cNvPicPr>
          <p:nvPr/>
        </p:nvPicPr>
        <p:blipFill>
          <a:blip r:embed="rId3"/>
          <a:stretch>
            <a:fillRect/>
          </a:stretch>
        </p:blipFill>
        <p:spPr>
          <a:xfrm>
            <a:off x="2060222" y="1400721"/>
            <a:ext cx="8071556" cy="4517142"/>
          </a:xfrm>
          <a:prstGeom prst="rect">
            <a:avLst/>
          </a:prstGeom>
        </p:spPr>
      </p:pic>
    </p:spTree>
    <p:extLst>
      <p:ext uri="{BB962C8B-B14F-4D97-AF65-F5344CB8AC3E}">
        <p14:creationId xmlns:p14="http://schemas.microsoft.com/office/powerpoint/2010/main" val="386490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72885" y="1467195"/>
            <a:ext cx="1214216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WebRequest and WebResponse are common base classes for managing both HTTP and FTP client-side activity as well as the “file:” protocol. They encapsulate the request/response model that these protocols all share: the client makes a request, and then awaits a response from a server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WebRequest is the abstract base class for .NET's request/response model for accessing data from the Internet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An application that uses the request/response model can request data from the Internet in a protocol-agnostic manner, in which the application works with instances of the WebRequest class while protocol-specific descendant classes carry out the details of the request</a:t>
            </a:r>
          </a:p>
        </p:txBody>
      </p:sp>
    </p:spTree>
    <p:extLst>
      <p:ext uri="{BB962C8B-B14F-4D97-AF65-F5344CB8AC3E}">
        <p14:creationId xmlns:p14="http://schemas.microsoft.com/office/powerpoint/2010/main" val="52940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3922141943"/>
              </p:ext>
            </p:extLst>
          </p:nvPr>
        </p:nvGraphicFramePr>
        <p:xfrm>
          <a:off x="33334" y="2036855"/>
          <a:ext cx="12125331" cy="4346297"/>
        </p:xfrm>
        <a:graphic>
          <a:graphicData uri="http://schemas.openxmlformats.org/drawingml/2006/table">
            <a:tbl>
              <a:tblPr firstRow="1" bandRow="1">
                <a:tableStyleId>{5C22544A-7EE6-4342-B048-85BDC9FD1C3A}</a:tableStyleId>
              </a:tblPr>
              <a:tblGrid>
                <a:gridCol w="2210136">
                  <a:extLst>
                    <a:ext uri="{9D8B030D-6E8A-4147-A177-3AD203B41FA5}">
                      <a16:colId xmlns:a16="http://schemas.microsoft.com/office/drawing/2014/main" val="20000"/>
                    </a:ext>
                  </a:extLst>
                </a:gridCol>
                <a:gridCol w="9915195">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ContentLength</a:t>
                      </a:r>
                      <a:endParaRPr lang="en-US">
                        <a:effectLst/>
                      </a:endParaRPr>
                    </a:p>
                  </a:txBody>
                  <a:tcPr/>
                </a:tc>
                <a:tc>
                  <a:txBody>
                    <a:bodyPr/>
                    <a:lstStyle/>
                    <a:p>
                      <a:pPr algn="l" fontAlgn="t"/>
                      <a:r>
                        <a:rPr lang="en-US">
                          <a:effectLst/>
                        </a:rPr>
                        <a:t>When overridden in a descendant class, gets or sets the content length of the request data being sent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ContentType</a:t>
                      </a:r>
                      <a:endParaRPr lang="en-US">
                        <a:effectLst/>
                      </a:endParaRPr>
                    </a:p>
                  </a:txBody>
                  <a:tcPr/>
                </a:tc>
                <a:tc>
                  <a:txBody>
                    <a:bodyPr/>
                    <a:lstStyle/>
                    <a:p>
                      <a:pPr algn="l" fontAlgn="t"/>
                      <a:r>
                        <a:rPr lang="en-US">
                          <a:effectLst/>
                        </a:rPr>
                        <a:t>When overridden in a descendant class, gets or sets the content type of the request data being sent</a:t>
                      </a:r>
                    </a:p>
                  </a:txBody>
                  <a:tcPr/>
                </a:tc>
                <a:extLst>
                  <a:ext uri="{0D108BD9-81ED-4DB2-BD59-A6C34878D82A}">
                    <a16:rowId xmlns:a16="http://schemas.microsoft.com/office/drawing/2014/main" val="10003"/>
                  </a:ext>
                </a:extLst>
              </a:tr>
              <a:tr h="369400">
                <a:tc>
                  <a:txBody>
                    <a:bodyPr/>
                    <a:lstStyle/>
                    <a:p>
                      <a:pPr algn="l" fontAlgn="t"/>
                      <a:r>
                        <a:rPr lang="en-US" u="none" strike="noStrike">
                          <a:effectLst/>
                        </a:rPr>
                        <a:t>Credentials</a:t>
                      </a:r>
                      <a:endParaRPr lang="en-US">
                        <a:effectLst/>
                      </a:endParaRPr>
                    </a:p>
                  </a:txBody>
                  <a:tcPr/>
                </a:tc>
                <a:tc>
                  <a:txBody>
                    <a:bodyPr/>
                    <a:lstStyle/>
                    <a:p>
                      <a:pPr algn="l" fontAlgn="t"/>
                      <a:r>
                        <a:rPr lang="en-US">
                          <a:effectLst/>
                        </a:rPr>
                        <a:t>When overridden in a descendant class, gets or sets the network credentials used for authenticating the request with the Internet resource</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Method</a:t>
                      </a:r>
                      <a:endParaRPr lang="en-US">
                        <a:effectLst/>
                      </a:endParaRPr>
                    </a:p>
                  </a:txBody>
                  <a:tcPr/>
                </a:tc>
                <a:tc>
                  <a:txBody>
                    <a:bodyPr/>
                    <a:lstStyle/>
                    <a:p>
                      <a:pPr algn="l" fontAlgn="t"/>
                      <a:r>
                        <a:rPr lang="en-US">
                          <a:effectLst/>
                        </a:rPr>
                        <a:t>When overridden in a descendant class, gets or sets the protocol method to use in this request</a:t>
                      </a:r>
                    </a:p>
                  </a:txBody>
                  <a:tcPr/>
                </a:tc>
                <a:extLst>
                  <a:ext uri="{0D108BD9-81ED-4DB2-BD59-A6C34878D82A}">
                    <a16:rowId xmlns:a16="http://schemas.microsoft.com/office/drawing/2014/main" val="207236356"/>
                  </a:ext>
                </a:extLst>
              </a:tr>
              <a:tr h="365698">
                <a:tc>
                  <a:txBody>
                    <a:bodyPr/>
                    <a:lstStyle/>
                    <a:p>
                      <a:pPr algn="l" fontAlgn="t"/>
                      <a:r>
                        <a:rPr lang="en-US" u="none" strike="noStrike">
                          <a:effectLst/>
                        </a:rPr>
                        <a:t>Headers</a:t>
                      </a:r>
                      <a:endParaRPr lang="en-US">
                        <a:effectLst/>
                      </a:endParaRPr>
                    </a:p>
                  </a:txBody>
                  <a:tcPr/>
                </a:tc>
                <a:tc>
                  <a:txBody>
                    <a:bodyPr/>
                    <a:lstStyle/>
                    <a:p>
                      <a:pPr algn="l" fontAlgn="t"/>
                      <a:r>
                        <a:rPr lang="en-US">
                          <a:effectLst/>
                        </a:rPr>
                        <a:t>When overridden in a descendant class, gets or sets the collection of header name/value pairs associated with the request</a:t>
                      </a:r>
                    </a:p>
                  </a:txBody>
                  <a:tcPr/>
                </a:tc>
                <a:extLst>
                  <a:ext uri="{0D108BD9-81ED-4DB2-BD59-A6C34878D82A}">
                    <a16:rowId xmlns:a16="http://schemas.microsoft.com/office/drawing/2014/main" val="4089918542"/>
                  </a:ext>
                </a:extLst>
              </a:tr>
              <a:tr h="411418">
                <a:tc>
                  <a:txBody>
                    <a:bodyPr/>
                    <a:lstStyle/>
                    <a:p>
                      <a:pPr algn="l" fontAlgn="t"/>
                      <a:r>
                        <a:rPr lang="en-US" u="none" strike="noStrike">
                          <a:effectLst/>
                        </a:rPr>
                        <a:t>RequestUri</a:t>
                      </a:r>
                      <a:endParaRPr lang="en-US">
                        <a:effectLst/>
                      </a:endParaRPr>
                    </a:p>
                  </a:txBody>
                  <a:tcPr/>
                </a:tc>
                <a:tc>
                  <a:txBody>
                    <a:bodyPr/>
                    <a:lstStyle/>
                    <a:p>
                      <a:pPr algn="l" fontAlgn="t"/>
                      <a:r>
                        <a:rPr lang="en-US">
                          <a:effectLst/>
                        </a:rPr>
                        <a:t>When overridden in a descendant class, gets the URI of the Internet resource associated with the request</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Timeout</a:t>
                      </a:r>
                      <a:endParaRPr lang="en-US">
                        <a:effectLst/>
                      </a:endParaRPr>
                    </a:p>
                  </a:txBody>
                  <a:tcPr/>
                </a:tc>
                <a:tc>
                  <a:txBody>
                    <a:bodyPr/>
                    <a:lstStyle/>
                    <a:p>
                      <a:pPr algn="l" fontAlgn="t"/>
                      <a:r>
                        <a:rPr lang="en-US">
                          <a:effectLst/>
                        </a:rPr>
                        <a:t>Gets or sets the length of time, in milliseconds, before the request times out</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461422"/>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92052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295398"/>
            <a:ext cx="11314895" cy="5163786"/>
          </a:xfrm>
        </p:spPr>
        <p:txBody>
          <a:bodyPr>
            <a:noAutofit/>
          </a:bodyPr>
          <a:lstStyle/>
          <a:p>
            <a:pPr marL="342900" indent="-342900">
              <a:lnSpc>
                <a:spcPct val="100000"/>
              </a:lnSpc>
              <a:buClr>
                <a:srgbClr val="973735"/>
              </a:buClr>
              <a:buSzPct val="50000"/>
              <a:buFont typeface="Wingdings" pitchFamily="2" charset="2"/>
              <a:buChar char="u"/>
              <a:defRPr/>
            </a:pPr>
            <a:r>
              <a:rPr lang="en-US" sz="2600"/>
              <a:t>Overview Networking Basic</a:t>
            </a:r>
          </a:p>
          <a:p>
            <a:pPr marL="342900" indent="-342900">
              <a:lnSpc>
                <a:spcPct val="100000"/>
              </a:lnSpc>
              <a:buClr>
                <a:srgbClr val="973735"/>
              </a:buClr>
              <a:buSzPct val="50000"/>
              <a:buFont typeface="Wingdings" pitchFamily="2" charset="2"/>
              <a:buChar char="u"/>
              <a:defRPr/>
            </a:pPr>
            <a:r>
              <a:rPr lang="en-US" sz="2600"/>
              <a:t>Overview Client-Server Model</a:t>
            </a:r>
          </a:p>
          <a:p>
            <a:pPr marL="342900" indent="-342900">
              <a:lnSpc>
                <a:spcPct val="100000"/>
              </a:lnSpc>
              <a:buClr>
                <a:srgbClr val="973735"/>
              </a:buClr>
              <a:buSzPct val="50000"/>
              <a:buFont typeface="Wingdings" pitchFamily="2" charset="2"/>
              <a:buChar char="u"/>
              <a:defRPr/>
            </a:pPr>
            <a:r>
              <a:rPr lang="en-US" sz="2600"/>
              <a:t>Explain about URL, URN and URI</a:t>
            </a:r>
          </a:p>
          <a:p>
            <a:pPr marL="342900" indent="-342900">
              <a:lnSpc>
                <a:spcPct val="100000"/>
              </a:lnSpc>
              <a:buClr>
                <a:srgbClr val="973735"/>
              </a:buClr>
              <a:buSzPct val="50000"/>
              <a:buFont typeface="Wingdings" pitchFamily="2" charset="2"/>
              <a:buChar char="u"/>
              <a:defRPr/>
            </a:pPr>
            <a:r>
              <a:rPr lang="en-US" sz="2600"/>
              <a:t>Explain about WebRequest and WebResponse class</a:t>
            </a:r>
          </a:p>
          <a:p>
            <a:pPr marL="342900" indent="-342900">
              <a:lnSpc>
                <a:spcPct val="100000"/>
              </a:lnSpc>
              <a:buClr>
                <a:srgbClr val="973735"/>
              </a:buClr>
              <a:buSzPct val="50000"/>
              <a:buFont typeface="Wingdings" pitchFamily="2" charset="2"/>
              <a:buChar char="u"/>
              <a:defRPr/>
            </a:pPr>
            <a:r>
              <a:rPr lang="en-US" sz="2600"/>
              <a:t>Explain about HttpClient class</a:t>
            </a:r>
          </a:p>
          <a:p>
            <a:pPr marL="342900" indent="-342900">
              <a:lnSpc>
                <a:spcPct val="100000"/>
              </a:lnSpc>
              <a:buClr>
                <a:srgbClr val="973735"/>
              </a:buClr>
              <a:buSzPct val="50000"/>
              <a:buFont typeface="Wingdings" pitchFamily="2" charset="2"/>
              <a:buChar char="u"/>
              <a:defRPr/>
            </a:pPr>
            <a:r>
              <a:rPr lang="en-US" sz="2600"/>
              <a:t>Explain about Domain Name System (DNS)</a:t>
            </a:r>
          </a:p>
          <a:p>
            <a:pPr marL="342900" indent="-342900">
              <a:lnSpc>
                <a:spcPct val="100000"/>
              </a:lnSpc>
              <a:buClr>
                <a:srgbClr val="973735"/>
              </a:buClr>
              <a:buSzPct val="50000"/>
              <a:buFont typeface="Wingdings" pitchFamily="2" charset="2"/>
              <a:buChar char="u"/>
              <a:defRPr/>
            </a:pPr>
            <a:r>
              <a:rPr lang="en-US" sz="2600"/>
              <a:t>Overview TCP Services: TcpListener, TcpClient and Socket class</a:t>
            </a:r>
          </a:p>
          <a:p>
            <a:pPr marL="342900" indent="-342900">
              <a:lnSpc>
                <a:spcPct val="100000"/>
              </a:lnSpc>
              <a:buClr>
                <a:srgbClr val="973735"/>
              </a:buClr>
              <a:buSzPct val="50000"/>
              <a:buFont typeface="Wingdings" pitchFamily="2" charset="2"/>
              <a:buChar char="u"/>
              <a:defRPr/>
            </a:pPr>
            <a:r>
              <a:rPr lang="en-US" sz="2600"/>
              <a:t>Demo WebRequest and HttpClient with .NET application</a:t>
            </a:r>
          </a:p>
          <a:p>
            <a:pPr marL="342900" indent="-342900">
              <a:lnSpc>
                <a:spcPct val="100000"/>
              </a:lnSpc>
              <a:buClr>
                <a:srgbClr val="973735"/>
              </a:buClr>
              <a:buSzPct val="50000"/>
              <a:buFont typeface="Wingdings" pitchFamily="2" charset="2"/>
              <a:buChar char="u"/>
              <a:defRPr/>
            </a:pPr>
            <a:r>
              <a:rPr lang="en-US" sz="2600"/>
              <a:t>Demo TcpListener and TcpClient with .NET application</a:t>
            </a:r>
          </a:p>
          <a:p>
            <a:pPr marL="342900" indent="-342900">
              <a:lnSpc>
                <a:spcPct val="100000"/>
              </a:lnSpc>
              <a:buClr>
                <a:srgbClr val="973735"/>
              </a:buClr>
              <a:buSzPct val="50000"/>
              <a:buFont typeface="Wingdings" pitchFamily="2" charset="2"/>
              <a:buChar char="u"/>
              <a:defRPr/>
            </a:pPr>
            <a:r>
              <a:rPr lang="en-US" sz="2600"/>
              <a:t>Explain and demo about UDP service with .NET application</a:t>
            </a:r>
          </a:p>
          <a:p>
            <a:pPr marL="0" indent="0">
              <a:lnSpc>
                <a:spcPct val="100000"/>
              </a:lnSpc>
              <a:buClr>
                <a:srgbClr val="973735"/>
              </a:buClr>
              <a:buSzPct val="50000"/>
              <a:buNone/>
              <a:defRPr/>
            </a:pP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2027181357"/>
              </p:ext>
            </p:extLst>
          </p:nvPr>
        </p:nvGraphicFramePr>
        <p:xfrm>
          <a:off x="33334" y="1829454"/>
          <a:ext cx="12125331" cy="4611728"/>
        </p:xfrm>
        <a:graphic>
          <a:graphicData uri="http://schemas.openxmlformats.org/drawingml/2006/table">
            <a:tbl>
              <a:tblPr firstRow="1" bandRow="1">
                <a:tableStyleId>{5C22544A-7EE6-4342-B048-85BDC9FD1C3A}</a:tableStyleId>
              </a:tblPr>
              <a:tblGrid>
                <a:gridCol w="5207260">
                  <a:extLst>
                    <a:ext uri="{9D8B030D-6E8A-4147-A177-3AD203B41FA5}">
                      <a16:colId xmlns:a16="http://schemas.microsoft.com/office/drawing/2014/main" val="20000"/>
                    </a:ext>
                  </a:extLst>
                </a:gridCol>
                <a:gridCol w="6918071">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9342">
                <a:tc>
                  <a:txBody>
                    <a:bodyPr/>
                    <a:lstStyle/>
                    <a:p>
                      <a:pPr algn="just" fontAlgn="t"/>
                      <a:r>
                        <a:rPr lang="en-US" u="none" strike="noStrike">
                          <a:effectLst/>
                        </a:rPr>
                        <a:t>Create(Uri)</a:t>
                      </a:r>
                      <a:endParaRPr lang="en-US">
                        <a:effectLst/>
                      </a:endParaRPr>
                    </a:p>
                  </a:txBody>
                  <a:tcPr/>
                </a:tc>
                <a:tc>
                  <a:txBody>
                    <a:bodyPr/>
                    <a:lstStyle/>
                    <a:p>
                      <a:pPr algn="just" fontAlgn="t"/>
                      <a:r>
                        <a:rPr lang="en-US">
                          <a:effectLst/>
                        </a:rPr>
                        <a:t>Initializes a new </a:t>
                      </a:r>
                      <a:r>
                        <a:rPr lang="en-US" u="none" strike="noStrike">
                          <a:effectLst/>
                        </a:rPr>
                        <a:t>WebRequest</a:t>
                      </a:r>
                      <a:r>
                        <a:rPr lang="en-US">
                          <a:effectLst/>
                        </a:rPr>
                        <a:t> instance for the specified URI scheme</a:t>
                      </a:r>
                    </a:p>
                  </a:txBody>
                  <a:tcPr/>
                </a:tc>
                <a:extLst>
                  <a:ext uri="{0D108BD9-81ED-4DB2-BD59-A6C34878D82A}">
                    <a16:rowId xmlns:a16="http://schemas.microsoft.com/office/drawing/2014/main" val="10001"/>
                  </a:ext>
                </a:extLst>
              </a:tr>
              <a:tr h="188572">
                <a:tc>
                  <a:txBody>
                    <a:bodyPr/>
                    <a:lstStyle/>
                    <a:p>
                      <a:pPr algn="just" fontAlgn="t"/>
                      <a:r>
                        <a:rPr lang="en-US" u="none" strike="noStrike">
                          <a:effectLst/>
                        </a:rPr>
                        <a:t>GetRequestStream()</a:t>
                      </a:r>
                      <a:endParaRPr lang="en-US">
                        <a:effectLst/>
                      </a:endParaRPr>
                    </a:p>
                  </a:txBody>
                  <a:tcPr/>
                </a:tc>
                <a:tc>
                  <a:txBody>
                    <a:bodyPr/>
                    <a:lstStyle/>
                    <a:p>
                      <a:pPr algn="just" fontAlgn="t"/>
                      <a:r>
                        <a:rPr lang="en-US">
                          <a:effectLst/>
                        </a:rPr>
                        <a:t>When overridden in a descendant class, returns a </a:t>
                      </a:r>
                      <a:r>
                        <a:rPr lang="en-US" u="none" strike="noStrike">
                          <a:effectLst/>
                        </a:rPr>
                        <a:t>Stream</a:t>
                      </a:r>
                      <a:r>
                        <a:rPr lang="en-US">
                          <a:effectLst/>
                        </a:rPr>
                        <a:t> for writing data to the Internet resource</a:t>
                      </a:r>
                    </a:p>
                  </a:txBody>
                  <a:tcPr/>
                </a:tc>
                <a:extLst>
                  <a:ext uri="{0D108BD9-81ED-4DB2-BD59-A6C34878D82A}">
                    <a16:rowId xmlns:a16="http://schemas.microsoft.com/office/drawing/2014/main" val="10003"/>
                  </a:ext>
                </a:extLst>
              </a:tr>
              <a:tr h="373506">
                <a:tc>
                  <a:txBody>
                    <a:bodyPr/>
                    <a:lstStyle/>
                    <a:p>
                      <a:pPr algn="just" fontAlgn="t"/>
                      <a:r>
                        <a:rPr lang="en-US" u="none" strike="noStrike">
                          <a:effectLst/>
                        </a:rPr>
                        <a:t>GetResponse()</a:t>
                      </a:r>
                      <a:endParaRPr lang="en-US">
                        <a:effectLst/>
                      </a:endParaRPr>
                    </a:p>
                  </a:txBody>
                  <a:tcPr/>
                </a:tc>
                <a:tc>
                  <a:txBody>
                    <a:bodyPr/>
                    <a:lstStyle/>
                    <a:p>
                      <a:pPr algn="just" fontAlgn="t"/>
                      <a:r>
                        <a:rPr lang="en-US">
                          <a:effectLst/>
                        </a:rPr>
                        <a:t>When overridden in a descendant class, returns a response to an Internet request</a:t>
                      </a:r>
                    </a:p>
                  </a:txBody>
                  <a:tcPr/>
                </a:tc>
                <a:extLst>
                  <a:ext uri="{0D108BD9-81ED-4DB2-BD59-A6C34878D82A}">
                    <a16:rowId xmlns:a16="http://schemas.microsoft.com/office/drawing/2014/main" val="10004"/>
                  </a:ext>
                </a:extLst>
              </a:tr>
              <a:tr h="333654">
                <a:tc>
                  <a:txBody>
                    <a:bodyPr/>
                    <a:lstStyle/>
                    <a:p>
                      <a:pPr algn="just" fontAlgn="t"/>
                      <a:r>
                        <a:rPr lang="en-US" u="none" strike="noStrike">
                          <a:effectLst/>
                        </a:rPr>
                        <a:t>CreateHttp(String)</a:t>
                      </a:r>
                      <a:endParaRPr lang="en-US">
                        <a:effectLst/>
                      </a:endParaRPr>
                    </a:p>
                  </a:txBody>
                  <a:tcPr/>
                </a:tc>
                <a:tc>
                  <a:txBody>
                    <a:bodyPr/>
                    <a:lstStyle/>
                    <a:p>
                      <a:pPr algn="just" fontAlgn="t"/>
                      <a:r>
                        <a:rPr lang="en-US">
                          <a:effectLst/>
                        </a:rPr>
                        <a:t>Initializes a new </a:t>
                      </a:r>
                      <a:r>
                        <a:rPr lang="en-US" u="none" strike="noStrike">
                          <a:effectLst/>
                        </a:rPr>
                        <a:t>HttpWebRequest</a:t>
                      </a:r>
                      <a:r>
                        <a:rPr lang="en-US">
                          <a:effectLst/>
                        </a:rPr>
                        <a:t> instance for the specified URI string</a:t>
                      </a:r>
                    </a:p>
                  </a:txBody>
                  <a:tcPr/>
                </a:tc>
                <a:extLst>
                  <a:ext uri="{0D108BD9-81ED-4DB2-BD59-A6C34878D82A}">
                    <a16:rowId xmlns:a16="http://schemas.microsoft.com/office/drawing/2014/main" val="4089918542"/>
                  </a:ext>
                </a:extLst>
              </a:tr>
              <a:tr h="374649">
                <a:tc>
                  <a:txBody>
                    <a:bodyPr/>
                    <a:lstStyle/>
                    <a:p>
                      <a:pPr algn="just" fontAlgn="t"/>
                      <a:r>
                        <a:rPr lang="en-US" u="none" strike="noStrike">
                          <a:effectLst/>
                        </a:rPr>
                        <a:t>BeginGetRequestStream(AsyncCallback, Object)</a:t>
                      </a:r>
                      <a:endParaRPr lang="en-US">
                        <a:effectLst/>
                      </a:endParaRPr>
                    </a:p>
                  </a:txBody>
                  <a:tcPr/>
                </a:tc>
                <a:tc>
                  <a:txBody>
                    <a:bodyPr/>
                    <a:lstStyle/>
                    <a:p>
                      <a:pPr algn="just" fontAlgn="t"/>
                      <a:r>
                        <a:rPr lang="en-US">
                          <a:effectLst/>
                        </a:rPr>
                        <a:t>When overridden in a descendant class, provides an asynchronous version of the </a:t>
                      </a:r>
                      <a:r>
                        <a:rPr lang="en-US" u="none" strike="noStrike">
                          <a:effectLst/>
                        </a:rPr>
                        <a:t>GetRequestStream()</a:t>
                      </a:r>
                      <a:r>
                        <a:rPr lang="en-US">
                          <a:effectLst/>
                        </a:rPr>
                        <a:t> method</a:t>
                      </a:r>
                    </a:p>
                  </a:txBody>
                  <a:tcPr/>
                </a:tc>
                <a:extLst>
                  <a:ext uri="{0D108BD9-81ED-4DB2-BD59-A6C34878D82A}">
                    <a16:rowId xmlns:a16="http://schemas.microsoft.com/office/drawing/2014/main" val="517965606"/>
                  </a:ext>
                </a:extLst>
              </a:tr>
              <a:tr h="341801">
                <a:tc>
                  <a:txBody>
                    <a:bodyPr/>
                    <a:lstStyle/>
                    <a:p>
                      <a:pPr algn="just" fontAlgn="t"/>
                      <a:r>
                        <a:rPr lang="en-US" u="none" strike="noStrike">
                          <a:effectLst/>
                        </a:rPr>
                        <a:t>BeginGetResponse(AsyncCallback, Object)</a:t>
                      </a:r>
                      <a:endParaRPr lang="en-US">
                        <a:effectLst/>
                      </a:endParaRPr>
                    </a:p>
                  </a:txBody>
                  <a:tcPr/>
                </a:tc>
                <a:tc>
                  <a:txBody>
                    <a:bodyPr/>
                    <a:lstStyle/>
                    <a:p>
                      <a:pPr algn="just" fontAlgn="t"/>
                      <a:r>
                        <a:rPr lang="en-US">
                          <a:effectLst/>
                        </a:rPr>
                        <a:t>When overridden in a descendant class, begins an asynchronous request for an Internet resource</a:t>
                      </a:r>
                    </a:p>
                  </a:txBody>
                  <a:tcPr/>
                </a:tc>
                <a:extLst>
                  <a:ext uri="{0D108BD9-81ED-4DB2-BD59-A6C34878D82A}">
                    <a16:rowId xmlns:a16="http://schemas.microsoft.com/office/drawing/2014/main" val="3897958109"/>
                  </a:ext>
                </a:extLst>
              </a:tr>
              <a:tr h="291185">
                <a:tc>
                  <a:txBody>
                    <a:bodyPr/>
                    <a:lstStyle/>
                    <a:p>
                      <a:pPr algn="just" fontAlgn="t"/>
                      <a:r>
                        <a:rPr lang="en-US" u="none" strike="noStrike">
                          <a:effectLst/>
                        </a:rPr>
                        <a:t>Abort()</a:t>
                      </a:r>
                      <a:endParaRPr lang="en-US">
                        <a:effectLst/>
                      </a:endParaRPr>
                    </a:p>
                  </a:txBody>
                  <a:tcPr/>
                </a:tc>
                <a:tc>
                  <a:txBody>
                    <a:bodyPr/>
                    <a:lstStyle/>
                    <a:p>
                      <a:pPr algn="just" fontAlgn="t"/>
                      <a:r>
                        <a:rPr lang="en-US">
                          <a:effectLst/>
                        </a:rPr>
                        <a:t>Aborts the request</a:t>
                      </a:r>
                    </a:p>
                  </a:txBody>
                  <a:tcPr/>
                </a:tc>
                <a:extLst>
                  <a:ext uri="{0D108BD9-81ED-4DB2-BD59-A6C34878D82A}">
                    <a16:rowId xmlns:a16="http://schemas.microsoft.com/office/drawing/2014/main" val="1422009998"/>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57447" y="1390695"/>
            <a:ext cx="939978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extLst>
      <p:ext uri="{BB962C8B-B14F-4D97-AF65-F5344CB8AC3E}">
        <p14:creationId xmlns:p14="http://schemas.microsoft.com/office/powerpoint/2010/main" val="371495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WebResponse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63053" y="1574809"/>
            <a:ext cx="12142163" cy="4527137"/>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WebResponse class is the abstract base class from which protocol- specific response classes are derived</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Applications can participate in request and response transactions in a protocol-agnostic manner using instances of the WebResponse class while protocol-specific classes derived from WebResponse carry out the details of the request</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Client applications do not create WebResponse objects directly, they are created by calling the GetResponse method on a WebRequest instance</a:t>
            </a:r>
          </a:p>
        </p:txBody>
      </p:sp>
    </p:spTree>
    <p:extLst>
      <p:ext uri="{BB962C8B-B14F-4D97-AF65-F5344CB8AC3E}">
        <p14:creationId xmlns:p14="http://schemas.microsoft.com/office/powerpoint/2010/main" val="3402615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WebResponse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790974488"/>
              </p:ext>
            </p:extLst>
          </p:nvPr>
        </p:nvGraphicFramePr>
        <p:xfrm>
          <a:off x="21642" y="1965467"/>
          <a:ext cx="12125331" cy="4413546"/>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8548">
                <a:tc>
                  <a:txBody>
                    <a:bodyPr/>
                    <a:lstStyle/>
                    <a:p>
                      <a:pPr algn="l" fontAlgn="t"/>
                      <a:r>
                        <a:rPr lang="en-US" u="none" strike="noStrike">
                          <a:effectLst/>
                        </a:rPr>
                        <a:t>ContentLength</a:t>
                      </a:r>
                      <a:endParaRPr lang="en-US">
                        <a:effectLst/>
                      </a:endParaRPr>
                    </a:p>
                  </a:txBody>
                  <a:tcPr/>
                </a:tc>
                <a:tc>
                  <a:txBody>
                    <a:bodyPr/>
                    <a:lstStyle/>
                    <a:p>
                      <a:pPr algn="l" fontAlgn="t"/>
                      <a:r>
                        <a:rPr lang="en-US">
                          <a:effectLst/>
                        </a:rPr>
                        <a:t>When overridden in a descendant class, gets or sets the content length of data being received</a:t>
                      </a:r>
                    </a:p>
                  </a:txBody>
                  <a:tcPr/>
                </a:tc>
                <a:extLst>
                  <a:ext uri="{0D108BD9-81ED-4DB2-BD59-A6C34878D82A}">
                    <a16:rowId xmlns:a16="http://schemas.microsoft.com/office/drawing/2014/main" val="10003"/>
                  </a:ext>
                </a:extLst>
              </a:tr>
              <a:tr h="369400">
                <a:tc>
                  <a:txBody>
                    <a:bodyPr/>
                    <a:lstStyle/>
                    <a:p>
                      <a:pPr algn="l" fontAlgn="t"/>
                      <a:r>
                        <a:rPr lang="en-US" u="none" strike="noStrike">
                          <a:effectLst/>
                        </a:rPr>
                        <a:t>ContentType</a:t>
                      </a:r>
                      <a:endParaRPr lang="en-US">
                        <a:effectLst/>
                      </a:endParaRPr>
                    </a:p>
                  </a:txBody>
                  <a:tcPr/>
                </a:tc>
                <a:tc>
                  <a:txBody>
                    <a:bodyPr/>
                    <a:lstStyle/>
                    <a:p>
                      <a:pPr algn="l" fontAlgn="t"/>
                      <a:r>
                        <a:rPr lang="en-US">
                          <a:effectLst/>
                        </a:rPr>
                        <a:t>When overridden in a derived class, gets or sets the content type of the data being received</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Headers</a:t>
                      </a:r>
                      <a:endParaRPr lang="en-US">
                        <a:effectLst/>
                      </a:endParaRPr>
                    </a:p>
                  </a:txBody>
                  <a:tcPr/>
                </a:tc>
                <a:tc>
                  <a:txBody>
                    <a:bodyPr/>
                    <a:lstStyle/>
                    <a:p>
                      <a:pPr algn="l" fontAlgn="t"/>
                      <a:r>
                        <a:rPr lang="en-US">
                          <a:effectLst/>
                        </a:rPr>
                        <a:t>When overridden in a derived class, gets a collection of header name-value pairs associated with this request</a:t>
                      </a:r>
                    </a:p>
                  </a:txBody>
                  <a:tcPr/>
                </a:tc>
                <a:extLst>
                  <a:ext uri="{0D108BD9-81ED-4DB2-BD59-A6C34878D82A}">
                    <a16:rowId xmlns:a16="http://schemas.microsoft.com/office/drawing/2014/main" val="207236356"/>
                  </a:ext>
                </a:extLst>
              </a:tr>
              <a:tr h="311143">
                <a:tc>
                  <a:txBody>
                    <a:bodyPr/>
                    <a:lstStyle/>
                    <a:p>
                      <a:pPr algn="l" fontAlgn="t"/>
                      <a:r>
                        <a:rPr lang="en-US" u="none" strike="noStrike">
                          <a:effectLst/>
                        </a:rPr>
                        <a:t>IsFromCache</a:t>
                      </a:r>
                      <a:endParaRPr lang="en-US">
                        <a:effectLst/>
                      </a:endParaRPr>
                    </a:p>
                  </a:txBody>
                  <a:tcPr/>
                </a:tc>
                <a:tc>
                  <a:txBody>
                    <a:bodyPr/>
                    <a:lstStyle/>
                    <a:p>
                      <a:pPr algn="l" fontAlgn="t"/>
                      <a:r>
                        <a:rPr lang="en-US">
                          <a:effectLst/>
                        </a:rPr>
                        <a:t>Gets a </a:t>
                      </a:r>
                      <a:r>
                        <a:rPr lang="en-US" u="none" strike="noStrike">
                          <a:effectLst/>
                        </a:rPr>
                        <a:t>Boolean</a:t>
                      </a:r>
                      <a:r>
                        <a:rPr lang="en-US">
                          <a:effectLst/>
                        </a:rPr>
                        <a:t> value that indicates whether this response was obtained from the cache</a:t>
                      </a:r>
                    </a:p>
                  </a:txBody>
                  <a:tcPr/>
                </a:tc>
                <a:extLst>
                  <a:ext uri="{0D108BD9-81ED-4DB2-BD59-A6C34878D82A}">
                    <a16:rowId xmlns:a16="http://schemas.microsoft.com/office/drawing/2014/main" val="2979312002"/>
                  </a:ext>
                </a:extLst>
              </a:tr>
              <a:tr h="365698">
                <a:tc>
                  <a:txBody>
                    <a:bodyPr/>
                    <a:lstStyle/>
                    <a:p>
                      <a:pPr marL="0" algn="l" defTabSz="914400" rtl="0" eaLnBrk="1" latinLnBrk="0" hangingPunct="1"/>
                      <a:r>
                        <a:rPr lang="en-US" sz="2000" b="1" kern="1200">
                          <a:solidFill>
                            <a:schemeClr val="bg1"/>
                          </a:solidFill>
                          <a:latin typeface="+mn-lt"/>
                          <a:ea typeface="+mn-ea"/>
                          <a:cs typeface="+mn-cs"/>
                        </a:rPr>
                        <a:t>Method Name</a:t>
                      </a:r>
                      <a:endParaRPr lang="en-US" sz="2000" b="1" kern="1200" dirty="0">
                        <a:solidFill>
                          <a:schemeClr val="bg1"/>
                        </a:solidFill>
                        <a:latin typeface="+mn-lt"/>
                        <a:ea typeface="+mn-ea"/>
                        <a:cs typeface="+mn-cs"/>
                      </a:endParaRPr>
                    </a:p>
                  </a:txBody>
                  <a:tcPr>
                    <a:solidFill>
                      <a:schemeClr val="accent1"/>
                    </a:solidFill>
                  </a:tcPr>
                </a:tc>
                <a:tc>
                  <a:txBody>
                    <a:bodyPr/>
                    <a:lstStyle/>
                    <a:p>
                      <a:endParaRPr lang="en-US" sz="2000" dirty="0">
                        <a:solidFill>
                          <a:schemeClr val="bg1"/>
                        </a:solidFill>
                      </a:endParaRPr>
                    </a:p>
                  </a:txBody>
                  <a:tcPr>
                    <a:solidFill>
                      <a:schemeClr val="accent1"/>
                    </a:solidFill>
                  </a:tcPr>
                </a:tc>
                <a:extLst>
                  <a:ext uri="{0D108BD9-81ED-4DB2-BD59-A6C34878D82A}">
                    <a16:rowId xmlns:a16="http://schemas.microsoft.com/office/drawing/2014/main" val="4089918542"/>
                  </a:ext>
                </a:extLst>
              </a:tr>
              <a:tr h="411418">
                <a:tc>
                  <a:txBody>
                    <a:bodyPr/>
                    <a:lstStyle/>
                    <a:p>
                      <a:pPr algn="l" fontAlgn="t"/>
                      <a:r>
                        <a:rPr lang="en-US" u="none" strike="noStrike">
                          <a:effectLst/>
                        </a:rPr>
                        <a:t>Close()</a:t>
                      </a:r>
                      <a:endParaRPr lang="en-US">
                        <a:effectLst/>
                      </a:endParaRPr>
                    </a:p>
                  </a:txBody>
                  <a:tcPr/>
                </a:tc>
                <a:tc>
                  <a:txBody>
                    <a:bodyPr/>
                    <a:lstStyle/>
                    <a:p>
                      <a:pPr algn="l" fontAlgn="t"/>
                      <a:r>
                        <a:rPr lang="en-US">
                          <a:effectLst/>
                        </a:rPr>
                        <a:t>When overridden by a descendant class, closes the response stream</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GetResponseStream()</a:t>
                      </a:r>
                      <a:endParaRPr lang="en-US">
                        <a:effectLst/>
                      </a:endParaRPr>
                    </a:p>
                  </a:txBody>
                  <a:tcPr/>
                </a:tc>
                <a:tc>
                  <a:txBody>
                    <a:bodyPr/>
                    <a:lstStyle/>
                    <a:p>
                      <a:pPr algn="l" fontAlgn="t"/>
                      <a:r>
                        <a:rPr lang="en-US">
                          <a:effectLst/>
                        </a:rPr>
                        <a:t>When overridden in a descendant class, returns the data stream from the Internet resource</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415534"/>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 and methods:</a:t>
            </a:r>
            <a:endParaRPr lang="en-US" sz="2600" dirty="0">
              <a:solidFill>
                <a:srgbClr val="111111"/>
              </a:solidFill>
              <a:latin typeface="+mj-lt"/>
            </a:endParaRPr>
          </a:p>
        </p:txBody>
      </p:sp>
    </p:spTree>
    <p:extLst>
      <p:ext uri="{BB962C8B-B14F-4D97-AF65-F5344CB8AC3E}">
        <p14:creationId xmlns:p14="http://schemas.microsoft.com/office/powerpoint/2010/main" val="229319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5BD0A0-000C-4CC3-B08E-3A5DF74ACF6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0FFFF71C-5663-44BE-8FD2-0A069FEE8F3C}"/>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EBA53551-0696-4401-8225-B91C3898B3C2}"/>
              </a:ext>
            </a:extLst>
          </p:cNvPr>
          <p:cNvSpPr>
            <a:spLocks noGrp="1"/>
          </p:cNvSpPr>
          <p:nvPr>
            <p:ph type="title"/>
          </p:nvPr>
        </p:nvSpPr>
        <p:spPr>
          <a:xfrm>
            <a:off x="3581400" y="315969"/>
            <a:ext cx="5419246" cy="411618"/>
          </a:xfrm>
        </p:spPr>
        <p:txBody>
          <a:bodyPr anchor="t">
            <a:noAutofit/>
          </a:bodyPr>
          <a:lstStyle/>
          <a:p>
            <a:pPr>
              <a:lnSpc>
                <a:spcPct val="100000"/>
              </a:lnSpc>
            </a:pPr>
            <a:r>
              <a:rPr lang="en-US" sz="2300" b="1"/>
              <a:t>WebRequest &amp; WebResponse Demo</a:t>
            </a:r>
          </a:p>
        </p:txBody>
      </p:sp>
      <p:sp>
        <p:nvSpPr>
          <p:cNvPr id="11" name="TextBox 10">
            <a:extLst>
              <a:ext uri="{FF2B5EF4-FFF2-40B4-BE49-F238E27FC236}">
                <a16:creationId xmlns:a16="http://schemas.microsoft.com/office/drawing/2014/main" id="{15C822BF-8FC7-46B4-A6EA-CE4DF9B67481}"/>
              </a:ext>
            </a:extLst>
          </p:cNvPr>
          <p:cNvSpPr txBox="1"/>
          <p:nvPr/>
        </p:nvSpPr>
        <p:spPr>
          <a:xfrm>
            <a:off x="239234" y="633484"/>
            <a:ext cx="1951073" cy="692497"/>
          </a:xfrm>
          <a:prstGeom prst="rect">
            <a:avLst/>
          </a:prstGeom>
          <a:noFill/>
          <a:ln w="19050">
            <a:solidFill>
              <a:srgbClr val="FF0000"/>
            </a:solidFill>
          </a:ln>
        </p:spPr>
        <p:txBody>
          <a:bodyPr wrap="square">
            <a:spAutoFit/>
          </a:bodyPr>
          <a:lstStyle/>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a:t>
            </a:r>
          </a:p>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System.IO;</a:t>
            </a:r>
          </a:p>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System.Net;</a:t>
            </a:r>
            <a:endParaRPr lang="en-US" sz="1300"/>
          </a:p>
        </p:txBody>
      </p:sp>
      <p:pic>
        <p:nvPicPr>
          <p:cNvPr id="13" name="Picture 12">
            <a:extLst>
              <a:ext uri="{FF2B5EF4-FFF2-40B4-BE49-F238E27FC236}">
                <a16:creationId xmlns:a16="http://schemas.microsoft.com/office/drawing/2014/main" id="{8E72C2C4-03B0-4280-B2A8-AFD697EF85E4}"/>
              </a:ext>
            </a:extLst>
          </p:cNvPr>
          <p:cNvPicPr>
            <a:picLocks noChangeAspect="1"/>
          </p:cNvPicPr>
          <p:nvPr/>
        </p:nvPicPr>
        <p:blipFill>
          <a:blip r:embed="rId2"/>
          <a:stretch>
            <a:fillRect/>
          </a:stretch>
        </p:blipFill>
        <p:spPr>
          <a:xfrm>
            <a:off x="2226358" y="857141"/>
            <a:ext cx="8244997" cy="5579546"/>
          </a:xfrm>
          <a:prstGeom prst="rect">
            <a:avLst/>
          </a:prstGeom>
        </p:spPr>
      </p:pic>
      <p:pic>
        <p:nvPicPr>
          <p:cNvPr id="18" name="Picture 17">
            <a:extLst>
              <a:ext uri="{FF2B5EF4-FFF2-40B4-BE49-F238E27FC236}">
                <a16:creationId xmlns:a16="http://schemas.microsoft.com/office/drawing/2014/main" id="{61A19556-2633-439D-9567-CFC7B5CE37E3}"/>
              </a:ext>
            </a:extLst>
          </p:cNvPr>
          <p:cNvPicPr>
            <a:picLocks noChangeAspect="1"/>
          </p:cNvPicPr>
          <p:nvPr/>
        </p:nvPicPr>
        <p:blipFill>
          <a:blip r:embed="rId3"/>
          <a:stretch>
            <a:fillRect/>
          </a:stretch>
        </p:blipFill>
        <p:spPr>
          <a:xfrm>
            <a:off x="8632222" y="3839352"/>
            <a:ext cx="3446929" cy="2597334"/>
          </a:xfrm>
          <a:prstGeom prst="rect">
            <a:avLst/>
          </a:prstGeom>
        </p:spPr>
      </p:pic>
    </p:spTree>
    <p:extLst>
      <p:ext uri="{BB962C8B-B14F-4D97-AF65-F5344CB8AC3E}">
        <p14:creationId xmlns:p14="http://schemas.microsoft.com/office/powerpoint/2010/main" val="3142719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63053" y="1494287"/>
            <a:ext cx="12142163"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provides another layer on top of HttpWebRequest and HttpWeb Response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was written in response to the growth of HTTP-based web APIs and REST services to provide a better experience than WebClient class (  WebClient class provides common methods for sending data to or receiving data from any local, intranet, or Internet resource identified by a URI ) when dealing with protocols more elaborate than simply fetching a web page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is a newer API for working with HTTP and is designed to work well with web APIs, REST-based services, and custom authentication schemes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.NET Framework, HttpClient relied on WebRequest and WebResponse, but in .NET Core, it handles HTTP itself</a:t>
            </a:r>
          </a:p>
        </p:txBody>
      </p:sp>
    </p:spTree>
    <p:extLst>
      <p:ext uri="{BB962C8B-B14F-4D97-AF65-F5344CB8AC3E}">
        <p14:creationId xmlns:p14="http://schemas.microsoft.com/office/powerpoint/2010/main" val="2515661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35159" y="1356064"/>
            <a:ext cx="1216342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HttpClient instance is a collection of settings applied to all requests executed by that instance. In addition, every HttpClient instance uses its own connection pool, isolating its requests from requests executed by other HttpClient instances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has a richer and extensible type system for headers and content</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lets us write and plug in custom message handlers. This enables mocking in unit tests, and the creation of custom pipelines (for logging, compression, encryption, and so on)</a:t>
            </a:r>
          </a:p>
        </p:txBody>
      </p:sp>
    </p:spTree>
    <p:extLst>
      <p:ext uri="{BB962C8B-B14F-4D97-AF65-F5344CB8AC3E}">
        <p14:creationId xmlns:p14="http://schemas.microsoft.com/office/powerpoint/2010/main" val="1890630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304026330"/>
              </p:ext>
            </p:extLst>
          </p:nvPr>
        </p:nvGraphicFramePr>
        <p:xfrm>
          <a:off x="21642" y="1830222"/>
          <a:ext cx="12125331" cy="4608955"/>
        </p:xfrm>
        <a:graphic>
          <a:graphicData uri="http://schemas.openxmlformats.org/drawingml/2006/table">
            <a:tbl>
              <a:tblPr firstRow="1" bandRow="1">
                <a:tableStyleId>{5C22544A-7EE6-4342-B048-85BDC9FD1C3A}</a:tableStyleId>
              </a:tblPr>
              <a:tblGrid>
                <a:gridCol w="3582795">
                  <a:extLst>
                    <a:ext uri="{9D8B030D-6E8A-4147-A177-3AD203B41FA5}">
                      <a16:colId xmlns:a16="http://schemas.microsoft.com/office/drawing/2014/main" val="20000"/>
                    </a:ext>
                  </a:extLst>
                </a:gridCol>
                <a:gridCol w="8542536">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BaseAddress</a:t>
                      </a:r>
                      <a:endParaRPr lang="en-US">
                        <a:effectLst/>
                      </a:endParaRPr>
                    </a:p>
                  </a:txBody>
                  <a:tcPr/>
                </a:tc>
                <a:tc>
                  <a:txBody>
                    <a:bodyPr/>
                    <a:lstStyle/>
                    <a:p>
                      <a:pPr algn="l" fontAlgn="t"/>
                      <a:r>
                        <a:rPr lang="en-US">
                          <a:effectLst/>
                        </a:rPr>
                        <a:t>Gets or sets the base address of Uniform Resource Identifier (URI) of the Internet resource used when sending requests</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MaxResponseContentBufferSize</a:t>
                      </a:r>
                      <a:endParaRPr lang="en-US">
                        <a:effectLst/>
                      </a:endParaRPr>
                    </a:p>
                  </a:txBody>
                  <a:tcPr/>
                </a:tc>
                <a:tc>
                  <a:txBody>
                    <a:bodyPr/>
                    <a:lstStyle/>
                    <a:p>
                      <a:pPr algn="l" fontAlgn="t"/>
                      <a:r>
                        <a:rPr lang="en-US">
                          <a:effectLst/>
                        </a:rPr>
                        <a:t>Gets or sets the maximum number of bytes to buffer when reading the response content</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Timeout</a:t>
                      </a:r>
                      <a:endParaRPr lang="en-US">
                        <a:effectLst/>
                      </a:endParaRPr>
                    </a:p>
                  </a:txBody>
                  <a:tcPr/>
                </a:tc>
                <a:tc>
                  <a:txBody>
                    <a:bodyPr/>
                    <a:lstStyle/>
                    <a:p>
                      <a:pPr algn="l" fontAlgn="t"/>
                      <a:r>
                        <a:rPr lang="en-US">
                          <a:effectLst/>
                        </a:rPr>
                        <a:t>Gets or sets the timespan to wait before the request times out</a:t>
                      </a:r>
                    </a:p>
                  </a:txBody>
                  <a:tcPr/>
                </a:tc>
                <a:extLst>
                  <a:ext uri="{0D108BD9-81ED-4DB2-BD59-A6C34878D82A}">
                    <a16:rowId xmlns:a16="http://schemas.microsoft.com/office/drawing/2014/main" val="1510089557"/>
                  </a:ext>
                </a:extLst>
              </a:tr>
              <a:tr h="308548">
                <a:tc>
                  <a:txBody>
                    <a:bodyPr/>
                    <a:lstStyle/>
                    <a:p>
                      <a:pPr algn="l" fontAlgn="t"/>
                      <a:r>
                        <a:rPr lang="en-US" sz="2000" b="1" kern="1200">
                          <a:solidFill>
                            <a:schemeClr val="lt1"/>
                          </a:solidFill>
                          <a:latin typeface="+mn-lt"/>
                          <a:ea typeface="+mn-ea"/>
                          <a:cs typeface="+mn-cs"/>
                        </a:rPr>
                        <a:t>Method Name</a:t>
                      </a:r>
                    </a:p>
                  </a:txBody>
                  <a:tcPr>
                    <a:solidFill>
                      <a:schemeClr val="accent1"/>
                    </a:solidFill>
                  </a:tcPr>
                </a:tc>
                <a:tc>
                  <a:txBody>
                    <a:bodyPr/>
                    <a:lstStyle/>
                    <a:p>
                      <a:pPr algn="l" fontAlgn="t"/>
                      <a:endParaRPr lang="en-US">
                        <a:effectLst/>
                      </a:endParaRPr>
                    </a:p>
                  </a:txBody>
                  <a:tcPr>
                    <a:solidFill>
                      <a:schemeClr val="accent1"/>
                    </a:solidFill>
                  </a:tcPr>
                </a:tc>
                <a:extLst>
                  <a:ext uri="{0D108BD9-81ED-4DB2-BD59-A6C34878D82A}">
                    <a16:rowId xmlns:a16="http://schemas.microsoft.com/office/drawing/2014/main" val="2369942461"/>
                  </a:ext>
                </a:extLst>
              </a:tr>
              <a:tr h="369400">
                <a:tc>
                  <a:txBody>
                    <a:bodyPr/>
                    <a:lstStyle/>
                    <a:p>
                      <a:pPr algn="l" fontAlgn="t"/>
                      <a:r>
                        <a:rPr lang="en-US" u="none" strike="noStrike">
                          <a:effectLst/>
                        </a:rPr>
                        <a:t>GetAsync(String)</a:t>
                      </a:r>
                      <a:endParaRPr lang="en-US">
                        <a:effectLst/>
                      </a:endParaRPr>
                    </a:p>
                  </a:txBody>
                  <a:tcPr/>
                </a:tc>
                <a:tc>
                  <a:txBody>
                    <a:bodyPr/>
                    <a:lstStyle/>
                    <a:p>
                      <a:pPr algn="l" fontAlgn="t"/>
                      <a:r>
                        <a:rPr lang="en-US">
                          <a:effectLst/>
                        </a:rPr>
                        <a:t>Send a GET request to the specified Uri as an asynchronous operation</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GetStringAsync(String)</a:t>
                      </a:r>
                      <a:endParaRPr lang="en-US">
                        <a:effectLst/>
                      </a:endParaRPr>
                    </a:p>
                  </a:txBody>
                  <a:tcPr/>
                </a:tc>
                <a:tc>
                  <a:txBody>
                    <a:bodyPr/>
                    <a:lstStyle/>
                    <a:p>
                      <a:pPr algn="l" fontAlgn="t"/>
                      <a:r>
                        <a:rPr lang="en-US">
                          <a:effectLst/>
                        </a:rPr>
                        <a:t>Send a GET request to the specified Uri and return the response body as a string in an asynchronous operation</a:t>
                      </a:r>
                    </a:p>
                  </a:txBody>
                  <a:tcPr/>
                </a:tc>
                <a:extLst>
                  <a:ext uri="{0D108BD9-81ED-4DB2-BD59-A6C34878D82A}">
                    <a16:rowId xmlns:a16="http://schemas.microsoft.com/office/drawing/2014/main" val="207236356"/>
                  </a:ext>
                </a:extLst>
              </a:tr>
              <a:tr h="365698">
                <a:tc>
                  <a:txBody>
                    <a:bodyPr/>
                    <a:lstStyle/>
                    <a:p>
                      <a:pPr algn="l" fontAlgn="t"/>
                      <a:r>
                        <a:rPr lang="en-US" u="none" strike="noStrike">
                          <a:effectLst/>
                        </a:rPr>
                        <a:t>PostAsync(String, HttpContent)</a:t>
                      </a:r>
                      <a:endParaRPr lang="en-US">
                        <a:effectLst/>
                      </a:endParaRPr>
                    </a:p>
                  </a:txBody>
                  <a:tcPr/>
                </a:tc>
                <a:tc>
                  <a:txBody>
                    <a:bodyPr/>
                    <a:lstStyle/>
                    <a:p>
                      <a:pPr algn="l" fontAlgn="t"/>
                      <a:r>
                        <a:rPr lang="en-US">
                          <a:effectLst/>
                        </a:rPr>
                        <a:t>Send a POST request to the specified Uri as an asynchronous operation</a:t>
                      </a:r>
                    </a:p>
                  </a:txBody>
                  <a:tcPr/>
                </a:tc>
                <a:extLst>
                  <a:ext uri="{0D108BD9-81ED-4DB2-BD59-A6C34878D82A}">
                    <a16:rowId xmlns:a16="http://schemas.microsoft.com/office/drawing/2014/main" val="4089918542"/>
                  </a:ext>
                </a:extLst>
              </a:tr>
              <a:tr h="411418">
                <a:tc>
                  <a:txBody>
                    <a:bodyPr/>
                    <a:lstStyle/>
                    <a:p>
                      <a:pPr algn="l" fontAlgn="t"/>
                      <a:r>
                        <a:rPr lang="en-US" u="none" strike="noStrike">
                          <a:effectLst/>
                        </a:rPr>
                        <a:t>PutAsync(String, HttpContent)</a:t>
                      </a:r>
                      <a:endParaRPr lang="en-US">
                        <a:effectLst/>
                      </a:endParaRPr>
                    </a:p>
                  </a:txBody>
                  <a:tcPr/>
                </a:tc>
                <a:tc>
                  <a:txBody>
                    <a:bodyPr/>
                    <a:lstStyle/>
                    <a:p>
                      <a:pPr algn="l" fontAlgn="t"/>
                      <a:r>
                        <a:rPr lang="en-US">
                          <a:effectLst/>
                        </a:rPr>
                        <a:t>Send a PUT request to the specified Uri as an asynchronous operation</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DeleteAsync(String)</a:t>
                      </a:r>
                      <a:endParaRPr lang="en-US">
                        <a:effectLst/>
                      </a:endParaRPr>
                    </a:p>
                  </a:txBody>
                  <a:tcPr/>
                </a:tc>
                <a:tc>
                  <a:txBody>
                    <a:bodyPr/>
                    <a:lstStyle/>
                    <a:p>
                      <a:pPr algn="l" fontAlgn="t"/>
                      <a:r>
                        <a:rPr lang="en-US">
                          <a:effectLst/>
                        </a:rPr>
                        <a:t>Send a DELETE request to the specified Uri as an asynchronous operation</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362149"/>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 and methods:</a:t>
            </a:r>
            <a:endParaRPr lang="en-US" sz="2600" dirty="0">
              <a:solidFill>
                <a:srgbClr val="111111"/>
              </a:solidFill>
              <a:latin typeface="+mj-lt"/>
            </a:endParaRPr>
          </a:p>
        </p:txBody>
      </p:sp>
    </p:spTree>
    <p:extLst>
      <p:ext uri="{BB962C8B-B14F-4D97-AF65-F5344CB8AC3E}">
        <p14:creationId xmlns:p14="http://schemas.microsoft.com/office/powerpoint/2010/main" val="427182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4267016" y="315969"/>
            <a:ext cx="4014142" cy="575433"/>
          </a:xfrm>
        </p:spPr>
        <p:txBody>
          <a:bodyPr>
            <a:noAutofit/>
          </a:bodyPr>
          <a:lstStyle/>
          <a:p>
            <a:r>
              <a:rPr lang="en-US" sz="2300" b="1"/>
              <a:t>HttpClient Class Demo-01 </a:t>
            </a:r>
          </a:p>
        </p:txBody>
      </p:sp>
      <p:sp>
        <p:nvSpPr>
          <p:cNvPr id="8" name="TextBox 7">
            <a:extLst>
              <a:ext uri="{FF2B5EF4-FFF2-40B4-BE49-F238E27FC236}">
                <a16:creationId xmlns:a16="http://schemas.microsoft.com/office/drawing/2014/main" id="{F9DABB95-7798-470D-85A7-597845F24308}"/>
              </a:ext>
            </a:extLst>
          </p:cNvPr>
          <p:cNvSpPr txBox="1"/>
          <p:nvPr/>
        </p:nvSpPr>
        <p:spPr>
          <a:xfrm>
            <a:off x="249866" y="697283"/>
            <a:ext cx="3099390" cy="738664"/>
          </a:xfrm>
          <a:prstGeom prst="rect">
            <a:avLst/>
          </a:prstGeom>
          <a:noFill/>
          <a:ln w="19050">
            <a:solidFill>
              <a:srgbClr val="FF0000"/>
            </a:solidFill>
          </a:ln>
        </p:spPr>
        <p:txBody>
          <a:bodyPr wrap="square">
            <a:spAutoFit/>
          </a:bodyPr>
          <a:lstStyle/>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a:t>
            </a: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System.Net.Http;</a:t>
            </a: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System.Threading.Tasks;</a:t>
            </a:r>
            <a:endParaRPr lang="en-US" sz="1400"/>
          </a:p>
        </p:txBody>
      </p:sp>
      <p:pic>
        <p:nvPicPr>
          <p:cNvPr id="9" name="Picture 8">
            <a:extLst>
              <a:ext uri="{FF2B5EF4-FFF2-40B4-BE49-F238E27FC236}">
                <a16:creationId xmlns:a16="http://schemas.microsoft.com/office/drawing/2014/main" id="{3BD8CB7C-0E82-422C-8F54-6E7344E228AC}"/>
              </a:ext>
            </a:extLst>
          </p:cNvPr>
          <p:cNvPicPr>
            <a:picLocks noChangeAspect="1"/>
          </p:cNvPicPr>
          <p:nvPr/>
        </p:nvPicPr>
        <p:blipFill>
          <a:blip r:embed="rId2"/>
          <a:stretch>
            <a:fillRect/>
          </a:stretch>
        </p:blipFill>
        <p:spPr>
          <a:xfrm>
            <a:off x="0" y="1445124"/>
            <a:ext cx="9361128" cy="5014309"/>
          </a:xfrm>
          <a:prstGeom prst="rect">
            <a:avLst/>
          </a:prstGeom>
        </p:spPr>
      </p:pic>
      <p:pic>
        <p:nvPicPr>
          <p:cNvPr id="11" name="Picture 10">
            <a:extLst>
              <a:ext uri="{FF2B5EF4-FFF2-40B4-BE49-F238E27FC236}">
                <a16:creationId xmlns:a16="http://schemas.microsoft.com/office/drawing/2014/main" id="{B4CEABBD-E65B-44C5-8EC7-812279F1872E}"/>
              </a:ext>
            </a:extLst>
          </p:cNvPr>
          <p:cNvPicPr>
            <a:picLocks noChangeAspect="1"/>
          </p:cNvPicPr>
          <p:nvPr/>
        </p:nvPicPr>
        <p:blipFill>
          <a:blip r:embed="rId3"/>
          <a:stretch>
            <a:fillRect/>
          </a:stretch>
        </p:blipFill>
        <p:spPr>
          <a:xfrm>
            <a:off x="8281158" y="3407733"/>
            <a:ext cx="3889576" cy="3030433"/>
          </a:xfrm>
          <a:prstGeom prst="rect">
            <a:avLst/>
          </a:prstGeom>
        </p:spPr>
      </p:pic>
    </p:spTree>
    <p:extLst>
      <p:ext uri="{BB962C8B-B14F-4D97-AF65-F5344CB8AC3E}">
        <p14:creationId xmlns:p14="http://schemas.microsoft.com/office/powerpoint/2010/main" val="374691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itle 1">
            <a:extLst>
              <a:ext uri="{FF2B5EF4-FFF2-40B4-BE49-F238E27FC236}">
                <a16:creationId xmlns:a16="http://schemas.microsoft.com/office/drawing/2014/main" id="{22F351A3-1CBF-4FB2-989A-DEDFB74A1507}"/>
              </a:ext>
            </a:extLst>
          </p:cNvPr>
          <p:cNvSpPr>
            <a:spLocks noGrp="1"/>
          </p:cNvSpPr>
          <p:nvPr>
            <p:ph type="title"/>
          </p:nvPr>
        </p:nvSpPr>
        <p:spPr>
          <a:xfrm>
            <a:off x="4267016" y="315969"/>
            <a:ext cx="3800538" cy="575433"/>
          </a:xfrm>
        </p:spPr>
        <p:txBody>
          <a:bodyPr>
            <a:noAutofit/>
          </a:bodyPr>
          <a:lstStyle/>
          <a:p>
            <a:r>
              <a:rPr lang="en-US" sz="2300" b="1"/>
              <a:t>HttpClient Class Demo-02</a:t>
            </a:r>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891402"/>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DemoHttpClient </a:t>
            </a:r>
            <a:r>
              <a:rPr lang="en-US" sz="2300">
                <a:solidFill>
                  <a:srgbClr val="111111"/>
                </a:solidFill>
                <a:latin typeface="+mj-lt"/>
              </a:rPr>
              <a:t>that has UI as follows :  </a:t>
            </a:r>
          </a:p>
        </p:txBody>
      </p:sp>
      <p:pic>
        <p:nvPicPr>
          <p:cNvPr id="11" name="Picture 10">
            <a:extLst>
              <a:ext uri="{FF2B5EF4-FFF2-40B4-BE49-F238E27FC236}">
                <a16:creationId xmlns:a16="http://schemas.microsoft.com/office/drawing/2014/main" id="{84458ACB-312A-459C-B2C1-72C9C44EA784}"/>
              </a:ext>
            </a:extLst>
          </p:cNvPr>
          <p:cNvPicPr>
            <a:picLocks noChangeAspect="1"/>
          </p:cNvPicPr>
          <p:nvPr/>
        </p:nvPicPr>
        <p:blipFill>
          <a:blip r:embed="rId2"/>
          <a:stretch>
            <a:fillRect/>
          </a:stretch>
        </p:blipFill>
        <p:spPr>
          <a:xfrm>
            <a:off x="3158086" y="1682065"/>
            <a:ext cx="5722536" cy="4498520"/>
          </a:xfrm>
          <a:prstGeom prst="rect">
            <a:avLst/>
          </a:prstGeom>
        </p:spPr>
      </p:pic>
      <p:grpSp>
        <p:nvGrpSpPr>
          <p:cNvPr id="12" name="Group 11">
            <a:extLst>
              <a:ext uri="{FF2B5EF4-FFF2-40B4-BE49-F238E27FC236}">
                <a16:creationId xmlns:a16="http://schemas.microsoft.com/office/drawing/2014/main" id="{25E1FF5B-8C30-4628-A1A1-D5F2446B9D9A}"/>
              </a:ext>
            </a:extLst>
          </p:cNvPr>
          <p:cNvGrpSpPr/>
          <p:nvPr/>
        </p:nvGrpSpPr>
        <p:grpSpPr>
          <a:xfrm>
            <a:off x="7592992" y="1977890"/>
            <a:ext cx="3486431" cy="1718321"/>
            <a:chOff x="7171110" y="2041200"/>
            <a:chExt cx="3486431" cy="1718321"/>
          </a:xfrm>
        </p:grpSpPr>
        <p:cxnSp>
          <p:nvCxnSpPr>
            <p:cNvPr id="13" name="Straight Arrow Connector 12">
              <a:extLst>
                <a:ext uri="{FF2B5EF4-FFF2-40B4-BE49-F238E27FC236}">
                  <a16:creationId xmlns:a16="http://schemas.microsoft.com/office/drawing/2014/main" id="{1CD8E9A7-26B8-4883-BDA0-F32A59654EEA}"/>
                </a:ext>
              </a:extLst>
            </p:cNvPr>
            <p:cNvCxnSpPr>
              <a:cxnSpLocks/>
            </p:cNvCxnSpPr>
            <p:nvPr/>
          </p:nvCxnSpPr>
          <p:spPr>
            <a:xfrm flipH="1">
              <a:off x="7171110" y="2616965"/>
              <a:ext cx="1809708" cy="763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Rectangle: Rounded Corners 13">
              <a:extLst>
                <a:ext uri="{FF2B5EF4-FFF2-40B4-BE49-F238E27FC236}">
                  <a16:creationId xmlns:a16="http://schemas.microsoft.com/office/drawing/2014/main" id="{9705BA87-8BB6-4B3E-8C19-A35DA3FB3947}"/>
                </a:ext>
              </a:extLst>
            </p:cNvPr>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15" name="Straight Arrow Connector 14">
              <a:extLst>
                <a:ext uri="{FF2B5EF4-FFF2-40B4-BE49-F238E27FC236}">
                  <a16:creationId xmlns:a16="http://schemas.microsoft.com/office/drawing/2014/main" id="{19CCF719-261F-44F3-8EB1-D68045EF9633}"/>
                </a:ext>
              </a:extLst>
            </p:cNvPr>
            <p:cNvCxnSpPr>
              <a:cxnSpLocks/>
            </p:cNvCxnSpPr>
            <p:nvPr/>
          </p:nvCxnSpPr>
          <p:spPr>
            <a:xfrm flipH="1">
              <a:off x="7491899" y="2653343"/>
              <a:ext cx="1407594" cy="110617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6" name="Group 15">
            <a:extLst>
              <a:ext uri="{FF2B5EF4-FFF2-40B4-BE49-F238E27FC236}">
                <a16:creationId xmlns:a16="http://schemas.microsoft.com/office/drawing/2014/main" id="{8BD57A53-DB8B-4804-BCCC-564C7F41C455}"/>
              </a:ext>
            </a:extLst>
          </p:cNvPr>
          <p:cNvGrpSpPr/>
          <p:nvPr/>
        </p:nvGrpSpPr>
        <p:grpSpPr>
          <a:xfrm>
            <a:off x="848310" y="1911722"/>
            <a:ext cx="2309776" cy="1013158"/>
            <a:chOff x="321627" y="1944863"/>
            <a:chExt cx="2309776" cy="1013158"/>
          </a:xfrm>
        </p:grpSpPr>
        <p:sp>
          <p:nvSpPr>
            <p:cNvPr id="17" name="Rectangle: Rounded Corners 16">
              <a:extLst>
                <a:ext uri="{FF2B5EF4-FFF2-40B4-BE49-F238E27FC236}">
                  <a16:creationId xmlns:a16="http://schemas.microsoft.com/office/drawing/2014/main" id="{C13FB561-9BD8-49A8-A029-5EA41397C031}"/>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18" name="Straight Arrow Connector 17">
              <a:extLst>
                <a:ext uri="{FF2B5EF4-FFF2-40B4-BE49-F238E27FC236}">
                  <a16:creationId xmlns:a16="http://schemas.microsoft.com/office/drawing/2014/main" id="{D1A10759-105F-4C98-8B5B-1F1E48AE595D}"/>
                </a:ext>
              </a:extLst>
            </p:cNvPr>
            <p:cNvCxnSpPr>
              <a:cxnSpLocks/>
              <a:stCxn id="17" idx="3"/>
            </p:cNvCxnSpPr>
            <p:nvPr/>
          </p:nvCxnSpPr>
          <p:spPr>
            <a:xfrm flipV="1">
              <a:off x="2119254" y="2278630"/>
              <a:ext cx="492212" cy="8959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C3E70DA0-7950-48AA-BE9F-09B3DBCEB079}"/>
                </a:ext>
              </a:extLst>
            </p:cNvPr>
            <p:cNvCxnSpPr>
              <a:cxnSpLocks/>
              <a:stCxn id="17" idx="3"/>
            </p:cNvCxnSpPr>
            <p:nvPr/>
          </p:nvCxnSpPr>
          <p:spPr>
            <a:xfrm>
              <a:off x="2119254" y="2368229"/>
              <a:ext cx="512149" cy="5897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1" name="Group 20">
            <a:extLst>
              <a:ext uri="{FF2B5EF4-FFF2-40B4-BE49-F238E27FC236}">
                <a16:creationId xmlns:a16="http://schemas.microsoft.com/office/drawing/2014/main" id="{02179D43-7EC9-4196-8750-29CF3B0A166F}"/>
              </a:ext>
            </a:extLst>
          </p:cNvPr>
          <p:cNvGrpSpPr/>
          <p:nvPr/>
        </p:nvGrpSpPr>
        <p:grpSpPr>
          <a:xfrm>
            <a:off x="787642" y="5498849"/>
            <a:ext cx="7476681" cy="846731"/>
            <a:chOff x="321626" y="3654554"/>
            <a:chExt cx="7357397" cy="846731"/>
          </a:xfrm>
        </p:grpSpPr>
        <p:sp>
          <p:nvSpPr>
            <p:cNvPr id="22" name="Rectangle: Rounded Corners 21">
              <a:extLst>
                <a:ext uri="{FF2B5EF4-FFF2-40B4-BE49-F238E27FC236}">
                  <a16:creationId xmlns:a16="http://schemas.microsoft.com/office/drawing/2014/main" id="{27BD1450-2837-46C5-8BD0-CDD1A180CDD5}"/>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23" name="Straight Arrow Connector 22">
              <a:extLst>
                <a:ext uri="{FF2B5EF4-FFF2-40B4-BE49-F238E27FC236}">
                  <a16:creationId xmlns:a16="http://schemas.microsoft.com/office/drawing/2014/main" id="{420B016C-48E7-4345-9359-070212CD5D39}"/>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1051382B-DC28-4ADB-9B95-559F3E12D86C}"/>
                </a:ext>
              </a:extLst>
            </p:cNvPr>
            <p:cNvSpPr/>
            <p:nvPr/>
          </p:nvSpPr>
          <p:spPr>
            <a:xfrm>
              <a:off x="3189248" y="3949065"/>
              <a:ext cx="4489775" cy="3872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1665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MainWindow.xaml</a:t>
            </a:r>
            <a:r>
              <a:rPr lang="en-US" sz="2300">
                <a:solidFill>
                  <a:srgbClr val="111111"/>
                </a:solidFill>
                <a:latin typeface="+mj-lt"/>
              </a:rPr>
              <a:t>:</a:t>
            </a:r>
          </a:p>
        </p:txBody>
      </p:sp>
      <p:sp>
        <p:nvSpPr>
          <p:cNvPr id="7" name="TextBox 6">
            <a:extLst>
              <a:ext uri="{FF2B5EF4-FFF2-40B4-BE49-F238E27FC236}">
                <a16:creationId xmlns:a16="http://schemas.microsoft.com/office/drawing/2014/main" id="{7E029251-8152-4ADD-8A91-81F42594F31F}"/>
              </a:ext>
            </a:extLst>
          </p:cNvPr>
          <p:cNvSpPr txBox="1"/>
          <p:nvPr/>
        </p:nvSpPr>
        <p:spPr>
          <a:xfrm>
            <a:off x="430043" y="1774264"/>
            <a:ext cx="11331914" cy="4093428"/>
          </a:xfrm>
          <a:prstGeom prst="rect">
            <a:avLst/>
          </a:prstGeom>
          <a:noFill/>
        </p:spPr>
        <p:txBody>
          <a:bodyPr wrap="square">
            <a:spAutoFit/>
          </a:bodyPr>
          <a:lstStyle/>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Window</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Class</a:t>
            </a:r>
            <a:r>
              <a:rPr lang="en-US" sz="2000">
                <a:solidFill>
                  <a:srgbClr val="0000FF"/>
                </a:solidFill>
                <a:latin typeface="Consolas" panose="020B0609020204030204" pitchFamily="49" charset="0"/>
              </a:rPr>
              <a:t>="DemoHttpClient.MainWindow"</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="http://schemas.microsoft.com/winfx/2006/xaml/presentation"</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x</a:t>
            </a:r>
            <a:r>
              <a:rPr lang="en-US" sz="2000">
                <a:solidFill>
                  <a:srgbClr val="0000FF"/>
                </a:solidFill>
                <a:latin typeface="Consolas" panose="020B0609020204030204" pitchFamily="49" charset="0"/>
              </a:rPr>
              <a:t>="http://schemas.microsoft.com/winfx/2006/xaml"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d</a:t>
            </a:r>
            <a:r>
              <a:rPr lang="en-US" sz="2000">
                <a:solidFill>
                  <a:srgbClr val="0000FF"/>
                </a:solidFill>
                <a:latin typeface="Consolas" panose="020B0609020204030204" pitchFamily="49" charset="0"/>
              </a:rPr>
              <a:t>="http://schemas.microsoft.com/expression/blend/2008"</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mc</a:t>
            </a:r>
            <a:r>
              <a:rPr lang="en-US" sz="2000">
                <a:solidFill>
                  <a:srgbClr val="0000FF"/>
                </a:solidFill>
                <a:latin typeface="Consolas" panose="020B0609020204030204" pitchFamily="49" charset="0"/>
              </a:rPr>
              <a:t>="http://schemas.openxmlformats.org/markup-compatibility/2006"</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local</a:t>
            </a:r>
            <a:r>
              <a:rPr lang="en-US" sz="2000">
                <a:solidFill>
                  <a:srgbClr val="0000FF"/>
                </a:solidFill>
                <a:latin typeface="Consolas" panose="020B0609020204030204" pitchFamily="49" charset="0"/>
              </a:rPr>
              <a:t>="clr-namespace:DemoWPF_HttpClient"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mc</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Ignorable</a:t>
            </a:r>
            <a:r>
              <a:rPr lang="en-US" sz="2000">
                <a:solidFill>
                  <a:srgbClr val="0000FF"/>
                </a:solidFill>
                <a:latin typeface="Consolas" panose="020B0609020204030204" pitchFamily="49" charset="0"/>
              </a:rPr>
              <a:t>="d"</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Title</a:t>
            </a:r>
            <a:r>
              <a:rPr lang="en-US" sz="2000">
                <a:solidFill>
                  <a:srgbClr val="0000FF"/>
                </a:solidFill>
                <a:latin typeface="Consolas" panose="020B0609020204030204" pitchFamily="49" charset="0"/>
              </a:rPr>
              <a:t>="Using HttpClient"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WindowStartupLocation</a:t>
            </a:r>
            <a:r>
              <a:rPr lang="en-US" sz="2000">
                <a:solidFill>
                  <a:srgbClr val="0000FF"/>
                </a:solidFill>
                <a:latin typeface="Consolas" panose="020B0609020204030204" pitchFamily="49" charset="0"/>
              </a:rPr>
              <a:t>="CenterScreen"</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="450"</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="350" &gt; </a:t>
            </a: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Window</a:t>
            </a:r>
            <a:r>
              <a:rPr lang="en-US" sz="2000">
                <a:solidFill>
                  <a:srgbClr val="0000FF"/>
                </a:solidFill>
                <a:latin typeface="Consolas" panose="020B0609020204030204" pitchFamily="49" charset="0"/>
              </a:rPr>
              <a:t>&gt;</a:t>
            </a:r>
            <a:endParaRPr lang="en-US" sz="2000"/>
          </a:p>
        </p:txBody>
      </p:sp>
      <p:grpSp>
        <p:nvGrpSpPr>
          <p:cNvPr id="8" name="Group 7">
            <a:extLst>
              <a:ext uri="{FF2B5EF4-FFF2-40B4-BE49-F238E27FC236}">
                <a16:creationId xmlns:a16="http://schemas.microsoft.com/office/drawing/2014/main" id="{2D42D16E-9B11-4098-8A5F-2B1664D37F77}"/>
              </a:ext>
            </a:extLst>
          </p:cNvPr>
          <p:cNvGrpSpPr/>
          <p:nvPr/>
        </p:nvGrpSpPr>
        <p:grpSpPr>
          <a:xfrm>
            <a:off x="2014064" y="5028022"/>
            <a:ext cx="3498077" cy="846731"/>
            <a:chOff x="3356516" y="4903023"/>
            <a:chExt cx="3498077" cy="846731"/>
          </a:xfrm>
        </p:grpSpPr>
        <p:cxnSp>
          <p:nvCxnSpPr>
            <p:cNvPr id="9" name="Straight Arrow Connector 8">
              <a:extLst>
                <a:ext uri="{FF2B5EF4-FFF2-40B4-BE49-F238E27FC236}">
                  <a16:creationId xmlns:a16="http://schemas.microsoft.com/office/drawing/2014/main" id="{E656596A-9F84-4E2A-9284-48F06FCA529B}"/>
                </a:ext>
              </a:extLst>
            </p:cNvPr>
            <p:cNvCxnSpPr>
              <a:cxnSpLocks/>
            </p:cNvCxnSpPr>
            <p:nvPr/>
          </p:nvCxnSpPr>
          <p:spPr>
            <a:xfrm flipH="1" flipV="1">
              <a:off x="3356516" y="5048485"/>
              <a:ext cx="1700450" cy="2221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Rectangle: Rounded Corners 9">
              <a:extLst>
                <a:ext uri="{FF2B5EF4-FFF2-40B4-BE49-F238E27FC236}">
                  <a16:creationId xmlns:a16="http://schemas.microsoft.com/office/drawing/2014/main" id="{45937611-0FFD-4BD7-B13D-36B93F3CC3B1}"/>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spTree>
    <p:extLst>
      <p:ext uri="{BB962C8B-B14F-4D97-AF65-F5344CB8AC3E}">
        <p14:creationId xmlns:p14="http://schemas.microsoft.com/office/powerpoint/2010/main" val="333373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Why Should We Study This Lecture?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724" y="1542732"/>
            <a:ext cx="12137066" cy="4277068"/>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Nowadays, distributed applications are popular. People need large applications, running based on a computer network (local area networks-LANs- or wide area network-WAN), including many sites working concurrently. Do you want to create such applications?</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How do we develop network applications by .NET?</a:t>
            </a:r>
            <a:endParaRPr lang="en-US" sz="2600" dirty="0">
              <a:solidFill>
                <a:srgbClr val="111111"/>
              </a:solidFill>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785802"/>
            <a:ext cx="10255469"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  </a:t>
            </a:r>
            <a:r>
              <a:rPr lang="en-US" sz="2300" b="1">
                <a:solidFill>
                  <a:srgbClr val="111111"/>
                </a:solidFill>
                <a:latin typeface="+mj-lt"/>
              </a:rPr>
              <a:t>MainWindow.xaml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534B523E-3EDF-40FF-8954-425DD4B56AC2}"/>
              </a:ext>
            </a:extLst>
          </p:cNvPr>
          <p:cNvSpPr txBox="1"/>
          <p:nvPr/>
        </p:nvSpPr>
        <p:spPr>
          <a:xfrm>
            <a:off x="560333" y="1582340"/>
            <a:ext cx="11303718" cy="4093428"/>
          </a:xfrm>
          <a:prstGeom prst="rect">
            <a:avLst/>
          </a:prstGeom>
          <a:noFill/>
        </p:spPr>
        <p:txBody>
          <a:bodyPr wrap="square">
            <a:spAutoFit/>
          </a:bodyPr>
          <a:lstStyle/>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a:t>
            </a:r>
            <a:r>
              <a:rPr lang="en-US" sz="2000">
                <a:solidFill>
                  <a:srgbClr val="FF0000"/>
                </a:solidFill>
                <a:latin typeface="Consolas" panose="020B0609020204030204" pitchFamily="49" charset="0"/>
              </a:rPr>
              <a:t> Background</a:t>
            </a:r>
            <a:r>
              <a:rPr lang="en-US" sz="2000">
                <a:solidFill>
                  <a:srgbClr val="0000FF"/>
                </a:solidFill>
                <a:latin typeface="Consolas" panose="020B0609020204030204" pitchFamily="49" charset="0"/>
              </a:rPr>
              <a:t>="LightBlue"</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 &gt;</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Grid.RowDefinitions</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="Auto"&gt;&lt;/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="Auto"&gt;&lt;/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Grid.RowDefinitions</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FF0000"/>
                </a:solidFill>
                <a:latin typeface="Consolas" panose="020B0609020204030204" pitchFamily="49" charset="0"/>
              </a:rPr>
              <a:t> VerticalAlignment</a:t>
            </a:r>
            <a:r>
              <a:rPr lang="en-US" sz="2000">
                <a:solidFill>
                  <a:srgbClr val="0000FF"/>
                </a:solidFill>
                <a:latin typeface="Consolas" panose="020B0609020204030204" pitchFamily="49" charset="0"/>
              </a:rPr>
              <a:t>="Stretch"</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HorizontalAlignment</a:t>
            </a:r>
            <a:r>
              <a:rPr lang="en-US" sz="2000">
                <a:solidFill>
                  <a:srgbClr val="0000FF"/>
                </a:solidFill>
                <a:latin typeface="Consolas" panose="020B0609020204030204" pitchFamily="49" charset="0"/>
              </a:rPr>
              <a:t>="Stretch"</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Orientation</a:t>
            </a:r>
            <a:r>
              <a:rPr lang="en-US" sz="2000">
                <a:solidFill>
                  <a:srgbClr val="0000FF"/>
                </a:solidFill>
                <a:latin typeface="Consolas" panose="020B0609020204030204" pitchFamily="49" charset="0"/>
              </a:rPr>
              <a:t>="Vertical"&gt;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Label</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="lblURL"</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="URL"/&gt;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TextBox</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="txtURL"</a:t>
            </a:r>
            <a:r>
              <a:rPr lang="en-US" sz="2000">
                <a:solidFill>
                  <a:srgbClr val="FF0000"/>
                </a:solidFill>
                <a:latin typeface="Consolas" panose="020B0609020204030204" pitchFamily="49" charset="0"/>
              </a:rPr>
              <a:t> Text</a:t>
            </a:r>
            <a:r>
              <a:rPr lang="en-US" sz="2000">
                <a:solidFill>
                  <a:srgbClr val="0000FF"/>
                </a:solidFill>
                <a:latin typeface="Consolas" panose="020B0609020204030204" pitchFamily="49" charset="0"/>
              </a:rPr>
              <a:t>="http://www.contoso.com"</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="25"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Label</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="lbContent"</a:t>
            </a:r>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="HTML Source" /&gt;</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0000FF"/>
                </a:solidFill>
                <a:latin typeface="Consolas" panose="020B0609020204030204" pitchFamily="49" charset="0"/>
              </a:rPr>
              <a:t>&gt;</a:t>
            </a:r>
            <a:endParaRPr lang="en-US" sz="2000"/>
          </a:p>
        </p:txBody>
      </p:sp>
    </p:spTree>
    <p:extLst>
      <p:ext uri="{BB962C8B-B14F-4D97-AF65-F5344CB8AC3E}">
        <p14:creationId xmlns:p14="http://schemas.microsoft.com/office/powerpoint/2010/main" val="348365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785802"/>
            <a:ext cx="10255469"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  </a:t>
            </a:r>
            <a:r>
              <a:rPr lang="en-US" sz="2300" b="1">
                <a:solidFill>
                  <a:srgbClr val="111111"/>
                </a:solidFill>
                <a:latin typeface="+mj-lt"/>
              </a:rPr>
              <a:t>MainWindow.xaml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534B523E-3EDF-40FF-8954-425DD4B56AC2}"/>
              </a:ext>
            </a:extLst>
          </p:cNvPr>
          <p:cNvSpPr txBox="1"/>
          <p:nvPr/>
        </p:nvSpPr>
        <p:spPr>
          <a:xfrm>
            <a:off x="289068" y="1582340"/>
            <a:ext cx="11737028" cy="4708981"/>
          </a:xfrm>
          <a:prstGeom prst="rect">
            <a:avLst/>
          </a:prstGeom>
          <a:noFill/>
        </p:spPr>
        <p:txBody>
          <a:bodyPr wrap="square">
            <a:spAutoFit/>
          </a:bodyPr>
          <a:lstStyle/>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TextBox</a:t>
            </a:r>
            <a:r>
              <a:rPr lang="en-US" sz="2000">
                <a:solidFill>
                  <a:srgbClr val="FF0000"/>
                </a:solidFill>
                <a:latin typeface="Consolas" panose="020B0609020204030204" pitchFamily="49" charset="0"/>
              </a:rPr>
              <a:t> Grid.Row</a:t>
            </a:r>
            <a:r>
              <a:rPr lang="en-US" sz="2000">
                <a:solidFill>
                  <a:srgbClr val="0000FF"/>
                </a:solidFill>
                <a:latin typeface="Consolas" panose="020B0609020204030204" pitchFamily="49" charset="0"/>
              </a:rPr>
              <a:t>="1"</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="txtContent"</a:t>
            </a:r>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TextWrapping</a:t>
            </a:r>
            <a:r>
              <a:rPr lang="en-US" sz="2000">
                <a:solidFill>
                  <a:srgbClr val="0000FF"/>
                </a:solidFill>
                <a:latin typeface="Consolas" panose="020B0609020204030204" pitchFamily="49" charset="0"/>
              </a:rPr>
              <a:t>="Wrap"</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HorizontalScrollBarVisibility</a:t>
            </a:r>
            <a:r>
              <a:rPr lang="en-US" sz="2000">
                <a:solidFill>
                  <a:srgbClr val="0000FF"/>
                </a:solidFill>
                <a:latin typeface="Consolas" panose="020B0609020204030204" pitchFamily="49" charset="0"/>
              </a:rPr>
              <a:t>="Auto"</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AcceptsReturn</a:t>
            </a:r>
            <a:r>
              <a:rPr lang="en-US" sz="2000">
                <a:solidFill>
                  <a:srgbClr val="0000FF"/>
                </a:solidFill>
                <a:latin typeface="Consolas" panose="020B0609020204030204" pitchFamily="49" charset="0"/>
              </a:rPr>
              <a:t>="True"</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VerticalScrollBarVisibility</a:t>
            </a:r>
            <a:r>
              <a:rPr lang="en-US" sz="2000">
                <a:solidFill>
                  <a:srgbClr val="0000FF"/>
                </a:solidFill>
                <a:latin typeface="Consolas" panose="020B0609020204030204" pitchFamily="49" charset="0"/>
              </a:rPr>
              <a:t>="Visible"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FF0000"/>
                </a:solidFill>
                <a:latin typeface="Consolas" panose="020B0609020204030204" pitchFamily="49" charset="0"/>
              </a:rPr>
              <a:t> Grid.Row</a:t>
            </a:r>
            <a:r>
              <a:rPr lang="en-US" sz="2000">
                <a:solidFill>
                  <a:srgbClr val="0000FF"/>
                </a:solidFill>
                <a:latin typeface="Consolas" panose="020B0609020204030204" pitchFamily="49" charset="0"/>
              </a:rPr>
              <a:t>="2"</a:t>
            </a:r>
            <a:r>
              <a:rPr lang="en-US" sz="2000">
                <a:solidFill>
                  <a:srgbClr val="FF0000"/>
                </a:solidFill>
                <a:latin typeface="Consolas" panose="020B0609020204030204" pitchFamily="49" charset="0"/>
              </a:rPr>
              <a:t> Orientation</a:t>
            </a:r>
            <a:r>
              <a:rPr lang="en-US" sz="2000">
                <a:solidFill>
                  <a:srgbClr val="0000FF"/>
                </a:solidFill>
                <a:latin typeface="Consolas" panose="020B0609020204030204" pitchFamily="49" charset="0"/>
              </a:rPr>
              <a:t>="Horizontal"</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HorizontalAlignment</a:t>
            </a:r>
            <a:r>
              <a:rPr lang="en-US" sz="2000">
                <a:solidFill>
                  <a:srgbClr val="0000FF"/>
                </a:solidFill>
                <a:latin typeface="Consolas" panose="020B0609020204030204" pitchFamily="49" charset="0"/>
              </a:rPr>
              <a:t>="Center"</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VerticalAlignment</a:t>
            </a:r>
            <a:r>
              <a:rPr lang="en-US" sz="2000">
                <a:solidFill>
                  <a:srgbClr val="0000FF"/>
                </a:solidFill>
                <a:latin typeface="Consolas" panose="020B0609020204030204" pitchFamily="49" charset="0"/>
              </a:rPr>
              <a:t>="Top"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="btnViewHTML"</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="View HTML"</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="btnViewHTML_Click" </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="btnClear"</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="Clear"</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="btnClear_Click"/&gt;</a:t>
            </a:r>
            <a:endParaRPr lang="en-US" sz="2000">
              <a:solidFill>
                <a:srgbClr val="000000"/>
              </a:solidFill>
              <a:highlight>
                <a:srgbClr val="00FF00"/>
              </a:highlight>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="btnClose"</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="Close"</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="btnClose_Click"</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endParaRPr lang="en-US" sz="2000"/>
          </a:p>
        </p:txBody>
      </p:sp>
      <p:grpSp>
        <p:nvGrpSpPr>
          <p:cNvPr id="8" name="Group 7">
            <a:extLst>
              <a:ext uri="{FF2B5EF4-FFF2-40B4-BE49-F238E27FC236}">
                <a16:creationId xmlns:a16="http://schemas.microsoft.com/office/drawing/2014/main" id="{C9C336D8-8343-41F0-A662-22AE048C6BF7}"/>
              </a:ext>
            </a:extLst>
          </p:cNvPr>
          <p:cNvGrpSpPr/>
          <p:nvPr/>
        </p:nvGrpSpPr>
        <p:grpSpPr>
          <a:xfrm rot="10800000">
            <a:off x="8800264" y="4317358"/>
            <a:ext cx="3102668" cy="977692"/>
            <a:chOff x="222127" y="1925473"/>
            <a:chExt cx="3102668" cy="977692"/>
          </a:xfrm>
        </p:grpSpPr>
        <p:sp>
          <p:nvSpPr>
            <p:cNvPr id="9" name="Rectangle: Rounded Corners 8">
              <a:extLst>
                <a:ext uri="{FF2B5EF4-FFF2-40B4-BE49-F238E27FC236}">
                  <a16:creationId xmlns:a16="http://schemas.microsoft.com/office/drawing/2014/main" id="{8DFBA521-AFFE-4BE3-A247-957495B0D997}"/>
                </a:ext>
              </a:extLst>
            </p:cNvPr>
            <p:cNvSpPr/>
            <p:nvPr/>
          </p:nvSpPr>
          <p:spPr>
            <a:xfrm rot="10800000">
              <a:off x="222127" y="2013687"/>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Event Handler: Click</a:t>
              </a:r>
            </a:p>
          </p:txBody>
        </p:sp>
        <p:cxnSp>
          <p:nvCxnSpPr>
            <p:cNvPr id="10" name="Straight Arrow Connector 9">
              <a:extLst>
                <a:ext uri="{FF2B5EF4-FFF2-40B4-BE49-F238E27FC236}">
                  <a16:creationId xmlns:a16="http://schemas.microsoft.com/office/drawing/2014/main" id="{624B48DC-802E-44B6-A78D-96B84BF825ED}"/>
                </a:ext>
              </a:extLst>
            </p:cNvPr>
            <p:cNvCxnSpPr>
              <a:cxnSpLocks/>
            </p:cNvCxnSpPr>
            <p:nvPr/>
          </p:nvCxnSpPr>
          <p:spPr>
            <a:xfrm rot="10800000" flipH="1">
              <a:off x="2208463" y="1925473"/>
              <a:ext cx="1116332" cy="51157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53D34013-BC8A-4368-803F-A22243FB05D7}"/>
                </a:ext>
              </a:extLst>
            </p:cNvPr>
            <p:cNvCxnSpPr>
              <a:cxnSpLocks/>
            </p:cNvCxnSpPr>
            <p:nvPr/>
          </p:nvCxnSpPr>
          <p:spPr>
            <a:xfrm rot="10800000" flipH="1" flipV="1">
              <a:off x="2208463" y="2470702"/>
              <a:ext cx="703148" cy="4324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cxnSp>
        <p:nvCxnSpPr>
          <p:cNvPr id="17" name="Straight Arrow Connector 16">
            <a:extLst>
              <a:ext uri="{FF2B5EF4-FFF2-40B4-BE49-F238E27FC236}">
                <a16:creationId xmlns:a16="http://schemas.microsoft.com/office/drawing/2014/main" id="{F505C6F4-924E-45AF-A9C3-89FEE00A07E5}"/>
              </a:ext>
            </a:extLst>
          </p:cNvPr>
          <p:cNvCxnSpPr>
            <a:cxnSpLocks/>
            <a:stCxn id="9" idx="1"/>
          </p:cNvCxnSpPr>
          <p:nvPr/>
        </p:nvCxnSpPr>
        <p:spPr>
          <a:xfrm flipH="1">
            <a:off x="8800264" y="4783471"/>
            <a:ext cx="111633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2353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8BFD088B-519F-4B48-929B-CD047A3BD166}"/>
              </a:ext>
            </a:extLst>
          </p:cNvPr>
          <p:cNvSpPr txBox="1"/>
          <p:nvPr/>
        </p:nvSpPr>
        <p:spPr>
          <a:xfrm>
            <a:off x="186814" y="761938"/>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2.Write codes in </a:t>
            </a:r>
            <a:r>
              <a:rPr lang="en-US" sz="2400" b="1">
                <a:solidFill>
                  <a:srgbClr val="111111"/>
                </a:solidFill>
                <a:latin typeface="+mj-lt"/>
              </a:rPr>
              <a:t>MainWindow.xaml</a:t>
            </a:r>
            <a:r>
              <a:rPr lang="en-US" sz="2400" b="1" kern="1200">
                <a:solidFill>
                  <a:schemeClr val="dk1"/>
                </a:solidFill>
                <a:latin typeface="+mn-lt"/>
                <a:ea typeface="+mn-ea"/>
                <a:cs typeface="+mn-cs"/>
              </a:rPr>
              <a:t>.cs </a:t>
            </a:r>
            <a:r>
              <a:rPr lang="en-US" sz="2300">
                <a:solidFill>
                  <a:srgbClr val="111111"/>
                </a:solidFill>
                <a:latin typeface="+mj-lt"/>
              </a:rPr>
              <a:t>and run the project as follows:</a:t>
            </a:r>
            <a:endParaRPr lang="en-US" sz="2300" b="1">
              <a:solidFill>
                <a:srgbClr val="111111"/>
              </a:solidFill>
              <a:latin typeface="+mj-lt"/>
            </a:endParaRPr>
          </a:p>
        </p:txBody>
      </p:sp>
      <p:sp>
        <p:nvSpPr>
          <p:cNvPr id="7" name="TextBox 6">
            <a:extLst>
              <a:ext uri="{FF2B5EF4-FFF2-40B4-BE49-F238E27FC236}">
                <a16:creationId xmlns:a16="http://schemas.microsoft.com/office/drawing/2014/main" id="{2A4892DF-EC4C-409D-99A4-EC002A94ACA5}"/>
              </a:ext>
            </a:extLst>
          </p:cNvPr>
          <p:cNvSpPr txBox="1"/>
          <p:nvPr/>
        </p:nvSpPr>
        <p:spPr>
          <a:xfrm>
            <a:off x="186814" y="1201685"/>
            <a:ext cx="2979173" cy="584775"/>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System.Net.Http;</a:t>
            </a:r>
            <a:endParaRPr lang="en-US" sz="1600"/>
          </a:p>
        </p:txBody>
      </p:sp>
      <p:sp>
        <p:nvSpPr>
          <p:cNvPr id="9" name="Rectangle 8">
            <a:extLst>
              <a:ext uri="{FF2B5EF4-FFF2-40B4-BE49-F238E27FC236}">
                <a16:creationId xmlns:a16="http://schemas.microsoft.com/office/drawing/2014/main" id="{30C6B1E5-017A-4212-8221-C91B070FB3D8}"/>
              </a:ext>
            </a:extLst>
          </p:cNvPr>
          <p:cNvSpPr/>
          <p:nvPr/>
        </p:nvSpPr>
        <p:spPr>
          <a:xfrm>
            <a:off x="260465" y="1475124"/>
            <a:ext cx="2482735" cy="2942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084E5E-B178-48D2-AC47-27524F7610E7}"/>
              </a:ext>
            </a:extLst>
          </p:cNvPr>
          <p:cNvGrpSpPr/>
          <p:nvPr/>
        </p:nvGrpSpPr>
        <p:grpSpPr>
          <a:xfrm>
            <a:off x="186814" y="1819779"/>
            <a:ext cx="7712108" cy="4610500"/>
            <a:chOff x="186814" y="1819779"/>
            <a:chExt cx="7712108" cy="4610500"/>
          </a:xfrm>
        </p:grpSpPr>
        <p:pic>
          <p:nvPicPr>
            <p:cNvPr id="8" name="Picture 7">
              <a:extLst>
                <a:ext uri="{FF2B5EF4-FFF2-40B4-BE49-F238E27FC236}">
                  <a16:creationId xmlns:a16="http://schemas.microsoft.com/office/drawing/2014/main" id="{15D551F5-F165-4B76-AA1B-14B995B6C300}"/>
                </a:ext>
              </a:extLst>
            </p:cNvPr>
            <p:cNvPicPr>
              <a:picLocks noChangeAspect="1"/>
            </p:cNvPicPr>
            <p:nvPr/>
          </p:nvPicPr>
          <p:blipFill>
            <a:blip r:embed="rId2"/>
            <a:stretch>
              <a:fillRect/>
            </a:stretch>
          </p:blipFill>
          <p:spPr>
            <a:xfrm>
              <a:off x="186814" y="1819779"/>
              <a:ext cx="7712108" cy="4610500"/>
            </a:xfrm>
            <a:prstGeom prst="rect">
              <a:avLst/>
            </a:prstGeom>
          </p:spPr>
        </p:pic>
        <p:sp>
          <p:nvSpPr>
            <p:cNvPr id="10" name="Rectangle 9">
              <a:extLst>
                <a:ext uri="{FF2B5EF4-FFF2-40B4-BE49-F238E27FC236}">
                  <a16:creationId xmlns:a16="http://schemas.microsoft.com/office/drawing/2014/main" id="{7C0D0512-27D9-4DB5-B1E9-2C99E296BA8C}"/>
                </a:ext>
              </a:extLst>
            </p:cNvPr>
            <p:cNvSpPr/>
            <p:nvPr/>
          </p:nvSpPr>
          <p:spPr>
            <a:xfrm>
              <a:off x="1396181" y="4528039"/>
              <a:ext cx="5506064" cy="2701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64E51879-D23F-4BDA-BE69-CAA3277B4214}"/>
              </a:ext>
            </a:extLst>
          </p:cNvPr>
          <p:cNvPicPr>
            <a:picLocks noChangeAspect="1"/>
          </p:cNvPicPr>
          <p:nvPr/>
        </p:nvPicPr>
        <p:blipFill>
          <a:blip r:embed="rId3"/>
          <a:stretch>
            <a:fillRect/>
          </a:stretch>
        </p:blipFill>
        <p:spPr>
          <a:xfrm>
            <a:off x="7771105" y="2983519"/>
            <a:ext cx="4372091" cy="3436927"/>
          </a:xfrm>
          <a:prstGeom prst="rect">
            <a:avLst/>
          </a:prstGeom>
        </p:spPr>
      </p:pic>
    </p:spTree>
    <p:extLst>
      <p:ext uri="{BB962C8B-B14F-4D97-AF65-F5344CB8AC3E}">
        <p14:creationId xmlns:p14="http://schemas.microsoft.com/office/powerpoint/2010/main" val="644128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Understanding Domain Name System (DNS)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498598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Domain Name System (DNS) is the process , which converts Internet address in mnemonic form into the equivalent number IP address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DNS can also be considered as an database that is present on various computers and has names and IP address of various hosts on the internet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DNS consists of three components: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is a “Name Space” that establishes the syntactical rules for creating and structuring legal DNS names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second is a “Globally Distributed Database” implemented on a network of “Name Servers”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third is "Resolver" software, which understands how to formulate a DNS query and is built into practically every Internet-capable application</a:t>
            </a:r>
          </a:p>
        </p:txBody>
      </p:sp>
    </p:spTree>
    <p:extLst>
      <p:ext uri="{BB962C8B-B14F-4D97-AF65-F5344CB8AC3E}">
        <p14:creationId xmlns:p14="http://schemas.microsoft.com/office/powerpoint/2010/main" val="4173048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9" name="TextBox 8">
            <a:extLst>
              <a:ext uri="{FF2B5EF4-FFF2-40B4-BE49-F238E27FC236}">
                <a16:creationId xmlns:a16="http://schemas.microsoft.com/office/drawing/2014/main" id="{AE3E383E-A10C-4839-96DB-7F566586EF58}"/>
              </a:ext>
            </a:extLst>
          </p:cNvPr>
          <p:cNvSpPr txBox="1"/>
          <p:nvPr/>
        </p:nvSpPr>
        <p:spPr>
          <a:xfrm>
            <a:off x="226142" y="1518464"/>
            <a:ext cx="2507226" cy="369332"/>
          </a:xfrm>
          <a:prstGeom prst="rect">
            <a:avLst/>
          </a:prstGeom>
          <a:noFill/>
          <a:ln w="19050">
            <a:solidFill>
              <a:srgbClr val="FF0000"/>
            </a:solidFill>
          </a:ln>
        </p:spPr>
        <p:txBody>
          <a:bodyPr wrap="square">
            <a:spAutoFit/>
          </a:bodyPr>
          <a:lstStyle/>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System.Net;</a:t>
            </a:r>
            <a:endParaRPr lang="en-US"/>
          </a:p>
        </p:txBody>
      </p:sp>
      <p:sp>
        <p:nvSpPr>
          <p:cNvPr id="12" name="Title 1">
            <a:extLst>
              <a:ext uri="{FF2B5EF4-FFF2-40B4-BE49-F238E27FC236}">
                <a16:creationId xmlns:a16="http://schemas.microsoft.com/office/drawing/2014/main" id="{579E00B2-CF23-42B2-88E0-952049B992FE}"/>
              </a:ext>
            </a:extLst>
          </p:cNvPr>
          <p:cNvSpPr txBox="1">
            <a:spLocks/>
          </p:cNvSpPr>
          <p:nvPr/>
        </p:nvSpPr>
        <p:spPr>
          <a:xfrm>
            <a:off x="396763" y="720006"/>
            <a:ext cx="11682347"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Understanding Domain Name System (DNS)</a:t>
            </a:r>
          </a:p>
        </p:txBody>
      </p:sp>
      <p:pic>
        <p:nvPicPr>
          <p:cNvPr id="16" name="Picture 15">
            <a:extLst>
              <a:ext uri="{FF2B5EF4-FFF2-40B4-BE49-F238E27FC236}">
                <a16:creationId xmlns:a16="http://schemas.microsoft.com/office/drawing/2014/main" id="{1977F2EE-EDD5-4115-9651-CEB8DA24B4AA}"/>
              </a:ext>
            </a:extLst>
          </p:cNvPr>
          <p:cNvPicPr>
            <a:picLocks noChangeAspect="1"/>
          </p:cNvPicPr>
          <p:nvPr/>
        </p:nvPicPr>
        <p:blipFill>
          <a:blip r:embed="rId2"/>
          <a:stretch>
            <a:fillRect/>
          </a:stretch>
        </p:blipFill>
        <p:spPr>
          <a:xfrm>
            <a:off x="7994113" y="2035277"/>
            <a:ext cx="3947773" cy="4403635"/>
          </a:xfrm>
          <a:prstGeom prst="rect">
            <a:avLst/>
          </a:prstGeom>
        </p:spPr>
      </p:pic>
      <p:grpSp>
        <p:nvGrpSpPr>
          <p:cNvPr id="21" name="Group 20">
            <a:extLst>
              <a:ext uri="{FF2B5EF4-FFF2-40B4-BE49-F238E27FC236}">
                <a16:creationId xmlns:a16="http://schemas.microsoft.com/office/drawing/2014/main" id="{CF340A40-7B17-40AF-BDB5-210130052080}"/>
              </a:ext>
            </a:extLst>
          </p:cNvPr>
          <p:cNvGrpSpPr/>
          <p:nvPr/>
        </p:nvGrpSpPr>
        <p:grpSpPr>
          <a:xfrm>
            <a:off x="196645" y="1921934"/>
            <a:ext cx="7579007" cy="4507146"/>
            <a:chOff x="196645" y="1921934"/>
            <a:chExt cx="7579007" cy="4507146"/>
          </a:xfrm>
        </p:grpSpPr>
        <p:pic>
          <p:nvPicPr>
            <p:cNvPr id="18" name="Picture 17">
              <a:extLst>
                <a:ext uri="{FF2B5EF4-FFF2-40B4-BE49-F238E27FC236}">
                  <a16:creationId xmlns:a16="http://schemas.microsoft.com/office/drawing/2014/main" id="{22462026-B0BE-4C2C-9EDA-F210EC0DFE83}"/>
                </a:ext>
              </a:extLst>
            </p:cNvPr>
            <p:cNvPicPr>
              <a:picLocks noChangeAspect="1"/>
            </p:cNvPicPr>
            <p:nvPr/>
          </p:nvPicPr>
          <p:blipFill>
            <a:blip r:embed="rId3"/>
            <a:stretch>
              <a:fillRect/>
            </a:stretch>
          </p:blipFill>
          <p:spPr>
            <a:xfrm>
              <a:off x="196645" y="1921934"/>
              <a:ext cx="7579007" cy="4507146"/>
            </a:xfrm>
            <a:prstGeom prst="rect">
              <a:avLst/>
            </a:prstGeom>
          </p:spPr>
        </p:pic>
        <p:sp>
          <p:nvSpPr>
            <p:cNvPr id="20" name="Rectangle 19">
              <a:extLst>
                <a:ext uri="{FF2B5EF4-FFF2-40B4-BE49-F238E27FC236}">
                  <a16:creationId xmlns:a16="http://schemas.microsoft.com/office/drawing/2014/main" id="{6EE4FF73-8FBE-4801-AF13-DD6CB5196E7E}"/>
                </a:ext>
              </a:extLst>
            </p:cNvPr>
            <p:cNvSpPr/>
            <p:nvPr/>
          </p:nvSpPr>
          <p:spPr>
            <a:xfrm>
              <a:off x="1174955" y="2691277"/>
              <a:ext cx="6199239" cy="2977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666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System.Net.Sockets Namespace</a:t>
            </a:r>
          </a:p>
        </p:txBody>
      </p:sp>
      <p:sp>
        <p:nvSpPr>
          <p:cNvPr id="7" name="TextBox 6">
            <a:extLst>
              <a:ext uri="{FF2B5EF4-FFF2-40B4-BE49-F238E27FC236}">
                <a16:creationId xmlns:a16="http://schemas.microsoft.com/office/drawing/2014/main" id="{7D6BDF1B-3EAA-43B8-B7B2-65249B5EC510}"/>
              </a:ext>
            </a:extLst>
          </p:cNvPr>
          <p:cNvSpPr txBox="1"/>
          <p:nvPr/>
        </p:nvSpPr>
        <p:spPr>
          <a:xfrm>
            <a:off x="-58996" y="1406465"/>
            <a:ext cx="12250996" cy="892552"/>
          </a:xfrm>
          <a:prstGeom prst="rect">
            <a:avLst/>
          </a:prstGeom>
          <a:noFill/>
        </p:spPr>
        <p:txBody>
          <a:bodyPr wrap="square">
            <a:spAutoFit/>
          </a:bodyPr>
          <a:lstStyle/>
          <a:p>
            <a:pPr marL="342900" indent="-342900" algn="just">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Provides a managed implementation of the Windows Sockets (Winsock) interface for developers who need to tightly control access to the network</a:t>
            </a:r>
          </a:p>
        </p:txBody>
      </p:sp>
      <p:graphicFrame>
        <p:nvGraphicFramePr>
          <p:cNvPr id="8" name="Table 7">
            <a:extLst>
              <a:ext uri="{FF2B5EF4-FFF2-40B4-BE49-F238E27FC236}">
                <a16:creationId xmlns:a16="http://schemas.microsoft.com/office/drawing/2014/main" id="{D47FD64A-28D1-4890-B773-EE3A08941A5C}"/>
              </a:ext>
            </a:extLst>
          </p:cNvPr>
          <p:cNvGraphicFramePr>
            <a:graphicFrameLocks noGrp="1"/>
          </p:cNvGraphicFramePr>
          <p:nvPr>
            <p:extLst>
              <p:ext uri="{D42A27DB-BD31-4B8C-83A1-F6EECF244321}">
                <p14:modId xmlns:p14="http://schemas.microsoft.com/office/powerpoint/2010/main" val="4081364977"/>
              </p:ext>
            </p:extLst>
          </p:nvPr>
        </p:nvGraphicFramePr>
        <p:xfrm>
          <a:off x="96165" y="2842945"/>
          <a:ext cx="12012441" cy="3590586"/>
        </p:xfrm>
        <a:graphic>
          <a:graphicData uri="http://schemas.openxmlformats.org/drawingml/2006/table">
            <a:tbl>
              <a:tblPr firstRow="1" bandRow="1">
                <a:tableStyleId>{5C22544A-7EE6-4342-B048-85BDC9FD1C3A}</a:tableStyleId>
              </a:tblPr>
              <a:tblGrid>
                <a:gridCol w="3549438">
                  <a:extLst>
                    <a:ext uri="{9D8B030D-6E8A-4147-A177-3AD203B41FA5}">
                      <a16:colId xmlns:a16="http://schemas.microsoft.com/office/drawing/2014/main" val="20000"/>
                    </a:ext>
                  </a:extLst>
                </a:gridCol>
                <a:gridCol w="846300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Class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2000" u="none" strike="noStrike">
                          <a:effectLst/>
                        </a:rPr>
                        <a:t>Socket</a:t>
                      </a:r>
                      <a:endParaRPr lang="en-US" sz="2000">
                        <a:effectLst/>
                      </a:endParaRPr>
                    </a:p>
                  </a:txBody>
                  <a:tcPr/>
                </a:tc>
                <a:tc>
                  <a:txBody>
                    <a:bodyPr/>
                    <a:lstStyle/>
                    <a:p>
                      <a:pPr algn="l" fontAlgn="t"/>
                      <a:r>
                        <a:rPr lang="en-US" sz="2000">
                          <a:effectLst/>
                        </a:rPr>
                        <a:t>Implements the Berkeley sockets interface</a:t>
                      </a:r>
                    </a:p>
                  </a:txBody>
                  <a:tcPr/>
                </a:tc>
                <a:extLst>
                  <a:ext uri="{0D108BD9-81ED-4DB2-BD59-A6C34878D82A}">
                    <a16:rowId xmlns:a16="http://schemas.microsoft.com/office/drawing/2014/main" val="10001"/>
                  </a:ext>
                </a:extLst>
              </a:tr>
              <a:tr h="308548">
                <a:tc>
                  <a:txBody>
                    <a:bodyPr/>
                    <a:lstStyle/>
                    <a:p>
                      <a:pPr algn="l" fontAlgn="t"/>
                      <a:r>
                        <a:rPr lang="en-US" sz="2000" u="none" strike="noStrike">
                          <a:effectLst/>
                        </a:rPr>
                        <a:t>TcpClient</a:t>
                      </a:r>
                      <a:endParaRPr lang="en-US" sz="2000">
                        <a:effectLst/>
                      </a:endParaRPr>
                    </a:p>
                  </a:txBody>
                  <a:tcPr/>
                </a:tc>
                <a:tc>
                  <a:txBody>
                    <a:bodyPr/>
                    <a:lstStyle/>
                    <a:p>
                      <a:pPr algn="l" fontAlgn="t"/>
                      <a:r>
                        <a:rPr lang="en-US" sz="2000">
                          <a:effectLst/>
                        </a:rPr>
                        <a:t>Provides client connections for TCP network services</a:t>
                      </a:r>
                    </a:p>
                  </a:txBody>
                  <a:tcPr/>
                </a:tc>
                <a:extLst>
                  <a:ext uri="{0D108BD9-81ED-4DB2-BD59-A6C34878D82A}">
                    <a16:rowId xmlns:a16="http://schemas.microsoft.com/office/drawing/2014/main" val="10003"/>
                  </a:ext>
                </a:extLst>
              </a:tr>
              <a:tr h="308548">
                <a:tc>
                  <a:txBody>
                    <a:bodyPr/>
                    <a:lstStyle/>
                    <a:p>
                      <a:pPr algn="l" fontAlgn="t"/>
                      <a:r>
                        <a:rPr lang="en-US" sz="2000" u="none" strike="noStrike">
                          <a:effectLst/>
                        </a:rPr>
                        <a:t>TcpListener</a:t>
                      </a:r>
                      <a:endParaRPr lang="en-US" sz="2000">
                        <a:effectLst/>
                      </a:endParaRPr>
                    </a:p>
                  </a:txBody>
                  <a:tcPr/>
                </a:tc>
                <a:tc>
                  <a:txBody>
                    <a:bodyPr/>
                    <a:lstStyle/>
                    <a:p>
                      <a:pPr algn="l" fontAlgn="t"/>
                      <a:r>
                        <a:rPr lang="en-US" sz="2000">
                          <a:effectLst/>
                        </a:rPr>
                        <a:t>Listens for connections from TCP network clients</a:t>
                      </a:r>
                    </a:p>
                  </a:txBody>
                  <a:tcPr/>
                </a:tc>
                <a:extLst>
                  <a:ext uri="{0D108BD9-81ED-4DB2-BD59-A6C34878D82A}">
                    <a16:rowId xmlns:a16="http://schemas.microsoft.com/office/drawing/2014/main" val="1510089557"/>
                  </a:ext>
                </a:extLst>
              </a:tr>
              <a:tr h="369400">
                <a:tc>
                  <a:txBody>
                    <a:bodyPr/>
                    <a:lstStyle/>
                    <a:p>
                      <a:pPr algn="l" fontAlgn="t"/>
                      <a:r>
                        <a:rPr lang="en-US" sz="2000" u="none" strike="noStrike">
                          <a:effectLst/>
                        </a:rPr>
                        <a:t>UdpClient</a:t>
                      </a:r>
                      <a:endParaRPr lang="en-US" sz="2000">
                        <a:effectLst/>
                      </a:endParaRPr>
                    </a:p>
                  </a:txBody>
                  <a:tcPr/>
                </a:tc>
                <a:tc>
                  <a:txBody>
                    <a:bodyPr/>
                    <a:lstStyle/>
                    <a:p>
                      <a:pPr algn="l" fontAlgn="t"/>
                      <a:r>
                        <a:rPr lang="pt-BR" sz="2000">
                          <a:effectLst/>
                        </a:rPr>
                        <a:t>Provides User Datagram Protocol (UDP) network services</a:t>
                      </a:r>
                    </a:p>
                  </a:txBody>
                  <a:tcPr/>
                </a:tc>
                <a:extLst>
                  <a:ext uri="{0D108BD9-81ED-4DB2-BD59-A6C34878D82A}">
                    <a16:rowId xmlns:a16="http://schemas.microsoft.com/office/drawing/2014/main" val="10004"/>
                  </a:ext>
                </a:extLst>
              </a:tr>
              <a:tr h="311143">
                <a:tc>
                  <a:txBody>
                    <a:bodyPr/>
                    <a:lstStyle/>
                    <a:p>
                      <a:pPr algn="l" fontAlgn="t"/>
                      <a:r>
                        <a:rPr lang="en-US" sz="2000" u="none" strike="noStrike">
                          <a:effectLst/>
                        </a:rPr>
                        <a:t>NetworkStream</a:t>
                      </a:r>
                      <a:endParaRPr lang="en-US" sz="2000">
                        <a:effectLst/>
                      </a:endParaRPr>
                    </a:p>
                  </a:txBody>
                  <a:tcPr/>
                </a:tc>
                <a:tc>
                  <a:txBody>
                    <a:bodyPr/>
                    <a:lstStyle/>
                    <a:p>
                      <a:pPr algn="l" fontAlgn="t"/>
                      <a:r>
                        <a:rPr lang="en-US" sz="2000">
                          <a:effectLst/>
                        </a:rPr>
                        <a:t>Provides the underlying stream of data for network access</a:t>
                      </a:r>
                    </a:p>
                  </a:txBody>
                  <a:tcPr/>
                </a:tc>
                <a:extLst>
                  <a:ext uri="{0D108BD9-81ED-4DB2-BD59-A6C34878D82A}">
                    <a16:rowId xmlns:a16="http://schemas.microsoft.com/office/drawing/2014/main" val="207236356"/>
                  </a:ext>
                </a:extLst>
              </a:tr>
              <a:tr h="365698">
                <a:tc>
                  <a:txBody>
                    <a:bodyPr/>
                    <a:lstStyle/>
                    <a:p>
                      <a:pPr algn="l" fontAlgn="t"/>
                      <a:r>
                        <a:rPr lang="en-US" sz="2000" u="none" strike="noStrike">
                          <a:effectLst/>
                        </a:rPr>
                        <a:t>SocketAsyncEventArgs</a:t>
                      </a:r>
                      <a:endParaRPr lang="en-US" sz="2000">
                        <a:effectLst/>
                      </a:endParaRPr>
                    </a:p>
                  </a:txBody>
                  <a:tcPr/>
                </a:tc>
                <a:tc>
                  <a:txBody>
                    <a:bodyPr/>
                    <a:lstStyle/>
                    <a:p>
                      <a:pPr algn="l" fontAlgn="t"/>
                      <a:r>
                        <a:rPr lang="en-US" sz="2000">
                          <a:effectLst/>
                        </a:rPr>
                        <a:t>Represents an asynchronous socket operation</a:t>
                      </a:r>
                    </a:p>
                  </a:txBody>
                  <a:tcPr/>
                </a:tc>
                <a:extLst>
                  <a:ext uri="{0D108BD9-81ED-4DB2-BD59-A6C34878D82A}">
                    <a16:rowId xmlns:a16="http://schemas.microsoft.com/office/drawing/2014/main" val="4089918542"/>
                  </a:ext>
                </a:extLst>
              </a:tr>
              <a:tr h="411418">
                <a:tc>
                  <a:txBody>
                    <a:bodyPr/>
                    <a:lstStyle/>
                    <a:p>
                      <a:pPr algn="l" fontAlgn="t"/>
                      <a:r>
                        <a:rPr lang="en-US" sz="2000" u="none" strike="noStrike">
                          <a:effectLst/>
                        </a:rPr>
                        <a:t>SocketException</a:t>
                      </a:r>
                      <a:endParaRPr lang="en-US" sz="2000">
                        <a:effectLst/>
                      </a:endParaRPr>
                    </a:p>
                  </a:txBody>
                  <a:tcPr/>
                </a:tc>
                <a:tc>
                  <a:txBody>
                    <a:bodyPr/>
                    <a:lstStyle/>
                    <a:p>
                      <a:pPr algn="l" fontAlgn="t"/>
                      <a:r>
                        <a:rPr lang="en-US" sz="2000">
                          <a:effectLst/>
                        </a:rPr>
                        <a:t>The exception that is thrown when a socket error occurs</a:t>
                      </a:r>
                    </a:p>
                  </a:txBody>
                  <a:tcPr/>
                </a:tc>
                <a:extLst>
                  <a:ext uri="{0D108BD9-81ED-4DB2-BD59-A6C34878D82A}">
                    <a16:rowId xmlns:a16="http://schemas.microsoft.com/office/drawing/2014/main" val="2259037351"/>
                  </a:ext>
                </a:extLst>
              </a:tr>
              <a:tr h="374649">
                <a:tc>
                  <a:txBody>
                    <a:bodyPr/>
                    <a:lstStyle/>
                    <a:p>
                      <a:pPr algn="l" fontAlgn="t"/>
                      <a:r>
                        <a:rPr lang="en-US" sz="2000" u="none" strike="noStrike">
                          <a:effectLst/>
                        </a:rPr>
                        <a:t>SocketTaskExtensions</a:t>
                      </a:r>
                      <a:endParaRPr lang="en-US" sz="2000">
                        <a:effectLst/>
                      </a:endParaRPr>
                    </a:p>
                  </a:txBody>
                  <a:tcPr/>
                </a:tc>
                <a:tc>
                  <a:txBody>
                    <a:bodyPr/>
                    <a:lstStyle/>
                    <a:p>
                      <a:pPr algn="l" fontAlgn="t"/>
                      <a:r>
                        <a:rPr lang="en-US" sz="2000">
                          <a:effectLst/>
                        </a:rPr>
                        <a:t>This class contains extension methods to the </a:t>
                      </a:r>
                      <a:r>
                        <a:rPr lang="en-US" sz="2000" u="none" strike="noStrike">
                          <a:effectLst/>
                        </a:rPr>
                        <a:t>Socket</a:t>
                      </a:r>
                      <a:r>
                        <a:rPr lang="en-US" sz="2000">
                          <a:effectLst/>
                        </a:rPr>
                        <a:t> class</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1C40FBED-8894-4214-8DDD-7421354D84FB}"/>
              </a:ext>
            </a:extLst>
          </p:cNvPr>
          <p:cNvSpPr txBox="1"/>
          <p:nvPr/>
        </p:nvSpPr>
        <p:spPr>
          <a:xfrm>
            <a:off x="-75031" y="2315877"/>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classes:</a:t>
            </a:r>
            <a:endParaRPr lang="en-US" sz="2600" dirty="0">
              <a:solidFill>
                <a:srgbClr val="111111"/>
              </a:solidFill>
              <a:latin typeface="+mj-lt"/>
            </a:endParaRPr>
          </a:p>
        </p:txBody>
      </p:sp>
    </p:spTree>
    <p:extLst>
      <p:ext uri="{BB962C8B-B14F-4D97-AF65-F5344CB8AC3E}">
        <p14:creationId xmlns:p14="http://schemas.microsoft.com/office/powerpoint/2010/main" val="756569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Working TCP Services</a:t>
            </a:r>
          </a:p>
        </p:txBody>
      </p:sp>
      <p:sp>
        <p:nvSpPr>
          <p:cNvPr id="8" name="TextBox 7">
            <a:extLst>
              <a:ext uri="{FF2B5EF4-FFF2-40B4-BE49-F238E27FC236}">
                <a16:creationId xmlns:a16="http://schemas.microsoft.com/office/drawing/2014/main" id="{60A77903-C452-4925-A238-0FF62F0B6223}"/>
              </a:ext>
            </a:extLst>
          </p:cNvPr>
          <p:cNvSpPr txBox="1"/>
          <p:nvPr/>
        </p:nvSpPr>
        <p:spPr>
          <a:xfrm>
            <a:off x="-72558" y="1403591"/>
            <a:ext cx="12260827" cy="2800767"/>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Tranmission Control Protocol (TCP) services contain classes and methods for connecting and sending data between two points or more points. A point consists of both an IP (Internet Protocol) and port number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TcpClient and TcpListener classes create the TCP connections on the internet and contain methods and properties for connecting, sending and receiving stream data over the network</a:t>
            </a:r>
          </a:p>
        </p:txBody>
      </p:sp>
      <p:pic>
        <p:nvPicPr>
          <p:cNvPr id="10" name="Picture 9">
            <a:extLst>
              <a:ext uri="{FF2B5EF4-FFF2-40B4-BE49-F238E27FC236}">
                <a16:creationId xmlns:a16="http://schemas.microsoft.com/office/drawing/2014/main" id="{A04EE9D9-0A2A-41D1-918A-2E2D125295B3}"/>
              </a:ext>
            </a:extLst>
          </p:cNvPr>
          <p:cNvPicPr>
            <a:picLocks noChangeAspect="1"/>
          </p:cNvPicPr>
          <p:nvPr/>
        </p:nvPicPr>
        <p:blipFill>
          <a:blip r:embed="rId2"/>
          <a:stretch>
            <a:fillRect/>
          </a:stretch>
        </p:blipFill>
        <p:spPr>
          <a:xfrm>
            <a:off x="1812865" y="4368323"/>
            <a:ext cx="8566270" cy="1840258"/>
          </a:xfrm>
          <a:prstGeom prst="rect">
            <a:avLst/>
          </a:prstGeom>
        </p:spPr>
      </p:pic>
    </p:spTree>
    <p:extLst>
      <p:ext uri="{BB962C8B-B14F-4D97-AF65-F5344CB8AC3E}">
        <p14:creationId xmlns:p14="http://schemas.microsoft.com/office/powerpoint/2010/main" val="1624103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TcpListener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18466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TcpListener class provides simple methods that listen for and accept incoming connection requests in blocking synchronous mode. We can use either a TcpClient or a Socket to connect with a TcpListener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3286075617"/>
              </p:ext>
            </p:extLst>
          </p:nvPr>
        </p:nvGraphicFramePr>
        <p:xfrm>
          <a:off x="93226" y="3328616"/>
          <a:ext cx="12012441" cy="3023995"/>
        </p:xfrm>
        <a:graphic>
          <a:graphicData uri="http://schemas.openxmlformats.org/drawingml/2006/table">
            <a:tbl>
              <a:tblPr firstRow="1" bandRow="1">
                <a:tableStyleId>{5C22544A-7EE6-4342-B048-85BDC9FD1C3A}</a:tableStyleId>
              </a:tblPr>
              <a:tblGrid>
                <a:gridCol w="3549438">
                  <a:extLst>
                    <a:ext uri="{9D8B030D-6E8A-4147-A177-3AD203B41FA5}">
                      <a16:colId xmlns:a16="http://schemas.microsoft.com/office/drawing/2014/main" val="20000"/>
                    </a:ext>
                  </a:extLst>
                </a:gridCol>
                <a:gridCol w="846300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AcceptSocket()</a:t>
                      </a:r>
                      <a:endParaRPr lang="en-US">
                        <a:effectLst/>
                      </a:endParaRPr>
                    </a:p>
                  </a:txBody>
                  <a:tcPr/>
                </a:tc>
                <a:tc>
                  <a:txBody>
                    <a:bodyPr/>
                    <a:lstStyle/>
                    <a:p>
                      <a:pPr algn="l" fontAlgn="t"/>
                      <a:r>
                        <a:rPr lang="en-US">
                          <a:effectLst/>
                        </a:rPr>
                        <a:t>Accepts a pending connection request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AcceptSocketAsync()</a:t>
                      </a:r>
                      <a:endParaRPr lang="en-US">
                        <a:effectLst/>
                      </a:endParaRPr>
                    </a:p>
                  </a:txBody>
                  <a:tcPr/>
                </a:tc>
                <a:tc>
                  <a:txBody>
                    <a:bodyPr/>
                    <a:lstStyle/>
                    <a:p>
                      <a:pPr algn="l" fontAlgn="t"/>
                      <a:r>
                        <a:rPr lang="en-US">
                          <a:effectLst/>
                        </a:rPr>
                        <a:t>Accepts a pending connection request as an asynchronous operation</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AcceptTcpClient()</a:t>
                      </a:r>
                      <a:endParaRPr lang="en-US">
                        <a:effectLst/>
                      </a:endParaRPr>
                    </a:p>
                  </a:txBody>
                  <a:tcPr/>
                </a:tc>
                <a:tc>
                  <a:txBody>
                    <a:bodyPr/>
                    <a:lstStyle/>
                    <a:p>
                      <a:pPr algn="l" fontAlgn="t"/>
                      <a:r>
                        <a:rPr lang="en-US">
                          <a:effectLst/>
                        </a:rPr>
                        <a:t>Accepts a pending connection request</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AcceptTcpClientAsync()</a:t>
                      </a:r>
                      <a:endParaRPr lang="en-US">
                        <a:effectLst/>
                      </a:endParaRPr>
                    </a:p>
                  </a:txBody>
                  <a:tcPr/>
                </a:tc>
                <a:tc>
                  <a:txBody>
                    <a:bodyPr/>
                    <a:lstStyle/>
                    <a:p>
                      <a:pPr algn="l" fontAlgn="t"/>
                      <a:r>
                        <a:rPr lang="en-US">
                          <a:effectLst/>
                        </a:rPr>
                        <a:t>Accepts a pending connection request as an asynchronous operation</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Start()</a:t>
                      </a:r>
                      <a:endParaRPr lang="en-US">
                        <a:effectLst/>
                      </a:endParaRPr>
                    </a:p>
                  </a:txBody>
                  <a:tcPr/>
                </a:tc>
                <a:tc>
                  <a:txBody>
                    <a:bodyPr/>
                    <a:lstStyle/>
                    <a:p>
                      <a:pPr algn="l" fontAlgn="t"/>
                      <a:r>
                        <a:rPr lang="en-US">
                          <a:effectLst/>
                        </a:rPr>
                        <a:t>Starts listening for incoming connection requests</a:t>
                      </a:r>
                    </a:p>
                  </a:txBody>
                  <a:tcPr/>
                </a:tc>
                <a:extLst>
                  <a:ext uri="{0D108BD9-81ED-4DB2-BD59-A6C34878D82A}">
                    <a16:rowId xmlns:a16="http://schemas.microsoft.com/office/drawing/2014/main" val="207236356"/>
                  </a:ext>
                </a:extLst>
              </a:tr>
              <a:tr h="411418">
                <a:tc>
                  <a:txBody>
                    <a:bodyPr/>
                    <a:lstStyle/>
                    <a:p>
                      <a:pPr algn="l" fontAlgn="t"/>
                      <a:r>
                        <a:rPr lang="en-US" u="none" strike="noStrike">
                          <a:effectLst/>
                        </a:rPr>
                        <a:t>Stop()</a:t>
                      </a:r>
                      <a:endParaRPr lang="en-US">
                        <a:effectLst/>
                      </a:endParaRPr>
                    </a:p>
                  </a:txBody>
                  <a:tcPr/>
                </a:tc>
                <a:tc>
                  <a:txBody>
                    <a:bodyPr/>
                    <a:lstStyle/>
                    <a:p>
                      <a:pPr algn="l" fontAlgn="t"/>
                      <a:r>
                        <a:rPr lang="en-US">
                          <a:effectLst/>
                        </a:rPr>
                        <a:t>Closes the listener</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Pending()</a:t>
                      </a:r>
                      <a:endParaRPr lang="en-US">
                        <a:effectLst/>
                      </a:endParaRPr>
                    </a:p>
                  </a:txBody>
                  <a:tcPr/>
                </a:tc>
                <a:tc>
                  <a:txBody>
                    <a:bodyPr/>
                    <a:lstStyle/>
                    <a:p>
                      <a:pPr algn="l" fontAlgn="t"/>
                      <a:r>
                        <a:rPr lang="en-US">
                          <a:effectLst/>
                        </a:rPr>
                        <a:t>Determines if there are pending connection requests</a:t>
                      </a:r>
                    </a:p>
                  </a:txBody>
                  <a:tcPr/>
                </a:tc>
                <a:extLst>
                  <a:ext uri="{0D108BD9-81ED-4DB2-BD59-A6C34878D82A}">
                    <a16:rowId xmlns:a16="http://schemas.microsoft.com/office/drawing/2014/main" val="517965606"/>
                  </a:ext>
                </a:extLst>
              </a:tr>
            </a:tbl>
          </a:graphicData>
        </a:graphic>
      </p:graphicFrame>
    </p:spTree>
    <p:extLst>
      <p:ext uri="{BB962C8B-B14F-4D97-AF65-F5344CB8AC3E}">
        <p14:creationId xmlns:p14="http://schemas.microsoft.com/office/powerpoint/2010/main" val="2807216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341741"/>
            <a:ext cx="12157767" cy="508196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TcpClient class provides simple methods for connecting, sending, and receiving stream data over a network in synchronous blocking mode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order for TcpClient to connect and exchange data, a TcpListener or Socket created with the TCP ProtocolType must be listening for incoming connection requests. We can connect to this listener in one of the following two ways:</a:t>
            </a:r>
          </a:p>
          <a:p>
            <a:pPr marL="514350" indent="-230188">
              <a:lnSpc>
                <a:spcPct val="15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Create a TcpClient and call one of the three available Connect methods</a:t>
            </a:r>
          </a:p>
          <a:p>
            <a:pPr marL="514350" indent="-230188">
              <a:lnSpc>
                <a:spcPct val="15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Create a TcpClient using the host name and port number of the remote host. This constructor will automatically attempt a connection</a:t>
            </a:r>
          </a:p>
        </p:txBody>
      </p:sp>
    </p:spTree>
    <p:extLst>
      <p:ext uri="{BB962C8B-B14F-4D97-AF65-F5344CB8AC3E}">
        <p14:creationId xmlns:p14="http://schemas.microsoft.com/office/powerpoint/2010/main" val="2754636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30229"/>
            <a:ext cx="12157767"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3041931764"/>
              </p:ext>
            </p:extLst>
          </p:nvPr>
        </p:nvGraphicFramePr>
        <p:xfrm>
          <a:off x="73563" y="1897338"/>
          <a:ext cx="12044876" cy="4550595"/>
        </p:xfrm>
        <a:graphic>
          <a:graphicData uri="http://schemas.openxmlformats.org/drawingml/2006/table">
            <a:tbl>
              <a:tblPr firstRow="1" bandRow="1">
                <a:tableStyleId>{5C22544A-7EE6-4342-B048-85BDC9FD1C3A}</a:tableStyleId>
              </a:tblPr>
              <a:tblGrid>
                <a:gridCol w="2108492">
                  <a:extLst>
                    <a:ext uri="{9D8B030D-6E8A-4147-A177-3AD203B41FA5}">
                      <a16:colId xmlns:a16="http://schemas.microsoft.com/office/drawing/2014/main" val="20000"/>
                    </a:ext>
                  </a:extLst>
                </a:gridCol>
                <a:gridCol w="9936384">
                  <a:extLst>
                    <a:ext uri="{9D8B030D-6E8A-4147-A177-3AD203B41FA5}">
                      <a16:colId xmlns:a16="http://schemas.microsoft.com/office/drawing/2014/main" val="1335509295"/>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marL="0" algn="l" defTabSz="914400" rtl="0" eaLnBrk="1" latinLnBrk="0" hangingPunct="1"/>
                      <a:r>
                        <a:rPr lang="en-US" sz="2000"/>
                        <a:t>Description</a:t>
                      </a:r>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08548">
                <a:tc>
                  <a:txBody>
                    <a:bodyPr/>
                    <a:lstStyle/>
                    <a:p>
                      <a:pPr algn="l" fontAlgn="t"/>
                      <a:r>
                        <a:rPr lang="en-US" u="none" strike="noStrike">
                          <a:effectLst/>
                        </a:rPr>
                        <a:t>Active</a:t>
                      </a:r>
                      <a:endParaRPr lang="en-US">
                        <a:effectLst/>
                      </a:endParaRPr>
                    </a:p>
                  </a:txBody>
                  <a:tcPr/>
                </a:tc>
                <a:tc>
                  <a:txBody>
                    <a:bodyPr/>
                    <a:lstStyle/>
                    <a:p>
                      <a:pPr algn="l" fontAlgn="t"/>
                      <a:r>
                        <a:rPr lang="en-US">
                          <a:effectLst/>
                        </a:rPr>
                        <a:t>Gets or sets a value that indicates whether a connection has been made</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that has been received from the network and is available to be read</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Client</a:t>
                      </a:r>
                      <a:endParaRPr lang="en-US">
                        <a:effectLst/>
                      </a:endParaRPr>
                    </a:p>
                  </a:txBody>
                  <a:tcPr/>
                </a:tc>
                <a:tc>
                  <a:txBody>
                    <a:bodyPr/>
                    <a:lstStyle/>
                    <a:p>
                      <a:pPr algn="l" fontAlgn="t"/>
                      <a:r>
                        <a:rPr lang="en-US">
                          <a:effectLst/>
                        </a:rPr>
                        <a:t>Gets or sets the underlying </a:t>
                      </a:r>
                      <a:r>
                        <a:rPr lang="en-US" u="none" strike="noStrike">
                          <a:effectLst/>
                        </a:rPr>
                        <a:t>Socket</a:t>
                      </a:r>
                      <a:endParaRPr lang="en-US">
                        <a:effectLst/>
                      </a:endParaRP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Connected</a:t>
                      </a:r>
                      <a:endParaRPr lang="en-US">
                        <a:effectLst/>
                      </a:endParaRPr>
                    </a:p>
                  </a:txBody>
                  <a:tcPr/>
                </a:tc>
                <a:tc>
                  <a:txBody>
                    <a:bodyPr/>
                    <a:lstStyle/>
                    <a:p>
                      <a:pPr algn="l" fontAlgn="t"/>
                      <a:r>
                        <a:rPr lang="en-US">
                          <a:effectLst/>
                        </a:rPr>
                        <a:t>Gets a value indicating whether the underlying </a:t>
                      </a:r>
                      <a:r>
                        <a:rPr lang="en-US" u="none" strike="noStrike">
                          <a:effectLst/>
                        </a:rPr>
                        <a:t>Socket</a:t>
                      </a:r>
                      <a:r>
                        <a:rPr lang="en-US">
                          <a:effectLst/>
                        </a:rPr>
                        <a:t> for a </a:t>
                      </a:r>
                      <a:r>
                        <a:rPr lang="en-US" u="none" strike="noStrike">
                          <a:effectLst/>
                        </a:rPr>
                        <a:t>TcpClient</a:t>
                      </a:r>
                      <a:r>
                        <a:rPr lang="en-US">
                          <a:effectLst/>
                        </a:rPr>
                        <a:t> is connected to a remote host</a:t>
                      </a:r>
                    </a:p>
                  </a:txBody>
                  <a:tcPr/>
                </a:tc>
                <a:extLst>
                  <a:ext uri="{0D108BD9-81ED-4DB2-BD59-A6C34878D82A}">
                    <a16:rowId xmlns:a16="http://schemas.microsoft.com/office/drawing/2014/main" val="207236356"/>
                  </a:ext>
                </a:extLst>
              </a:tr>
              <a:tr h="374649">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the size of the receive buffer</a:t>
                      </a:r>
                    </a:p>
                  </a:txBody>
                  <a:tcPr/>
                </a:tc>
                <a:extLst>
                  <a:ext uri="{0D108BD9-81ED-4DB2-BD59-A6C34878D82A}">
                    <a16:rowId xmlns:a16="http://schemas.microsoft.com/office/drawing/2014/main" val="517965606"/>
                  </a:ext>
                </a:extLst>
              </a:tr>
              <a:tr h="374649">
                <a:tc>
                  <a:txBody>
                    <a:bodyPr/>
                    <a:lstStyle/>
                    <a:p>
                      <a:pPr algn="l" fontAlgn="t"/>
                      <a:r>
                        <a:rPr lang="en-US" u="none" strike="noStrike">
                          <a:effectLst/>
                        </a:rPr>
                        <a:t>ReceiveTimeout</a:t>
                      </a:r>
                      <a:endParaRPr lang="en-US">
                        <a:effectLst/>
                      </a:endParaRPr>
                    </a:p>
                  </a:txBody>
                  <a:tcPr/>
                </a:tc>
                <a:tc>
                  <a:txBody>
                    <a:bodyPr/>
                    <a:lstStyle/>
                    <a:p>
                      <a:pPr algn="l" fontAlgn="t"/>
                      <a:r>
                        <a:rPr lang="en-US">
                          <a:effectLst/>
                        </a:rPr>
                        <a:t>Gets or sets the amount of time a </a:t>
                      </a:r>
                      <a:r>
                        <a:rPr lang="en-US" u="none" strike="noStrike">
                          <a:effectLst/>
                        </a:rPr>
                        <a:t>TcpClient</a:t>
                      </a:r>
                      <a:r>
                        <a:rPr lang="en-US">
                          <a:effectLst/>
                        </a:rPr>
                        <a:t> will wait to receive data once a read operation is initiated</a:t>
                      </a:r>
                    </a:p>
                  </a:txBody>
                  <a:tcPr/>
                </a:tc>
                <a:extLst>
                  <a:ext uri="{0D108BD9-81ED-4DB2-BD59-A6C34878D82A}">
                    <a16:rowId xmlns:a16="http://schemas.microsoft.com/office/drawing/2014/main" val="2304364915"/>
                  </a:ext>
                </a:extLst>
              </a:tr>
              <a:tr h="374649">
                <a:tc>
                  <a:txBody>
                    <a:bodyPr/>
                    <a:lstStyle/>
                    <a:p>
                      <a:pPr algn="l" fontAlgn="t"/>
                      <a:r>
                        <a:rPr lang="en-US" u="none" strike="noStrike">
                          <a:effectLst/>
                        </a:rPr>
                        <a:t>SendBufferSize</a:t>
                      </a:r>
                      <a:endParaRPr lang="en-US">
                        <a:effectLst/>
                      </a:endParaRPr>
                    </a:p>
                  </a:txBody>
                  <a:tcPr/>
                </a:tc>
                <a:tc>
                  <a:txBody>
                    <a:bodyPr/>
                    <a:lstStyle/>
                    <a:p>
                      <a:pPr algn="l" fontAlgn="t"/>
                      <a:r>
                        <a:rPr lang="en-US">
                          <a:effectLst/>
                        </a:rPr>
                        <a:t>Gets or sets the size of the send buffer</a:t>
                      </a:r>
                    </a:p>
                  </a:txBody>
                  <a:tcPr/>
                </a:tc>
                <a:extLst>
                  <a:ext uri="{0D108BD9-81ED-4DB2-BD59-A6C34878D82A}">
                    <a16:rowId xmlns:a16="http://schemas.microsoft.com/office/drawing/2014/main" val="538604238"/>
                  </a:ext>
                </a:extLst>
              </a:tr>
              <a:tr h="374649">
                <a:tc>
                  <a:txBody>
                    <a:bodyPr/>
                    <a:lstStyle/>
                    <a:p>
                      <a:pPr algn="l" fontAlgn="t"/>
                      <a:r>
                        <a:rPr lang="en-US" u="none" strike="noStrike">
                          <a:effectLst/>
                        </a:rPr>
                        <a:t>SendTimeout</a:t>
                      </a:r>
                      <a:endParaRPr lang="en-US">
                        <a:effectLst/>
                      </a:endParaRPr>
                    </a:p>
                  </a:txBody>
                  <a:tcPr/>
                </a:tc>
                <a:tc>
                  <a:txBody>
                    <a:bodyPr/>
                    <a:lstStyle/>
                    <a:p>
                      <a:pPr algn="l" fontAlgn="t"/>
                      <a:r>
                        <a:rPr lang="en-US">
                          <a:effectLst/>
                        </a:rPr>
                        <a:t>Gets or sets the amount of time a </a:t>
                      </a:r>
                      <a:r>
                        <a:rPr lang="en-US" u="none" strike="noStrike">
                          <a:effectLst/>
                        </a:rPr>
                        <a:t>TcpClient</a:t>
                      </a:r>
                      <a:r>
                        <a:rPr lang="en-US">
                          <a:effectLst/>
                        </a:rPr>
                        <a:t> will wait for a send operation to complete successfully</a:t>
                      </a:r>
                    </a:p>
                  </a:txBody>
                  <a:tcPr/>
                </a:tc>
                <a:extLst>
                  <a:ext uri="{0D108BD9-81ED-4DB2-BD59-A6C34878D82A}">
                    <a16:rowId xmlns:a16="http://schemas.microsoft.com/office/drawing/2014/main" val="396334132"/>
                  </a:ext>
                </a:extLst>
              </a:tr>
              <a:tr h="374649">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the size of the receive buffer</a:t>
                      </a:r>
                    </a:p>
                  </a:txBody>
                  <a:tcPr/>
                </a:tc>
                <a:extLst>
                  <a:ext uri="{0D108BD9-81ED-4DB2-BD59-A6C34878D82A}">
                    <a16:rowId xmlns:a16="http://schemas.microsoft.com/office/drawing/2014/main" val="2992737500"/>
                  </a:ext>
                </a:extLst>
              </a:tr>
            </a:tbl>
          </a:graphicData>
        </a:graphic>
      </p:graphicFrame>
    </p:spTree>
    <p:extLst>
      <p:ext uri="{BB962C8B-B14F-4D97-AF65-F5344CB8AC3E}">
        <p14:creationId xmlns:p14="http://schemas.microsoft.com/office/powerpoint/2010/main" val="310821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Networking Basics</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1102932902"/>
              </p:ext>
            </p:extLst>
          </p:nvPr>
        </p:nvGraphicFramePr>
        <p:xfrm>
          <a:off x="96165" y="1972098"/>
          <a:ext cx="12012441" cy="4450266"/>
        </p:xfrm>
        <a:graphic>
          <a:graphicData uri="http://schemas.openxmlformats.org/drawingml/2006/table">
            <a:tbl>
              <a:tblPr firstRow="1" bandRow="1">
                <a:tableStyleId>{5C22544A-7EE6-4342-B048-85BDC9FD1C3A}</a:tableStyleId>
              </a:tblPr>
              <a:tblGrid>
                <a:gridCol w="4180867">
                  <a:extLst>
                    <a:ext uri="{9D8B030D-6E8A-4147-A177-3AD203B41FA5}">
                      <a16:colId xmlns:a16="http://schemas.microsoft.com/office/drawing/2014/main" val="20000"/>
                    </a:ext>
                  </a:extLst>
                </a:gridCol>
                <a:gridCol w="783157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Connect(IPAddress, Int32)</a:t>
                      </a:r>
                      <a:endParaRPr lang="en-US">
                        <a:effectLst/>
                      </a:endParaRPr>
                    </a:p>
                  </a:txBody>
                  <a:tcPr/>
                </a:tc>
                <a:tc>
                  <a:txBody>
                    <a:bodyPr/>
                    <a:lstStyle/>
                    <a:p>
                      <a:pPr algn="l" fontAlgn="t"/>
                      <a:r>
                        <a:rPr lang="en-US">
                          <a:effectLst/>
                        </a:rPr>
                        <a:t>Connects the client to a remote TCP host using the specified IP address and port number</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ConnectAsync(IPAddress, Int32)</a:t>
                      </a:r>
                      <a:endParaRPr lang="en-US">
                        <a:effectLst/>
                      </a:endParaRPr>
                    </a:p>
                  </a:txBody>
                  <a:tcPr/>
                </a:tc>
                <a:tc>
                  <a:txBody>
                    <a:bodyPr/>
                    <a:lstStyle/>
                    <a:p>
                      <a:pPr algn="l" fontAlgn="t"/>
                      <a:r>
                        <a:rPr lang="en-US">
                          <a:effectLst/>
                        </a:rPr>
                        <a:t>Connects the client to a remote TCP host using the specified IP address and port number as an asynchronous operation</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BeginConnect(IPAddress, Int32, AsyncCallback, Object)</a:t>
                      </a:r>
                      <a:endParaRPr lang="en-US">
                        <a:effectLst/>
                      </a:endParaRPr>
                    </a:p>
                  </a:txBody>
                  <a:tcPr/>
                </a:tc>
                <a:tc>
                  <a:txBody>
                    <a:bodyPr/>
                    <a:lstStyle/>
                    <a:p>
                      <a:pPr algn="l" fontAlgn="t"/>
                      <a:r>
                        <a:rPr lang="en-US">
                          <a:effectLst/>
                        </a:rPr>
                        <a:t>Begins an asynchronous request for a remote host connection. The remote host is specified by an </a:t>
                      </a:r>
                      <a:r>
                        <a:rPr lang="en-US" u="none" strike="noStrike">
                          <a:effectLst/>
                        </a:rPr>
                        <a:t>IPAddress</a:t>
                      </a:r>
                      <a:r>
                        <a:rPr lang="en-US">
                          <a:effectLst/>
                        </a:rPr>
                        <a:t> and a port number (</a:t>
                      </a:r>
                      <a:r>
                        <a:rPr lang="en-US" u="none" strike="noStrike">
                          <a:effectLst/>
                        </a:rPr>
                        <a:t>Int32</a:t>
                      </a:r>
                      <a:r>
                        <a:rPr lang="en-US">
                          <a:effectLst/>
                        </a:rPr>
                        <a:t>)</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GetStream()</a:t>
                      </a:r>
                      <a:endParaRPr lang="en-US">
                        <a:effectLst/>
                      </a:endParaRPr>
                    </a:p>
                  </a:txBody>
                  <a:tcPr/>
                </a:tc>
                <a:tc>
                  <a:txBody>
                    <a:bodyPr/>
                    <a:lstStyle/>
                    <a:p>
                      <a:pPr algn="l" fontAlgn="t"/>
                      <a:r>
                        <a:rPr lang="en-US">
                          <a:effectLst/>
                        </a:rPr>
                        <a:t>Returns the </a:t>
                      </a:r>
                      <a:r>
                        <a:rPr lang="en-US" u="none" strike="noStrike">
                          <a:effectLst/>
                        </a:rPr>
                        <a:t>NetworkStream</a:t>
                      </a:r>
                      <a:r>
                        <a:rPr lang="en-US">
                          <a:effectLst/>
                        </a:rPr>
                        <a:t> used to send and receive data</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EndConnect(IAsyncResult)</a:t>
                      </a:r>
                      <a:endParaRPr lang="en-US">
                        <a:effectLst/>
                      </a:endParaRPr>
                    </a:p>
                  </a:txBody>
                  <a:tcPr/>
                </a:tc>
                <a:tc>
                  <a:txBody>
                    <a:bodyPr/>
                    <a:lstStyle/>
                    <a:p>
                      <a:pPr algn="l" fontAlgn="t"/>
                      <a:r>
                        <a:rPr lang="en-US">
                          <a:effectLst/>
                        </a:rPr>
                        <a:t>Ends a pending asynchronous connection attempt</a:t>
                      </a:r>
                    </a:p>
                  </a:txBody>
                  <a:tcPr/>
                </a:tc>
                <a:extLst>
                  <a:ext uri="{0D108BD9-81ED-4DB2-BD59-A6C34878D82A}">
                    <a16:rowId xmlns:a16="http://schemas.microsoft.com/office/drawing/2014/main" val="207236356"/>
                  </a:ext>
                </a:extLst>
              </a:tr>
              <a:tr h="411418">
                <a:tc>
                  <a:txBody>
                    <a:bodyPr/>
                    <a:lstStyle/>
                    <a:p>
                      <a:pPr algn="l" fontAlgn="t"/>
                      <a:r>
                        <a:rPr lang="en-US" u="none" strike="noStrike">
                          <a:effectLst/>
                        </a:rPr>
                        <a:t>Close()</a:t>
                      </a:r>
                      <a:endParaRPr lang="en-US">
                        <a:effectLst/>
                      </a:endParaRPr>
                    </a:p>
                  </a:txBody>
                  <a:tcPr/>
                </a:tc>
                <a:tc>
                  <a:txBody>
                    <a:bodyPr/>
                    <a:lstStyle/>
                    <a:p>
                      <a:pPr algn="l" fontAlgn="t"/>
                      <a:r>
                        <a:rPr lang="en-US">
                          <a:effectLst/>
                        </a:rPr>
                        <a:t>Disposes this </a:t>
                      </a:r>
                      <a:r>
                        <a:rPr lang="en-US" u="none" strike="noStrike">
                          <a:effectLst/>
                        </a:rPr>
                        <a:t>TcpClient</a:t>
                      </a:r>
                      <a:r>
                        <a:rPr lang="en-US">
                          <a:effectLst/>
                        </a:rPr>
                        <a:t> instance and requests that the underlying TCP connection be closed</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Finalize()</a:t>
                      </a:r>
                      <a:endParaRPr lang="en-US">
                        <a:effectLst/>
                      </a:endParaRPr>
                    </a:p>
                  </a:txBody>
                  <a:tcPr/>
                </a:tc>
                <a:tc>
                  <a:txBody>
                    <a:bodyPr/>
                    <a:lstStyle/>
                    <a:p>
                      <a:pPr algn="l" fontAlgn="t"/>
                      <a:r>
                        <a:rPr lang="en-US">
                          <a:effectLst/>
                        </a:rPr>
                        <a:t>Frees resources used by the </a:t>
                      </a:r>
                      <a:r>
                        <a:rPr lang="en-US" u="none" strike="noStrike">
                          <a:effectLst/>
                        </a:rPr>
                        <a:t>TcpClient</a:t>
                      </a:r>
                      <a:r>
                        <a:rPr lang="en-US">
                          <a:effectLst/>
                        </a:rPr>
                        <a:t> class</a:t>
                      </a:r>
                    </a:p>
                  </a:txBody>
                  <a:tcPr/>
                </a:tc>
                <a:extLst>
                  <a:ext uri="{0D108BD9-81ED-4DB2-BD59-A6C34878D82A}">
                    <a16:rowId xmlns:a16="http://schemas.microsoft.com/office/drawing/2014/main" val="517965606"/>
                  </a:ext>
                </a:extLst>
              </a:tr>
              <a:tr h="374649">
                <a:tc>
                  <a:txBody>
                    <a:bodyPr/>
                    <a:lstStyle/>
                    <a:p>
                      <a:pPr algn="l" fontAlgn="t"/>
                      <a:r>
                        <a:rPr lang="en-US" u="none" strike="noStrike">
                          <a:effectLst/>
                        </a:rPr>
                        <a:t>Dispose()</a:t>
                      </a:r>
                      <a:endParaRPr lang="en-US">
                        <a:effectLst/>
                      </a:endParaRPr>
                    </a:p>
                  </a:txBody>
                  <a:tcPr/>
                </a:tc>
                <a:tc>
                  <a:txBody>
                    <a:bodyPr/>
                    <a:lstStyle/>
                    <a:p>
                      <a:pPr algn="l" fontAlgn="t"/>
                      <a:r>
                        <a:rPr lang="en-US">
                          <a:effectLst/>
                        </a:rPr>
                        <a:t>Releases the managed and unmanaged resources used by the </a:t>
                      </a:r>
                      <a:r>
                        <a:rPr lang="en-US" u="none" strike="noStrike">
                          <a:effectLst/>
                        </a:rPr>
                        <a:t>TcpClient</a:t>
                      </a:r>
                      <a:endParaRPr lang="en-US">
                        <a:effectLst/>
                      </a:endParaRPr>
                    </a:p>
                  </a:txBody>
                  <a:tcPr/>
                </a:tc>
                <a:extLst>
                  <a:ext uri="{0D108BD9-81ED-4DB2-BD59-A6C34878D82A}">
                    <a16:rowId xmlns:a16="http://schemas.microsoft.com/office/drawing/2014/main" val="1697778323"/>
                  </a:ext>
                </a:extLst>
              </a:tr>
            </a:tbl>
          </a:graphicData>
        </a:graphic>
      </p:graphicFrame>
    </p:spTree>
    <p:extLst>
      <p:ext uri="{BB962C8B-B14F-4D97-AF65-F5344CB8AC3E}">
        <p14:creationId xmlns:p14="http://schemas.microsoft.com/office/powerpoint/2010/main" val="4172177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DBE3F5-4F8E-43FC-9399-AF753641F3E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B8E2909-360C-41AB-AD9C-1568E583C58E}"/>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7" name="TextBox 6">
            <a:extLst>
              <a:ext uri="{FF2B5EF4-FFF2-40B4-BE49-F238E27FC236}">
                <a16:creationId xmlns:a16="http://schemas.microsoft.com/office/drawing/2014/main" id="{1899890B-CD24-4CCF-9E7D-F079976DDC4A}"/>
              </a:ext>
            </a:extLst>
          </p:cNvPr>
          <p:cNvSpPr txBox="1"/>
          <p:nvPr/>
        </p:nvSpPr>
        <p:spPr>
          <a:xfrm>
            <a:off x="-35154" y="1430455"/>
            <a:ext cx="12094599" cy="4896469"/>
          </a:xfrm>
          <a:prstGeom prst="rect">
            <a:avLst/>
          </a:prstGeom>
          <a:noFill/>
        </p:spPr>
        <p:txBody>
          <a:bodyPr wrap="square">
            <a:spAutoFit/>
          </a:bodyPr>
          <a:lstStyle/>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Sockets in computer networks are used to establish a connection between two or more computers and used to send data from one computer to another. Each computer in the network is called a node</a:t>
            </a:r>
          </a:p>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A socket is an object that represents a low-level access point to the IP stack. This socket can be open or closed or one of a set number of intermediate states</a:t>
            </a:r>
          </a:p>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Sockets use nodes’ IP addresses and a network protocol to create a secure channel of communication and use this channel to transfer data</a:t>
            </a:r>
          </a:p>
        </p:txBody>
      </p:sp>
      <p:sp>
        <p:nvSpPr>
          <p:cNvPr id="8" name="Title 1">
            <a:extLst>
              <a:ext uri="{FF2B5EF4-FFF2-40B4-BE49-F238E27FC236}">
                <a16:creationId xmlns:a16="http://schemas.microsoft.com/office/drawing/2014/main" id="{970E9D32-6C4A-4593-8FED-7B8BB60D1D61}"/>
              </a:ext>
            </a:extLst>
          </p:cNvPr>
          <p:cNvSpPr>
            <a:spLocks noGrp="1"/>
          </p:cNvSpPr>
          <p:nvPr>
            <p:ph type="title"/>
          </p:nvPr>
        </p:nvSpPr>
        <p:spPr>
          <a:xfrm>
            <a:off x="396763" y="720006"/>
            <a:ext cx="11682347" cy="575433"/>
          </a:xfrm>
        </p:spPr>
        <p:txBody>
          <a:bodyPr>
            <a:noAutofit/>
          </a:bodyPr>
          <a:lstStyle/>
          <a:p>
            <a:r>
              <a:rPr lang="en-US" sz="4000" b="1"/>
              <a:t>Understanding Socket</a:t>
            </a:r>
          </a:p>
        </p:txBody>
      </p:sp>
    </p:spTree>
    <p:extLst>
      <p:ext uri="{BB962C8B-B14F-4D97-AF65-F5344CB8AC3E}">
        <p14:creationId xmlns:p14="http://schemas.microsoft.com/office/powerpoint/2010/main" val="633485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Socket Class</a:t>
            </a:r>
          </a:p>
        </p:txBody>
      </p:sp>
      <p:graphicFrame>
        <p:nvGraphicFramePr>
          <p:cNvPr id="7" name="Table 6">
            <a:extLst>
              <a:ext uri="{FF2B5EF4-FFF2-40B4-BE49-F238E27FC236}">
                <a16:creationId xmlns:a16="http://schemas.microsoft.com/office/drawing/2014/main" id="{F24C2B02-2E9F-4260-A7A5-19B6542EA2FD}"/>
              </a:ext>
            </a:extLst>
          </p:cNvPr>
          <p:cNvGraphicFramePr>
            <a:graphicFrameLocks noGrp="1"/>
          </p:cNvGraphicFramePr>
          <p:nvPr>
            <p:extLst>
              <p:ext uri="{D42A27DB-BD31-4B8C-83A1-F6EECF244321}">
                <p14:modId xmlns:p14="http://schemas.microsoft.com/office/powerpoint/2010/main" val="2343148819"/>
              </p:ext>
            </p:extLst>
          </p:nvPr>
        </p:nvGraphicFramePr>
        <p:xfrm>
          <a:off x="44066" y="3668665"/>
          <a:ext cx="12108606" cy="2780960"/>
        </p:xfrm>
        <a:graphic>
          <a:graphicData uri="http://schemas.openxmlformats.org/drawingml/2006/table">
            <a:tbl>
              <a:tblPr firstRow="1" bandRow="1">
                <a:tableStyleId>{5C22544A-7EE6-4342-B048-85BDC9FD1C3A}</a:tableStyleId>
              </a:tblPr>
              <a:tblGrid>
                <a:gridCol w="2072238">
                  <a:extLst>
                    <a:ext uri="{9D8B030D-6E8A-4147-A177-3AD203B41FA5}">
                      <a16:colId xmlns:a16="http://schemas.microsoft.com/office/drawing/2014/main" val="20000"/>
                    </a:ext>
                  </a:extLst>
                </a:gridCol>
                <a:gridCol w="10036368">
                  <a:extLst>
                    <a:ext uri="{9D8B030D-6E8A-4147-A177-3AD203B41FA5}">
                      <a16:colId xmlns:a16="http://schemas.microsoft.com/office/drawing/2014/main" val="20001"/>
                    </a:ext>
                  </a:extLst>
                </a:gridCol>
              </a:tblGrid>
              <a:tr h="30725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that has been received from the network and is available to be read</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Connected</a:t>
                      </a:r>
                      <a:endParaRPr lang="en-US">
                        <a:effectLst/>
                      </a:endParaRPr>
                    </a:p>
                  </a:txBody>
                  <a:tcPr/>
                </a:tc>
                <a:tc>
                  <a:txBody>
                    <a:bodyPr/>
                    <a:lstStyle/>
                    <a:p>
                      <a:pPr algn="l" fontAlgn="t"/>
                      <a:r>
                        <a:rPr lang="en-US">
                          <a:effectLst/>
                        </a:rPr>
                        <a:t>Gets a value that indicates whether a </a:t>
                      </a:r>
                      <a:r>
                        <a:rPr lang="en-US" u="none" strike="noStrike">
                          <a:effectLst/>
                        </a:rPr>
                        <a:t>Socket</a:t>
                      </a:r>
                      <a:r>
                        <a:rPr lang="en-US">
                          <a:effectLst/>
                        </a:rPr>
                        <a:t> is connected to a remote host as of the last </a:t>
                      </a:r>
                      <a:r>
                        <a:rPr lang="en-US" u="none" strike="noStrike">
                          <a:effectLst/>
                        </a:rPr>
                        <a:t>Send</a:t>
                      </a:r>
                      <a:r>
                        <a:rPr lang="en-US">
                          <a:effectLst/>
                        </a:rPr>
                        <a:t> or </a:t>
                      </a:r>
                      <a:r>
                        <a:rPr lang="en-US" u="none" strike="noStrike">
                          <a:effectLst/>
                        </a:rPr>
                        <a:t>Receive</a:t>
                      </a:r>
                      <a:r>
                        <a:rPr lang="en-US">
                          <a:effectLst/>
                        </a:rPr>
                        <a:t> operation</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Blocking</a:t>
                      </a:r>
                      <a:endParaRPr lang="en-US">
                        <a:effectLst/>
                      </a:endParaRPr>
                    </a:p>
                  </a:txBody>
                  <a:tcPr/>
                </a:tc>
                <a:tc>
                  <a:txBody>
                    <a:bodyPr/>
                    <a:lstStyle/>
                    <a:p>
                      <a:pPr algn="l" fontAlgn="t"/>
                      <a:r>
                        <a:rPr lang="en-US">
                          <a:effectLst/>
                        </a:rPr>
                        <a:t>Gets or sets a value that indicates whether the </a:t>
                      </a:r>
                      <a:r>
                        <a:rPr lang="en-US" u="none" strike="noStrike">
                          <a:effectLst/>
                        </a:rPr>
                        <a:t>Socket</a:t>
                      </a:r>
                      <a:r>
                        <a:rPr lang="en-US">
                          <a:effectLst/>
                        </a:rPr>
                        <a:t> is in blocking mode.</a:t>
                      </a:r>
                    </a:p>
                  </a:txBody>
                  <a:tcPr/>
                </a:tc>
                <a:extLst>
                  <a:ext uri="{0D108BD9-81ED-4DB2-BD59-A6C34878D82A}">
                    <a16:rowId xmlns:a16="http://schemas.microsoft.com/office/drawing/2014/main" val="1738925501"/>
                  </a:ext>
                </a:extLst>
              </a:tr>
              <a:tr h="369400">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a value that specifies the size of the receive buffer of the </a:t>
                      </a:r>
                      <a:r>
                        <a:rPr lang="en-US" u="none" strike="noStrike">
                          <a:effectLst/>
                        </a:rPr>
                        <a:t>Socket</a:t>
                      </a:r>
                      <a:endParaRPr lang="en-US">
                        <a:effectLst/>
                      </a:endParaRPr>
                    </a:p>
                  </a:txBody>
                  <a:tcPr/>
                </a:tc>
                <a:extLst>
                  <a:ext uri="{0D108BD9-81ED-4DB2-BD59-A6C34878D82A}">
                    <a16:rowId xmlns:a16="http://schemas.microsoft.com/office/drawing/2014/main" val="2389357658"/>
                  </a:ext>
                </a:extLst>
              </a:tr>
              <a:tr h="369400">
                <a:tc>
                  <a:txBody>
                    <a:bodyPr/>
                    <a:lstStyle/>
                    <a:p>
                      <a:pPr algn="l" fontAlgn="t"/>
                      <a:r>
                        <a:rPr lang="en-US" u="none" strike="noStrike">
                          <a:effectLst/>
                        </a:rPr>
                        <a:t>SendTimeout</a:t>
                      </a:r>
                      <a:endParaRPr lang="en-US">
                        <a:effectLst/>
                      </a:endParaRPr>
                    </a:p>
                  </a:txBody>
                  <a:tcPr/>
                </a:tc>
                <a:tc>
                  <a:txBody>
                    <a:bodyPr/>
                    <a:lstStyle/>
                    <a:p>
                      <a:pPr algn="l" fontAlgn="t"/>
                      <a:r>
                        <a:rPr lang="en-US">
                          <a:effectLst/>
                        </a:rPr>
                        <a:t>Gets or sets a value that specifies the amount of time after which a synchronous </a:t>
                      </a:r>
                      <a:r>
                        <a:rPr lang="en-US" u="none" strike="noStrike">
                          <a:effectLst/>
                        </a:rPr>
                        <a:t>Send</a:t>
                      </a:r>
                      <a:r>
                        <a:rPr lang="en-US">
                          <a:effectLst/>
                        </a:rPr>
                        <a:t> call will time out</a:t>
                      </a:r>
                    </a:p>
                  </a:txBody>
                  <a:tcPr/>
                </a:tc>
                <a:extLst>
                  <a:ext uri="{0D108BD9-81ED-4DB2-BD59-A6C34878D82A}">
                    <a16:rowId xmlns:a16="http://schemas.microsoft.com/office/drawing/2014/main" val="1372858666"/>
                  </a:ext>
                </a:extLst>
              </a:tr>
            </a:tbl>
          </a:graphicData>
        </a:graphic>
      </p:graphicFrame>
      <p:sp>
        <p:nvSpPr>
          <p:cNvPr id="8" name="TextBox 7">
            <a:extLst>
              <a:ext uri="{FF2B5EF4-FFF2-40B4-BE49-F238E27FC236}">
                <a16:creationId xmlns:a16="http://schemas.microsoft.com/office/drawing/2014/main" id="{A2E008E3-0CAA-4714-A763-A369B56F0529}"/>
              </a:ext>
            </a:extLst>
          </p:cNvPr>
          <p:cNvSpPr txBox="1"/>
          <p:nvPr/>
        </p:nvSpPr>
        <p:spPr>
          <a:xfrm>
            <a:off x="-78657" y="1362471"/>
            <a:ext cx="12219127" cy="249299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Socket class provides a rich set of methods and properties for network communications</a:t>
            </a:r>
          </a:p>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Socket class allows us to perform both synchronous and asynchronous data transfer using any of the communication protocols listed in the ProtocolType enumeration. </a:t>
            </a:r>
          </a:p>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following table describes some of the key properties and methods:</a:t>
            </a:r>
          </a:p>
        </p:txBody>
      </p:sp>
    </p:spTree>
    <p:extLst>
      <p:ext uri="{BB962C8B-B14F-4D97-AF65-F5344CB8AC3E}">
        <p14:creationId xmlns:p14="http://schemas.microsoft.com/office/powerpoint/2010/main" val="623965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Socket Class</a:t>
            </a:r>
          </a:p>
        </p:txBody>
      </p:sp>
      <p:graphicFrame>
        <p:nvGraphicFramePr>
          <p:cNvPr id="7" name="Table 6">
            <a:extLst>
              <a:ext uri="{FF2B5EF4-FFF2-40B4-BE49-F238E27FC236}">
                <a16:creationId xmlns:a16="http://schemas.microsoft.com/office/drawing/2014/main" id="{F24C2B02-2E9F-4260-A7A5-19B6542EA2FD}"/>
              </a:ext>
            </a:extLst>
          </p:cNvPr>
          <p:cNvGraphicFramePr>
            <a:graphicFrameLocks noGrp="1"/>
          </p:cNvGraphicFramePr>
          <p:nvPr>
            <p:extLst>
              <p:ext uri="{D42A27DB-BD31-4B8C-83A1-F6EECF244321}">
                <p14:modId xmlns:p14="http://schemas.microsoft.com/office/powerpoint/2010/main" val="3501892644"/>
              </p:ext>
            </p:extLst>
          </p:nvPr>
        </p:nvGraphicFramePr>
        <p:xfrm>
          <a:off x="186814" y="2877238"/>
          <a:ext cx="11843136" cy="3568636"/>
        </p:xfrm>
        <a:graphic>
          <a:graphicData uri="http://schemas.openxmlformats.org/drawingml/2006/table">
            <a:tbl>
              <a:tblPr firstRow="1" bandRow="1">
                <a:tableStyleId>{5C22544A-7EE6-4342-B048-85BDC9FD1C3A}</a:tableStyleId>
              </a:tblPr>
              <a:tblGrid>
                <a:gridCol w="3038168">
                  <a:extLst>
                    <a:ext uri="{9D8B030D-6E8A-4147-A177-3AD203B41FA5}">
                      <a16:colId xmlns:a16="http://schemas.microsoft.com/office/drawing/2014/main" val="20000"/>
                    </a:ext>
                  </a:extLst>
                </a:gridCol>
                <a:gridCol w="8804968">
                  <a:extLst>
                    <a:ext uri="{9D8B030D-6E8A-4147-A177-3AD203B41FA5}">
                      <a16:colId xmlns:a16="http://schemas.microsoft.com/office/drawing/2014/main" val="20001"/>
                    </a:ext>
                  </a:extLst>
                </a:gridCol>
              </a:tblGrid>
              <a:tr h="30725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1800" u="none" strike="noStrike">
                          <a:effectLst/>
                        </a:rPr>
                        <a:t>Accept()</a:t>
                      </a:r>
                      <a:endParaRPr lang="en-US" sz="1800">
                        <a:effectLst/>
                      </a:endParaRPr>
                    </a:p>
                  </a:txBody>
                  <a:tcPr anchor="ctr"/>
                </a:tc>
                <a:tc>
                  <a:txBody>
                    <a:bodyPr/>
                    <a:lstStyle/>
                    <a:p>
                      <a:pPr algn="l" fontAlgn="t"/>
                      <a:r>
                        <a:rPr lang="en-US" sz="1800">
                          <a:effectLst/>
                        </a:rPr>
                        <a:t>Creates a new </a:t>
                      </a:r>
                      <a:r>
                        <a:rPr lang="en-US" sz="1800" u="none" strike="noStrike">
                          <a:effectLst/>
                        </a:rPr>
                        <a:t>Socket</a:t>
                      </a:r>
                      <a:r>
                        <a:rPr lang="en-US" sz="1800">
                          <a:effectLst/>
                        </a:rPr>
                        <a:t> for a newly created connection</a:t>
                      </a:r>
                    </a:p>
                  </a:txBody>
                  <a:tcPr anchor="ctr"/>
                </a:tc>
                <a:extLst>
                  <a:ext uri="{0D108BD9-81ED-4DB2-BD59-A6C34878D82A}">
                    <a16:rowId xmlns:a16="http://schemas.microsoft.com/office/drawing/2014/main" val="10001"/>
                  </a:ext>
                </a:extLst>
              </a:tr>
              <a:tr h="308548">
                <a:tc>
                  <a:txBody>
                    <a:bodyPr/>
                    <a:lstStyle/>
                    <a:p>
                      <a:pPr algn="l" fontAlgn="t"/>
                      <a:r>
                        <a:rPr lang="en-US" sz="1800" u="none" strike="noStrike">
                          <a:effectLst/>
                        </a:rPr>
                        <a:t>Connect(IPAddress, Int32)</a:t>
                      </a:r>
                      <a:endParaRPr lang="en-US" sz="1800">
                        <a:effectLst/>
                      </a:endParaRPr>
                    </a:p>
                  </a:txBody>
                  <a:tcPr anchor="ctr"/>
                </a:tc>
                <a:tc>
                  <a:txBody>
                    <a:bodyPr/>
                    <a:lstStyle/>
                    <a:p>
                      <a:pPr algn="l" fontAlgn="t"/>
                      <a:r>
                        <a:rPr lang="en-US" sz="1800">
                          <a:effectLst/>
                        </a:rPr>
                        <a:t>Establishes a connection to a remote host. The host is specified by an IP address and a port number</a:t>
                      </a:r>
                    </a:p>
                  </a:txBody>
                  <a:tcPr anchor="ctr"/>
                </a:tc>
                <a:extLst>
                  <a:ext uri="{0D108BD9-81ED-4DB2-BD59-A6C34878D82A}">
                    <a16:rowId xmlns:a16="http://schemas.microsoft.com/office/drawing/2014/main" val="10003"/>
                  </a:ext>
                </a:extLst>
              </a:tr>
              <a:tr h="308548">
                <a:tc>
                  <a:txBody>
                    <a:bodyPr/>
                    <a:lstStyle/>
                    <a:p>
                      <a:pPr algn="l" fontAlgn="t"/>
                      <a:r>
                        <a:rPr lang="en-US" sz="1800" u="none" strike="noStrike">
                          <a:effectLst/>
                        </a:rPr>
                        <a:t>Listen()</a:t>
                      </a:r>
                      <a:endParaRPr lang="en-US" sz="1800">
                        <a:effectLst/>
                      </a:endParaRPr>
                    </a:p>
                  </a:txBody>
                  <a:tcPr anchor="ctr"/>
                </a:tc>
                <a:tc>
                  <a:txBody>
                    <a:bodyPr/>
                    <a:lstStyle/>
                    <a:p>
                      <a:pPr algn="l" fontAlgn="t"/>
                      <a:r>
                        <a:rPr lang="en-US" sz="1800">
                          <a:effectLst/>
                        </a:rPr>
                        <a:t>Places a </a:t>
                      </a:r>
                      <a:r>
                        <a:rPr lang="en-US" sz="1800" u="none" strike="noStrike">
                          <a:effectLst/>
                        </a:rPr>
                        <a:t>Socket</a:t>
                      </a:r>
                      <a:r>
                        <a:rPr lang="en-US" sz="1800">
                          <a:effectLst/>
                        </a:rPr>
                        <a:t> in a listening state</a:t>
                      </a:r>
                    </a:p>
                  </a:txBody>
                  <a:tcPr anchor="ctr"/>
                </a:tc>
                <a:extLst>
                  <a:ext uri="{0D108BD9-81ED-4DB2-BD59-A6C34878D82A}">
                    <a16:rowId xmlns:a16="http://schemas.microsoft.com/office/drawing/2014/main" val="1510089557"/>
                  </a:ext>
                </a:extLst>
              </a:tr>
              <a:tr h="369400">
                <a:tc>
                  <a:txBody>
                    <a:bodyPr/>
                    <a:lstStyle/>
                    <a:p>
                      <a:pPr algn="l" fontAlgn="t"/>
                      <a:r>
                        <a:rPr lang="en-US" sz="1800" u="none" strike="noStrike">
                          <a:effectLst/>
                        </a:rPr>
                        <a:t>SendFile(String)</a:t>
                      </a:r>
                      <a:endParaRPr lang="en-US" sz="1800">
                        <a:effectLst/>
                      </a:endParaRPr>
                    </a:p>
                  </a:txBody>
                  <a:tcPr anchor="ctr"/>
                </a:tc>
                <a:tc>
                  <a:txBody>
                    <a:bodyPr/>
                    <a:lstStyle/>
                    <a:p>
                      <a:pPr algn="l" fontAlgn="t"/>
                      <a:r>
                        <a:rPr lang="en-US" sz="1800">
                          <a:effectLst/>
                        </a:rPr>
                        <a:t>Sends the file fileName to a connected </a:t>
                      </a:r>
                      <a:r>
                        <a:rPr lang="en-US" sz="1800" u="none" strike="noStrike">
                          <a:effectLst/>
                        </a:rPr>
                        <a:t>Socket</a:t>
                      </a:r>
                      <a:r>
                        <a:rPr lang="en-US" sz="1800">
                          <a:effectLst/>
                        </a:rPr>
                        <a:t> object with the</a:t>
                      </a:r>
                    </a:p>
                    <a:p>
                      <a:pPr algn="l" fontAlgn="t"/>
                      <a:r>
                        <a:rPr lang="en-US" sz="1800" u="none" strike="noStrike">
                          <a:effectLst/>
                        </a:rPr>
                        <a:t>UseDefaultWorkerThread</a:t>
                      </a:r>
                      <a:r>
                        <a:rPr lang="en-US" sz="1800">
                          <a:effectLst/>
                        </a:rPr>
                        <a:t> transmit flag</a:t>
                      </a:r>
                    </a:p>
                  </a:txBody>
                  <a:tcPr anchor="ctr"/>
                </a:tc>
                <a:extLst>
                  <a:ext uri="{0D108BD9-81ED-4DB2-BD59-A6C34878D82A}">
                    <a16:rowId xmlns:a16="http://schemas.microsoft.com/office/drawing/2014/main" val="10004"/>
                  </a:ext>
                </a:extLst>
              </a:tr>
              <a:tr h="411418">
                <a:tc>
                  <a:txBody>
                    <a:bodyPr/>
                    <a:lstStyle/>
                    <a:p>
                      <a:pPr algn="l" fontAlgn="t"/>
                      <a:r>
                        <a:rPr lang="en-US" sz="1800" u="none" strike="noStrike">
                          <a:effectLst/>
                        </a:rPr>
                        <a:t>Send(Byte[])</a:t>
                      </a:r>
                      <a:endParaRPr lang="en-US" sz="1800">
                        <a:effectLst/>
                      </a:endParaRPr>
                    </a:p>
                  </a:txBody>
                  <a:tcPr anchor="ctr"/>
                </a:tc>
                <a:tc>
                  <a:txBody>
                    <a:bodyPr/>
                    <a:lstStyle/>
                    <a:p>
                      <a:pPr algn="l" fontAlgn="t"/>
                      <a:r>
                        <a:rPr lang="en-US" sz="1800">
                          <a:effectLst/>
                        </a:rPr>
                        <a:t>Sends data to a connected </a:t>
                      </a:r>
                      <a:r>
                        <a:rPr lang="en-US" sz="1800" u="none" strike="noStrike">
                          <a:effectLst/>
                        </a:rPr>
                        <a:t>Socket</a:t>
                      </a:r>
                      <a:endParaRPr lang="en-US" sz="1800">
                        <a:effectLst/>
                      </a:endParaRPr>
                    </a:p>
                  </a:txBody>
                  <a:tcPr anchor="ctr"/>
                </a:tc>
                <a:extLst>
                  <a:ext uri="{0D108BD9-81ED-4DB2-BD59-A6C34878D82A}">
                    <a16:rowId xmlns:a16="http://schemas.microsoft.com/office/drawing/2014/main" val="2259037351"/>
                  </a:ext>
                </a:extLst>
              </a:tr>
              <a:tr h="374649">
                <a:tc>
                  <a:txBody>
                    <a:bodyPr/>
                    <a:lstStyle/>
                    <a:p>
                      <a:pPr algn="l" fontAlgn="t"/>
                      <a:r>
                        <a:rPr lang="en-US" sz="1800" u="none" strike="noStrike">
                          <a:effectLst/>
                        </a:rPr>
                        <a:t>Receive(Byte[])</a:t>
                      </a:r>
                      <a:endParaRPr lang="en-US" sz="1800">
                        <a:effectLst/>
                      </a:endParaRPr>
                    </a:p>
                  </a:txBody>
                  <a:tcPr anchor="ctr"/>
                </a:tc>
                <a:tc>
                  <a:txBody>
                    <a:bodyPr/>
                    <a:lstStyle/>
                    <a:p>
                      <a:pPr algn="l" fontAlgn="t"/>
                      <a:r>
                        <a:rPr lang="en-US" sz="1800">
                          <a:effectLst/>
                        </a:rPr>
                        <a:t>Receives data from a bound </a:t>
                      </a:r>
                      <a:r>
                        <a:rPr lang="en-US" sz="1800" u="none" strike="noStrike">
                          <a:effectLst/>
                        </a:rPr>
                        <a:t>Socket</a:t>
                      </a:r>
                      <a:r>
                        <a:rPr lang="en-US" sz="1800">
                          <a:effectLst/>
                        </a:rPr>
                        <a:t> into a receive buffer</a:t>
                      </a:r>
                    </a:p>
                  </a:txBody>
                  <a:tcPr anchor="ctr"/>
                </a:tc>
                <a:extLst>
                  <a:ext uri="{0D108BD9-81ED-4DB2-BD59-A6C34878D82A}">
                    <a16:rowId xmlns:a16="http://schemas.microsoft.com/office/drawing/2014/main" val="517965606"/>
                  </a:ext>
                </a:extLst>
              </a:tr>
              <a:tr h="374649">
                <a:tc>
                  <a:txBody>
                    <a:bodyPr/>
                    <a:lstStyle/>
                    <a:p>
                      <a:pPr algn="l" fontAlgn="t"/>
                      <a:r>
                        <a:rPr lang="en-US" sz="1800" u="none" strike="noStrike">
                          <a:effectLst/>
                        </a:rPr>
                        <a:t>Close()</a:t>
                      </a:r>
                      <a:endParaRPr lang="en-US" sz="1800">
                        <a:effectLst/>
                      </a:endParaRPr>
                    </a:p>
                  </a:txBody>
                  <a:tcPr anchor="ctr"/>
                </a:tc>
                <a:tc>
                  <a:txBody>
                    <a:bodyPr/>
                    <a:lstStyle/>
                    <a:p>
                      <a:pPr algn="l" fontAlgn="t"/>
                      <a:r>
                        <a:rPr lang="en-US" sz="1800">
                          <a:effectLst/>
                        </a:rPr>
                        <a:t>Closes the </a:t>
                      </a:r>
                      <a:r>
                        <a:rPr lang="en-US" sz="1800" u="none" strike="noStrike">
                          <a:effectLst/>
                        </a:rPr>
                        <a:t>Socket</a:t>
                      </a:r>
                      <a:r>
                        <a:rPr lang="en-US" sz="1800">
                          <a:effectLst/>
                        </a:rPr>
                        <a:t> connection and releases all associated resources</a:t>
                      </a:r>
                    </a:p>
                  </a:txBody>
                  <a:tcPr anchor="ctr"/>
                </a:tc>
                <a:extLst>
                  <a:ext uri="{0D108BD9-81ED-4DB2-BD59-A6C34878D82A}">
                    <a16:rowId xmlns:a16="http://schemas.microsoft.com/office/drawing/2014/main" val="1445547902"/>
                  </a:ext>
                </a:extLst>
              </a:tr>
            </a:tbl>
          </a:graphicData>
        </a:graphic>
      </p:graphicFrame>
      <p:graphicFrame>
        <p:nvGraphicFramePr>
          <p:cNvPr id="9" name="Table 8">
            <a:extLst>
              <a:ext uri="{FF2B5EF4-FFF2-40B4-BE49-F238E27FC236}">
                <a16:creationId xmlns:a16="http://schemas.microsoft.com/office/drawing/2014/main" id="{F5BA9FDA-AF45-430B-873B-71E57CCC1873}"/>
              </a:ext>
            </a:extLst>
          </p:cNvPr>
          <p:cNvGraphicFramePr>
            <a:graphicFrameLocks noGrp="1"/>
          </p:cNvGraphicFramePr>
          <p:nvPr>
            <p:extLst>
              <p:ext uri="{D42A27DB-BD31-4B8C-83A1-F6EECF244321}">
                <p14:modId xmlns:p14="http://schemas.microsoft.com/office/powerpoint/2010/main" val="3907134817"/>
              </p:ext>
            </p:extLst>
          </p:nvPr>
        </p:nvGraphicFramePr>
        <p:xfrm>
          <a:off x="186814" y="1455494"/>
          <a:ext cx="11843136" cy="1402080"/>
        </p:xfrm>
        <a:graphic>
          <a:graphicData uri="http://schemas.openxmlformats.org/drawingml/2006/table">
            <a:tbl>
              <a:tblPr firstRow="1" bandRow="1">
                <a:tableStyleId>{5C22544A-7EE6-4342-B048-85BDC9FD1C3A}</a:tableStyleId>
              </a:tblPr>
              <a:tblGrid>
                <a:gridCol w="2184817">
                  <a:extLst>
                    <a:ext uri="{9D8B030D-6E8A-4147-A177-3AD203B41FA5}">
                      <a16:colId xmlns:a16="http://schemas.microsoft.com/office/drawing/2014/main" val="20000"/>
                    </a:ext>
                  </a:extLst>
                </a:gridCol>
                <a:gridCol w="9658319">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ReceiveTimeout</a:t>
                      </a:r>
                      <a:endParaRPr lang="en-US">
                        <a:effectLst/>
                      </a:endParaRPr>
                    </a:p>
                  </a:txBody>
                  <a:tcPr/>
                </a:tc>
                <a:tc>
                  <a:txBody>
                    <a:bodyPr/>
                    <a:lstStyle/>
                    <a:p>
                      <a:pPr algn="l" fontAlgn="t"/>
                      <a:r>
                        <a:rPr lang="en-US">
                          <a:effectLst/>
                        </a:rPr>
                        <a:t>Gets or sets a value that specifies the amount of time after which a synchronous </a:t>
                      </a:r>
                      <a:r>
                        <a:rPr lang="en-US" u="none" strike="noStrike">
                          <a:effectLst/>
                        </a:rPr>
                        <a:t>Receive</a:t>
                      </a:r>
                      <a:r>
                        <a:rPr lang="en-US">
                          <a:effectLst/>
                        </a:rPr>
                        <a:t> call will time out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SendBufferSize</a:t>
                      </a:r>
                      <a:endParaRPr lang="en-US">
                        <a:effectLst/>
                      </a:endParaRPr>
                    </a:p>
                  </a:txBody>
                  <a:tcPr/>
                </a:tc>
                <a:tc>
                  <a:txBody>
                    <a:bodyPr/>
                    <a:lstStyle/>
                    <a:p>
                      <a:pPr algn="l" fontAlgn="t"/>
                      <a:r>
                        <a:rPr lang="en-US">
                          <a:effectLst/>
                        </a:rPr>
                        <a:t>Gets or sets a value that specifies the size of the send buffer of the </a:t>
                      </a:r>
                      <a:r>
                        <a:rPr lang="en-US" u="none" strike="noStrike">
                          <a:effectLst/>
                        </a:rPr>
                        <a:t>Socket</a:t>
                      </a:r>
                      <a:endParaRPr lang="en-US">
                        <a:effectLst/>
                      </a:endParaRPr>
                    </a:p>
                  </a:txBody>
                  <a:tcPr/>
                </a:tc>
                <a:extLst>
                  <a:ext uri="{0D108BD9-81ED-4DB2-BD59-A6C34878D82A}">
                    <a16:rowId xmlns:a16="http://schemas.microsoft.com/office/drawing/2014/main" val="1510089557"/>
                  </a:ext>
                </a:extLst>
              </a:tr>
            </a:tbl>
          </a:graphicData>
        </a:graphic>
      </p:graphicFrame>
    </p:spTree>
    <p:extLst>
      <p:ext uri="{BB962C8B-B14F-4D97-AF65-F5344CB8AC3E}">
        <p14:creationId xmlns:p14="http://schemas.microsoft.com/office/powerpoint/2010/main" val="2293384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07" y="2241458"/>
            <a:ext cx="1000923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Using TCP Services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91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45</a:t>
            </a:fld>
            <a:endParaRPr lang="en-US" dirty="0"/>
          </a:p>
        </p:txBody>
      </p:sp>
      <p:pic>
        <p:nvPicPr>
          <p:cNvPr id="3" name="Picture 2">
            <a:extLst>
              <a:ext uri="{FF2B5EF4-FFF2-40B4-BE49-F238E27FC236}">
                <a16:creationId xmlns:a16="http://schemas.microsoft.com/office/drawing/2014/main" id="{0D92BF01-5F05-46A8-85A4-C89FFB397CC7}"/>
              </a:ext>
            </a:extLst>
          </p:cNvPr>
          <p:cNvPicPr>
            <a:picLocks noChangeAspect="1"/>
          </p:cNvPicPr>
          <p:nvPr/>
        </p:nvPicPr>
        <p:blipFill>
          <a:blip r:embed="rId2"/>
          <a:stretch>
            <a:fillRect/>
          </a:stretch>
        </p:blipFill>
        <p:spPr>
          <a:xfrm>
            <a:off x="2937863" y="2287120"/>
            <a:ext cx="6183661" cy="4154250"/>
          </a:xfrm>
          <a:prstGeom prst="rect">
            <a:avLst/>
          </a:prstGeom>
        </p:spPr>
      </p:pic>
      <p:sp>
        <p:nvSpPr>
          <p:cNvPr id="9" name="Title 1">
            <a:extLst>
              <a:ext uri="{FF2B5EF4-FFF2-40B4-BE49-F238E27FC236}">
                <a16:creationId xmlns:a16="http://schemas.microsoft.com/office/drawing/2014/main" id="{50167968-7197-4978-9F65-A497EE0EEC67}"/>
              </a:ext>
            </a:extLst>
          </p:cNvPr>
          <p:cNvSpPr>
            <a:spLocks noGrp="1"/>
          </p:cNvSpPr>
          <p:nvPr>
            <p:ph type="title"/>
          </p:nvPr>
        </p:nvSpPr>
        <p:spPr>
          <a:xfrm>
            <a:off x="396763" y="720006"/>
            <a:ext cx="10133585" cy="575433"/>
          </a:xfrm>
        </p:spPr>
        <p:txBody>
          <a:bodyPr>
            <a:noAutofit/>
          </a:bodyPr>
          <a:lstStyle/>
          <a:p>
            <a:r>
              <a:rPr lang="en-US" sz="4000" b="1"/>
              <a:t>How do we develop?</a:t>
            </a:r>
          </a:p>
        </p:txBody>
      </p:sp>
      <p:sp>
        <p:nvSpPr>
          <p:cNvPr id="6" name="TextBox 5">
            <a:extLst>
              <a:ext uri="{FF2B5EF4-FFF2-40B4-BE49-F238E27FC236}">
                <a16:creationId xmlns:a16="http://schemas.microsoft.com/office/drawing/2014/main" id="{A9765FDB-F5BB-4551-9297-1CC078325A67}"/>
              </a:ext>
            </a:extLst>
          </p:cNvPr>
          <p:cNvSpPr txBox="1"/>
          <p:nvPr/>
        </p:nvSpPr>
        <p:spPr>
          <a:xfrm>
            <a:off x="-78657" y="1486901"/>
            <a:ext cx="1216250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 Create a Solution named </a:t>
            </a:r>
            <a:r>
              <a:rPr lang="en-US" sz="2300" b="1">
                <a:solidFill>
                  <a:srgbClr val="111111"/>
                </a:solidFill>
                <a:latin typeface="+mj-lt"/>
              </a:rPr>
              <a:t>DemoTCPService</a:t>
            </a:r>
            <a:r>
              <a:rPr lang="en-US" sz="2300">
                <a:solidFill>
                  <a:srgbClr val="111111"/>
                </a:solidFill>
                <a:latin typeface="+mj-lt"/>
              </a:rPr>
              <a:t> </a:t>
            </a:r>
          </a:p>
          <a:p>
            <a:pPr algn="just">
              <a:buClr>
                <a:srgbClr val="973735"/>
              </a:buClr>
              <a:buSzPct val="50000"/>
              <a:tabLst>
                <a:tab pos="461963" algn="l"/>
              </a:tabLst>
              <a:defRPr/>
            </a:pPr>
            <a:r>
              <a:rPr lang="en-US" sz="2300">
                <a:solidFill>
                  <a:srgbClr val="111111"/>
                </a:solidFill>
                <a:latin typeface="+mj-lt"/>
              </a:rPr>
              <a:t>2. Addition to this solution two Console projects named </a:t>
            </a:r>
            <a:r>
              <a:rPr lang="en-US" sz="2300" b="1">
                <a:solidFill>
                  <a:srgbClr val="111111"/>
                </a:solidFill>
                <a:latin typeface="+mj-lt"/>
              </a:rPr>
              <a:t>ServerApp </a:t>
            </a:r>
            <a:r>
              <a:rPr lang="en-US" sz="2300">
                <a:solidFill>
                  <a:srgbClr val="111111"/>
                </a:solidFill>
                <a:latin typeface="+mj-lt"/>
              </a:rPr>
              <a:t>and</a:t>
            </a:r>
            <a:r>
              <a:rPr lang="en-US" sz="2300" b="1">
                <a:solidFill>
                  <a:srgbClr val="111111"/>
                </a:solidFill>
                <a:latin typeface="+mj-lt"/>
              </a:rPr>
              <a:t> </a:t>
            </a:r>
            <a:r>
              <a:rPr lang="en-US" sz="2300">
                <a:solidFill>
                  <a:srgbClr val="111111"/>
                </a:solidFill>
                <a:latin typeface="+mj-lt"/>
              </a:rPr>
              <a:t> </a:t>
            </a:r>
            <a:r>
              <a:rPr lang="en-US" sz="2300" b="1">
                <a:solidFill>
                  <a:srgbClr val="111111"/>
                </a:solidFill>
                <a:latin typeface="+mj-lt"/>
              </a:rPr>
              <a:t>ClientApp</a:t>
            </a:r>
          </a:p>
        </p:txBody>
      </p:sp>
    </p:spTree>
    <p:extLst>
      <p:ext uri="{BB962C8B-B14F-4D97-AF65-F5344CB8AC3E}">
        <p14:creationId xmlns:p14="http://schemas.microsoft.com/office/powerpoint/2010/main" val="609146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Write codes in Program.cs of the </a:t>
            </a:r>
            <a:r>
              <a:rPr lang="en-US" sz="2300" b="1">
                <a:solidFill>
                  <a:srgbClr val="111111"/>
                </a:solidFill>
                <a:latin typeface="+mj-lt"/>
              </a:rPr>
              <a:t>ServerApp </a:t>
            </a:r>
            <a:r>
              <a:rPr lang="en-US" sz="2300">
                <a:solidFill>
                  <a:srgbClr val="111111"/>
                </a:solidFill>
                <a:latin typeface="+mj-lt"/>
              </a:rPr>
              <a:t>as follows :  </a:t>
            </a:r>
          </a:p>
        </p:txBody>
      </p:sp>
      <p:pic>
        <p:nvPicPr>
          <p:cNvPr id="17" name="Picture 16">
            <a:extLst>
              <a:ext uri="{FF2B5EF4-FFF2-40B4-BE49-F238E27FC236}">
                <a16:creationId xmlns:a16="http://schemas.microsoft.com/office/drawing/2014/main" id="{5911A086-AF8F-4D39-855B-E254AA918AE5}"/>
              </a:ext>
            </a:extLst>
          </p:cNvPr>
          <p:cNvPicPr>
            <a:picLocks noChangeAspect="1"/>
          </p:cNvPicPr>
          <p:nvPr/>
        </p:nvPicPr>
        <p:blipFill>
          <a:blip r:embed="rId2"/>
          <a:stretch>
            <a:fillRect/>
          </a:stretch>
        </p:blipFill>
        <p:spPr>
          <a:xfrm>
            <a:off x="518268" y="2691256"/>
            <a:ext cx="6892622" cy="3598803"/>
          </a:xfrm>
          <a:prstGeom prst="rect">
            <a:avLst/>
          </a:prstGeom>
        </p:spPr>
      </p:pic>
      <p:sp>
        <p:nvSpPr>
          <p:cNvPr id="18" name="Rectangle 17">
            <a:extLst>
              <a:ext uri="{FF2B5EF4-FFF2-40B4-BE49-F238E27FC236}">
                <a16:creationId xmlns:a16="http://schemas.microsoft.com/office/drawing/2014/main" id="{69E07747-6DE5-4A9B-8384-56E23D373454}"/>
              </a:ext>
            </a:extLst>
          </p:cNvPr>
          <p:cNvSpPr/>
          <p:nvPr/>
        </p:nvSpPr>
        <p:spPr>
          <a:xfrm>
            <a:off x="1096296" y="3280135"/>
            <a:ext cx="5098027" cy="308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846E66-267C-457E-B3C6-0926D0EB9A0E}"/>
              </a:ext>
            </a:extLst>
          </p:cNvPr>
          <p:cNvSpPr/>
          <p:nvPr/>
        </p:nvSpPr>
        <p:spPr>
          <a:xfrm>
            <a:off x="1096296" y="3791774"/>
            <a:ext cx="6091085" cy="308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FC6326B-5795-4A8F-9CE7-21748F8215B5}"/>
              </a:ext>
            </a:extLst>
          </p:cNvPr>
          <p:cNvGrpSpPr/>
          <p:nvPr/>
        </p:nvGrpSpPr>
        <p:grpSpPr>
          <a:xfrm>
            <a:off x="6209335" y="2962317"/>
            <a:ext cx="3703607" cy="846731"/>
            <a:chOff x="2707963" y="4859706"/>
            <a:chExt cx="3703607" cy="846731"/>
          </a:xfrm>
        </p:grpSpPr>
        <p:cxnSp>
          <p:nvCxnSpPr>
            <p:cNvPr id="21" name="Straight Arrow Connector 20">
              <a:extLst>
                <a:ext uri="{FF2B5EF4-FFF2-40B4-BE49-F238E27FC236}">
                  <a16:creationId xmlns:a16="http://schemas.microsoft.com/office/drawing/2014/main" id="{DE3A4356-7EC6-4A82-8AA3-73A35DE69C1D}"/>
                </a:ext>
              </a:extLst>
            </p:cNvPr>
            <p:cNvCxnSpPr>
              <a:cxnSpLocks/>
            </p:cNvCxnSpPr>
            <p:nvPr/>
          </p:nvCxnSpPr>
          <p:spPr>
            <a:xfrm flipH="1">
              <a:off x="2707963" y="5326388"/>
              <a:ext cx="190180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2" name="Rectangle: Rounded Corners 21">
              <a:extLst>
                <a:ext uri="{FF2B5EF4-FFF2-40B4-BE49-F238E27FC236}">
                  <a16:creationId xmlns:a16="http://schemas.microsoft.com/office/drawing/2014/main" id="{883B1511-3427-417F-A0B5-0B038D4746EC}"/>
                </a:ext>
              </a:extLst>
            </p:cNvPr>
            <p:cNvSpPr/>
            <p:nvPr/>
          </p:nvSpPr>
          <p:spPr>
            <a:xfrm>
              <a:off x="4613943" y="485970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cxnSp>
        <p:nvCxnSpPr>
          <p:cNvPr id="24" name="Straight Arrow Connector 23">
            <a:extLst>
              <a:ext uri="{FF2B5EF4-FFF2-40B4-BE49-F238E27FC236}">
                <a16:creationId xmlns:a16="http://schemas.microsoft.com/office/drawing/2014/main" id="{D84EAD4F-FE42-48CC-9111-2839C57EF313}"/>
              </a:ext>
            </a:extLst>
          </p:cNvPr>
          <p:cNvCxnSpPr>
            <a:cxnSpLocks/>
          </p:cNvCxnSpPr>
          <p:nvPr/>
        </p:nvCxnSpPr>
        <p:spPr>
          <a:xfrm flipH="1">
            <a:off x="7187381" y="3507927"/>
            <a:ext cx="923757" cy="4381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28" name="Group 27">
            <a:extLst>
              <a:ext uri="{FF2B5EF4-FFF2-40B4-BE49-F238E27FC236}">
                <a16:creationId xmlns:a16="http://schemas.microsoft.com/office/drawing/2014/main" id="{A1A1D864-A7FB-46E8-92BC-0E71A0BFB8C4}"/>
              </a:ext>
            </a:extLst>
          </p:cNvPr>
          <p:cNvGrpSpPr/>
          <p:nvPr/>
        </p:nvGrpSpPr>
        <p:grpSpPr>
          <a:xfrm>
            <a:off x="604010" y="1137398"/>
            <a:ext cx="5073378" cy="1553858"/>
            <a:chOff x="604010" y="1137398"/>
            <a:chExt cx="5073378" cy="1553858"/>
          </a:xfrm>
        </p:grpSpPr>
        <p:pic>
          <p:nvPicPr>
            <p:cNvPr id="13" name="Picture 12">
              <a:extLst>
                <a:ext uri="{FF2B5EF4-FFF2-40B4-BE49-F238E27FC236}">
                  <a16:creationId xmlns:a16="http://schemas.microsoft.com/office/drawing/2014/main" id="{A8234DF1-5B0A-4C2F-B2AF-EB4F56BB60D1}"/>
                </a:ext>
              </a:extLst>
            </p:cNvPr>
            <p:cNvPicPr>
              <a:picLocks noChangeAspect="1"/>
            </p:cNvPicPr>
            <p:nvPr/>
          </p:nvPicPr>
          <p:blipFill>
            <a:blip r:embed="rId3"/>
            <a:stretch>
              <a:fillRect/>
            </a:stretch>
          </p:blipFill>
          <p:spPr>
            <a:xfrm>
              <a:off x="604010" y="1137398"/>
              <a:ext cx="5073378" cy="1553858"/>
            </a:xfrm>
            <a:prstGeom prst="rect">
              <a:avLst/>
            </a:prstGeom>
          </p:spPr>
        </p:pic>
        <p:sp>
          <p:nvSpPr>
            <p:cNvPr id="27" name="Rectangle 26">
              <a:extLst>
                <a:ext uri="{FF2B5EF4-FFF2-40B4-BE49-F238E27FC236}">
                  <a16:creationId xmlns:a16="http://schemas.microsoft.com/office/drawing/2014/main" id="{AB7A7AB0-1AEE-4C6B-B63B-ED6911F3F189}"/>
                </a:ext>
              </a:extLst>
            </p:cNvPr>
            <p:cNvSpPr/>
            <p:nvPr/>
          </p:nvSpPr>
          <p:spPr>
            <a:xfrm>
              <a:off x="604010" y="1186542"/>
              <a:ext cx="2814104" cy="1472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8668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extBox 5">
            <a:extLst>
              <a:ext uri="{FF2B5EF4-FFF2-40B4-BE49-F238E27FC236}">
                <a16:creationId xmlns:a16="http://schemas.microsoft.com/office/drawing/2014/main" id="{57DF45E1-06D5-4627-B497-EE543DC768FD}"/>
              </a:ext>
            </a:extLst>
          </p:cNvPr>
          <p:cNvSpPr txBox="1"/>
          <p:nvPr/>
        </p:nvSpPr>
        <p:spPr>
          <a:xfrm>
            <a:off x="197174" y="715119"/>
            <a:ext cx="7707962"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Write codes in </a:t>
            </a:r>
            <a:r>
              <a:rPr lang="en-US" sz="2300" b="1">
                <a:solidFill>
                  <a:srgbClr val="111111"/>
                </a:solidFill>
                <a:latin typeface="+mj-lt"/>
              </a:rPr>
              <a:t>ProcessMessage</a:t>
            </a:r>
            <a:r>
              <a:rPr lang="en-US" sz="2300">
                <a:solidFill>
                  <a:srgbClr val="111111"/>
                </a:solidFill>
                <a:latin typeface="+mj-lt"/>
              </a:rPr>
              <a:t> method as follows :  </a:t>
            </a:r>
          </a:p>
        </p:txBody>
      </p:sp>
      <p:pic>
        <p:nvPicPr>
          <p:cNvPr id="13" name="Picture 12">
            <a:extLst>
              <a:ext uri="{FF2B5EF4-FFF2-40B4-BE49-F238E27FC236}">
                <a16:creationId xmlns:a16="http://schemas.microsoft.com/office/drawing/2014/main" id="{F935B94F-1279-47E3-9F45-81FC96AA4565}"/>
              </a:ext>
            </a:extLst>
          </p:cNvPr>
          <p:cNvPicPr>
            <a:picLocks noChangeAspect="1"/>
          </p:cNvPicPr>
          <p:nvPr/>
        </p:nvPicPr>
        <p:blipFill>
          <a:blip r:embed="rId2"/>
          <a:stretch>
            <a:fillRect/>
          </a:stretch>
        </p:blipFill>
        <p:spPr>
          <a:xfrm>
            <a:off x="266000" y="1166589"/>
            <a:ext cx="6948948" cy="5233854"/>
          </a:xfrm>
          <a:prstGeom prst="rect">
            <a:avLst/>
          </a:prstGeom>
        </p:spPr>
      </p:pic>
      <p:pic>
        <p:nvPicPr>
          <p:cNvPr id="15" name="Picture 14">
            <a:extLst>
              <a:ext uri="{FF2B5EF4-FFF2-40B4-BE49-F238E27FC236}">
                <a16:creationId xmlns:a16="http://schemas.microsoft.com/office/drawing/2014/main" id="{B6FE4088-D6A2-4261-BE55-89A807AE8913}"/>
              </a:ext>
            </a:extLst>
          </p:cNvPr>
          <p:cNvPicPr>
            <a:picLocks noChangeAspect="1"/>
          </p:cNvPicPr>
          <p:nvPr/>
        </p:nvPicPr>
        <p:blipFill>
          <a:blip r:embed="rId3"/>
          <a:stretch>
            <a:fillRect/>
          </a:stretch>
        </p:blipFill>
        <p:spPr>
          <a:xfrm>
            <a:off x="7787148" y="1728996"/>
            <a:ext cx="4351397" cy="1005927"/>
          </a:xfrm>
          <a:prstGeom prst="rect">
            <a:avLst/>
          </a:prstGeom>
        </p:spPr>
      </p:pic>
    </p:spTree>
    <p:extLst>
      <p:ext uri="{BB962C8B-B14F-4D97-AF65-F5344CB8AC3E}">
        <p14:creationId xmlns:p14="http://schemas.microsoft.com/office/powerpoint/2010/main" val="3744591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extBox 5">
            <a:extLst>
              <a:ext uri="{FF2B5EF4-FFF2-40B4-BE49-F238E27FC236}">
                <a16:creationId xmlns:a16="http://schemas.microsoft.com/office/drawing/2014/main" id="{57DF45E1-06D5-4627-B497-EE543DC768FD}"/>
              </a:ext>
            </a:extLst>
          </p:cNvPr>
          <p:cNvSpPr txBox="1"/>
          <p:nvPr/>
        </p:nvSpPr>
        <p:spPr>
          <a:xfrm>
            <a:off x="226670" y="685928"/>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Write codes in </a:t>
            </a:r>
            <a:r>
              <a:rPr lang="en-US" sz="2300" b="1">
                <a:solidFill>
                  <a:srgbClr val="111111"/>
                </a:solidFill>
                <a:latin typeface="+mj-lt"/>
              </a:rPr>
              <a:t>ExecuteServer</a:t>
            </a:r>
            <a:r>
              <a:rPr lang="en-US" sz="2300">
                <a:solidFill>
                  <a:srgbClr val="111111"/>
                </a:solidFill>
                <a:latin typeface="+mj-lt"/>
              </a:rPr>
              <a:t> method as follows :  </a:t>
            </a:r>
          </a:p>
        </p:txBody>
      </p:sp>
      <p:pic>
        <p:nvPicPr>
          <p:cNvPr id="3" name="Picture 2">
            <a:extLst>
              <a:ext uri="{FF2B5EF4-FFF2-40B4-BE49-F238E27FC236}">
                <a16:creationId xmlns:a16="http://schemas.microsoft.com/office/drawing/2014/main" id="{50309206-5F2D-4A44-BA63-E2CF91D6DCDB}"/>
              </a:ext>
            </a:extLst>
          </p:cNvPr>
          <p:cNvPicPr>
            <a:picLocks noChangeAspect="1"/>
          </p:cNvPicPr>
          <p:nvPr/>
        </p:nvPicPr>
        <p:blipFill>
          <a:blip r:embed="rId2"/>
          <a:stretch>
            <a:fillRect/>
          </a:stretch>
        </p:blipFill>
        <p:spPr>
          <a:xfrm>
            <a:off x="0" y="1535477"/>
            <a:ext cx="8151819" cy="4835825"/>
          </a:xfrm>
          <a:prstGeom prst="rect">
            <a:avLst/>
          </a:prstGeom>
        </p:spPr>
      </p:pic>
      <p:pic>
        <p:nvPicPr>
          <p:cNvPr id="8" name="Picture 7">
            <a:extLst>
              <a:ext uri="{FF2B5EF4-FFF2-40B4-BE49-F238E27FC236}">
                <a16:creationId xmlns:a16="http://schemas.microsoft.com/office/drawing/2014/main" id="{6F98A09A-60FC-4F08-A632-24AF043F431B}"/>
              </a:ext>
            </a:extLst>
          </p:cNvPr>
          <p:cNvPicPr>
            <a:picLocks noChangeAspect="1"/>
          </p:cNvPicPr>
          <p:nvPr/>
        </p:nvPicPr>
        <p:blipFill>
          <a:blip r:embed="rId3"/>
          <a:stretch>
            <a:fillRect/>
          </a:stretch>
        </p:blipFill>
        <p:spPr>
          <a:xfrm>
            <a:off x="6007510" y="1636058"/>
            <a:ext cx="6096000" cy="1792942"/>
          </a:xfrm>
          <a:prstGeom prst="rect">
            <a:avLst/>
          </a:prstGeom>
        </p:spPr>
      </p:pic>
    </p:spTree>
    <p:extLst>
      <p:ext uri="{BB962C8B-B14F-4D97-AF65-F5344CB8AC3E}">
        <p14:creationId xmlns:p14="http://schemas.microsoft.com/office/powerpoint/2010/main" val="2800724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extBox 5">
            <a:extLst>
              <a:ext uri="{FF2B5EF4-FFF2-40B4-BE49-F238E27FC236}">
                <a16:creationId xmlns:a16="http://schemas.microsoft.com/office/drawing/2014/main" id="{CB514087-C39A-40BC-BC43-44F645476D2A}"/>
              </a:ext>
            </a:extLst>
          </p:cNvPr>
          <p:cNvSpPr txBox="1"/>
          <p:nvPr/>
        </p:nvSpPr>
        <p:spPr>
          <a:xfrm>
            <a:off x="226670" y="656432"/>
            <a:ext cx="9163136"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Write codes in </a:t>
            </a:r>
            <a:r>
              <a:rPr lang="en-US" sz="2300" b="1">
                <a:solidFill>
                  <a:srgbClr val="111111"/>
                </a:solidFill>
                <a:latin typeface="+mj-lt"/>
              </a:rPr>
              <a:t>Program.cs </a:t>
            </a:r>
            <a:r>
              <a:rPr lang="en-US" sz="2300">
                <a:solidFill>
                  <a:srgbClr val="111111"/>
                </a:solidFill>
                <a:latin typeface="+mj-lt"/>
              </a:rPr>
              <a:t>of the </a:t>
            </a:r>
            <a:r>
              <a:rPr lang="en-US" sz="2300" b="1">
                <a:solidFill>
                  <a:srgbClr val="111111"/>
                </a:solidFill>
                <a:latin typeface="+mj-lt"/>
              </a:rPr>
              <a:t>ClientApp </a:t>
            </a:r>
            <a:r>
              <a:rPr lang="en-US" sz="2300">
                <a:solidFill>
                  <a:srgbClr val="111111"/>
                </a:solidFill>
                <a:latin typeface="+mj-lt"/>
              </a:rPr>
              <a:t>as follows :  </a:t>
            </a:r>
          </a:p>
        </p:txBody>
      </p:sp>
      <p:pic>
        <p:nvPicPr>
          <p:cNvPr id="8" name="Picture 7">
            <a:extLst>
              <a:ext uri="{FF2B5EF4-FFF2-40B4-BE49-F238E27FC236}">
                <a16:creationId xmlns:a16="http://schemas.microsoft.com/office/drawing/2014/main" id="{30303C2F-7D46-4AFE-9D31-0F62B853DA47}"/>
              </a:ext>
            </a:extLst>
          </p:cNvPr>
          <p:cNvPicPr>
            <a:picLocks noChangeAspect="1"/>
          </p:cNvPicPr>
          <p:nvPr/>
        </p:nvPicPr>
        <p:blipFill>
          <a:blip r:embed="rId2"/>
          <a:stretch>
            <a:fillRect/>
          </a:stretch>
        </p:blipFill>
        <p:spPr>
          <a:xfrm>
            <a:off x="321399" y="1239107"/>
            <a:ext cx="2387703" cy="1069241"/>
          </a:xfrm>
          <a:prstGeom prst="rect">
            <a:avLst/>
          </a:prstGeom>
          <a:ln w="19050">
            <a:solidFill>
              <a:srgbClr val="FF0000"/>
            </a:solidFill>
          </a:ln>
        </p:spPr>
      </p:pic>
      <p:pic>
        <p:nvPicPr>
          <p:cNvPr id="11" name="Picture 10">
            <a:extLst>
              <a:ext uri="{FF2B5EF4-FFF2-40B4-BE49-F238E27FC236}">
                <a16:creationId xmlns:a16="http://schemas.microsoft.com/office/drawing/2014/main" id="{57E152AA-1AF1-47AC-B394-D6F39491149C}"/>
              </a:ext>
            </a:extLst>
          </p:cNvPr>
          <p:cNvPicPr>
            <a:picLocks noChangeAspect="1"/>
          </p:cNvPicPr>
          <p:nvPr/>
        </p:nvPicPr>
        <p:blipFill>
          <a:blip r:embed="rId3"/>
          <a:stretch>
            <a:fillRect/>
          </a:stretch>
        </p:blipFill>
        <p:spPr>
          <a:xfrm>
            <a:off x="2808215" y="1207132"/>
            <a:ext cx="9073272" cy="5204554"/>
          </a:xfrm>
          <a:prstGeom prst="rect">
            <a:avLst/>
          </a:prstGeom>
        </p:spPr>
      </p:pic>
    </p:spTree>
    <p:extLst>
      <p:ext uri="{BB962C8B-B14F-4D97-AF65-F5344CB8AC3E}">
        <p14:creationId xmlns:p14="http://schemas.microsoft.com/office/powerpoint/2010/main" val="361677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1023" y="1472415"/>
            <a:ext cx="12184197" cy="54322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Platform: Hardware + Operating system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Client: an application running in a computer (such as browser) can receive data from another (server)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Server: an application running in a computer (such as IIS- Windows Internet Information Service, Kestrel, Nginx) can supply data to others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 address (Internet Protocol): unsigned integer helps identifying a network element(computer, router,…)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IPv4: 4-byte IP address, such as 192.143.5.1</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IPv6: 16-byte IP address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Port: unsigned 2-byte integer helps operating system differentiating a network communicating process</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sp>
        <p:nvSpPr>
          <p:cNvPr id="8" name="Title 1">
            <a:extLst>
              <a:ext uri="{FF2B5EF4-FFF2-40B4-BE49-F238E27FC236}">
                <a16:creationId xmlns:a16="http://schemas.microsoft.com/office/drawing/2014/main" id="{0ACF8CB4-2EC9-413E-B68D-14CDF8009CE8}"/>
              </a:ext>
            </a:extLst>
          </p:cNvPr>
          <p:cNvSpPr>
            <a:spLocks noGrp="1"/>
          </p:cNvSpPr>
          <p:nvPr>
            <p:ph type="title"/>
          </p:nvPr>
        </p:nvSpPr>
        <p:spPr>
          <a:xfrm>
            <a:off x="396764" y="720006"/>
            <a:ext cx="11154104" cy="575433"/>
          </a:xfrm>
        </p:spPr>
        <p:txBody>
          <a:bodyPr>
            <a:noAutofit/>
          </a:bodyPr>
          <a:lstStyle/>
          <a:p>
            <a:r>
              <a:rPr lang="en-US" sz="4000" b="1"/>
              <a:t>Some Definitions Related to Networking</a:t>
            </a:r>
          </a:p>
        </p:txBody>
      </p:sp>
    </p:spTree>
    <p:extLst>
      <p:ext uri="{BB962C8B-B14F-4D97-AF65-F5344CB8AC3E}">
        <p14:creationId xmlns:p14="http://schemas.microsoft.com/office/powerpoint/2010/main" val="532866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A91D17-3755-464A-B5B8-45437769E6C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4A9BAD7-CB05-4C31-B6C0-DFCB64409BAB}"/>
              </a:ext>
            </a:extLst>
          </p:cNvPr>
          <p:cNvSpPr>
            <a:spLocks noGrp="1"/>
          </p:cNvSpPr>
          <p:nvPr>
            <p:ph type="sldNum" sz="quarter" idx="12"/>
          </p:nvPr>
        </p:nvSpPr>
        <p:spPr/>
        <p:txBody>
          <a:bodyPr/>
          <a:lstStyle/>
          <a:p>
            <a:fld id="{CC0149FD-98BB-4821-915B-09C9BFE4B727}" type="slidenum">
              <a:rPr lang="en-US" smtClean="0"/>
              <a:pPr/>
              <a:t>50</a:t>
            </a:fld>
            <a:endParaRPr lang="en-US" dirty="0"/>
          </a:p>
        </p:txBody>
      </p:sp>
      <p:pic>
        <p:nvPicPr>
          <p:cNvPr id="3" name="Picture 2">
            <a:extLst>
              <a:ext uri="{FF2B5EF4-FFF2-40B4-BE49-F238E27FC236}">
                <a16:creationId xmlns:a16="http://schemas.microsoft.com/office/drawing/2014/main" id="{C9B627EC-5754-4EEC-AB02-1D682E257078}"/>
              </a:ext>
            </a:extLst>
          </p:cNvPr>
          <p:cNvPicPr>
            <a:picLocks noChangeAspect="1"/>
          </p:cNvPicPr>
          <p:nvPr/>
        </p:nvPicPr>
        <p:blipFill>
          <a:blip r:embed="rId2"/>
          <a:stretch>
            <a:fillRect/>
          </a:stretch>
        </p:blipFill>
        <p:spPr>
          <a:xfrm>
            <a:off x="2098681" y="1168302"/>
            <a:ext cx="7958979" cy="4977520"/>
          </a:xfrm>
          <a:prstGeom prst="rect">
            <a:avLst/>
          </a:prstGeom>
        </p:spPr>
      </p:pic>
    </p:spTree>
    <p:extLst>
      <p:ext uri="{BB962C8B-B14F-4D97-AF65-F5344CB8AC3E}">
        <p14:creationId xmlns:p14="http://schemas.microsoft.com/office/powerpoint/2010/main" val="3357526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113334"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5.Right-click on the </a:t>
            </a:r>
            <a:r>
              <a:rPr lang="en-US" sz="2300" b="1">
                <a:solidFill>
                  <a:srgbClr val="111111"/>
                </a:solidFill>
                <a:latin typeface="+mj-lt"/>
              </a:rPr>
              <a:t>ServerApp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pic>
        <p:nvPicPr>
          <p:cNvPr id="6" name="Picture 5">
            <a:extLst>
              <a:ext uri="{FF2B5EF4-FFF2-40B4-BE49-F238E27FC236}">
                <a16:creationId xmlns:a16="http://schemas.microsoft.com/office/drawing/2014/main" id="{40DF171A-9488-409D-90E3-C5B40ABA9D80}"/>
              </a:ext>
            </a:extLst>
          </p:cNvPr>
          <p:cNvPicPr>
            <a:picLocks noChangeAspect="1"/>
          </p:cNvPicPr>
          <p:nvPr/>
        </p:nvPicPr>
        <p:blipFill>
          <a:blip r:embed="rId2"/>
          <a:stretch>
            <a:fillRect/>
          </a:stretch>
        </p:blipFill>
        <p:spPr>
          <a:xfrm>
            <a:off x="2464286" y="1766387"/>
            <a:ext cx="7263427" cy="4405685"/>
          </a:xfrm>
          <a:prstGeom prst="rect">
            <a:avLst/>
          </a:prstGeom>
        </p:spPr>
      </p:pic>
    </p:spTree>
    <p:extLst>
      <p:ext uri="{BB962C8B-B14F-4D97-AF65-F5344CB8AC3E}">
        <p14:creationId xmlns:p14="http://schemas.microsoft.com/office/powerpoint/2010/main" val="3425818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extBox 6">
            <a:extLst>
              <a:ext uri="{FF2B5EF4-FFF2-40B4-BE49-F238E27FC236}">
                <a16:creationId xmlns:a16="http://schemas.microsoft.com/office/drawing/2014/main" id="{0131C33B-E56A-4A99-9073-D7249EAA8ABF}"/>
              </a:ext>
            </a:extLst>
          </p:cNvPr>
          <p:cNvSpPr txBox="1"/>
          <p:nvPr/>
        </p:nvSpPr>
        <p:spPr>
          <a:xfrm>
            <a:off x="177054" y="605462"/>
            <a:ext cx="118859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6. Right-click on the </a:t>
            </a:r>
            <a:r>
              <a:rPr lang="en-US" sz="2300" b="1">
                <a:solidFill>
                  <a:srgbClr val="111111"/>
                </a:solidFill>
                <a:latin typeface="+mj-lt"/>
              </a:rPr>
              <a:t>ClientApp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Ctrl+F5 to run it </a:t>
            </a:r>
          </a:p>
        </p:txBody>
      </p:sp>
      <p:pic>
        <p:nvPicPr>
          <p:cNvPr id="3" name="Picture 2">
            <a:extLst>
              <a:ext uri="{FF2B5EF4-FFF2-40B4-BE49-F238E27FC236}">
                <a16:creationId xmlns:a16="http://schemas.microsoft.com/office/drawing/2014/main" id="{D209ABBF-4553-455C-A32C-54D62E1A5E0B}"/>
              </a:ext>
            </a:extLst>
          </p:cNvPr>
          <p:cNvPicPr>
            <a:picLocks noChangeAspect="1"/>
          </p:cNvPicPr>
          <p:nvPr/>
        </p:nvPicPr>
        <p:blipFill>
          <a:blip r:embed="rId2"/>
          <a:stretch>
            <a:fillRect/>
          </a:stretch>
        </p:blipFill>
        <p:spPr>
          <a:xfrm>
            <a:off x="1792132" y="1271778"/>
            <a:ext cx="3817360" cy="2375978"/>
          </a:xfrm>
          <a:prstGeom prst="rect">
            <a:avLst/>
          </a:prstGeom>
        </p:spPr>
      </p:pic>
      <p:pic>
        <p:nvPicPr>
          <p:cNvPr id="9" name="Picture 8">
            <a:extLst>
              <a:ext uri="{FF2B5EF4-FFF2-40B4-BE49-F238E27FC236}">
                <a16:creationId xmlns:a16="http://schemas.microsoft.com/office/drawing/2014/main" id="{8FCE7761-8C4E-4898-93F9-9B4E2051E143}"/>
              </a:ext>
            </a:extLst>
          </p:cNvPr>
          <p:cNvPicPr>
            <a:picLocks noChangeAspect="1"/>
          </p:cNvPicPr>
          <p:nvPr/>
        </p:nvPicPr>
        <p:blipFill>
          <a:blip r:embed="rId3"/>
          <a:stretch>
            <a:fillRect/>
          </a:stretch>
        </p:blipFill>
        <p:spPr>
          <a:xfrm>
            <a:off x="6284606" y="1271778"/>
            <a:ext cx="3874924" cy="2375978"/>
          </a:xfrm>
          <a:prstGeom prst="rect">
            <a:avLst/>
          </a:prstGeom>
        </p:spPr>
      </p:pic>
      <p:pic>
        <p:nvPicPr>
          <p:cNvPr id="20" name="Picture 19">
            <a:extLst>
              <a:ext uri="{FF2B5EF4-FFF2-40B4-BE49-F238E27FC236}">
                <a16:creationId xmlns:a16="http://schemas.microsoft.com/office/drawing/2014/main" id="{091D6095-F9CF-41EA-AA29-229277CD2E7E}"/>
              </a:ext>
            </a:extLst>
          </p:cNvPr>
          <p:cNvPicPr>
            <a:picLocks noChangeAspect="1"/>
          </p:cNvPicPr>
          <p:nvPr/>
        </p:nvPicPr>
        <p:blipFill>
          <a:blip r:embed="rId4"/>
          <a:stretch>
            <a:fillRect/>
          </a:stretch>
        </p:blipFill>
        <p:spPr>
          <a:xfrm>
            <a:off x="1792134" y="3785961"/>
            <a:ext cx="3817358" cy="2649979"/>
          </a:xfrm>
          <a:prstGeom prst="rect">
            <a:avLst/>
          </a:prstGeom>
        </p:spPr>
      </p:pic>
      <p:cxnSp>
        <p:nvCxnSpPr>
          <p:cNvPr id="12" name="Straight Arrow Connector 11">
            <a:extLst>
              <a:ext uri="{FF2B5EF4-FFF2-40B4-BE49-F238E27FC236}">
                <a16:creationId xmlns:a16="http://schemas.microsoft.com/office/drawing/2014/main" id="{1AF08C23-8DC5-4CDA-BF27-3613F9FF41C3}"/>
              </a:ext>
            </a:extLst>
          </p:cNvPr>
          <p:cNvCxnSpPr>
            <a:cxnSpLocks/>
          </p:cNvCxnSpPr>
          <p:nvPr/>
        </p:nvCxnSpPr>
        <p:spPr>
          <a:xfrm flipH="1">
            <a:off x="2851357" y="4324088"/>
            <a:ext cx="3416970" cy="4369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487DA93C-0AC5-4FEB-A576-A989EF87DE58}"/>
              </a:ext>
            </a:extLst>
          </p:cNvPr>
          <p:cNvCxnSpPr>
            <a:cxnSpLocks/>
          </p:cNvCxnSpPr>
          <p:nvPr/>
        </p:nvCxnSpPr>
        <p:spPr>
          <a:xfrm flipV="1">
            <a:off x="2534393" y="4589189"/>
            <a:ext cx="3733934" cy="492265"/>
          </a:xfrm>
          <a:prstGeom prst="straightConnector1">
            <a:avLst/>
          </a:prstGeom>
          <a:ln>
            <a:prstDash val="sysDash"/>
            <a:tailEnd type="triangle"/>
          </a:ln>
        </p:spPr>
        <p:style>
          <a:lnRef idx="3">
            <a:schemeClr val="accent5"/>
          </a:lnRef>
          <a:fillRef idx="0">
            <a:schemeClr val="accent5"/>
          </a:fillRef>
          <a:effectRef idx="2">
            <a:schemeClr val="accent5"/>
          </a:effectRef>
          <a:fontRef idx="minor">
            <a:schemeClr val="tx1"/>
          </a:fontRef>
        </p:style>
      </p:cxnSp>
      <p:grpSp>
        <p:nvGrpSpPr>
          <p:cNvPr id="8" name="Group 7">
            <a:extLst>
              <a:ext uri="{FF2B5EF4-FFF2-40B4-BE49-F238E27FC236}">
                <a16:creationId xmlns:a16="http://schemas.microsoft.com/office/drawing/2014/main" id="{43E82AA5-BDEE-4277-A435-BBA8F9CF3471}"/>
              </a:ext>
            </a:extLst>
          </p:cNvPr>
          <p:cNvGrpSpPr/>
          <p:nvPr/>
        </p:nvGrpSpPr>
        <p:grpSpPr>
          <a:xfrm>
            <a:off x="6268327" y="3785962"/>
            <a:ext cx="3891203" cy="2649978"/>
            <a:chOff x="6268327" y="3805626"/>
            <a:chExt cx="3891203" cy="2649978"/>
          </a:xfrm>
        </p:grpSpPr>
        <p:pic>
          <p:nvPicPr>
            <p:cNvPr id="21" name="Picture 20">
              <a:extLst>
                <a:ext uri="{FF2B5EF4-FFF2-40B4-BE49-F238E27FC236}">
                  <a16:creationId xmlns:a16="http://schemas.microsoft.com/office/drawing/2014/main" id="{04C1E5F8-D1DB-48B6-9AA0-4B685FFF9FBD}"/>
                </a:ext>
              </a:extLst>
            </p:cNvPr>
            <p:cNvPicPr>
              <a:picLocks noChangeAspect="1"/>
            </p:cNvPicPr>
            <p:nvPr/>
          </p:nvPicPr>
          <p:blipFill>
            <a:blip r:embed="rId5"/>
            <a:stretch>
              <a:fillRect/>
            </a:stretch>
          </p:blipFill>
          <p:spPr>
            <a:xfrm>
              <a:off x="6284606" y="3805626"/>
              <a:ext cx="3874924" cy="2649978"/>
            </a:xfrm>
            <a:prstGeom prst="rect">
              <a:avLst/>
            </a:prstGeom>
          </p:spPr>
        </p:pic>
        <p:sp>
          <p:nvSpPr>
            <p:cNvPr id="14" name="Rectangle 13">
              <a:extLst>
                <a:ext uri="{FF2B5EF4-FFF2-40B4-BE49-F238E27FC236}">
                  <a16:creationId xmlns:a16="http://schemas.microsoft.com/office/drawing/2014/main" id="{5387DBDB-DEA0-4CA8-8B7D-9D0334174F84}"/>
                </a:ext>
              </a:extLst>
            </p:cNvPr>
            <p:cNvSpPr/>
            <p:nvPr/>
          </p:nvSpPr>
          <p:spPr>
            <a:xfrm>
              <a:off x="6268327" y="4243326"/>
              <a:ext cx="810897" cy="1811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5B567A-DEFA-465A-B121-5338E3630B83}"/>
                </a:ext>
              </a:extLst>
            </p:cNvPr>
            <p:cNvSpPr/>
            <p:nvPr/>
          </p:nvSpPr>
          <p:spPr>
            <a:xfrm>
              <a:off x="6274774" y="4457161"/>
              <a:ext cx="1042944" cy="1811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DF0DBCBE-CCD3-4330-B8B8-61F1458A9406}"/>
              </a:ext>
            </a:extLst>
          </p:cNvPr>
          <p:cNvGrpSpPr/>
          <p:nvPr/>
        </p:nvGrpSpPr>
        <p:grpSpPr>
          <a:xfrm>
            <a:off x="2234507" y="4743836"/>
            <a:ext cx="600571" cy="469587"/>
            <a:chOff x="2234507" y="4743836"/>
            <a:chExt cx="600571" cy="469587"/>
          </a:xfrm>
        </p:grpSpPr>
        <p:sp>
          <p:nvSpPr>
            <p:cNvPr id="10" name="Rectangle 9">
              <a:extLst>
                <a:ext uri="{FF2B5EF4-FFF2-40B4-BE49-F238E27FC236}">
                  <a16:creationId xmlns:a16="http://schemas.microsoft.com/office/drawing/2014/main" id="{3DEE9A01-D6B5-4C4A-840E-FC7DD17C1B4E}"/>
                </a:ext>
              </a:extLst>
            </p:cNvPr>
            <p:cNvSpPr/>
            <p:nvPr/>
          </p:nvSpPr>
          <p:spPr>
            <a:xfrm>
              <a:off x="2551471" y="4743836"/>
              <a:ext cx="283607" cy="25270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36DB7D-8028-416B-804B-2FF671270366}"/>
                </a:ext>
              </a:extLst>
            </p:cNvPr>
            <p:cNvSpPr/>
            <p:nvPr/>
          </p:nvSpPr>
          <p:spPr>
            <a:xfrm>
              <a:off x="2234507" y="4960716"/>
              <a:ext cx="283607" cy="25270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6675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Working UDP Services</a:t>
            </a:r>
          </a:p>
        </p:txBody>
      </p:sp>
      <p:sp>
        <p:nvSpPr>
          <p:cNvPr id="8" name="TextBox 7">
            <a:extLst>
              <a:ext uri="{FF2B5EF4-FFF2-40B4-BE49-F238E27FC236}">
                <a16:creationId xmlns:a16="http://schemas.microsoft.com/office/drawing/2014/main" id="{60A77903-C452-4925-A238-0FF62F0B6223}"/>
              </a:ext>
            </a:extLst>
          </p:cNvPr>
          <p:cNvSpPr txBox="1"/>
          <p:nvPr/>
        </p:nvSpPr>
        <p:spPr>
          <a:xfrm>
            <a:off x="-68827" y="1531415"/>
            <a:ext cx="12260827" cy="4411464"/>
          </a:xfrm>
          <a:prstGeom prst="rect">
            <a:avLst/>
          </a:prstGeom>
          <a:noFill/>
        </p:spPr>
        <p:txBody>
          <a:bodyPr wrap="square">
            <a:spAutoFit/>
          </a:bodyPr>
          <a:lstStyle/>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User Datagram Protocol (UDP) is a simple protocol that makes a best effort to deliver data to a remote host</a:t>
            </a:r>
          </a:p>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The UDP protocol is connectionless protocol thus UDP datagrams sent to the remote endpoint are not guaranteed to arrive and they aren’t guaranteed to arrive in the same sequence in which they are sent. Applications that use UDP must be prepared to handle missing, duplicate, and out-of-sequence datagrams</a:t>
            </a:r>
          </a:p>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UdpClient</a:t>
            </a:r>
            <a:r>
              <a:rPr lang="en-US" sz="2600">
                <a:solidFill>
                  <a:srgbClr val="111111"/>
                </a:solidFill>
                <a:latin typeface="+mj-lt"/>
              </a:rPr>
              <a:t> class communicates with network services using UDP. The properties and methods of the UdpClient class abstract the details of creating a </a:t>
            </a:r>
            <a:r>
              <a:rPr lang="en-US" sz="2600" b="1">
                <a:solidFill>
                  <a:srgbClr val="111111"/>
                </a:solidFill>
                <a:latin typeface="+mj-lt"/>
              </a:rPr>
              <a:t>Socket</a:t>
            </a:r>
            <a:r>
              <a:rPr lang="en-US" sz="2600">
                <a:solidFill>
                  <a:srgbClr val="111111"/>
                </a:solidFill>
                <a:latin typeface="+mj-lt"/>
              </a:rPr>
              <a:t> for requesting and receiving data using UDP</a:t>
            </a:r>
          </a:p>
        </p:txBody>
      </p:sp>
    </p:spTree>
    <p:extLst>
      <p:ext uri="{BB962C8B-B14F-4D97-AF65-F5344CB8AC3E}">
        <p14:creationId xmlns:p14="http://schemas.microsoft.com/office/powerpoint/2010/main" val="3536901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UdpClient Class</a:t>
            </a:r>
          </a:p>
        </p:txBody>
      </p:sp>
      <p:sp>
        <p:nvSpPr>
          <p:cNvPr id="8" name="TextBox 7">
            <a:extLst>
              <a:ext uri="{FF2B5EF4-FFF2-40B4-BE49-F238E27FC236}">
                <a16:creationId xmlns:a16="http://schemas.microsoft.com/office/drawing/2014/main" id="{60A77903-C452-4925-A238-0FF62F0B6223}"/>
              </a:ext>
            </a:extLst>
          </p:cNvPr>
          <p:cNvSpPr txBox="1"/>
          <p:nvPr/>
        </p:nvSpPr>
        <p:spPr>
          <a:xfrm>
            <a:off x="-72558" y="1403591"/>
            <a:ext cx="12260827" cy="52322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800">
                <a:solidFill>
                  <a:srgbClr val="111111"/>
                </a:solidFill>
                <a:latin typeface="+mj-lt"/>
              </a:rPr>
              <a:t>The following table describes some of the key properties and methods:</a:t>
            </a:r>
          </a:p>
        </p:txBody>
      </p:sp>
      <p:graphicFrame>
        <p:nvGraphicFramePr>
          <p:cNvPr id="7" name="Table 6">
            <a:extLst>
              <a:ext uri="{FF2B5EF4-FFF2-40B4-BE49-F238E27FC236}">
                <a16:creationId xmlns:a16="http://schemas.microsoft.com/office/drawing/2014/main" id="{53A28766-761D-4C2C-BD2D-4100A59F53D5}"/>
              </a:ext>
            </a:extLst>
          </p:cNvPr>
          <p:cNvGraphicFramePr>
            <a:graphicFrameLocks noGrp="1"/>
          </p:cNvGraphicFramePr>
          <p:nvPr>
            <p:extLst>
              <p:ext uri="{D42A27DB-BD31-4B8C-83A1-F6EECF244321}">
                <p14:modId xmlns:p14="http://schemas.microsoft.com/office/powerpoint/2010/main" val="1253242346"/>
              </p:ext>
            </p:extLst>
          </p:nvPr>
        </p:nvGraphicFramePr>
        <p:xfrm>
          <a:off x="174432" y="2012875"/>
          <a:ext cx="11843136" cy="1493520"/>
        </p:xfrm>
        <a:graphic>
          <a:graphicData uri="http://schemas.openxmlformats.org/drawingml/2006/table">
            <a:tbl>
              <a:tblPr firstRow="1" bandRow="1">
                <a:tableStyleId>{5C22544A-7EE6-4342-B048-85BDC9FD1C3A}</a:tableStyleId>
              </a:tblPr>
              <a:tblGrid>
                <a:gridCol w="2203008">
                  <a:extLst>
                    <a:ext uri="{9D8B030D-6E8A-4147-A177-3AD203B41FA5}">
                      <a16:colId xmlns:a16="http://schemas.microsoft.com/office/drawing/2014/main" val="20000"/>
                    </a:ext>
                  </a:extLst>
                </a:gridCol>
                <a:gridCol w="9640128">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Active</a:t>
                      </a:r>
                      <a:endParaRPr lang="en-US">
                        <a:effectLst/>
                      </a:endParaRPr>
                    </a:p>
                  </a:txBody>
                  <a:tcPr/>
                </a:tc>
                <a:tc>
                  <a:txBody>
                    <a:bodyPr/>
                    <a:lstStyle/>
                    <a:p>
                      <a:pPr algn="l" fontAlgn="t"/>
                      <a:r>
                        <a:rPr lang="en-US">
                          <a:effectLst/>
                        </a:rPr>
                        <a:t>Gets or sets a value indicating whether a default remote host has been established</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received from the network that is available to read</a:t>
                      </a:r>
                    </a:p>
                  </a:txBody>
                  <a:tcPr/>
                </a:tc>
                <a:extLst>
                  <a:ext uri="{0D108BD9-81ED-4DB2-BD59-A6C34878D82A}">
                    <a16:rowId xmlns:a16="http://schemas.microsoft.com/office/drawing/2014/main" val="1510089557"/>
                  </a:ext>
                </a:extLst>
              </a:tr>
              <a:tr h="308548">
                <a:tc>
                  <a:txBody>
                    <a:bodyPr/>
                    <a:lstStyle/>
                    <a:p>
                      <a:pPr algn="l" fontAlgn="t"/>
                      <a:r>
                        <a:rPr lang="en-US" u="none" strike="noStrike">
                          <a:effectLst/>
                        </a:rPr>
                        <a:t>Client</a:t>
                      </a:r>
                      <a:endParaRPr lang="en-US">
                        <a:effectLst/>
                      </a:endParaRPr>
                    </a:p>
                  </a:txBody>
                  <a:tcPr/>
                </a:tc>
                <a:tc>
                  <a:txBody>
                    <a:bodyPr/>
                    <a:lstStyle/>
                    <a:p>
                      <a:pPr algn="l" fontAlgn="t"/>
                      <a:r>
                        <a:rPr lang="en-US">
                          <a:effectLst/>
                        </a:rPr>
                        <a:t>Gets or sets the underlying network </a:t>
                      </a:r>
                      <a:r>
                        <a:rPr lang="en-US" u="none" strike="noStrike">
                          <a:effectLst/>
                        </a:rPr>
                        <a:t>Socket</a:t>
                      </a:r>
                      <a:endParaRPr lang="en-US">
                        <a:effectLst/>
                      </a:endParaRPr>
                    </a:p>
                  </a:txBody>
                  <a:tcPr/>
                </a:tc>
                <a:extLst>
                  <a:ext uri="{0D108BD9-81ED-4DB2-BD59-A6C34878D82A}">
                    <a16:rowId xmlns:a16="http://schemas.microsoft.com/office/drawing/2014/main" val="1308630031"/>
                  </a:ext>
                </a:extLst>
              </a:tr>
            </a:tbl>
          </a:graphicData>
        </a:graphic>
      </p:graphicFrame>
      <p:graphicFrame>
        <p:nvGraphicFramePr>
          <p:cNvPr id="9" name="Table 8">
            <a:extLst>
              <a:ext uri="{FF2B5EF4-FFF2-40B4-BE49-F238E27FC236}">
                <a16:creationId xmlns:a16="http://schemas.microsoft.com/office/drawing/2014/main" id="{63924C00-336D-44CA-93AB-451BAB41FC17}"/>
              </a:ext>
            </a:extLst>
          </p:cNvPr>
          <p:cNvGraphicFramePr>
            <a:graphicFrameLocks noGrp="1"/>
          </p:cNvGraphicFramePr>
          <p:nvPr>
            <p:extLst>
              <p:ext uri="{D42A27DB-BD31-4B8C-83A1-F6EECF244321}">
                <p14:modId xmlns:p14="http://schemas.microsoft.com/office/powerpoint/2010/main" val="3052537249"/>
              </p:ext>
            </p:extLst>
          </p:nvPr>
        </p:nvGraphicFramePr>
        <p:xfrm>
          <a:off x="174432" y="3530254"/>
          <a:ext cx="11843136" cy="2865120"/>
        </p:xfrm>
        <a:graphic>
          <a:graphicData uri="http://schemas.openxmlformats.org/drawingml/2006/table">
            <a:tbl>
              <a:tblPr firstRow="1" bandRow="1">
                <a:tableStyleId>{5C22544A-7EE6-4342-B048-85BDC9FD1C3A}</a:tableStyleId>
              </a:tblPr>
              <a:tblGrid>
                <a:gridCol w="2859224">
                  <a:extLst>
                    <a:ext uri="{9D8B030D-6E8A-4147-A177-3AD203B41FA5}">
                      <a16:colId xmlns:a16="http://schemas.microsoft.com/office/drawing/2014/main" val="20000"/>
                    </a:ext>
                  </a:extLst>
                </a:gridCol>
                <a:gridCol w="8983912">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Connect(String, Int32)</a:t>
                      </a:r>
                      <a:endParaRPr lang="en-US">
                        <a:effectLst/>
                      </a:endParaRPr>
                    </a:p>
                  </a:txBody>
                  <a:tcPr/>
                </a:tc>
                <a:tc>
                  <a:txBody>
                    <a:bodyPr/>
                    <a:lstStyle/>
                    <a:p>
                      <a:pPr algn="l" fontAlgn="t"/>
                      <a:r>
                        <a:rPr lang="en-US">
                          <a:effectLst/>
                        </a:rPr>
                        <a:t>Establishes a default remote host using the specified host name and port number</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Close()</a:t>
                      </a:r>
                      <a:endParaRPr lang="en-US">
                        <a:effectLst/>
                      </a:endParaRPr>
                    </a:p>
                  </a:txBody>
                  <a:tcPr/>
                </a:tc>
                <a:tc>
                  <a:txBody>
                    <a:bodyPr/>
                    <a:lstStyle/>
                    <a:p>
                      <a:pPr algn="l" fontAlgn="t"/>
                      <a:r>
                        <a:rPr lang="en-US">
                          <a:effectLst/>
                        </a:rPr>
                        <a:t>Closes the UDP connection</a:t>
                      </a:r>
                    </a:p>
                  </a:txBody>
                  <a:tcPr/>
                </a:tc>
                <a:extLst>
                  <a:ext uri="{0D108BD9-81ED-4DB2-BD59-A6C34878D82A}">
                    <a16:rowId xmlns:a16="http://schemas.microsoft.com/office/drawing/2014/main" val="1510089557"/>
                  </a:ext>
                </a:extLst>
              </a:tr>
              <a:tr h="308548">
                <a:tc>
                  <a:txBody>
                    <a:bodyPr/>
                    <a:lstStyle/>
                    <a:p>
                      <a:pPr algn="l" fontAlgn="t"/>
                      <a:r>
                        <a:rPr lang="en-US" u="none" strike="noStrike">
                          <a:effectLst/>
                        </a:rPr>
                        <a:t>Send(Byte[], Int32)</a:t>
                      </a:r>
                      <a:endParaRPr lang="en-US">
                        <a:effectLst/>
                      </a:endParaRPr>
                    </a:p>
                  </a:txBody>
                  <a:tcPr/>
                </a:tc>
                <a:tc>
                  <a:txBody>
                    <a:bodyPr/>
                    <a:lstStyle/>
                    <a:p>
                      <a:pPr algn="l" fontAlgn="t"/>
                      <a:r>
                        <a:rPr lang="en-US">
                          <a:effectLst/>
                        </a:rPr>
                        <a:t>Sends a UDP datagram to a remote host</a:t>
                      </a:r>
                    </a:p>
                  </a:txBody>
                  <a:tcPr/>
                </a:tc>
                <a:extLst>
                  <a:ext uri="{0D108BD9-81ED-4DB2-BD59-A6C34878D82A}">
                    <a16:rowId xmlns:a16="http://schemas.microsoft.com/office/drawing/2014/main" val="1235671471"/>
                  </a:ext>
                </a:extLst>
              </a:tr>
              <a:tr h="308548">
                <a:tc>
                  <a:txBody>
                    <a:bodyPr/>
                    <a:lstStyle/>
                    <a:p>
                      <a:pPr algn="l" fontAlgn="t"/>
                      <a:r>
                        <a:rPr lang="en-US" u="none" strike="noStrike">
                          <a:effectLst/>
                        </a:rPr>
                        <a:t>Receive(IPEndPoint)</a:t>
                      </a:r>
                      <a:endParaRPr lang="en-US">
                        <a:effectLst/>
                      </a:endParaRPr>
                    </a:p>
                  </a:txBody>
                  <a:tcPr/>
                </a:tc>
                <a:tc>
                  <a:txBody>
                    <a:bodyPr/>
                    <a:lstStyle/>
                    <a:p>
                      <a:pPr algn="l" fontAlgn="t"/>
                      <a:r>
                        <a:rPr lang="en-US">
                          <a:effectLst/>
                        </a:rPr>
                        <a:t>Returns a UDP datagram that was sent by a remote host</a:t>
                      </a:r>
                    </a:p>
                  </a:txBody>
                  <a:tcPr/>
                </a:tc>
                <a:extLst>
                  <a:ext uri="{0D108BD9-81ED-4DB2-BD59-A6C34878D82A}">
                    <a16:rowId xmlns:a16="http://schemas.microsoft.com/office/drawing/2014/main" val="2416241188"/>
                  </a:ext>
                </a:extLst>
              </a:tr>
              <a:tr h="308548">
                <a:tc>
                  <a:txBody>
                    <a:bodyPr/>
                    <a:lstStyle/>
                    <a:p>
                      <a:pPr algn="l" fontAlgn="t"/>
                      <a:r>
                        <a:rPr lang="en-US" u="none" strike="noStrike">
                          <a:effectLst/>
                        </a:rPr>
                        <a:t>JoinMulticastGroup(Int32, IPAddress)</a:t>
                      </a:r>
                      <a:endParaRPr lang="en-US">
                        <a:effectLst/>
                      </a:endParaRPr>
                    </a:p>
                  </a:txBody>
                  <a:tcPr/>
                </a:tc>
                <a:tc>
                  <a:txBody>
                    <a:bodyPr/>
                    <a:lstStyle/>
                    <a:p>
                      <a:pPr algn="l" fontAlgn="t"/>
                      <a:r>
                        <a:rPr lang="en-US">
                          <a:effectLst/>
                        </a:rPr>
                        <a:t>Adds a </a:t>
                      </a:r>
                      <a:r>
                        <a:rPr lang="en-US" u="none" strike="noStrike">
                          <a:effectLst/>
                        </a:rPr>
                        <a:t>UdpClient</a:t>
                      </a:r>
                      <a:r>
                        <a:rPr lang="en-US">
                          <a:effectLst/>
                        </a:rPr>
                        <a:t> to a multicast group</a:t>
                      </a:r>
                    </a:p>
                  </a:txBody>
                  <a:tcPr/>
                </a:tc>
                <a:extLst>
                  <a:ext uri="{0D108BD9-81ED-4DB2-BD59-A6C34878D82A}">
                    <a16:rowId xmlns:a16="http://schemas.microsoft.com/office/drawing/2014/main" val="3283243924"/>
                  </a:ext>
                </a:extLst>
              </a:tr>
              <a:tr h="308548">
                <a:tc>
                  <a:txBody>
                    <a:bodyPr/>
                    <a:lstStyle/>
                    <a:p>
                      <a:pPr algn="l" fontAlgn="t"/>
                      <a:r>
                        <a:rPr lang="en-US" u="none" strike="noStrike">
                          <a:effectLst/>
                        </a:rPr>
                        <a:t>Dispose()</a:t>
                      </a:r>
                      <a:endParaRPr lang="en-US">
                        <a:effectLst/>
                      </a:endParaRPr>
                    </a:p>
                  </a:txBody>
                  <a:tcPr/>
                </a:tc>
                <a:tc>
                  <a:txBody>
                    <a:bodyPr/>
                    <a:lstStyle/>
                    <a:p>
                      <a:pPr algn="l" fontAlgn="t"/>
                      <a:r>
                        <a:rPr lang="en-US">
                          <a:effectLst/>
                        </a:rPr>
                        <a:t>Releases the managed and unmanaged resources used by the </a:t>
                      </a:r>
                      <a:r>
                        <a:rPr lang="en-US" u="none" strike="noStrike">
                          <a:effectLst/>
                        </a:rPr>
                        <a:t>UdpClient</a:t>
                      </a:r>
                      <a:endParaRPr lang="en-US">
                        <a:effectLst/>
                      </a:endParaRPr>
                    </a:p>
                  </a:txBody>
                  <a:tcPr/>
                </a:tc>
                <a:extLst>
                  <a:ext uri="{0D108BD9-81ED-4DB2-BD59-A6C34878D82A}">
                    <a16:rowId xmlns:a16="http://schemas.microsoft.com/office/drawing/2014/main" val="3128398067"/>
                  </a:ext>
                </a:extLst>
              </a:tr>
            </a:tbl>
          </a:graphicData>
        </a:graphic>
      </p:graphicFrame>
    </p:spTree>
    <p:extLst>
      <p:ext uri="{BB962C8B-B14F-4D97-AF65-F5344CB8AC3E}">
        <p14:creationId xmlns:p14="http://schemas.microsoft.com/office/powerpoint/2010/main" val="796892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07" y="2241458"/>
            <a:ext cx="1000923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Using UDP Services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0947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 Create a Console project named </a:t>
            </a:r>
            <a:r>
              <a:rPr lang="en-US" sz="2300" b="1">
                <a:solidFill>
                  <a:srgbClr val="111111"/>
                </a:solidFill>
                <a:latin typeface="+mj-lt"/>
              </a:rPr>
              <a:t>UDPServerApp </a:t>
            </a:r>
            <a:r>
              <a:rPr lang="en-US" sz="2300">
                <a:solidFill>
                  <a:srgbClr val="111111"/>
                </a:solidFill>
                <a:latin typeface="+mj-lt"/>
              </a:rPr>
              <a:t>then write codes in Program.cs as follows :  </a:t>
            </a:r>
          </a:p>
        </p:txBody>
      </p:sp>
      <p:pic>
        <p:nvPicPr>
          <p:cNvPr id="30" name="Picture 29">
            <a:extLst>
              <a:ext uri="{FF2B5EF4-FFF2-40B4-BE49-F238E27FC236}">
                <a16:creationId xmlns:a16="http://schemas.microsoft.com/office/drawing/2014/main" id="{74327004-1915-4301-B501-9D1966D1BEFB}"/>
              </a:ext>
            </a:extLst>
          </p:cNvPr>
          <p:cNvPicPr>
            <a:picLocks noChangeAspect="1"/>
          </p:cNvPicPr>
          <p:nvPr/>
        </p:nvPicPr>
        <p:blipFill>
          <a:blip r:embed="rId2"/>
          <a:stretch>
            <a:fillRect/>
          </a:stretch>
        </p:blipFill>
        <p:spPr>
          <a:xfrm>
            <a:off x="154926" y="1559574"/>
            <a:ext cx="2375095" cy="1105284"/>
          </a:xfrm>
          <a:prstGeom prst="rect">
            <a:avLst/>
          </a:prstGeom>
        </p:spPr>
      </p:pic>
      <p:pic>
        <p:nvPicPr>
          <p:cNvPr id="34" name="Picture 33">
            <a:extLst>
              <a:ext uri="{FF2B5EF4-FFF2-40B4-BE49-F238E27FC236}">
                <a16:creationId xmlns:a16="http://schemas.microsoft.com/office/drawing/2014/main" id="{92DB4E94-3254-47EE-9DCF-B6A4291BF9A8}"/>
              </a:ext>
            </a:extLst>
          </p:cNvPr>
          <p:cNvPicPr>
            <a:picLocks noChangeAspect="1"/>
          </p:cNvPicPr>
          <p:nvPr/>
        </p:nvPicPr>
        <p:blipFill>
          <a:blip r:embed="rId3"/>
          <a:stretch>
            <a:fillRect/>
          </a:stretch>
        </p:blipFill>
        <p:spPr>
          <a:xfrm>
            <a:off x="176443" y="2624986"/>
            <a:ext cx="8238890" cy="3775813"/>
          </a:xfrm>
          <a:prstGeom prst="rect">
            <a:avLst/>
          </a:prstGeom>
        </p:spPr>
      </p:pic>
      <p:pic>
        <p:nvPicPr>
          <p:cNvPr id="42" name="Picture 41">
            <a:extLst>
              <a:ext uri="{FF2B5EF4-FFF2-40B4-BE49-F238E27FC236}">
                <a16:creationId xmlns:a16="http://schemas.microsoft.com/office/drawing/2014/main" id="{255BEF59-EED1-4CCD-B432-C2783C04AA80}"/>
              </a:ext>
            </a:extLst>
          </p:cNvPr>
          <p:cNvPicPr>
            <a:picLocks noChangeAspect="1"/>
          </p:cNvPicPr>
          <p:nvPr/>
        </p:nvPicPr>
        <p:blipFill>
          <a:blip r:embed="rId4"/>
          <a:stretch>
            <a:fillRect/>
          </a:stretch>
        </p:blipFill>
        <p:spPr>
          <a:xfrm>
            <a:off x="8157882" y="2387838"/>
            <a:ext cx="3980328" cy="3163228"/>
          </a:xfrm>
          <a:prstGeom prst="rect">
            <a:avLst/>
          </a:prstGeom>
        </p:spPr>
      </p:pic>
    </p:spTree>
    <p:extLst>
      <p:ext uri="{BB962C8B-B14F-4D97-AF65-F5344CB8AC3E}">
        <p14:creationId xmlns:p14="http://schemas.microsoft.com/office/powerpoint/2010/main" val="3823316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Create a Console project named </a:t>
            </a:r>
            <a:r>
              <a:rPr lang="en-US" sz="2300" b="1">
                <a:solidFill>
                  <a:srgbClr val="111111"/>
                </a:solidFill>
                <a:latin typeface="+mj-lt"/>
              </a:rPr>
              <a:t>UDPClientApp </a:t>
            </a:r>
            <a:r>
              <a:rPr lang="en-US" sz="2300">
                <a:solidFill>
                  <a:srgbClr val="111111"/>
                </a:solidFill>
                <a:latin typeface="+mj-lt"/>
              </a:rPr>
              <a:t>then write codes in Program.cs as follows :  </a:t>
            </a:r>
          </a:p>
        </p:txBody>
      </p:sp>
      <p:pic>
        <p:nvPicPr>
          <p:cNvPr id="6" name="Picture 5">
            <a:extLst>
              <a:ext uri="{FF2B5EF4-FFF2-40B4-BE49-F238E27FC236}">
                <a16:creationId xmlns:a16="http://schemas.microsoft.com/office/drawing/2014/main" id="{E2816EF8-95BB-459D-B43C-F3F2AB0FCB4A}"/>
              </a:ext>
            </a:extLst>
          </p:cNvPr>
          <p:cNvPicPr>
            <a:picLocks noChangeAspect="1"/>
          </p:cNvPicPr>
          <p:nvPr/>
        </p:nvPicPr>
        <p:blipFill>
          <a:blip r:embed="rId2"/>
          <a:stretch>
            <a:fillRect/>
          </a:stretch>
        </p:blipFill>
        <p:spPr>
          <a:xfrm>
            <a:off x="21516" y="1580526"/>
            <a:ext cx="2375095" cy="1105284"/>
          </a:xfrm>
          <a:prstGeom prst="rect">
            <a:avLst/>
          </a:prstGeom>
        </p:spPr>
      </p:pic>
      <p:pic>
        <p:nvPicPr>
          <p:cNvPr id="8" name="Picture 7">
            <a:extLst>
              <a:ext uri="{FF2B5EF4-FFF2-40B4-BE49-F238E27FC236}">
                <a16:creationId xmlns:a16="http://schemas.microsoft.com/office/drawing/2014/main" id="{2D3F7418-6E75-4E68-9240-DC04C655B359}"/>
              </a:ext>
            </a:extLst>
          </p:cNvPr>
          <p:cNvPicPr>
            <a:picLocks noChangeAspect="1"/>
          </p:cNvPicPr>
          <p:nvPr/>
        </p:nvPicPr>
        <p:blipFill>
          <a:blip r:embed="rId3"/>
          <a:stretch>
            <a:fillRect/>
          </a:stretch>
        </p:blipFill>
        <p:spPr>
          <a:xfrm>
            <a:off x="32273" y="2685810"/>
            <a:ext cx="6142615" cy="3732945"/>
          </a:xfrm>
          <a:prstGeom prst="rect">
            <a:avLst/>
          </a:prstGeom>
        </p:spPr>
      </p:pic>
      <p:pic>
        <p:nvPicPr>
          <p:cNvPr id="11" name="Picture 10">
            <a:extLst>
              <a:ext uri="{FF2B5EF4-FFF2-40B4-BE49-F238E27FC236}">
                <a16:creationId xmlns:a16="http://schemas.microsoft.com/office/drawing/2014/main" id="{736E3B49-E4E7-4FE0-92F9-4A27EF544BB0}"/>
              </a:ext>
            </a:extLst>
          </p:cNvPr>
          <p:cNvPicPr>
            <a:picLocks noChangeAspect="1"/>
          </p:cNvPicPr>
          <p:nvPr/>
        </p:nvPicPr>
        <p:blipFill>
          <a:blip r:embed="rId4"/>
          <a:stretch>
            <a:fillRect/>
          </a:stretch>
        </p:blipFill>
        <p:spPr>
          <a:xfrm>
            <a:off x="7003230" y="2003954"/>
            <a:ext cx="5112709" cy="4408326"/>
          </a:xfrm>
          <a:prstGeom prst="rect">
            <a:avLst/>
          </a:prstGeom>
        </p:spPr>
      </p:pic>
    </p:spTree>
    <p:extLst>
      <p:ext uri="{BB962C8B-B14F-4D97-AF65-F5344CB8AC3E}">
        <p14:creationId xmlns:p14="http://schemas.microsoft.com/office/powerpoint/2010/main" val="3506816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6" name="TextBox 5">
            <a:extLst>
              <a:ext uri="{FF2B5EF4-FFF2-40B4-BE49-F238E27FC236}">
                <a16:creationId xmlns:a16="http://schemas.microsoft.com/office/drawing/2014/main" id="{F1B72BF9-B580-4196-A054-F941655E6996}"/>
              </a:ext>
            </a:extLst>
          </p:cNvPr>
          <p:cNvSpPr txBox="1"/>
          <p:nvPr/>
        </p:nvSpPr>
        <p:spPr>
          <a:xfrm>
            <a:off x="226670" y="685928"/>
            <a:ext cx="11768106"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Right-click on the </a:t>
            </a:r>
            <a:r>
              <a:rPr lang="en-US" sz="2300" b="1">
                <a:solidFill>
                  <a:srgbClr val="111111"/>
                </a:solidFill>
                <a:latin typeface="+mj-lt"/>
              </a:rPr>
              <a:t>UDPServerApp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pic>
        <p:nvPicPr>
          <p:cNvPr id="8" name="Picture 7">
            <a:extLst>
              <a:ext uri="{FF2B5EF4-FFF2-40B4-BE49-F238E27FC236}">
                <a16:creationId xmlns:a16="http://schemas.microsoft.com/office/drawing/2014/main" id="{03F76BF6-42BD-4D10-B404-556ABF9E6850}"/>
              </a:ext>
            </a:extLst>
          </p:cNvPr>
          <p:cNvPicPr>
            <a:picLocks noChangeAspect="1"/>
          </p:cNvPicPr>
          <p:nvPr/>
        </p:nvPicPr>
        <p:blipFill>
          <a:blip r:embed="rId2"/>
          <a:stretch>
            <a:fillRect/>
          </a:stretch>
        </p:blipFill>
        <p:spPr>
          <a:xfrm>
            <a:off x="3317601" y="1483704"/>
            <a:ext cx="5629275" cy="4943475"/>
          </a:xfrm>
          <a:prstGeom prst="rect">
            <a:avLst/>
          </a:prstGeom>
        </p:spPr>
      </p:pic>
    </p:spTree>
    <p:extLst>
      <p:ext uri="{BB962C8B-B14F-4D97-AF65-F5344CB8AC3E}">
        <p14:creationId xmlns:p14="http://schemas.microsoft.com/office/powerpoint/2010/main" val="801425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10" name="TextBox 9">
            <a:extLst>
              <a:ext uri="{FF2B5EF4-FFF2-40B4-BE49-F238E27FC236}">
                <a16:creationId xmlns:a16="http://schemas.microsoft.com/office/drawing/2014/main" id="{AFDC678C-0F05-44A6-84D5-227341108D97}"/>
              </a:ext>
            </a:extLst>
          </p:cNvPr>
          <p:cNvSpPr txBox="1"/>
          <p:nvPr/>
        </p:nvSpPr>
        <p:spPr>
          <a:xfrm>
            <a:off x="226670" y="685928"/>
            <a:ext cx="11768106"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Right-click on the </a:t>
            </a:r>
            <a:r>
              <a:rPr lang="en-US" sz="2300" b="1">
                <a:solidFill>
                  <a:srgbClr val="111111"/>
                </a:solidFill>
                <a:latin typeface="+mj-lt"/>
              </a:rPr>
              <a:t>UDPClientApp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grpSp>
        <p:nvGrpSpPr>
          <p:cNvPr id="23" name="Group 22">
            <a:extLst>
              <a:ext uri="{FF2B5EF4-FFF2-40B4-BE49-F238E27FC236}">
                <a16:creationId xmlns:a16="http://schemas.microsoft.com/office/drawing/2014/main" id="{FEC7FA55-BDBC-4264-B6C9-09F3175480C5}"/>
              </a:ext>
            </a:extLst>
          </p:cNvPr>
          <p:cNvGrpSpPr/>
          <p:nvPr/>
        </p:nvGrpSpPr>
        <p:grpSpPr>
          <a:xfrm>
            <a:off x="6731735" y="1526736"/>
            <a:ext cx="5029200" cy="3943350"/>
            <a:chOff x="6936130" y="1614615"/>
            <a:chExt cx="5029200" cy="3943350"/>
          </a:xfrm>
        </p:grpSpPr>
        <p:pic>
          <p:nvPicPr>
            <p:cNvPr id="14" name="Picture 13">
              <a:extLst>
                <a:ext uri="{FF2B5EF4-FFF2-40B4-BE49-F238E27FC236}">
                  <a16:creationId xmlns:a16="http://schemas.microsoft.com/office/drawing/2014/main" id="{8B3F72E6-A3ED-479B-8E65-7722E9E07924}"/>
                </a:ext>
              </a:extLst>
            </p:cNvPr>
            <p:cNvPicPr>
              <a:picLocks noChangeAspect="1"/>
            </p:cNvPicPr>
            <p:nvPr/>
          </p:nvPicPr>
          <p:blipFill>
            <a:blip r:embed="rId2"/>
            <a:stretch>
              <a:fillRect/>
            </a:stretch>
          </p:blipFill>
          <p:spPr>
            <a:xfrm>
              <a:off x="6936130" y="1614615"/>
              <a:ext cx="5029200" cy="3943350"/>
            </a:xfrm>
            <a:prstGeom prst="rect">
              <a:avLst/>
            </a:prstGeom>
          </p:spPr>
        </p:pic>
        <p:sp>
          <p:nvSpPr>
            <p:cNvPr id="19" name="Rectangle 18">
              <a:extLst>
                <a:ext uri="{FF2B5EF4-FFF2-40B4-BE49-F238E27FC236}">
                  <a16:creationId xmlns:a16="http://schemas.microsoft.com/office/drawing/2014/main" id="{010ABBF7-3DC2-4F56-93EF-7D069CABF369}"/>
                </a:ext>
              </a:extLst>
            </p:cNvPr>
            <p:cNvSpPr/>
            <p:nvPr/>
          </p:nvSpPr>
          <p:spPr>
            <a:xfrm>
              <a:off x="7554933" y="2208285"/>
              <a:ext cx="1309367" cy="241750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0B58265-22B8-4DB8-9616-8EFCC554166C}"/>
              </a:ext>
            </a:extLst>
          </p:cNvPr>
          <p:cNvGrpSpPr/>
          <p:nvPr/>
        </p:nvGrpSpPr>
        <p:grpSpPr>
          <a:xfrm>
            <a:off x="527882" y="1526736"/>
            <a:ext cx="5248525" cy="4912291"/>
            <a:chOff x="226670" y="1547572"/>
            <a:chExt cx="5248525" cy="4912291"/>
          </a:xfrm>
        </p:grpSpPr>
        <p:pic>
          <p:nvPicPr>
            <p:cNvPr id="22" name="Picture 21">
              <a:extLst>
                <a:ext uri="{FF2B5EF4-FFF2-40B4-BE49-F238E27FC236}">
                  <a16:creationId xmlns:a16="http://schemas.microsoft.com/office/drawing/2014/main" id="{ADE54D33-25BC-4221-8654-DBA7403B1CDB}"/>
                </a:ext>
              </a:extLst>
            </p:cNvPr>
            <p:cNvPicPr>
              <a:picLocks noChangeAspect="1"/>
            </p:cNvPicPr>
            <p:nvPr/>
          </p:nvPicPr>
          <p:blipFill>
            <a:blip r:embed="rId3"/>
            <a:stretch>
              <a:fillRect/>
            </a:stretch>
          </p:blipFill>
          <p:spPr>
            <a:xfrm>
              <a:off x="226670" y="1547572"/>
              <a:ext cx="5248525" cy="4912291"/>
            </a:xfrm>
            <a:prstGeom prst="rect">
              <a:avLst/>
            </a:prstGeom>
          </p:spPr>
        </p:pic>
        <p:sp>
          <p:nvSpPr>
            <p:cNvPr id="24" name="Rectangle 23">
              <a:extLst>
                <a:ext uri="{FF2B5EF4-FFF2-40B4-BE49-F238E27FC236}">
                  <a16:creationId xmlns:a16="http://schemas.microsoft.com/office/drawing/2014/main" id="{52500F44-81A5-4DD8-BEE5-5880A589A608}"/>
                </a:ext>
              </a:extLst>
            </p:cNvPr>
            <p:cNvSpPr/>
            <p:nvPr/>
          </p:nvSpPr>
          <p:spPr>
            <a:xfrm>
              <a:off x="4132127" y="2248819"/>
              <a:ext cx="1063817" cy="392325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a:extLst>
              <a:ext uri="{FF2B5EF4-FFF2-40B4-BE49-F238E27FC236}">
                <a16:creationId xmlns:a16="http://schemas.microsoft.com/office/drawing/2014/main" id="{804ECDC5-3444-4BDD-8906-95CBB76DACD7}"/>
              </a:ext>
            </a:extLst>
          </p:cNvPr>
          <p:cNvCxnSpPr>
            <a:cxnSpLocks/>
          </p:cNvCxnSpPr>
          <p:nvPr/>
        </p:nvCxnSpPr>
        <p:spPr>
          <a:xfrm flipH="1">
            <a:off x="5497157" y="2629792"/>
            <a:ext cx="1853381" cy="0"/>
          </a:xfrm>
          <a:prstGeom prst="straightConnector1">
            <a:avLst/>
          </a:prstGeom>
          <a:ln w="25400">
            <a:prstDash val="sysDash"/>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6131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Some Definitions Related to Networking</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255053"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Protocol: Rules for packaging data of a network communication because client and server can be working in different platform. Two common basic protocols are TCP and UDP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TCP: (Transmission Control Protocol) is a connection-based protocol (only one connecting line only) that provides a reliable flow of data between two computers based on the acknowledge mechanism</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UDP: (User Datagram Protocol) is a protocol that sends independent packets of data, called datagrams, from one computer to another with no guarantees about arrival (many connecting lines can be used, acknowledge mechanism is not used). Many firewalls and routers have been configured not to allow UDP packets. Ask our system administrator if UDP is permitted</a:t>
            </a:r>
          </a:p>
        </p:txBody>
      </p:sp>
    </p:spTree>
    <p:extLst>
      <p:ext uri="{BB962C8B-B14F-4D97-AF65-F5344CB8AC3E}">
        <p14:creationId xmlns:p14="http://schemas.microsoft.com/office/powerpoint/2010/main" val="645312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421720" y="1219323"/>
            <a:ext cx="11111884" cy="5207591"/>
          </a:xfrm>
        </p:spPr>
        <p:txBody>
          <a:bodyPr>
            <a:noAutofit/>
          </a:bodyPr>
          <a:lstStyle/>
          <a:p>
            <a:pPr marL="342900" indent="-342900">
              <a:lnSpc>
                <a:spcPct val="120000"/>
              </a:lnSpc>
              <a:spcBef>
                <a:spcPts val="0"/>
              </a:spcBef>
              <a:buClr>
                <a:srgbClr val="973735"/>
              </a:buClr>
              <a:buSzPct val="50000"/>
              <a:buFont typeface="Wingdings" pitchFamily="2" charset="2"/>
              <a:buChar char="u"/>
              <a:defRPr/>
            </a:pPr>
            <a:r>
              <a:rPr lang="en-US" sz="2600" dirty="0"/>
              <a:t>Concepts were introduced:</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Networking Basic</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Client-Server Model</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URL, URN and URI</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WebRequest and WebResponse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HttpClient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Domain Name System (DNS)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UDP service</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TCP Services: TcpListener, TcpClient and Socket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WebRequest and HttpClient with .NET application</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TcpListener and TcpClient with .NET application</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UDP service with .NET application</a:t>
            </a:r>
            <a:endParaRPr lang="en-US" sz="21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60</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Client-Server Model</a:t>
            </a:r>
          </a:p>
        </p:txBody>
      </p:sp>
      <p:pic>
        <p:nvPicPr>
          <p:cNvPr id="8" name="Picture 7">
            <a:extLst>
              <a:ext uri="{FF2B5EF4-FFF2-40B4-BE49-F238E27FC236}">
                <a16:creationId xmlns:a16="http://schemas.microsoft.com/office/drawing/2014/main" id="{DDCD9FE6-3BD8-48EC-8677-385A20978334}"/>
              </a:ext>
            </a:extLst>
          </p:cNvPr>
          <p:cNvPicPr>
            <a:picLocks noChangeAspect="1"/>
          </p:cNvPicPr>
          <p:nvPr/>
        </p:nvPicPr>
        <p:blipFill>
          <a:blip r:embed="rId3"/>
          <a:stretch>
            <a:fillRect/>
          </a:stretch>
        </p:blipFill>
        <p:spPr>
          <a:xfrm>
            <a:off x="1685617" y="1523714"/>
            <a:ext cx="8820765" cy="4874867"/>
          </a:xfrm>
          <a:prstGeom prst="rect">
            <a:avLst/>
          </a:prstGeom>
        </p:spPr>
      </p:pic>
    </p:spTree>
    <p:extLst>
      <p:ext uri="{BB962C8B-B14F-4D97-AF65-F5344CB8AC3E}">
        <p14:creationId xmlns:p14="http://schemas.microsoft.com/office/powerpoint/2010/main" val="373573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8129169" cy="575433"/>
          </a:xfrm>
        </p:spPr>
        <p:txBody>
          <a:bodyPr>
            <a:noAutofit/>
          </a:bodyPr>
          <a:lstStyle/>
          <a:p>
            <a:r>
              <a:rPr lang="en-US" sz="4000" b="1"/>
              <a:t>Client-Server Model</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0278769"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Computers running on the Internet communicate to each other</a:t>
            </a:r>
          </a:p>
        </p:txBody>
      </p:sp>
      <p:pic>
        <p:nvPicPr>
          <p:cNvPr id="5" name="Picture 4">
            <a:extLst>
              <a:ext uri="{FF2B5EF4-FFF2-40B4-BE49-F238E27FC236}">
                <a16:creationId xmlns:a16="http://schemas.microsoft.com/office/drawing/2014/main" id="{5B6B143F-D46A-420C-B500-ED7BB363A83C}"/>
              </a:ext>
            </a:extLst>
          </p:cNvPr>
          <p:cNvPicPr>
            <a:picLocks noChangeAspect="1"/>
          </p:cNvPicPr>
          <p:nvPr/>
        </p:nvPicPr>
        <p:blipFill>
          <a:blip r:embed="rId3"/>
          <a:stretch>
            <a:fillRect/>
          </a:stretch>
        </p:blipFill>
        <p:spPr>
          <a:xfrm>
            <a:off x="1471530" y="2246884"/>
            <a:ext cx="9004572" cy="4139543"/>
          </a:xfrm>
          <a:prstGeom prst="rect">
            <a:avLst/>
          </a:prstGeom>
        </p:spPr>
      </p:pic>
    </p:spTree>
    <p:extLst>
      <p:ext uri="{BB962C8B-B14F-4D97-AF65-F5344CB8AC3E}">
        <p14:creationId xmlns:p14="http://schemas.microsoft.com/office/powerpoint/2010/main" val="195520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255053"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How to distinguish a computer in a network?</a:t>
            </a:r>
          </a:p>
        </p:txBody>
      </p:sp>
      <p:sp>
        <p:nvSpPr>
          <p:cNvPr id="8" name="Title 1">
            <a:extLst>
              <a:ext uri="{FF2B5EF4-FFF2-40B4-BE49-F238E27FC236}">
                <a16:creationId xmlns:a16="http://schemas.microsoft.com/office/drawing/2014/main" id="{DF7D82F4-34B7-45BC-AA20-57C481B6B9E1}"/>
              </a:ext>
            </a:extLst>
          </p:cNvPr>
          <p:cNvSpPr>
            <a:spLocks noGrp="1"/>
          </p:cNvSpPr>
          <p:nvPr>
            <p:ph type="title"/>
          </p:nvPr>
        </p:nvSpPr>
        <p:spPr>
          <a:xfrm>
            <a:off x="396764" y="720006"/>
            <a:ext cx="8129169" cy="575433"/>
          </a:xfrm>
        </p:spPr>
        <p:txBody>
          <a:bodyPr>
            <a:noAutofit/>
          </a:bodyPr>
          <a:lstStyle/>
          <a:p>
            <a:r>
              <a:rPr lang="en-US" sz="4000" b="1"/>
              <a:t>Client-Server Model</a:t>
            </a:r>
          </a:p>
        </p:txBody>
      </p:sp>
      <p:pic>
        <p:nvPicPr>
          <p:cNvPr id="10" name="Picture 4">
            <a:extLst>
              <a:ext uri="{FF2B5EF4-FFF2-40B4-BE49-F238E27FC236}">
                <a16:creationId xmlns:a16="http://schemas.microsoft.com/office/drawing/2014/main" id="{0F2DD2B7-2D00-44C5-B59E-669037CBFBAC}"/>
              </a:ext>
            </a:extLst>
          </p:cNvPr>
          <p:cNvPicPr>
            <a:picLocks noChangeAspect="1" noChangeArrowheads="1"/>
          </p:cNvPicPr>
          <p:nvPr/>
        </p:nvPicPr>
        <p:blipFill>
          <a:blip r:embed="rId3">
            <a:lum bright="-20000" contrast="20000"/>
          </a:blip>
          <a:srcRect/>
          <a:stretch>
            <a:fillRect/>
          </a:stretch>
        </p:blipFill>
        <p:spPr bwMode="auto">
          <a:xfrm>
            <a:off x="565901" y="2322392"/>
            <a:ext cx="5424267" cy="4030532"/>
          </a:xfrm>
          <a:prstGeom prst="rect">
            <a:avLst/>
          </a:prstGeom>
          <a:noFill/>
          <a:ln w="9525">
            <a:noFill/>
            <a:miter lim="800000"/>
            <a:headEnd/>
            <a:tailEnd/>
          </a:ln>
        </p:spPr>
      </p:pic>
      <p:sp>
        <p:nvSpPr>
          <p:cNvPr id="11" name="Rectangle 5">
            <a:extLst>
              <a:ext uri="{FF2B5EF4-FFF2-40B4-BE49-F238E27FC236}">
                <a16:creationId xmlns:a16="http://schemas.microsoft.com/office/drawing/2014/main" id="{2F82713B-3DB3-46E5-A4BF-8BC0709FB49C}"/>
              </a:ext>
            </a:extLst>
          </p:cNvPr>
          <p:cNvSpPr>
            <a:spLocks noChangeArrowheads="1"/>
          </p:cNvSpPr>
          <p:nvPr/>
        </p:nvSpPr>
        <p:spPr bwMode="auto">
          <a:xfrm>
            <a:off x="6782964" y="2344974"/>
            <a:ext cx="4779774" cy="381000"/>
          </a:xfrm>
          <a:prstGeom prst="rect">
            <a:avLst/>
          </a:prstGeom>
          <a:solidFill>
            <a:srgbClr val="00B050"/>
          </a:solidFill>
          <a:ln w="9525">
            <a:solidFill>
              <a:srgbClr val="FFFF00"/>
            </a:solidFill>
            <a:miter lim="800000"/>
            <a:headEnd/>
            <a:tailEnd/>
          </a:ln>
        </p:spPr>
        <p:txBody>
          <a:bodyPr wrap="none" anchor="ctr"/>
          <a:lstStyle/>
          <a:p>
            <a:pPr algn="ctr"/>
            <a:r>
              <a:rPr lang="en-US" sz="2300" b="1" dirty="0">
                <a:solidFill>
                  <a:schemeClr val="bg1"/>
                </a:solidFill>
              </a:rPr>
              <a:t>IP:152.3.21.121 or Hostname</a:t>
            </a:r>
          </a:p>
        </p:txBody>
      </p:sp>
      <p:sp>
        <p:nvSpPr>
          <p:cNvPr id="12" name="Rectangle 7">
            <a:extLst>
              <a:ext uri="{FF2B5EF4-FFF2-40B4-BE49-F238E27FC236}">
                <a16:creationId xmlns:a16="http://schemas.microsoft.com/office/drawing/2014/main" id="{6CE01EFE-6CEA-4600-82CE-246CE1108B89}"/>
              </a:ext>
            </a:extLst>
          </p:cNvPr>
          <p:cNvSpPr>
            <a:spLocks noChangeArrowheads="1"/>
          </p:cNvSpPr>
          <p:nvPr/>
        </p:nvSpPr>
        <p:spPr bwMode="auto">
          <a:xfrm>
            <a:off x="6782964" y="2975027"/>
            <a:ext cx="4779774" cy="381000"/>
          </a:xfrm>
          <a:prstGeom prst="rect">
            <a:avLst/>
          </a:prstGeom>
          <a:solidFill>
            <a:srgbClr val="00B050"/>
          </a:solidFill>
          <a:ln w="9525">
            <a:solidFill>
              <a:srgbClr val="FFFF00"/>
            </a:solidFill>
            <a:miter lim="800000"/>
            <a:headEnd/>
            <a:tailEnd/>
          </a:ln>
        </p:spPr>
        <p:txBody>
          <a:bodyPr wrap="none" anchor="ctr"/>
          <a:lstStyle/>
          <a:p>
            <a:pPr algn="ctr"/>
            <a:r>
              <a:rPr lang="en-US" sz="2300" b="1" dirty="0">
                <a:solidFill>
                  <a:schemeClr val="bg1"/>
                </a:solidFill>
              </a:rPr>
              <a:t>Personal computer IP: 127.0.0.1</a:t>
            </a:r>
          </a:p>
        </p:txBody>
      </p:sp>
      <p:sp>
        <p:nvSpPr>
          <p:cNvPr id="13" name="Rectangle 7">
            <a:extLst>
              <a:ext uri="{FF2B5EF4-FFF2-40B4-BE49-F238E27FC236}">
                <a16:creationId xmlns:a16="http://schemas.microsoft.com/office/drawing/2014/main" id="{BD22E234-7F0B-4F15-B359-8F09DEA2EC71}"/>
              </a:ext>
            </a:extLst>
          </p:cNvPr>
          <p:cNvSpPr>
            <a:spLocks noChangeArrowheads="1"/>
          </p:cNvSpPr>
          <p:nvPr/>
        </p:nvSpPr>
        <p:spPr bwMode="auto">
          <a:xfrm>
            <a:off x="6782964" y="3634656"/>
            <a:ext cx="4779774" cy="2215991"/>
          </a:xfrm>
          <a:prstGeom prst="rect">
            <a:avLst/>
          </a:prstGeom>
          <a:noFill/>
          <a:ln w="15875">
            <a:solidFill>
              <a:srgbClr val="00B050"/>
            </a:solidFill>
            <a:miter lim="800000"/>
            <a:headEnd/>
            <a:tailEnd/>
          </a:ln>
        </p:spPr>
        <p:txBody>
          <a:bodyPr wrap="square">
            <a:spAutoFit/>
          </a:bodyPr>
          <a:lstStyle/>
          <a:p>
            <a:pPr algn="just"/>
            <a:r>
              <a:rPr lang="en-US" sz="2300" dirty="0"/>
              <a:t>An IP address is either a 32-bit or 128-bit unsigned number used by IP, a lower-level protocol on which protocols like UDP and TCP are built. The IP address architecture is defined by </a:t>
            </a:r>
            <a:r>
              <a:rPr lang="en-US" sz="2300" i="1">
                <a:hlinkClick r:id="rId4"/>
              </a:rPr>
              <a:t>RFC 790 </a:t>
            </a:r>
            <a:endParaRPr lang="en-US" sz="2300" dirty="0"/>
          </a:p>
        </p:txBody>
      </p:sp>
    </p:spTree>
    <p:extLst>
      <p:ext uri="{BB962C8B-B14F-4D97-AF65-F5344CB8AC3E}">
        <p14:creationId xmlns:p14="http://schemas.microsoft.com/office/powerpoint/2010/main" val="515714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4034</TotalTime>
  <Words>4212</Words>
  <Application>Microsoft Office PowerPoint</Application>
  <PresentationFormat>Widescreen</PresentationFormat>
  <Paragraphs>546</Paragraphs>
  <Slides>60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Consolas</vt:lpstr>
      <vt:lpstr>Wingdings</vt:lpstr>
      <vt:lpstr>Office Theme</vt:lpstr>
      <vt:lpstr> Networking Programming</vt:lpstr>
      <vt:lpstr>Objectives </vt:lpstr>
      <vt:lpstr>Why Should We Study This Lecture?</vt:lpstr>
      <vt:lpstr>Networking Basics</vt:lpstr>
      <vt:lpstr>Some Definitions Related to Networking</vt:lpstr>
      <vt:lpstr>Some Definitions Related to Networking</vt:lpstr>
      <vt:lpstr>Client-Server Model</vt:lpstr>
      <vt:lpstr>Client-Server Model</vt:lpstr>
      <vt:lpstr>Client-Server Model</vt:lpstr>
      <vt:lpstr>Client-Server Model</vt:lpstr>
      <vt:lpstr> URL, URN and URI</vt:lpstr>
      <vt:lpstr> URL, URN and URI</vt:lpstr>
      <vt:lpstr> URL, URN and URI</vt:lpstr>
      <vt:lpstr>URIs Demo</vt:lpstr>
      <vt:lpstr>Networking Programming in .NET</vt:lpstr>
      <vt:lpstr> Understanding System.Net.* Namespaces</vt:lpstr>
      <vt:lpstr>Network Architecture</vt:lpstr>
      <vt:lpstr>Understanding WebRequest Class</vt:lpstr>
      <vt:lpstr>Understanding WebRequest Class</vt:lpstr>
      <vt:lpstr>Understanding WebRequest Class</vt:lpstr>
      <vt:lpstr>Understanding WebResponse Class</vt:lpstr>
      <vt:lpstr>Understanding WebResponse Class</vt:lpstr>
      <vt:lpstr>WebRequest &amp; WebResponse Demo</vt:lpstr>
      <vt:lpstr>Understanding HttpClient Class</vt:lpstr>
      <vt:lpstr>Understanding HttpClient Class</vt:lpstr>
      <vt:lpstr>Understanding HttpClient Class</vt:lpstr>
      <vt:lpstr>HttpClient Class Demo-01 </vt:lpstr>
      <vt:lpstr>HttpClient Class Demo-02</vt:lpstr>
      <vt:lpstr>PowerPoint Presentation</vt:lpstr>
      <vt:lpstr>PowerPoint Presentation</vt:lpstr>
      <vt:lpstr>PowerPoint Presentation</vt:lpstr>
      <vt:lpstr>PowerPoint Presentation</vt:lpstr>
      <vt:lpstr>Understanding Domain Name System (DNS)</vt:lpstr>
      <vt:lpstr>PowerPoint Presentation</vt:lpstr>
      <vt:lpstr>The System.Net.Sockets Namespace</vt:lpstr>
      <vt:lpstr>Working TCP Services</vt:lpstr>
      <vt:lpstr>The TcpListener Class</vt:lpstr>
      <vt:lpstr>The TcpClient Class</vt:lpstr>
      <vt:lpstr>The TcpClient Class</vt:lpstr>
      <vt:lpstr>The TcpClient Class</vt:lpstr>
      <vt:lpstr>Understanding Socket</vt:lpstr>
      <vt:lpstr>The Socket Class</vt:lpstr>
      <vt:lpstr>The Socket Class</vt:lpstr>
      <vt:lpstr>Using TCP Services Demonstration</vt:lpstr>
      <vt:lpstr>How do we develop?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UDP Services</vt:lpstr>
      <vt:lpstr>UdpClient Class</vt:lpstr>
      <vt:lpstr>Using UDP Services Demonstration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571</cp:revision>
  <dcterms:created xsi:type="dcterms:W3CDTF">2021-01-25T08:25:31Z</dcterms:created>
  <dcterms:modified xsi:type="dcterms:W3CDTF">2023-09-20T07:34:09Z</dcterms:modified>
</cp:coreProperties>
</file>