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5"/>
  </p:notesMasterIdLst>
  <p:sldIdLst>
    <p:sldId id="258" r:id="rId2"/>
    <p:sldId id="256" r:id="rId3"/>
    <p:sldId id="299" r:id="rId4"/>
    <p:sldId id="259" r:id="rId5"/>
    <p:sldId id="261" r:id="rId6"/>
    <p:sldId id="283" r:id="rId7"/>
    <p:sldId id="273" r:id="rId8"/>
    <p:sldId id="287" r:id="rId9"/>
    <p:sldId id="301" r:id="rId10"/>
    <p:sldId id="302" r:id="rId11"/>
    <p:sldId id="281" r:id="rId12"/>
    <p:sldId id="282" r:id="rId13"/>
    <p:sldId id="300" r:id="rId14"/>
    <p:sldId id="295" r:id="rId15"/>
    <p:sldId id="296" r:id="rId16"/>
    <p:sldId id="303" r:id="rId17"/>
    <p:sldId id="304" r:id="rId18"/>
    <p:sldId id="297" r:id="rId19"/>
    <p:sldId id="305" r:id="rId20"/>
    <p:sldId id="298" r:id="rId21"/>
    <p:sldId id="306" r:id="rId22"/>
    <p:sldId id="307" r:id="rId23"/>
    <p:sldId id="308" r:id="rId24"/>
  </p:sldIdLst>
  <p:sldSz cx="9144000" cy="5143500" type="screen16x9"/>
  <p:notesSz cx="6858000" cy="9144000"/>
  <p:embeddedFontLst>
    <p:embeddedFont>
      <p:font typeface="Lato Light" panose="020F0302020204030203"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Lato" panose="020B0604020202020204" charset="0"/>
      <p:regular r:id="rId34"/>
      <p:bold r:id="rId35"/>
      <p:italic r:id="rId36"/>
      <p:boldItalic r:id="rId37"/>
    </p:embeddedFont>
    <p:embeddedFont>
      <p:font typeface="Roboto Slab Light"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ECA5E6-E0BB-496C-BA35-D9607D274A3E}">
  <a:tblStyle styleId="{16ECA5E6-E0BB-496C-BA35-D9607D274A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744AB25-32B4-4D0F-B36A-9ED479FA601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751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ca6fcf8b1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ca6fcf8b1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ca6fcf8b1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ca6fcf8b1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ca6fcf8b10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ca6fcf8b1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942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ca6fcf8b1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ca6fcf8b1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666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778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88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037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ca6fcf8b1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ca6fcf8b1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925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498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671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087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484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10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7730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ca6fcf8b10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ca6fcf8b1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a6fcf8b1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a6fcf8b1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963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a:endParaRPr/>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20880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Yellow">
  <p:cSld name="Blank Yellow">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34624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1pPr>
            <a:lvl2pPr lvl="1">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2pPr>
            <a:lvl3pPr lvl="2">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3pPr>
            <a:lvl4pPr lvl="3">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4pPr>
            <a:lvl5pPr lvl="4">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5pPr>
            <a:lvl6pPr lvl="5">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6pPr>
            <a:lvl7pPr lvl="6">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7pPr>
            <a:lvl8pPr lvl="7">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8pPr>
            <a:lvl9pPr lvl="8">
              <a:spcBef>
                <a:spcPts val="0"/>
              </a:spcBef>
              <a:spcAft>
                <a:spcPts val="0"/>
              </a:spcAft>
              <a:buClr>
                <a:schemeClr val="lt1"/>
              </a:buClr>
              <a:buSzPts val="2000"/>
              <a:buFont typeface="Roboto Slab Light"/>
              <a:buNone/>
              <a:defRPr sz="2000">
                <a:solidFill>
                  <a:schemeClr val="lt1"/>
                </a:solidFill>
                <a:latin typeface="Roboto Slab Light"/>
                <a:ea typeface="Roboto Slab Light"/>
                <a:cs typeface="Roboto Slab Light"/>
                <a:sym typeface="Roboto Slab Light"/>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8" r:id="rId6"/>
    <p:sldLayoutId id="2147483660" r:id="rId7"/>
    <p:sldLayoutId id="2147483662" r:id="rId8"/>
    <p:sldLayoutId id="2147483663"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smtClean="0">
                <a:solidFill>
                  <a:srgbClr val="FFB600"/>
                </a:solidFill>
              </a:rPr>
              <a:t>Hello</a:t>
            </a:r>
            <a:endParaRPr sz="6000" dirty="0">
              <a:solidFill>
                <a:srgbClr val="FFB600"/>
              </a:solidFill>
            </a:endParaRPr>
          </a:p>
        </p:txBody>
      </p:sp>
      <p:sp>
        <p:nvSpPr>
          <p:cNvPr id="404" name="Google Shape;404;p17"/>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dirty="0" smtClean="0">
                <a:solidFill>
                  <a:srgbClr val="FFFFFF"/>
                </a:solidFill>
              </a:rPr>
              <a:t>I am Vo Nguyen  Quang Vinh</a:t>
            </a:r>
            <a:endParaRPr sz="3600" dirty="0">
              <a:solidFill>
                <a:srgbClr val="FFFFFF"/>
              </a:solidFill>
            </a:endParaRPr>
          </a:p>
          <a:p>
            <a:pPr marL="0" lvl="0" indent="0" algn="l" rtl="0">
              <a:spcBef>
                <a:spcPts val="1000"/>
              </a:spcBef>
              <a:spcAft>
                <a:spcPts val="0"/>
              </a:spcAft>
              <a:buClr>
                <a:schemeClr val="dk1"/>
              </a:buClr>
              <a:buSzPts val="1100"/>
              <a:buFont typeface="Arial"/>
              <a:buNone/>
            </a:pPr>
            <a:r>
              <a:rPr lang="en-US" dirty="0" smtClean="0">
                <a:solidFill>
                  <a:srgbClr val="FFFFFF"/>
                </a:solidFill>
              </a:rPr>
              <a:t>Email : voquangvinh333@gmail.com</a:t>
            </a:r>
            <a:endParaRPr sz="3600" dirty="0">
              <a:solidFill>
                <a:srgbClr val="FFFFFF"/>
              </a:solidFill>
            </a:endParaRPr>
          </a:p>
        </p:txBody>
      </p:sp>
      <p:pic>
        <p:nvPicPr>
          <p:cNvPr id="405" name="Google Shape;405;p17" descr="photo-1434030216411-0b793f4b4173.jpg"/>
          <p:cNvPicPr preferRelativeResize="0"/>
          <p:nvPr/>
        </p:nvPicPr>
        <p:blipFill>
          <a:blip r:embed="rId3">
            <a:alphaModFix/>
          </a:blip>
          <a:stretch>
            <a:fillRect/>
          </a:stretch>
        </p:blipFill>
        <p:spPr>
          <a:xfrm>
            <a:off x="6442360" y="2046242"/>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8"/>
          <p:cNvSpPr txBox="1">
            <a:spLocks noGrp="1"/>
          </p:cNvSpPr>
          <p:nvPr>
            <p:ph type="title"/>
          </p:nvPr>
        </p:nvSpPr>
        <p:spPr>
          <a:xfrm>
            <a:off x="144074" y="559475"/>
            <a:ext cx="2223441" cy="2630400"/>
          </a:xfrm>
          <a:prstGeom prst="rect">
            <a:avLst/>
          </a:prstGeom>
        </p:spPr>
        <p:txBody>
          <a:bodyPr spcFirstLastPara="1" wrap="square" lIns="91425" tIns="91425" rIns="91425" bIns="91425" anchor="ctr" anchorCtr="0">
            <a:noAutofit/>
          </a:bodyPr>
          <a:lstStyle/>
          <a:p>
            <a:pPr lvl="0"/>
            <a:r>
              <a:rPr lang="en-US" dirty="0"/>
              <a:t>Disadvantages of top down approach</a:t>
            </a:r>
            <a:endParaRPr dirty="0"/>
          </a:p>
        </p:txBody>
      </p:sp>
      <p:sp>
        <p:nvSpPr>
          <p:cNvPr id="622" name="Google Shape;622;p38"/>
          <p:cNvSpPr txBox="1">
            <a:spLocks noGrp="1"/>
          </p:cNvSpPr>
          <p:nvPr>
            <p:ph type="body" idx="1"/>
          </p:nvPr>
        </p:nvSpPr>
        <p:spPr>
          <a:xfrm>
            <a:off x="2901875" y="1033400"/>
            <a:ext cx="5292300" cy="2156475"/>
          </a:xfrm>
          <a:prstGeom prst="rect">
            <a:avLst/>
          </a:prstGeom>
        </p:spPr>
        <p:txBody>
          <a:bodyPr spcFirstLastPara="1" wrap="square" lIns="91425" tIns="91425" rIns="91425" bIns="91425" anchor="t" anchorCtr="0">
            <a:noAutofit/>
          </a:bodyPr>
          <a:lstStyle/>
          <a:p>
            <a:pPr marL="0" lvl="0" indent="0">
              <a:buNone/>
            </a:pPr>
            <a:r>
              <a:rPr lang="en-US" sz="2400" dirty="0"/>
              <a:t>It can limit creativity and slow down problem-solving, so it may not be the best choice for teams that require more flexibility and responsiveness.</a:t>
            </a:r>
            <a:endParaRPr lang="en" sz="2400" dirty="0" smtClean="0"/>
          </a:p>
        </p:txBody>
      </p:sp>
      <p:sp>
        <p:nvSpPr>
          <p:cNvPr id="623" name="Google Shape;623;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1088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0"/>
          <p:cNvSpPr txBox="1">
            <a:spLocks noGrp="1"/>
          </p:cNvSpPr>
          <p:nvPr>
            <p:ph type="ctrTitle"/>
          </p:nvPr>
        </p:nvSpPr>
        <p:spPr>
          <a:xfrm>
            <a:off x="2857747" y="2178774"/>
            <a:ext cx="3371700" cy="1159800"/>
          </a:xfrm>
          <a:prstGeom prst="rect">
            <a:avLst/>
          </a:prstGeom>
        </p:spPr>
        <p:txBody>
          <a:bodyPr spcFirstLastPara="1" wrap="square" lIns="91425" tIns="91425" rIns="91425" bIns="91425" anchor="b" anchorCtr="0">
            <a:noAutofit/>
          </a:bodyPr>
          <a:lstStyle/>
          <a:p>
            <a:pPr lvl="0"/>
            <a:r>
              <a:rPr lang="en" dirty="0">
                <a:solidFill>
                  <a:schemeClr val="dk1"/>
                </a:solidFill>
              </a:rPr>
              <a:t>2.</a:t>
            </a:r>
            <a:r>
              <a:rPr lang="en" dirty="0"/>
              <a:t/>
            </a:r>
            <a:br>
              <a:rPr lang="en" dirty="0"/>
            </a:br>
            <a:r>
              <a:rPr lang="en" dirty="0" smtClean="0"/>
              <a:t>L</a:t>
            </a:r>
            <a:r>
              <a:rPr lang="en-US" dirty="0" smtClean="0"/>
              <a:t>earning </a:t>
            </a:r>
            <a:r>
              <a:rPr lang="en-US" dirty="0"/>
              <a:t>how to learn and learn </a:t>
            </a:r>
            <a:r>
              <a:rPr lang="en-US" dirty="0" smtClean="0"/>
              <a:t>faint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1"/>
          <p:cNvSpPr txBox="1">
            <a:spLocks noGrp="1"/>
          </p:cNvSpPr>
          <p:nvPr>
            <p:ph type="title"/>
          </p:nvPr>
        </p:nvSpPr>
        <p:spPr>
          <a:xfrm>
            <a:off x="-102464" y="555974"/>
            <a:ext cx="2142000" cy="2630400"/>
          </a:xfrm>
          <a:prstGeom prst="rect">
            <a:avLst/>
          </a:prstGeom>
        </p:spPr>
        <p:txBody>
          <a:bodyPr spcFirstLastPara="1" wrap="square" lIns="91425" tIns="91425" rIns="91425" bIns="91425" anchor="ctr" anchorCtr="0">
            <a:noAutofit/>
          </a:bodyPr>
          <a:lstStyle/>
          <a:p>
            <a:pPr lvl="0"/>
            <a:r>
              <a:rPr lang="en-US" dirty="0"/>
              <a:t>L</a:t>
            </a:r>
            <a:r>
              <a:rPr lang="en-US" dirty="0" smtClean="0"/>
              <a:t>earn </a:t>
            </a:r>
            <a:r>
              <a:rPr lang="en-US" dirty="0"/>
              <a:t>and learn faint</a:t>
            </a:r>
            <a:endParaRPr dirty="0"/>
          </a:p>
        </p:txBody>
      </p:sp>
      <p:sp>
        <p:nvSpPr>
          <p:cNvPr id="643" name="Google Shape;643;p4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646" name="Google Shape;646;p41"/>
          <p:cNvSpPr/>
          <p:nvPr/>
        </p:nvSpPr>
        <p:spPr>
          <a:xfrm>
            <a:off x="6583077" y="2527350"/>
            <a:ext cx="6192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10.</a:t>
            </a:r>
            <a:endParaRPr sz="1000" dirty="0">
              <a:solidFill>
                <a:schemeClr val="lt1"/>
              </a:solidFill>
              <a:latin typeface="Lato"/>
              <a:ea typeface="Lato"/>
              <a:cs typeface="Lato"/>
              <a:sym typeface="Lato"/>
            </a:endParaRPr>
          </a:p>
        </p:txBody>
      </p:sp>
      <p:sp>
        <p:nvSpPr>
          <p:cNvPr id="647" name="Google Shape;647;p41"/>
          <p:cNvSpPr/>
          <p:nvPr/>
        </p:nvSpPr>
        <p:spPr>
          <a:xfrm>
            <a:off x="6086347" y="2527350"/>
            <a:ext cx="6192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9.</a:t>
            </a:r>
            <a:endParaRPr sz="1000" dirty="0">
              <a:solidFill>
                <a:schemeClr val="lt1"/>
              </a:solidFill>
              <a:latin typeface="Lato"/>
              <a:ea typeface="Lato"/>
              <a:cs typeface="Lato"/>
              <a:sym typeface="Lato"/>
            </a:endParaRPr>
          </a:p>
        </p:txBody>
      </p:sp>
      <p:sp>
        <p:nvSpPr>
          <p:cNvPr id="648" name="Google Shape;648;p41"/>
          <p:cNvSpPr/>
          <p:nvPr/>
        </p:nvSpPr>
        <p:spPr>
          <a:xfrm>
            <a:off x="5589618" y="2527350"/>
            <a:ext cx="6192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8.</a:t>
            </a:r>
            <a:endParaRPr sz="1000" dirty="0">
              <a:solidFill>
                <a:schemeClr val="lt1"/>
              </a:solidFill>
              <a:latin typeface="Lato"/>
              <a:ea typeface="Lato"/>
              <a:cs typeface="Lato"/>
              <a:sym typeface="Lato"/>
            </a:endParaRPr>
          </a:p>
        </p:txBody>
      </p:sp>
      <p:sp>
        <p:nvSpPr>
          <p:cNvPr id="649" name="Google Shape;649;p41"/>
          <p:cNvSpPr/>
          <p:nvPr/>
        </p:nvSpPr>
        <p:spPr>
          <a:xfrm>
            <a:off x="5092888" y="2527350"/>
            <a:ext cx="6192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7.</a:t>
            </a:r>
            <a:endParaRPr sz="1000" dirty="0">
              <a:solidFill>
                <a:schemeClr val="lt1"/>
              </a:solidFill>
              <a:latin typeface="Lato"/>
              <a:ea typeface="Lato"/>
              <a:cs typeface="Lato"/>
              <a:sym typeface="Lato"/>
            </a:endParaRPr>
          </a:p>
        </p:txBody>
      </p:sp>
      <p:sp>
        <p:nvSpPr>
          <p:cNvPr id="650" name="Google Shape;650;p41"/>
          <p:cNvSpPr/>
          <p:nvPr/>
        </p:nvSpPr>
        <p:spPr>
          <a:xfrm>
            <a:off x="4596158" y="2527350"/>
            <a:ext cx="6192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6.</a:t>
            </a:r>
            <a:endParaRPr sz="1000" dirty="0">
              <a:solidFill>
                <a:schemeClr val="lt1"/>
              </a:solidFill>
              <a:latin typeface="Lato"/>
              <a:ea typeface="Lato"/>
              <a:cs typeface="Lato"/>
              <a:sym typeface="Lato"/>
            </a:endParaRPr>
          </a:p>
        </p:txBody>
      </p:sp>
      <p:sp>
        <p:nvSpPr>
          <p:cNvPr id="651" name="Google Shape;651;p41"/>
          <p:cNvSpPr/>
          <p:nvPr/>
        </p:nvSpPr>
        <p:spPr>
          <a:xfrm>
            <a:off x="4099429" y="2527350"/>
            <a:ext cx="6192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5.</a:t>
            </a:r>
            <a:endParaRPr sz="1000" dirty="0">
              <a:solidFill>
                <a:schemeClr val="lt1"/>
              </a:solidFill>
              <a:latin typeface="Lato"/>
              <a:ea typeface="Lato"/>
              <a:cs typeface="Lato"/>
              <a:sym typeface="Lato"/>
            </a:endParaRPr>
          </a:p>
        </p:txBody>
      </p:sp>
      <p:sp>
        <p:nvSpPr>
          <p:cNvPr id="652" name="Google Shape;652;p41"/>
          <p:cNvSpPr/>
          <p:nvPr/>
        </p:nvSpPr>
        <p:spPr>
          <a:xfrm>
            <a:off x="3602699" y="2527350"/>
            <a:ext cx="6192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4.</a:t>
            </a:r>
            <a:endParaRPr sz="1000" dirty="0">
              <a:solidFill>
                <a:schemeClr val="lt1"/>
              </a:solidFill>
              <a:latin typeface="Lato"/>
              <a:ea typeface="Lato"/>
              <a:cs typeface="Lato"/>
              <a:sym typeface="Lato"/>
            </a:endParaRPr>
          </a:p>
        </p:txBody>
      </p:sp>
      <p:sp>
        <p:nvSpPr>
          <p:cNvPr id="653" name="Google Shape;653;p41"/>
          <p:cNvSpPr/>
          <p:nvPr/>
        </p:nvSpPr>
        <p:spPr>
          <a:xfrm>
            <a:off x="3105969" y="2527350"/>
            <a:ext cx="6192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3.</a:t>
            </a:r>
            <a:endParaRPr sz="1000" dirty="0">
              <a:solidFill>
                <a:schemeClr val="lt1"/>
              </a:solidFill>
              <a:latin typeface="Lato"/>
              <a:ea typeface="Lato"/>
              <a:cs typeface="Lato"/>
              <a:sym typeface="Lato"/>
            </a:endParaRPr>
          </a:p>
        </p:txBody>
      </p:sp>
      <p:sp>
        <p:nvSpPr>
          <p:cNvPr id="654" name="Google Shape;654;p41"/>
          <p:cNvSpPr/>
          <p:nvPr/>
        </p:nvSpPr>
        <p:spPr>
          <a:xfrm>
            <a:off x="2609240" y="2527350"/>
            <a:ext cx="6192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2.</a:t>
            </a:r>
            <a:endParaRPr sz="1000" dirty="0">
              <a:solidFill>
                <a:schemeClr val="lt1"/>
              </a:solidFill>
              <a:latin typeface="Lato"/>
              <a:ea typeface="Lato"/>
              <a:cs typeface="Lato"/>
              <a:sym typeface="Lato"/>
            </a:endParaRPr>
          </a:p>
        </p:txBody>
      </p:sp>
      <p:sp>
        <p:nvSpPr>
          <p:cNvPr id="655" name="Google Shape;655;p41"/>
          <p:cNvSpPr/>
          <p:nvPr/>
        </p:nvSpPr>
        <p:spPr>
          <a:xfrm>
            <a:off x="2112510" y="2527350"/>
            <a:ext cx="6192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182875" tIns="0" rIns="0" bIns="0" anchor="ctr" anchorCtr="0">
            <a:noAutofit/>
          </a:bodyPr>
          <a:lstStyle/>
          <a:p>
            <a:pPr marL="0" marR="0" lvl="0" indent="0" algn="l" rtl="0">
              <a:lnSpc>
                <a:spcPct val="100000"/>
              </a:lnSpc>
              <a:spcBef>
                <a:spcPts val="0"/>
              </a:spcBef>
              <a:spcAft>
                <a:spcPts val="0"/>
              </a:spcAft>
              <a:buNone/>
            </a:pPr>
            <a:r>
              <a:rPr lang="en" sz="1000" dirty="0" smtClean="0">
                <a:solidFill>
                  <a:schemeClr val="lt1"/>
                </a:solidFill>
                <a:latin typeface="Lato"/>
                <a:ea typeface="Lato"/>
                <a:cs typeface="Lato"/>
                <a:sym typeface="Lato"/>
              </a:rPr>
              <a:t>1.</a:t>
            </a:r>
            <a:endParaRPr sz="1000" dirty="0">
              <a:solidFill>
                <a:schemeClr val="lt1"/>
              </a:solidFill>
              <a:latin typeface="Lato"/>
              <a:ea typeface="Lato"/>
              <a:cs typeface="Lato"/>
              <a:sym typeface="Lato"/>
            </a:endParaRPr>
          </a:p>
        </p:txBody>
      </p:sp>
      <p:sp>
        <p:nvSpPr>
          <p:cNvPr id="656" name="Google Shape;656;p41"/>
          <p:cNvSpPr/>
          <p:nvPr/>
        </p:nvSpPr>
        <p:spPr>
          <a:xfrm>
            <a:off x="0" y="2527350"/>
            <a:ext cx="2235300" cy="393600"/>
          </a:xfrm>
          <a:prstGeom prst="homePlate">
            <a:avLst>
              <a:gd name="adj" fmla="val 32030"/>
            </a:avLst>
          </a:prstGeom>
          <a:solidFill>
            <a:schemeClr val="lt1"/>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657" name="Google Shape;657;p41"/>
          <p:cNvCxnSpPr/>
          <p:nvPr/>
        </p:nvCxnSpPr>
        <p:spPr>
          <a:xfrm rot="10800000">
            <a:off x="2334233" y="2053331"/>
            <a:ext cx="0" cy="498600"/>
          </a:xfrm>
          <a:prstGeom prst="straightConnector1">
            <a:avLst/>
          </a:prstGeom>
          <a:noFill/>
          <a:ln w="9525" cap="flat" cmpd="sng">
            <a:solidFill>
              <a:schemeClr val="lt1"/>
            </a:solidFill>
            <a:prstDash val="solid"/>
            <a:round/>
            <a:headEnd type="oval" w="med" len="med"/>
            <a:tailEnd type="oval" w="med" len="med"/>
          </a:ln>
        </p:spPr>
      </p:cxnSp>
      <p:sp>
        <p:nvSpPr>
          <p:cNvPr id="658" name="Google Shape;658;p41"/>
          <p:cNvSpPr txBox="1"/>
          <p:nvPr/>
        </p:nvSpPr>
        <p:spPr>
          <a:xfrm>
            <a:off x="2303363" y="1498600"/>
            <a:ext cx="940200" cy="533400"/>
          </a:xfrm>
          <a:prstGeom prst="rect">
            <a:avLst/>
          </a:prstGeom>
          <a:noFill/>
          <a:ln>
            <a:noFill/>
          </a:ln>
        </p:spPr>
        <p:txBody>
          <a:bodyPr spcFirstLastPara="1" wrap="square" lIns="0" tIns="0" rIns="0" bIns="0" anchor="b" anchorCtr="0">
            <a:noAutofit/>
          </a:bodyPr>
          <a:lstStyle/>
          <a:p>
            <a:pPr lvl="0"/>
            <a:r>
              <a:rPr lang="en-US" sz="1300" dirty="0">
                <a:latin typeface="Lato" panose="020B0604020202020204" charset="0"/>
              </a:rPr>
              <a:t>Set Clear Goals</a:t>
            </a:r>
            <a:endParaRPr sz="1300" dirty="0">
              <a:solidFill>
                <a:schemeClr val="dk1"/>
              </a:solidFill>
              <a:latin typeface="Lato" panose="020B0604020202020204" charset="0"/>
              <a:ea typeface="Lato"/>
              <a:cs typeface="Lato"/>
              <a:sym typeface="Lato"/>
            </a:endParaRPr>
          </a:p>
        </p:txBody>
      </p:sp>
      <p:cxnSp>
        <p:nvCxnSpPr>
          <p:cNvPr id="659" name="Google Shape;659;p41"/>
          <p:cNvCxnSpPr/>
          <p:nvPr/>
        </p:nvCxnSpPr>
        <p:spPr>
          <a:xfrm rot="10800000">
            <a:off x="3328496" y="2053331"/>
            <a:ext cx="0" cy="498600"/>
          </a:xfrm>
          <a:prstGeom prst="straightConnector1">
            <a:avLst/>
          </a:prstGeom>
          <a:noFill/>
          <a:ln w="9525" cap="flat" cmpd="sng">
            <a:solidFill>
              <a:schemeClr val="lt1"/>
            </a:solidFill>
            <a:prstDash val="solid"/>
            <a:round/>
            <a:headEnd type="oval" w="med" len="med"/>
            <a:tailEnd type="oval" w="med" len="med"/>
          </a:ln>
        </p:spPr>
      </p:cxnSp>
      <p:sp>
        <p:nvSpPr>
          <p:cNvPr id="660" name="Google Shape;660;p41"/>
          <p:cNvSpPr txBox="1"/>
          <p:nvPr/>
        </p:nvSpPr>
        <p:spPr>
          <a:xfrm>
            <a:off x="3298759" y="1498600"/>
            <a:ext cx="940200" cy="533400"/>
          </a:xfrm>
          <a:prstGeom prst="rect">
            <a:avLst/>
          </a:prstGeom>
          <a:noFill/>
          <a:ln>
            <a:noFill/>
          </a:ln>
        </p:spPr>
        <p:txBody>
          <a:bodyPr spcFirstLastPara="1" wrap="square" lIns="0" tIns="0" rIns="0" bIns="0" anchor="b" anchorCtr="0">
            <a:noAutofit/>
          </a:bodyPr>
          <a:lstStyle/>
          <a:p>
            <a:pPr lvl="0"/>
            <a:r>
              <a:rPr lang="en-US" sz="1300" dirty="0">
                <a:latin typeface="Lato" panose="020B0604020202020204" charset="0"/>
              </a:rPr>
              <a:t>Understand the Curriculum</a:t>
            </a:r>
            <a:endParaRPr sz="1300" dirty="0">
              <a:solidFill>
                <a:schemeClr val="dk1"/>
              </a:solidFill>
              <a:latin typeface="Lato" panose="020B0604020202020204" charset="0"/>
              <a:ea typeface="Lato"/>
              <a:cs typeface="Lato"/>
              <a:sym typeface="Lato"/>
            </a:endParaRPr>
          </a:p>
        </p:txBody>
      </p:sp>
      <p:cxnSp>
        <p:nvCxnSpPr>
          <p:cNvPr id="661" name="Google Shape;661;p41"/>
          <p:cNvCxnSpPr/>
          <p:nvPr/>
        </p:nvCxnSpPr>
        <p:spPr>
          <a:xfrm rot="10800000">
            <a:off x="4322758" y="2053331"/>
            <a:ext cx="0" cy="498600"/>
          </a:xfrm>
          <a:prstGeom prst="straightConnector1">
            <a:avLst/>
          </a:prstGeom>
          <a:noFill/>
          <a:ln w="9525" cap="flat" cmpd="sng">
            <a:solidFill>
              <a:schemeClr val="lt1"/>
            </a:solidFill>
            <a:prstDash val="solid"/>
            <a:round/>
            <a:headEnd type="oval" w="med" len="med"/>
            <a:tailEnd type="oval" w="med" len="med"/>
          </a:ln>
        </p:spPr>
      </p:cxnSp>
      <p:sp>
        <p:nvSpPr>
          <p:cNvPr id="662" name="Google Shape;662;p41"/>
          <p:cNvSpPr txBox="1"/>
          <p:nvPr/>
        </p:nvSpPr>
        <p:spPr>
          <a:xfrm>
            <a:off x="4294155" y="1498600"/>
            <a:ext cx="940200" cy="533400"/>
          </a:xfrm>
          <a:prstGeom prst="rect">
            <a:avLst/>
          </a:prstGeom>
          <a:noFill/>
          <a:ln>
            <a:noFill/>
          </a:ln>
        </p:spPr>
        <p:txBody>
          <a:bodyPr spcFirstLastPara="1" wrap="square" lIns="0" tIns="0" rIns="0" bIns="0" anchor="b" anchorCtr="0">
            <a:noAutofit/>
          </a:bodyPr>
          <a:lstStyle/>
          <a:p>
            <a:pPr lvl="0"/>
            <a:r>
              <a:rPr lang="en-US" sz="1300" dirty="0">
                <a:latin typeface="Lato" panose="020B0604020202020204" charset="0"/>
              </a:rPr>
              <a:t>Utilize Technology</a:t>
            </a:r>
            <a:endParaRPr sz="1300" dirty="0">
              <a:solidFill>
                <a:schemeClr val="dk1"/>
              </a:solidFill>
              <a:latin typeface="Lato" panose="020B0604020202020204" charset="0"/>
              <a:ea typeface="Lato"/>
              <a:cs typeface="Lato"/>
              <a:sym typeface="Lato"/>
            </a:endParaRPr>
          </a:p>
        </p:txBody>
      </p:sp>
      <p:cxnSp>
        <p:nvCxnSpPr>
          <p:cNvPr id="663" name="Google Shape;663;p41"/>
          <p:cNvCxnSpPr/>
          <p:nvPr/>
        </p:nvCxnSpPr>
        <p:spPr>
          <a:xfrm rot="10800000">
            <a:off x="5317020" y="2053331"/>
            <a:ext cx="0" cy="498600"/>
          </a:xfrm>
          <a:prstGeom prst="straightConnector1">
            <a:avLst/>
          </a:prstGeom>
          <a:noFill/>
          <a:ln w="9525" cap="flat" cmpd="sng">
            <a:solidFill>
              <a:schemeClr val="lt1"/>
            </a:solidFill>
            <a:prstDash val="solid"/>
            <a:round/>
            <a:headEnd type="oval" w="med" len="med"/>
            <a:tailEnd type="oval" w="med" len="med"/>
          </a:ln>
        </p:spPr>
      </p:cxnSp>
      <p:sp>
        <p:nvSpPr>
          <p:cNvPr id="664" name="Google Shape;664;p41"/>
          <p:cNvSpPr txBox="1"/>
          <p:nvPr/>
        </p:nvSpPr>
        <p:spPr>
          <a:xfrm>
            <a:off x="5289551" y="1498600"/>
            <a:ext cx="940200" cy="533400"/>
          </a:xfrm>
          <a:prstGeom prst="rect">
            <a:avLst/>
          </a:prstGeom>
          <a:noFill/>
          <a:ln>
            <a:noFill/>
          </a:ln>
        </p:spPr>
        <p:txBody>
          <a:bodyPr spcFirstLastPara="1" wrap="square" lIns="0" tIns="0" rIns="0" bIns="0" anchor="b" anchorCtr="0">
            <a:noAutofit/>
          </a:bodyPr>
          <a:lstStyle/>
          <a:p>
            <a:pPr lvl="0"/>
            <a:r>
              <a:rPr lang="en-US" sz="1300" dirty="0">
                <a:latin typeface="Lato" panose="020B0604020202020204" charset="0"/>
              </a:rPr>
              <a:t>Proactively Ask Questions</a:t>
            </a:r>
            <a:endParaRPr sz="1300" dirty="0">
              <a:solidFill>
                <a:schemeClr val="dk1"/>
              </a:solidFill>
              <a:latin typeface="Lato" panose="020B0604020202020204" charset="0"/>
              <a:ea typeface="Lato"/>
              <a:cs typeface="Lato"/>
              <a:sym typeface="Lato"/>
            </a:endParaRPr>
          </a:p>
        </p:txBody>
      </p:sp>
      <p:cxnSp>
        <p:nvCxnSpPr>
          <p:cNvPr id="665" name="Google Shape;665;p41"/>
          <p:cNvCxnSpPr/>
          <p:nvPr/>
        </p:nvCxnSpPr>
        <p:spPr>
          <a:xfrm rot="10800000">
            <a:off x="6311282" y="2053331"/>
            <a:ext cx="0" cy="498600"/>
          </a:xfrm>
          <a:prstGeom prst="straightConnector1">
            <a:avLst/>
          </a:prstGeom>
          <a:noFill/>
          <a:ln w="9525" cap="flat" cmpd="sng">
            <a:solidFill>
              <a:schemeClr val="lt1"/>
            </a:solidFill>
            <a:prstDash val="solid"/>
            <a:round/>
            <a:headEnd type="oval" w="med" len="med"/>
            <a:tailEnd type="oval" w="med" len="med"/>
          </a:ln>
        </p:spPr>
      </p:cxnSp>
      <p:sp>
        <p:nvSpPr>
          <p:cNvPr id="666" name="Google Shape;666;p41"/>
          <p:cNvSpPr txBox="1"/>
          <p:nvPr/>
        </p:nvSpPr>
        <p:spPr>
          <a:xfrm>
            <a:off x="6284947" y="1498600"/>
            <a:ext cx="940200" cy="533400"/>
          </a:xfrm>
          <a:prstGeom prst="rect">
            <a:avLst/>
          </a:prstGeom>
          <a:noFill/>
          <a:ln>
            <a:noFill/>
          </a:ln>
        </p:spPr>
        <p:txBody>
          <a:bodyPr spcFirstLastPara="1" wrap="square" lIns="0" tIns="0" rIns="0" bIns="0" anchor="b" anchorCtr="0">
            <a:noAutofit/>
          </a:bodyPr>
          <a:lstStyle/>
          <a:p>
            <a:pPr lvl="0"/>
            <a:r>
              <a:rPr lang="en-US" sz="1300" dirty="0">
                <a:latin typeface="Lato" panose="020B0604020202020204" charset="0"/>
              </a:rPr>
              <a:t>Regular Self-Assessment</a:t>
            </a:r>
            <a:endParaRPr sz="1300" dirty="0">
              <a:solidFill>
                <a:schemeClr val="dk1"/>
              </a:solidFill>
              <a:latin typeface="Lato" panose="020B0604020202020204" charset="0"/>
              <a:ea typeface="Lato"/>
              <a:cs typeface="Lato"/>
              <a:sym typeface="Lato"/>
            </a:endParaRPr>
          </a:p>
        </p:txBody>
      </p:sp>
      <p:cxnSp>
        <p:nvCxnSpPr>
          <p:cNvPr id="669" name="Google Shape;669;p41"/>
          <p:cNvCxnSpPr/>
          <p:nvPr/>
        </p:nvCxnSpPr>
        <p:spPr>
          <a:xfrm rot="10800000">
            <a:off x="2839000" y="2896369"/>
            <a:ext cx="0" cy="498600"/>
          </a:xfrm>
          <a:prstGeom prst="straightConnector1">
            <a:avLst/>
          </a:prstGeom>
          <a:noFill/>
          <a:ln w="9525" cap="flat" cmpd="sng">
            <a:solidFill>
              <a:schemeClr val="lt1"/>
            </a:solidFill>
            <a:prstDash val="solid"/>
            <a:round/>
            <a:headEnd type="oval" w="med" len="med"/>
            <a:tailEnd type="oval" w="med" len="med"/>
          </a:ln>
        </p:spPr>
      </p:cxnSp>
      <p:sp>
        <p:nvSpPr>
          <p:cNvPr id="670" name="Google Shape;670;p41"/>
          <p:cNvSpPr txBox="1"/>
          <p:nvPr/>
        </p:nvSpPr>
        <p:spPr>
          <a:xfrm>
            <a:off x="2786219" y="3419550"/>
            <a:ext cx="940200" cy="533400"/>
          </a:xfrm>
          <a:prstGeom prst="rect">
            <a:avLst/>
          </a:prstGeom>
          <a:noFill/>
          <a:ln>
            <a:noFill/>
          </a:ln>
        </p:spPr>
        <p:txBody>
          <a:bodyPr spcFirstLastPara="1" wrap="square" lIns="0" tIns="0" rIns="0" bIns="0" anchor="t" anchorCtr="0">
            <a:noAutofit/>
          </a:bodyPr>
          <a:lstStyle/>
          <a:p>
            <a:pPr lvl="0"/>
            <a:r>
              <a:rPr lang="en-US" sz="1300" dirty="0">
                <a:latin typeface="Lato" panose="020B0604020202020204" charset="0"/>
              </a:rPr>
              <a:t>Create a Study Plan</a:t>
            </a:r>
            <a:endParaRPr sz="1300" dirty="0">
              <a:solidFill>
                <a:schemeClr val="dk1"/>
              </a:solidFill>
              <a:latin typeface="Lato" panose="020B0604020202020204" charset="0"/>
              <a:ea typeface="Lato"/>
              <a:cs typeface="Lato"/>
              <a:sym typeface="Lato"/>
            </a:endParaRPr>
          </a:p>
        </p:txBody>
      </p:sp>
      <p:cxnSp>
        <p:nvCxnSpPr>
          <p:cNvPr id="671" name="Google Shape;671;p41"/>
          <p:cNvCxnSpPr/>
          <p:nvPr/>
        </p:nvCxnSpPr>
        <p:spPr>
          <a:xfrm rot="10800000">
            <a:off x="3833262" y="2896369"/>
            <a:ext cx="0" cy="498600"/>
          </a:xfrm>
          <a:prstGeom prst="straightConnector1">
            <a:avLst/>
          </a:prstGeom>
          <a:noFill/>
          <a:ln w="9525" cap="flat" cmpd="sng">
            <a:solidFill>
              <a:schemeClr val="lt1"/>
            </a:solidFill>
            <a:prstDash val="solid"/>
            <a:round/>
            <a:headEnd type="oval" w="med" len="med"/>
            <a:tailEnd type="oval" w="med" len="med"/>
          </a:ln>
        </p:spPr>
      </p:cxnSp>
      <p:sp>
        <p:nvSpPr>
          <p:cNvPr id="672" name="Google Shape;672;p41"/>
          <p:cNvSpPr txBox="1"/>
          <p:nvPr/>
        </p:nvSpPr>
        <p:spPr>
          <a:xfrm>
            <a:off x="3787375" y="3419550"/>
            <a:ext cx="940200" cy="533400"/>
          </a:xfrm>
          <a:prstGeom prst="rect">
            <a:avLst/>
          </a:prstGeom>
          <a:noFill/>
          <a:ln>
            <a:noFill/>
          </a:ln>
        </p:spPr>
        <p:txBody>
          <a:bodyPr spcFirstLastPara="1" wrap="square" lIns="0" tIns="0" rIns="0" bIns="0" anchor="t" anchorCtr="0">
            <a:noAutofit/>
          </a:bodyPr>
          <a:lstStyle/>
          <a:p>
            <a:r>
              <a:rPr lang="en-US" sz="1300" dirty="0">
                <a:latin typeface="Lato" panose="020B0604020202020204" charset="0"/>
              </a:rPr>
              <a:t>Effective Note-Taking </a:t>
            </a:r>
            <a:r>
              <a:rPr lang="en-US" sz="1300" dirty="0" smtClean="0">
                <a:latin typeface="Lato" panose="020B0604020202020204" charset="0"/>
              </a:rPr>
              <a:t>Techniques</a:t>
            </a:r>
            <a:endParaRPr lang="en-US" sz="1300" dirty="0">
              <a:latin typeface="Lato" panose="020B0604020202020204" charset="0"/>
            </a:endParaRPr>
          </a:p>
          <a:p>
            <a:r>
              <a:rPr lang="en-US" dirty="0"/>
              <a:t/>
            </a:r>
            <a:br>
              <a:rPr lang="en-US" dirty="0"/>
            </a:br>
            <a:endParaRPr sz="900" dirty="0">
              <a:solidFill>
                <a:schemeClr val="dk1"/>
              </a:solidFill>
              <a:latin typeface="Lato"/>
              <a:ea typeface="Lato"/>
              <a:cs typeface="Lato"/>
              <a:sym typeface="Lato"/>
            </a:endParaRPr>
          </a:p>
        </p:txBody>
      </p:sp>
      <p:cxnSp>
        <p:nvCxnSpPr>
          <p:cNvPr id="673" name="Google Shape;673;p41"/>
          <p:cNvCxnSpPr/>
          <p:nvPr/>
        </p:nvCxnSpPr>
        <p:spPr>
          <a:xfrm rot="10800000">
            <a:off x="4827524" y="2896369"/>
            <a:ext cx="0" cy="498600"/>
          </a:xfrm>
          <a:prstGeom prst="straightConnector1">
            <a:avLst/>
          </a:prstGeom>
          <a:noFill/>
          <a:ln w="9525" cap="flat" cmpd="sng">
            <a:solidFill>
              <a:schemeClr val="lt1"/>
            </a:solidFill>
            <a:prstDash val="solid"/>
            <a:round/>
            <a:headEnd type="oval" w="med" len="med"/>
            <a:tailEnd type="oval" w="med" len="med"/>
          </a:ln>
        </p:spPr>
      </p:cxnSp>
      <p:sp>
        <p:nvSpPr>
          <p:cNvPr id="674" name="Google Shape;674;p41"/>
          <p:cNvSpPr txBox="1"/>
          <p:nvPr/>
        </p:nvSpPr>
        <p:spPr>
          <a:xfrm>
            <a:off x="4788531" y="3419550"/>
            <a:ext cx="940200" cy="533400"/>
          </a:xfrm>
          <a:prstGeom prst="rect">
            <a:avLst/>
          </a:prstGeom>
          <a:noFill/>
          <a:ln>
            <a:noFill/>
          </a:ln>
        </p:spPr>
        <p:txBody>
          <a:bodyPr spcFirstLastPara="1" wrap="square" lIns="0" tIns="0" rIns="0" bIns="0" anchor="t" anchorCtr="0">
            <a:noAutofit/>
          </a:bodyPr>
          <a:lstStyle/>
          <a:p>
            <a:pPr lvl="0"/>
            <a:r>
              <a:rPr lang="en-US" sz="1300" dirty="0">
                <a:latin typeface="Lato" panose="020B0604020202020204" charset="0"/>
              </a:rPr>
              <a:t>Active Learning Practices</a:t>
            </a:r>
            <a:endParaRPr sz="1300" dirty="0">
              <a:solidFill>
                <a:schemeClr val="dk1"/>
              </a:solidFill>
              <a:latin typeface="Lato" panose="020B0604020202020204" charset="0"/>
              <a:ea typeface="Lato"/>
              <a:cs typeface="Lato"/>
              <a:sym typeface="Lato"/>
            </a:endParaRPr>
          </a:p>
        </p:txBody>
      </p:sp>
      <p:cxnSp>
        <p:nvCxnSpPr>
          <p:cNvPr id="675" name="Google Shape;675;p41"/>
          <p:cNvCxnSpPr/>
          <p:nvPr/>
        </p:nvCxnSpPr>
        <p:spPr>
          <a:xfrm rot="10800000">
            <a:off x="5821787" y="2896369"/>
            <a:ext cx="0" cy="498600"/>
          </a:xfrm>
          <a:prstGeom prst="straightConnector1">
            <a:avLst/>
          </a:prstGeom>
          <a:noFill/>
          <a:ln w="9525" cap="flat" cmpd="sng">
            <a:solidFill>
              <a:schemeClr val="lt1"/>
            </a:solidFill>
            <a:prstDash val="solid"/>
            <a:round/>
            <a:headEnd type="oval" w="med" len="med"/>
            <a:tailEnd type="oval" w="med" len="med"/>
          </a:ln>
        </p:spPr>
      </p:cxnSp>
      <p:sp>
        <p:nvSpPr>
          <p:cNvPr id="676" name="Google Shape;676;p41"/>
          <p:cNvSpPr txBox="1"/>
          <p:nvPr/>
        </p:nvSpPr>
        <p:spPr>
          <a:xfrm>
            <a:off x="5789687" y="3419550"/>
            <a:ext cx="940200" cy="533400"/>
          </a:xfrm>
          <a:prstGeom prst="rect">
            <a:avLst/>
          </a:prstGeom>
          <a:noFill/>
          <a:ln>
            <a:noFill/>
          </a:ln>
        </p:spPr>
        <p:txBody>
          <a:bodyPr spcFirstLastPara="1" wrap="square" lIns="0" tIns="0" rIns="0" bIns="0" anchor="t" anchorCtr="0">
            <a:noAutofit/>
          </a:bodyPr>
          <a:lstStyle/>
          <a:p>
            <a:pPr lvl="0"/>
            <a:r>
              <a:rPr lang="en-US" sz="1300" dirty="0">
                <a:latin typeface="Lato" panose="020B0604020202020204" charset="0"/>
              </a:rPr>
              <a:t>Maintain Physical Health</a:t>
            </a:r>
            <a:endParaRPr sz="1300" dirty="0">
              <a:solidFill>
                <a:schemeClr val="dk1"/>
              </a:solidFill>
              <a:latin typeface="Lato" panose="020B0604020202020204" charset="0"/>
              <a:ea typeface="Lato"/>
              <a:cs typeface="Lato"/>
              <a:sym typeface="Lato"/>
            </a:endParaRPr>
          </a:p>
        </p:txBody>
      </p:sp>
      <p:cxnSp>
        <p:nvCxnSpPr>
          <p:cNvPr id="677" name="Google Shape;677;p41"/>
          <p:cNvCxnSpPr/>
          <p:nvPr/>
        </p:nvCxnSpPr>
        <p:spPr>
          <a:xfrm rot="10800000">
            <a:off x="6816049" y="2896369"/>
            <a:ext cx="0" cy="498600"/>
          </a:xfrm>
          <a:prstGeom prst="straightConnector1">
            <a:avLst/>
          </a:prstGeom>
          <a:noFill/>
          <a:ln w="9525" cap="flat" cmpd="sng">
            <a:solidFill>
              <a:schemeClr val="lt1"/>
            </a:solidFill>
            <a:prstDash val="solid"/>
            <a:round/>
            <a:headEnd type="oval" w="med" len="med"/>
            <a:tailEnd type="oval" w="med" len="med"/>
          </a:ln>
        </p:spPr>
      </p:cxnSp>
      <p:sp>
        <p:nvSpPr>
          <p:cNvPr id="678" name="Google Shape;678;p41"/>
          <p:cNvSpPr txBox="1"/>
          <p:nvPr/>
        </p:nvSpPr>
        <p:spPr>
          <a:xfrm>
            <a:off x="6790843" y="3419550"/>
            <a:ext cx="940200" cy="533400"/>
          </a:xfrm>
          <a:prstGeom prst="rect">
            <a:avLst/>
          </a:prstGeom>
          <a:noFill/>
          <a:ln>
            <a:noFill/>
          </a:ln>
        </p:spPr>
        <p:txBody>
          <a:bodyPr spcFirstLastPara="1" wrap="square" lIns="0" tIns="0" rIns="0" bIns="0" anchor="t" anchorCtr="0">
            <a:noAutofit/>
          </a:bodyPr>
          <a:lstStyle/>
          <a:p>
            <a:pPr lvl="0"/>
            <a:r>
              <a:rPr lang="en-US" sz="1300" dirty="0">
                <a:latin typeface="Lato" panose="020B0604020202020204" charset="0"/>
              </a:rPr>
              <a:t>Set Personal Questions and Assess Yourself</a:t>
            </a:r>
            <a:endParaRPr sz="1300" dirty="0">
              <a:solidFill>
                <a:schemeClr val="dk1"/>
              </a:solidFill>
              <a:latin typeface="Lato" panose="020B0604020202020204" charset="0"/>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3"/>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lvl="0"/>
            <a:r>
              <a:rPr lang="en-US" dirty="0"/>
              <a:t>For example</a:t>
            </a:r>
            <a:endParaRPr dirty="0"/>
          </a:p>
        </p:txBody>
      </p:sp>
      <p:sp>
        <p:nvSpPr>
          <p:cNvPr id="718" name="Google Shape;718;p4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719" name="Google Shape;719;p43"/>
          <p:cNvGraphicFramePr/>
          <p:nvPr/>
        </p:nvGraphicFramePr>
        <p:xfrm>
          <a:off x="2362125" y="984056"/>
          <a:ext cx="6329025" cy="3197750"/>
        </p:xfrm>
        <a:graphic>
          <a:graphicData uri="http://schemas.openxmlformats.org/drawingml/2006/table">
            <a:tbl>
              <a:tblPr>
                <a:noFill/>
                <a:tableStyleId>{16ECA5E6-E0BB-496C-BA35-D9607D274A3E}</a:tableStyleId>
              </a:tblPr>
              <a:tblGrid>
                <a:gridCol w="969125">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gridCol w="382850">
                  <a:extLst>
                    <a:ext uri="{9D8B030D-6E8A-4147-A177-3AD203B41FA5}">
                      <a16:colId xmlns:a16="http://schemas.microsoft.com/office/drawing/2014/main" val="20012"/>
                    </a:ext>
                  </a:extLst>
                </a:gridCol>
                <a:gridCol w="382850">
                  <a:extLst>
                    <a:ext uri="{9D8B030D-6E8A-4147-A177-3AD203B41FA5}">
                      <a16:colId xmlns:a16="http://schemas.microsoft.com/office/drawing/2014/main" val="20013"/>
                    </a:ext>
                  </a:extLst>
                </a:gridCol>
                <a:gridCol w="382850">
                  <a:extLst>
                    <a:ext uri="{9D8B030D-6E8A-4147-A177-3AD203B41FA5}">
                      <a16:colId xmlns:a16="http://schemas.microsoft.com/office/drawing/2014/main" val="20014"/>
                    </a:ext>
                  </a:extLst>
                </a:gridCol>
              </a:tblGrid>
              <a:tr h="319775">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1"/>
                          </a:solidFill>
                          <a:latin typeface="Lato"/>
                          <a:ea typeface="Lato"/>
                          <a:cs typeface="Lato"/>
                          <a:sym typeface="Lato"/>
                        </a:rPr>
                        <a:t>Week 1</a:t>
                      </a:r>
                      <a:endParaRPr sz="800" b="1">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7">
                  <a:txBody>
                    <a:bodyPr/>
                    <a:lstStyle/>
                    <a:p>
                      <a:pPr marL="0" lvl="0" indent="0" algn="ctr" rtl="0">
                        <a:spcBef>
                          <a:spcPts val="0"/>
                        </a:spcBef>
                        <a:spcAft>
                          <a:spcPts val="0"/>
                        </a:spcAft>
                        <a:buNone/>
                      </a:pPr>
                      <a:r>
                        <a:rPr lang="en" sz="800" b="1">
                          <a:solidFill>
                            <a:schemeClr val="dk1"/>
                          </a:solidFill>
                          <a:latin typeface="Lato"/>
                          <a:ea typeface="Lato"/>
                          <a:cs typeface="Lato"/>
                          <a:sym typeface="Lato"/>
                        </a:rPr>
                        <a:t>Week 2</a:t>
                      </a:r>
                      <a:endParaRPr sz="800" b="1">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9775">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1</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2</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3</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4</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5</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6</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7</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8</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9</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10</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11</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12</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13</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14</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19775">
                <a:tc>
                  <a:txBody>
                    <a:bodyPr/>
                    <a:lstStyle/>
                    <a:p>
                      <a:pPr marL="0" lvl="0" indent="0" algn="r" rtl="0">
                        <a:spcBef>
                          <a:spcPts val="0"/>
                        </a:spcBef>
                        <a:spcAft>
                          <a:spcPts val="0"/>
                        </a:spcAft>
                        <a:buNone/>
                      </a:pPr>
                      <a:r>
                        <a:rPr lang="en" sz="800">
                          <a:solidFill>
                            <a:schemeClr val="dk1"/>
                          </a:solidFill>
                          <a:latin typeface="Lato"/>
                          <a:ea typeface="Lato"/>
                          <a:cs typeface="Lato"/>
                          <a:sym typeface="Lato"/>
                        </a:rPr>
                        <a:t>Task 1</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Task 2</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dirty="0">
                          <a:solidFill>
                            <a:schemeClr val="dk1"/>
                          </a:solidFill>
                          <a:latin typeface="Lato"/>
                          <a:ea typeface="Lato"/>
                          <a:cs typeface="Lato"/>
                          <a:sym typeface="Lato"/>
                        </a:rPr>
                        <a:t>◆</a:t>
                      </a:r>
                      <a:endParaRPr sz="800" dirty="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Task 3</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Task 4</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dirty="0">
                          <a:solidFill>
                            <a:schemeClr val="dk1"/>
                          </a:solidFill>
                          <a:latin typeface="Lato"/>
                          <a:ea typeface="Lato"/>
                          <a:cs typeface="Lato"/>
                          <a:sym typeface="Lato"/>
                        </a:rPr>
                        <a:t>◆</a:t>
                      </a:r>
                      <a:endParaRPr sz="800" dirty="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Task 5</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Lato"/>
                          <a:ea typeface="Lato"/>
                          <a:cs typeface="Lato"/>
                          <a:sym typeface="Lato"/>
                        </a:rPr>
                        <a:t>◆</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Task 6</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Task 7</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1977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Lato"/>
                          <a:ea typeface="Lato"/>
                          <a:cs typeface="Lato"/>
                          <a:sym typeface="Lato"/>
                        </a:rPr>
                        <a:t>Task 8</a:t>
                      </a: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dirty="0">
                        <a:solidFill>
                          <a:schemeClr val="dk1"/>
                        </a:solidFill>
                        <a:latin typeface="Lato"/>
                        <a:ea typeface="Lato"/>
                        <a:cs typeface="Lato"/>
                        <a:sym typeface="Lato"/>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08297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0"/>
          <p:cNvSpPr txBox="1">
            <a:spLocks noGrp="1"/>
          </p:cNvSpPr>
          <p:nvPr>
            <p:ph type="ctrTitle"/>
          </p:nvPr>
        </p:nvSpPr>
        <p:spPr>
          <a:xfrm>
            <a:off x="2857747" y="2178774"/>
            <a:ext cx="3371700" cy="1159800"/>
          </a:xfrm>
          <a:prstGeom prst="rect">
            <a:avLst/>
          </a:prstGeom>
        </p:spPr>
        <p:txBody>
          <a:bodyPr spcFirstLastPara="1" wrap="square" lIns="91425" tIns="91425" rIns="91425" bIns="91425" anchor="b" anchorCtr="0">
            <a:noAutofit/>
          </a:bodyPr>
          <a:lstStyle/>
          <a:p>
            <a:pPr lvl="0"/>
            <a:r>
              <a:rPr lang="en" dirty="0" smtClean="0">
                <a:solidFill>
                  <a:schemeClr val="dk1"/>
                </a:solidFill>
              </a:rPr>
              <a:t>3.</a:t>
            </a:r>
            <a:r>
              <a:rPr lang="en" dirty="0"/>
              <a:t/>
            </a:r>
            <a:br>
              <a:rPr lang="en" dirty="0"/>
            </a:br>
            <a:r>
              <a:rPr lang="en-US" dirty="0" smtClean="0"/>
              <a:t>Autonomy at work </a:t>
            </a:r>
            <a:endParaRPr dirty="0"/>
          </a:p>
        </p:txBody>
      </p:sp>
    </p:spTree>
    <p:extLst>
      <p:ext uri="{BB962C8B-B14F-4D97-AF65-F5344CB8AC3E}">
        <p14:creationId xmlns:p14="http://schemas.microsoft.com/office/powerpoint/2010/main" val="326836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lvl="0"/>
            <a:r>
              <a:rPr lang="en-US" dirty="0" smtClean="0"/>
              <a:t> Autonomy </a:t>
            </a:r>
            <a:br>
              <a:rPr lang="en-US" dirty="0" smtClean="0"/>
            </a:br>
            <a:r>
              <a:rPr lang="en-US" dirty="0" err="1"/>
              <a:t>Autonomy</a:t>
            </a:r>
            <a:r>
              <a:rPr lang="en-US" dirty="0"/>
              <a:t> at work</a:t>
            </a:r>
            <a:endParaRPr dirty="0"/>
          </a:p>
        </p:txBody>
      </p:sp>
      <p:sp>
        <p:nvSpPr>
          <p:cNvPr id="622" name="Google Shape;622;p38"/>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p>
            <a:pPr indent="-381000">
              <a:lnSpc>
                <a:spcPct val="115000"/>
              </a:lnSpc>
              <a:spcBef>
                <a:spcPts val="0"/>
              </a:spcBef>
              <a:buSzPts val="2400"/>
            </a:pPr>
            <a:r>
              <a:rPr lang="en-US" dirty="0" smtClean="0"/>
              <a:t>Is </a:t>
            </a:r>
            <a:r>
              <a:rPr lang="en-US" dirty="0"/>
              <a:t>the ability to make informed decisions, without coercion</a:t>
            </a:r>
            <a:r>
              <a:rPr lang="en-US" dirty="0" smtClean="0"/>
              <a:t>.</a:t>
            </a:r>
          </a:p>
          <a:p>
            <a:pPr lvl="0" indent="-381000">
              <a:lnSpc>
                <a:spcPct val="115000"/>
              </a:lnSpc>
              <a:spcBef>
                <a:spcPts val="0"/>
              </a:spcBef>
              <a:buSzPts val="2400"/>
            </a:pPr>
            <a:r>
              <a:rPr lang="en-US" dirty="0"/>
              <a:t>Autonomy at work can include the power to make decisions about how to approach work, manage time, schedule tasks, and even decide on important aspects of the job. The level of autonomy can vary depending on the type of job, industry, and specific work environment.</a:t>
            </a:r>
          </a:p>
          <a:p>
            <a:pPr indent="-381000">
              <a:lnSpc>
                <a:spcPct val="115000"/>
              </a:lnSpc>
              <a:spcBef>
                <a:spcPts val="0"/>
              </a:spcBef>
              <a:buSzPts val="2400"/>
            </a:pPr>
            <a:endParaRPr lang="en-US" dirty="0" smtClean="0"/>
          </a:p>
          <a:p>
            <a:pPr indent="-381000">
              <a:lnSpc>
                <a:spcPct val="115000"/>
              </a:lnSpc>
              <a:spcBef>
                <a:spcPts val="0"/>
              </a:spcBef>
              <a:buSzPts val="2400"/>
            </a:pPr>
            <a:endParaRPr lang="en-US" dirty="0"/>
          </a:p>
          <a:p>
            <a:pPr lvl="0" indent="-381000">
              <a:lnSpc>
                <a:spcPct val="115000"/>
              </a:lnSpc>
              <a:spcBef>
                <a:spcPts val="0"/>
              </a:spcBef>
              <a:buSzPts val="2400"/>
            </a:pPr>
            <a:endParaRPr lang="en-US" dirty="0" smtClean="0"/>
          </a:p>
          <a:p>
            <a:pPr lvl="0" indent="-381000">
              <a:lnSpc>
                <a:spcPct val="115000"/>
              </a:lnSpc>
              <a:spcBef>
                <a:spcPts val="0"/>
              </a:spcBef>
              <a:buSzPts val="2400"/>
            </a:pPr>
            <a:endParaRPr dirty="0">
              <a:solidFill>
                <a:srgbClr val="02BDC7"/>
              </a:solidFill>
            </a:endParaRPr>
          </a:p>
        </p:txBody>
      </p:sp>
      <p:sp>
        <p:nvSpPr>
          <p:cNvPr id="623" name="Google Shape;623;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24058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8"/>
          <p:cNvSpPr txBox="1">
            <a:spLocks noGrp="1"/>
          </p:cNvSpPr>
          <p:nvPr>
            <p:ph type="title"/>
          </p:nvPr>
        </p:nvSpPr>
        <p:spPr>
          <a:xfrm>
            <a:off x="144074" y="559475"/>
            <a:ext cx="2223441" cy="2630400"/>
          </a:xfrm>
          <a:prstGeom prst="rect">
            <a:avLst/>
          </a:prstGeom>
        </p:spPr>
        <p:txBody>
          <a:bodyPr spcFirstLastPara="1" wrap="square" lIns="91425" tIns="91425" rIns="91425" bIns="91425" anchor="ctr" anchorCtr="0">
            <a:noAutofit/>
          </a:bodyPr>
          <a:lstStyle/>
          <a:p>
            <a:pPr lvl="0"/>
            <a:r>
              <a:rPr lang="en-US" dirty="0" smtClean="0"/>
              <a:t>Advantages </a:t>
            </a:r>
            <a:r>
              <a:rPr lang="en-US" dirty="0"/>
              <a:t>of</a:t>
            </a:r>
            <a:r>
              <a:rPr lang="en-US" dirty="0" smtClean="0"/>
              <a:t/>
            </a:r>
            <a:br>
              <a:rPr lang="en-US" dirty="0" smtClean="0"/>
            </a:br>
            <a:r>
              <a:rPr lang="en-US" dirty="0" smtClean="0"/>
              <a:t>Autonomy at work</a:t>
            </a:r>
            <a:endParaRPr dirty="0"/>
          </a:p>
        </p:txBody>
      </p:sp>
      <p:sp>
        <p:nvSpPr>
          <p:cNvPr id="622" name="Google Shape;622;p38"/>
          <p:cNvSpPr txBox="1">
            <a:spLocks noGrp="1"/>
          </p:cNvSpPr>
          <p:nvPr>
            <p:ph type="body" idx="1"/>
          </p:nvPr>
        </p:nvSpPr>
        <p:spPr>
          <a:xfrm>
            <a:off x="2901875" y="1033400"/>
            <a:ext cx="5292300" cy="2156475"/>
          </a:xfrm>
          <a:prstGeom prst="rect">
            <a:avLst/>
          </a:prstGeom>
        </p:spPr>
        <p:txBody>
          <a:bodyPr spcFirstLastPara="1" wrap="square" lIns="91425" tIns="91425" rIns="91425" bIns="91425" anchor="t" anchorCtr="0">
            <a:noAutofit/>
          </a:bodyPr>
          <a:lstStyle/>
          <a:p>
            <a:pPr lvl="0" indent="-381000">
              <a:lnSpc>
                <a:spcPct val="115000"/>
              </a:lnSpc>
              <a:spcBef>
                <a:spcPts val="1000"/>
              </a:spcBef>
              <a:buSzPts val="2400"/>
            </a:pPr>
            <a:r>
              <a:rPr lang="en-US" dirty="0"/>
              <a:t>Increased Motivation and Commitment</a:t>
            </a:r>
          </a:p>
          <a:p>
            <a:pPr lvl="0" indent="-381000">
              <a:lnSpc>
                <a:spcPct val="115000"/>
              </a:lnSpc>
              <a:spcBef>
                <a:spcPts val="1000"/>
              </a:spcBef>
              <a:buSzPts val="2400"/>
            </a:pPr>
            <a:r>
              <a:rPr lang="en-US" dirty="0"/>
              <a:t>Increase Creativity and Innovation</a:t>
            </a:r>
          </a:p>
          <a:p>
            <a:pPr lvl="0" indent="-381000">
              <a:lnSpc>
                <a:spcPct val="115000"/>
              </a:lnSpc>
              <a:spcBef>
                <a:spcPts val="1000"/>
              </a:spcBef>
              <a:buSzPts val="2400"/>
            </a:pPr>
            <a:r>
              <a:rPr lang="en-US" dirty="0"/>
              <a:t>Enhanced Job Satisfaction</a:t>
            </a:r>
          </a:p>
          <a:p>
            <a:pPr lvl="0" indent="-381000">
              <a:lnSpc>
                <a:spcPct val="115000"/>
              </a:lnSpc>
              <a:spcBef>
                <a:spcPts val="1000"/>
              </a:spcBef>
              <a:buSzPts val="2400"/>
            </a:pPr>
            <a:r>
              <a:rPr lang="en-US" dirty="0"/>
              <a:t>Develop Time Management Skills</a:t>
            </a:r>
          </a:p>
          <a:p>
            <a:pPr lvl="0" indent="-381000">
              <a:lnSpc>
                <a:spcPct val="115000"/>
              </a:lnSpc>
              <a:spcBef>
                <a:spcPts val="1000"/>
              </a:spcBef>
              <a:buSzPts val="2400"/>
            </a:pPr>
            <a:r>
              <a:rPr lang="en-US" dirty="0"/>
              <a:t>Reduce Stress from Over-Control</a:t>
            </a:r>
            <a:endParaRPr lang="en-US" dirty="0">
              <a:solidFill>
                <a:srgbClr val="02BDC7"/>
              </a:solidFill>
            </a:endParaRPr>
          </a:p>
        </p:txBody>
      </p:sp>
      <p:sp>
        <p:nvSpPr>
          <p:cNvPr id="623" name="Google Shape;623;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92131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8"/>
          <p:cNvSpPr txBox="1">
            <a:spLocks noGrp="1"/>
          </p:cNvSpPr>
          <p:nvPr>
            <p:ph type="title"/>
          </p:nvPr>
        </p:nvSpPr>
        <p:spPr>
          <a:xfrm>
            <a:off x="144074" y="559475"/>
            <a:ext cx="2223441" cy="2630400"/>
          </a:xfrm>
          <a:prstGeom prst="rect">
            <a:avLst/>
          </a:prstGeom>
        </p:spPr>
        <p:txBody>
          <a:bodyPr spcFirstLastPara="1" wrap="square" lIns="91425" tIns="91425" rIns="91425" bIns="91425" anchor="ctr" anchorCtr="0">
            <a:noAutofit/>
          </a:bodyPr>
          <a:lstStyle/>
          <a:p>
            <a:pPr lvl="0"/>
            <a:r>
              <a:rPr lang="en-US" dirty="0"/>
              <a:t>Disadvantages of Autonomy at work</a:t>
            </a:r>
            <a:endParaRPr dirty="0"/>
          </a:p>
        </p:txBody>
      </p:sp>
      <p:sp>
        <p:nvSpPr>
          <p:cNvPr id="622" name="Google Shape;622;p38"/>
          <p:cNvSpPr txBox="1">
            <a:spLocks noGrp="1"/>
          </p:cNvSpPr>
          <p:nvPr>
            <p:ph type="body" idx="1"/>
          </p:nvPr>
        </p:nvSpPr>
        <p:spPr>
          <a:xfrm>
            <a:off x="2901875" y="1033400"/>
            <a:ext cx="5292300" cy="2156475"/>
          </a:xfrm>
          <a:prstGeom prst="rect">
            <a:avLst/>
          </a:prstGeom>
        </p:spPr>
        <p:txBody>
          <a:bodyPr spcFirstLastPara="1" wrap="square" lIns="91425" tIns="91425" rIns="91425" bIns="91425" anchor="t" anchorCtr="0">
            <a:noAutofit/>
          </a:bodyPr>
          <a:lstStyle/>
          <a:p>
            <a:pPr lvl="0" indent="-381000">
              <a:lnSpc>
                <a:spcPct val="115000"/>
              </a:lnSpc>
              <a:spcBef>
                <a:spcPts val="1000"/>
              </a:spcBef>
              <a:buSzPts val="2400"/>
            </a:pPr>
            <a:r>
              <a:rPr lang="en-US" dirty="0"/>
              <a:t>Lack of Proper </a:t>
            </a:r>
            <a:r>
              <a:rPr lang="en-US" dirty="0" smtClean="0"/>
              <a:t>Instructions</a:t>
            </a:r>
            <a:endParaRPr lang="en-US" dirty="0"/>
          </a:p>
          <a:p>
            <a:pPr lvl="0" indent="-381000">
              <a:lnSpc>
                <a:spcPct val="115000"/>
              </a:lnSpc>
              <a:spcBef>
                <a:spcPts val="1000"/>
              </a:spcBef>
              <a:buSzPts val="2400"/>
            </a:pPr>
            <a:r>
              <a:rPr lang="en-US" dirty="0"/>
              <a:t>Risk of </a:t>
            </a:r>
            <a:r>
              <a:rPr lang="en-US" dirty="0" smtClean="0"/>
              <a:t>Overconfidence</a:t>
            </a:r>
            <a:endParaRPr lang="en-US" dirty="0"/>
          </a:p>
          <a:p>
            <a:pPr lvl="0" indent="-381000">
              <a:lnSpc>
                <a:spcPct val="115000"/>
              </a:lnSpc>
              <a:spcBef>
                <a:spcPts val="1000"/>
              </a:spcBef>
              <a:buSzPts val="2400"/>
            </a:pPr>
            <a:r>
              <a:rPr lang="en-US" dirty="0"/>
              <a:t>Potential Lack of </a:t>
            </a:r>
            <a:r>
              <a:rPr lang="en-US" dirty="0" smtClean="0"/>
              <a:t>Teamwork</a:t>
            </a:r>
            <a:endParaRPr lang="en-US" dirty="0"/>
          </a:p>
          <a:p>
            <a:pPr lvl="0" indent="-381000">
              <a:lnSpc>
                <a:spcPct val="115000"/>
              </a:lnSpc>
              <a:spcBef>
                <a:spcPts val="1000"/>
              </a:spcBef>
              <a:buSzPts val="2400"/>
            </a:pPr>
            <a:r>
              <a:rPr lang="en-US" dirty="0"/>
              <a:t>Risk of Work </a:t>
            </a:r>
            <a:r>
              <a:rPr lang="en-US" dirty="0" smtClean="0"/>
              <a:t>Overload</a:t>
            </a:r>
            <a:endParaRPr lang="en-US" dirty="0"/>
          </a:p>
          <a:p>
            <a:pPr lvl="0" indent="-381000">
              <a:lnSpc>
                <a:spcPct val="115000"/>
              </a:lnSpc>
              <a:spcBef>
                <a:spcPts val="1000"/>
              </a:spcBef>
              <a:buSzPts val="2400"/>
            </a:pPr>
            <a:r>
              <a:rPr lang="en-US" dirty="0"/>
              <a:t>Challenges in Coping with </a:t>
            </a:r>
            <a:r>
              <a:rPr lang="en-US" dirty="0" smtClean="0"/>
              <a:t>Pressure</a:t>
            </a:r>
            <a:endParaRPr lang="en-US" dirty="0">
              <a:solidFill>
                <a:srgbClr val="02BDC7"/>
              </a:solidFill>
            </a:endParaRPr>
          </a:p>
        </p:txBody>
      </p:sp>
      <p:sp>
        <p:nvSpPr>
          <p:cNvPr id="623" name="Google Shape;623;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71984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0"/>
          <p:cNvSpPr txBox="1">
            <a:spLocks noGrp="1"/>
          </p:cNvSpPr>
          <p:nvPr>
            <p:ph type="ctrTitle"/>
          </p:nvPr>
        </p:nvSpPr>
        <p:spPr>
          <a:xfrm>
            <a:off x="2573080" y="1814623"/>
            <a:ext cx="3976577" cy="1779181"/>
          </a:xfrm>
          <a:prstGeom prst="rect">
            <a:avLst/>
          </a:prstGeom>
        </p:spPr>
        <p:txBody>
          <a:bodyPr spcFirstLastPara="1" wrap="square" lIns="91425" tIns="91425" rIns="91425" bIns="91425" anchor="b" anchorCtr="0">
            <a:noAutofit/>
          </a:bodyPr>
          <a:lstStyle/>
          <a:p>
            <a:pPr lvl="0"/>
            <a:r>
              <a:rPr lang="en" dirty="0">
                <a:solidFill>
                  <a:schemeClr val="dk1"/>
                </a:solidFill>
              </a:rPr>
              <a:t>4</a:t>
            </a:r>
            <a:r>
              <a:rPr lang="en" dirty="0" smtClean="0">
                <a:solidFill>
                  <a:schemeClr val="dk1"/>
                </a:solidFill>
              </a:rPr>
              <a:t>.</a:t>
            </a:r>
            <a:r>
              <a:rPr lang="en" dirty="0"/>
              <a:t/>
            </a:r>
            <a:br>
              <a:rPr lang="en" dirty="0"/>
            </a:br>
            <a:r>
              <a:rPr lang="en-US" dirty="0" smtClean="0"/>
              <a:t>W</a:t>
            </a:r>
            <a:r>
              <a:rPr lang="en-US" dirty="0" smtClean="0"/>
              <a:t>hat’s </a:t>
            </a:r>
            <a:r>
              <a:rPr lang="en-US" dirty="0"/>
              <a:t>the </a:t>
            </a:r>
            <a:r>
              <a:rPr lang="en-US" dirty="0" smtClean="0"/>
              <a:t>smart </a:t>
            </a:r>
            <a:r>
              <a:rPr lang="en-US" dirty="0"/>
              <a:t>questions? how </a:t>
            </a:r>
            <a:r>
              <a:rPr lang="en-US" dirty="0" smtClean="0"/>
              <a:t>to </a:t>
            </a:r>
            <a:r>
              <a:rPr lang="en-US" dirty="0"/>
              <a:t>apply it on your daily </a:t>
            </a:r>
            <a:r>
              <a:rPr lang="en-US" dirty="0" smtClean="0"/>
              <a:t>basis/work </a:t>
            </a:r>
            <a:endParaRPr dirty="0"/>
          </a:p>
        </p:txBody>
      </p:sp>
    </p:spTree>
    <p:extLst>
      <p:ext uri="{BB962C8B-B14F-4D97-AF65-F5344CB8AC3E}">
        <p14:creationId xmlns:p14="http://schemas.microsoft.com/office/powerpoint/2010/main" val="3226650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463052" y="864781"/>
            <a:ext cx="2131291" cy="2275368"/>
          </a:xfrm>
          <a:prstGeom prst="rect">
            <a:avLst/>
          </a:prstGeom>
        </p:spPr>
        <p:txBody>
          <a:bodyPr spcFirstLastPara="1" wrap="square" lIns="91425" tIns="91425" rIns="91425" bIns="91425" anchor="ctr" anchorCtr="0">
            <a:noAutofit/>
          </a:bodyPr>
          <a:lstStyle/>
          <a:p>
            <a:pPr lvl="0"/>
            <a:r>
              <a:rPr lang="en-US" dirty="0" smtClean="0"/>
              <a:t>Smart </a:t>
            </a:r>
            <a:br>
              <a:rPr lang="en-US" dirty="0" smtClean="0"/>
            </a:br>
            <a:r>
              <a:rPr lang="en-US" dirty="0" smtClean="0"/>
              <a:t>questions</a:t>
            </a:r>
            <a:endParaRPr dirty="0">
              <a:latin typeface="Roboto Slab Light" panose="020B0604020202020204" charset="0"/>
              <a:ea typeface="Roboto Slab Light" panose="020B0604020202020204" charset="0"/>
            </a:endParaRPr>
          </a:p>
        </p:txBody>
      </p:sp>
      <p:sp>
        <p:nvSpPr>
          <p:cNvPr id="424" name="Google Shape;424;p20"/>
          <p:cNvSpPr txBox="1">
            <a:spLocks noGrp="1"/>
          </p:cNvSpPr>
          <p:nvPr>
            <p:ph type="body" idx="1"/>
          </p:nvPr>
        </p:nvSpPr>
        <p:spPr>
          <a:xfrm>
            <a:off x="2901875" y="1033400"/>
            <a:ext cx="5292300" cy="2992795"/>
          </a:xfrm>
          <a:prstGeom prst="rect">
            <a:avLst/>
          </a:prstGeom>
        </p:spPr>
        <p:txBody>
          <a:bodyPr spcFirstLastPara="1" wrap="square" lIns="91425" tIns="91425" rIns="91425" bIns="91425" anchor="t" anchorCtr="0">
            <a:noAutofit/>
          </a:bodyPr>
          <a:lstStyle/>
          <a:p>
            <a:pPr marL="101600" lvl="0" indent="0">
              <a:spcBef>
                <a:spcPts val="1000"/>
              </a:spcBef>
              <a:buNone/>
            </a:pPr>
            <a:r>
              <a:rPr lang="en-US" dirty="0"/>
              <a:t>Smart questions are questions that are asked thoughtfully and with quality, aimed at gaining insight, finding accurate information, and creating meaningful conversation.</a:t>
            </a:r>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308029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r>
              <a:rPr lang="en-US" b="1" dirty="0" smtClean="0"/>
              <a:t>Challenges</a:t>
            </a:r>
            <a:r>
              <a:rPr lang="en-US" dirty="0" smtClean="0"/>
              <a:t> </a:t>
            </a:r>
            <a:r>
              <a:rPr lang="en-US" b="1" dirty="0" smtClean="0"/>
              <a:t>0</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body" idx="1"/>
          </p:nvPr>
        </p:nvSpPr>
        <p:spPr>
          <a:xfrm>
            <a:off x="2683000" y="811663"/>
            <a:ext cx="1858800" cy="1811035"/>
          </a:xfrm>
          <a:prstGeom prst="rect">
            <a:avLst/>
          </a:prstGeom>
        </p:spPr>
        <p:txBody>
          <a:bodyPr spcFirstLastPara="1" wrap="square" lIns="91425" tIns="91425" rIns="91425" bIns="91425" anchor="t" anchorCtr="0">
            <a:noAutofit/>
          </a:bodyPr>
          <a:lstStyle/>
          <a:p>
            <a:pPr marL="0" indent="0">
              <a:buNone/>
            </a:pPr>
            <a:r>
              <a:rPr lang="en-US" sz="1400" b="1" dirty="0" smtClean="0">
                <a:latin typeface="Lato Light" panose="020F0302020204030203" charset="0"/>
                <a:ea typeface="Lato"/>
                <a:cs typeface="Lato"/>
                <a:sym typeface="Lato"/>
              </a:rPr>
              <a:t>1. </a:t>
            </a:r>
            <a:r>
              <a:rPr lang="en-US" sz="1400" b="1" dirty="0" smtClean="0"/>
              <a:t>Effective Communication</a:t>
            </a:r>
            <a:endParaRPr lang="en-US" b="1" dirty="0" smtClean="0"/>
          </a:p>
          <a:p>
            <a:pPr marL="0" indent="0">
              <a:buNone/>
            </a:pPr>
            <a:r>
              <a:rPr lang="en-US" sz="1200" dirty="0" smtClean="0"/>
              <a:t>Creates </a:t>
            </a:r>
            <a:r>
              <a:rPr lang="en-US" sz="1200" dirty="0"/>
              <a:t>meaningful conversations and helps convey ideas accurately.</a:t>
            </a:r>
            <a:endParaRPr lang="en-US" sz="1200" dirty="0" smtClean="0"/>
          </a:p>
        </p:txBody>
      </p:sp>
      <p:sp>
        <p:nvSpPr>
          <p:cNvPr id="543" name="Google Shape;543;p32"/>
          <p:cNvSpPr txBox="1">
            <a:spLocks noGrp="1"/>
          </p:cNvSpPr>
          <p:nvPr>
            <p:ph type="body" idx="2"/>
          </p:nvPr>
        </p:nvSpPr>
        <p:spPr>
          <a:xfrm>
            <a:off x="4541800" y="811662"/>
            <a:ext cx="1880265" cy="1811035"/>
          </a:xfrm>
          <a:prstGeom prst="rect">
            <a:avLst/>
          </a:prstGeom>
        </p:spPr>
        <p:txBody>
          <a:bodyPr spcFirstLastPara="1" wrap="square" lIns="91425" tIns="91425" rIns="91425" bIns="91425" anchor="t" anchorCtr="0">
            <a:noAutofit/>
          </a:bodyPr>
          <a:lstStyle/>
          <a:p>
            <a:pPr marL="0" indent="0">
              <a:buNone/>
            </a:pPr>
            <a:r>
              <a:rPr lang="en-US" sz="1400" b="1" dirty="0" smtClean="0">
                <a:latin typeface="Lato Light" panose="020F0302020204030203" charset="0"/>
              </a:rPr>
              <a:t>2. </a:t>
            </a:r>
            <a:r>
              <a:rPr lang="en-US" sz="1400" b="1" dirty="0"/>
              <a:t>Problem Solving </a:t>
            </a:r>
            <a:endParaRPr lang="en-US" sz="1400" b="1" dirty="0" smtClean="0"/>
          </a:p>
          <a:p>
            <a:pPr marL="0" indent="0">
              <a:buNone/>
            </a:pPr>
            <a:r>
              <a:rPr lang="en-US" sz="1200" dirty="0" smtClean="0"/>
              <a:t>Assists </a:t>
            </a:r>
            <a:r>
              <a:rPr lang="en-US" sz="1200" dirty="0"/>
              <a:t>in finding solutions through thoughtful and detailed questioning.</a:t>
            </a:r>
            <a:endParaRPr sz="1200" dirty="0"/>
          </a:p>
        </p:txBody>
      </p:sp>
      <p:sp>
        <p:nvSpPr>
          <p:cNvPr id="544" name="Google Shape;544;p32"/>
          <p:cNvSpPr txBox="1">
            <a:spLocks noGrp="1"/>
          </p:cNvSpPr>
          <p:nvPr>
            <p:ph type="body" idx="3"/>
          </p:nvPr>
        </p:nvSpPr>
        <p:spPr>
          <a:xfrm>
            <a:off x="6517279" y="811663"/>
            <a:ext cx="1858800" cy="1811036"/>
          </a:xfrm>
          <a:prstGeom prst="rect">
            <a:avLst/>
          </a:prstGeom>
        </p:spPr>
        <p:txBody>
          <a:bodyPr spcFirstLastPara="1" wrap="square" lIns="91425" tIns="91425" rIns="91425" bIns="91425" anchor="t" anchorCtr="0">
            <a:noAutofit/>
          </a:bodyPr>
          <a:lstStyle/>
          <a:p>
            <a:pPr marL="0" indent="0">
              <a:buNone/>
            </a:pPr>
            <a:r>
              <a:rPr lang="en-US" sz="1400" b="1" dirty="0" smtClean="0">
                <a:latin typeface="Lato Light" panose="020F0302020204030203" charset="0"/>
              </a:rPr>
              <a:t>3</a:t>
            </a:r>
            <a:r>
              <a:rPr lang="en-US" sz="1400" b="1" dirty="0">
                <a:latin typeface="Lato Light" panose="020F0302020204030203" charset="0"/>
              </a:rPr>
              <a:t>. </a:t>
            </a:r>
            <a:r>
              <a:rPr lang="en-US" sz="1400" b="1" dirty="0" smtClean="0">
                <a:latin typeface="Lato Light" panose="020F0302020204030203" charset="0"/>
              </a:rPr>
              <a:t>Building</a:t>
            </a:r>
          </a:p>
          <a:p>
            <a:pPr marL="0" indent="0">
              <a:buNone/>
            </a:pPr>
            <a:r>
              <a:rPr lang="en-US" sz="1400" b="1" dirty="0" smtClean="0">
                <a:latin typeface="Lato Light" panose="020F0302020204030203" charset="0"/>
              </a:rPr>
              <a:t>Relationships </a:t>
            </a:r>
          </a:p>
          <a:p>
            <a:pPr marL="0" indent="0">
              <a:buNone/>
            </a:pPr>
            <a:r>
              <a:rPr lang="en-US" sz="1200" dirty="0" smtClean="0"/>
              <a:t>Creating a positive and respectful conversation environment helps build better relationships.</a:t>
            </a:r>
            <a:endParaRPr sz="1200" dirty="0"/>
          </a:p>
        </p:txBody>
      </p:sp>
      <p:sp>
        <p:nvSpPr>
          <p:cNvPr id="545" name="Google Shape;545;p32"/>
          <p:cNvSpPr txBox="1">
            <a:spLocks noGrp="1"/>
          </p:cNvSpPr>
          <p:nvPr>
            <p:ph type="title"/>
          </p:nvPr>
        </p:nvSpPr>
        <p:spPr>
          <a:xfrm>
            <a:off x="115721" y="418063"/>
            <a:ext cx="2142000" cy="2630400"/>
          </a:xfrm>
          <a:prstGeom prst="rect">
            <a:avLst/>
          </a:prstGeom>
        </p:spPr>
        <p:txBody>
          <a:bodyPr spcFirstLastPara="1" wrap="square" lIns="91425" tIns="91425" rIns="91425" bIns="91425" anchor="ctr" anchorCtr="0">
            <a:noAutofit/>
          </a:bodyPr>
          <a:lstStyle/>
          <a:p>
            <a:pPr lvl="0"/>
            <a:r>
              <a:rPr lang="en-US" dirty="0" smtClean="0"/>
              <a:t>Apply smart question </a:t>
            </a:r>
            <a:r>
              <a:rPr lang="en-US" dirty="0"/>
              <a:t>it on your daily basis/work</a:t>
            </a:r>
            <a:endParaRPr dirty="0"/>
          </a:p>
        </p:txBody>
      </p:sp>
      <p:sp>
        <p:nvSpPr>
          <p:cNvPr id="546" name="Google Shape;546;p32"/>
          <p:cNvSpPr txBox="1">
            <a:spLocks noGrp="1"/>
          </p:cNvSpPr>
          <p:nvPr>
            <p:ph type="body" idx="1"/>
          </p:nvPr>
        </p:nvSpPr>
        <p:spPr>
          <a:xfrm>
            <a:off x="2683000" y="2622698"/>
            <a:ext cx="1858801" cy="1651501"/>
          </a:xfrm>
          <a:prstGeom prst="rect">
            <a:avLst/>
          </a:prstGeom>
        </p:spPr>
        <p:txBody>
          <a:bodyPr spcFirstLastPara="1" wrap="square" lIns="91425" tIns="91425" rIns="91425" bIns="91425" numCol="1" anchor="t" anchorCtr="0">
            <a:noAutofit/>
          </a:bodyPr>
          <a:lstStyle/>
          <a:p>
            <a:pPr marL="0" indent="0">
              <a:buNone/>
            </a:pPr>
            <a:r>
              <a:rPr lang="en-US" sz="1400" b="1" dirty="0" smtClean="0">
                <a:latin typeface="Lato Light" panose="020F0302020204030203" charset="0"/>
              </a:rPr>
              <a:t>4</a:t>
            </a:r>
            <a:r>
              <a:rPr lang="en-US" sz="1400" b="1" dirty="0">
                <a:latin typeface="Lato Light" panose="020F0302020204030203" charset="0"/>
              </a:rPr>
              <a:t>. Knowledge Development </a:t>
            </a:r>
            <a:endParaRPr lang="en-US" sz="1400" b="1" dirty="0" smtClean="0">
              <a:latin typeface="Lato Light" panose="020F0302020204030203" charset="0"/>
            </a:endParaRPr>
          </a:p>
          <a:p>
            <a:pPr marL="0" indent="0">
              <a:buNone/>
            </a:pPr>
            <a:r>
              <a:rPr lang="en-US" sz="1200" dirty="0"/>
              <a:t>Encourage learning and finding new information through asking diverse topical questions.</a:t>
            </a:r>
            <a:endParaRPr sz="1200" b="1" dirty="0"/>
          </a:p>
        </p:txBody>
      </p:sp>
      <p:sp>
        <p:nvSpPr>
          <p:cNvPr id="547" name="Google Shape;547;p32"/>
          <p:cNvSpPr txBox="1">
            <a:spLocks noGrp="1"/>
          </p:cNvSpPr>
          <p:nvPr>
            <p:ph type="body" idx="2"/>
          </p:nvPr>
        </p:nvSpPr>
        <p:spPr>
          <a:xfrm>
            <a:off x="4658479" y="2622697"/>
            <a:ext cx="1858800" cy="1924501"/>
          </a:xfrm>
          <a:prstGeom prst="rect">
            <a:avLst/>
          </a:prstGeom>
        </p:spPr>
        <p:txBody>
          <a:bodyPr spcFirstLastPara="1" wrap="square" lIns="91425" tIns="91425" rIns="91425" bIns="91425" anchor="t" anchorCtr="0">
            <a:noAutofit/>
          </a:bodyPr>
          <a:lstStyle/>
          <a:p>
            <a:pPr marL="0" indent="0">
              <a:buNone/>
            </a:pPr>
            <a:r>
              <a:rPr lang="fr-FR" sz="1400" b="1" dirty="0" smtClean="0">
                <a:latin typeface="Lato Light" panose="020F0302020204030203" charset="0"/>
                <a:ea typeface="Lato"/>
                <a:cs typeface="Lato"/>
                <a:sym typeface="Lato"/>
              </a:rPr>
              <a:t>5</a:t>
            </a:r>
            <a:r>
              <a:rPr lang="fr-FR" sz="1400" b="1" dirty="0">
                <a:latin typeface="Lato Light" panose="020F0302020204030203" charset="0"/>
                <a:ea typeface="Lato"/>
                <a:cs typeface="Lato"/>
                <a:sym typeface="Lato"/>
              </a:rPr>
              <a:t>. </a:t>
            </a:r>
            <a:r>
              <a:rPr lang="fr-FR" sz="1400" b="1" dirty="0" err="1">
                <a:latin typeface="Lato Light" panose="020F0302020204030203" charset="0"/>
                <a:ea typeface="Lato"/>
                <a:cs typeface="Lato"/>
                <a:sym typeface="Lato"/>
              </a:rPr>
              <a:t>Enhance</a:t>
            </a:r>
            <a:r>
              <a:rPr lang="fr-FR" sz="1400" b="1" dirty="0">
                <a:latin typeface="Lato Light" panose="020F0302020204030203" charset="0"/>
                <a:ea typeface="Lato"/>
                <a:cs typeface="Lato"/>
                <a:sym typeface="Lato"/>
              </a:rPr>
              <a:t> </a:t>
            </a:r>
            <a:r>
              <a:rPr lang="fr-FR" sz="1400" b="1" dirty="0" err="1">
                <a:latin typeface="Lato Light" panose="020F0302020204030203" charset="0"/>
                <a:ea typeface="Lato"/>
                <a:cs typeface="Lato"/>
                <a:sym typeface="Lato"/>
              </a:rPr>
              <a:t>Understanding</a:t>
            </a:r>
            <a:r>
              <a:rPr lang="fr-FR" sz="1400" b="1" dirty="0">
                <a:latin typeface="Lato Light" panose="020F0302020204030203" charset="0"/>
                <a:ea typeface="Lato"/>
                <a:cs typeface="Lato"/>
                <a:sym typeface="Lato"/>
              </a:rPr>
              <a:t> </a:t>
            </a:r>
            <a:endParaRPr lang="fr-FR" sz="1400" b="1" dirty="0" smtClean="0">
              <a:latin typeface="Lato Light" panose="020F0302020204030203" charset="0"/>
              <a:ea typeface="Lato"/>
              <a:cs typeface="Lato"/>
              <a:sym typeface="Lato"/>
            </a:endParaRPr>
          </a:p>
          <a:p>
            <a:pPr marL="0" indent="0">
              <a:buNone/>
            </a:pPr>
            <a:r>
              <a:rPr lang="en-US" sz="1200" dirty="0"/>
              <a:t>Helps people better understand others and the issues around them, thereby increasing understanding and understanding.</a:t>
            </a:r>
            <a:endParaRPr sz="1200" dirty="0"/>
          </a:p>
        </p:txBody>
      </p:sp>
      <p:sp>
        <p:nvSpPr>
          <p:cNvPr id="549" name="Google Shape;549;p3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823260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8"/>
          <p:cNvSpPr txBox="1">
            <a:spLocks noGrp="1"/>
          </p:cNvSpPr>
          <p:nvPr>
            <p:ph type="title"/>
          </p:nvPr>
        </p:nvSpPr>
        <p:spPr>
          <a:xfrm>
            <a:off x="144074" y="559475"/>
            <a:ext cx="2223441" cy="2630400"/>
          </a:xfrm>
          <a:prstGeom prst="rect">
            <a:avLst/>
          </a:prstGeom>
        </p:spPr>
        <p:txBody>
          <a:bodyPr spcFirstLastPara="1" wrap="square" lIns="91425" tIns="91425" rIns="91425" bIns="91425" anchor="ctr" anchorCtr="0">
            <a:noAutofit/>
          </a:bodyPr>
          <a:lstStyle/>
          <a:p>
            <a:pPr lvl="0"/>
            <a:r>
              <a:rPr lang="en-US" dirty="0" smtClean="0"/>
              <a:t>Advantages </a:t>
            </a:r>
            <a:r>
              <a:rPr lang="en-US" dirty="0"/>
              <a:t>of</a:t>
            </a:r>
            <a:r>
              <a:rPr lang="en-US" dirty="0" smtClean="0"/>
              <a:t/>
            </a:r>
            <a:br>
              <a:rPr lang="en-US" dirty="0" smtClean="0"/>
            </a:br>
            <a:r>
              <a:rPr lang="en-US" dirty="0"/>
              <a:t>smart question</a:t>
            </a:r>
            <a:endParaRPr dirty="0"/>
          </a:p>
        </p:txBody>
      </p:sp>
      <p:sp>
        <p:nvSpPr>
          <p:cNvPr id="622" name="Google Shape;622;p38"/>
          <p:cNvSpPr txBox="1">
            <a:spLocks noGrp="1"/>
          </p:cNvSpPr>
          <p:nvPr>
            <p:ph type="body" idx="1"/>
          </p:nvPr>
        </p:nvSpPr>
        <p:spPr>
          <a:xfrm>
            <a:off x="2901875" y="1033400"/>
            <a:ext cx="5292300" cy="2156475"/>
          </a:xfrm>
          <a:prstGeom prst="rect">
            <a:avLst/>
          </a:prstGeom>
        </p:spPr>
        <p:txBody>
          <a:bodyPr spcFirstLastPara="1" wrap="square" lIns="91425" tIns="91425" rIns="91425" bIns="91425" anchor="t" anchorCtr="0">
            <a:noAutofit/>
          </a:bodyPr>
          <a:lstStyle/>
          <a:p>
            <a:pPr lvl="0" indent="-381000">
              <a:lnSpc>
                <a:spcPct val="115000"/>
              </a:lnSpc>
              <a:spcBef>
                <a:spcPts val="1000"/>
              </a:spcBef>
              <a:buSzPts val="2400"/>
            </a:pPr>
            <a:r>
              <a:rPr lang="en-US" dirty="0"/>
              <a:t>Effective </a:t>
            </a:r>
            <a:r>
              <a:rPr lang="en-US" dirty="0" smtClean="0"/>
              <a:t>Communication</a:t>
            </a:r>
          </a:p>
          <a:p>
            <a:pPr lvl="0" indent="-381000">
              <a:lnSpc>
                <a:spcPct val="115000"/>
              </a:lnSpc>
              <a:spcBef>
                <a:spcPts val="1000"/>
              </a:spcBef>
              <a:buSzPts val="2400"/>
            </a:pPr>
            <a:r>
              <a:rPr lang="en-US" dirty="0"/>
              <a:t>Search for Accurate </a:t>
            </a:r>
            <a:r>
              <a:rPr lang="en-US" dirty="0" smtClean="0"/>
              <a:t>Information</a:t>
            </a:r>
          </a:p>
          <a:p>
            <a:pPr lvl="0" indent="-381000">
              <a:lnSpc>
                <a:spcPct val="115000"/>
              </a:lnSpc>
              <a:spcBef>
                <a:spcPts val="1000"/>
              </a:spcBef>
              <a:buSzPts val="2400"/>
            </a:pPr>
            <a:r>
              <a:rPr lang="en-US" dirty="0"/>
              <a:t>Encourage </a:t>
            </a:r>
            <a:r>
              <a:rPr lang="en-US" dirty="0" smtClean="0"/>
              <a:t>Learning</a:t>
            </a:r>
          </a:p>
          <a:p>
            <a:pPr lvl="0" indent="-381000">
              <a:lnSpc>
                <a:spcPct val="115000"/>
              </a:lnSpc>
              <a:spcBef>
                <a:spcPts val="1000"/>
              </a:spcBef>
              <a:buSzPts val="2400"/>
            </a:pPr>
            <a:r>
              <a:rPr lang="en-US" dirty="0"/>
              <a:t>Creating Meaningful </a:t>
            </a:r>
            <a:r>
              <a:rPr lang="en-US" dirty="0" smtClean="0"/>
              <a:t>Conversations</a:t>
            </a:r>
          </a:p>
          <a:p>
            <a:pPr lvl="0" indent="-381000">
              <a:lnSpc>
                <a:spcPct val="115000"/>
              </a:lnSpc>
              <a:spcBef>
                <a:spcPts val="1000"/>
              </a:spcBef>
              <a:buSzPts val="2400"/>
            </a:pPr>
            <a:r>
              <a:rPr lang="en-US" dirty="0"/>
              <a:t>Developing Analytical and Thinking Skills</a:t>
            </a:r>
            <a:endParaRPr lang="en-US" dirty="0">
              <a:solidFill>
                <a:srgbClr val="02BDC7"/>
              </a:solidFill>
            </a:endParaRPr>
          </a:p>
        </p:txBody>
      </p:sp>
      <p:sp>
        <p:nvSpPr>
          <p:cNvPr id="623" name="Google Shape;623;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708272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8"/>
          <p:cNvSpPr txBox="1">
            <a:spLocks noGrp="1"/>
          </p:cNvSpPr>
          <p:nvPr>
            <p:ph type="title"/>
          </p:nvPr>
        </p:nvSpPr>
        <p:spPr>
          <a:xfrm>
            <a:off x="144074" y="559475"/>
            <a:ext cx="2223441" cy="2630400"/>
          </a:xfrm>
          <a:prstGeom prst="rect">
            <a:avLst/>
          </a:prstGeom>
        </p:spPr>
        <p:txBody>
          <a:bodyPr spcFirstLastPara="1" wrap="square" lIns="91425" tIns="91425" rIns="91425" bIns="91425" anchor="ctr" anchorCtr="0">
            <a:noAutofit/>
          </a:bodyPr>
          <a:lstStyle/>
          <a:p>
            <a:pPr lvl="0"/>
            <a:r>
              <a:rPr lang="en-US" dirty="0"/>
              <a:t>Disadvantages of smart question </a:t>
            </a:r>
            <a:endParaRPr dirty="0"/>
          </a:p>
        </p:txBody>
      </p:sp>
      <p:sp>
        <p:nvSpPr>
          <p:cNvPr id="622" name="Google Shape;622;p38"/>
          <p:cNvSpPr txBox="1">
            <a:spLocks noGrp="1"/>
          </p:cNvSpPr>
          <p:nvPr>
            <p:ph type="body" idx="1"/>
          </p:nvPr>
        </p:nvSpPr>
        <p:spPr>
          <a:xfrm>
            <a:off x="2901875" y="1033400"/>
            <a:ext cx="5292300" cy="3106209"/>
          </a:xfrm>
          <a:prstGeom prst="rect">
            <a:avLst/>
          </a:prstGeom>
        </p:spPr>
        <p:txBody>
          <a:bodyPr spcFirstLastPara="1" wrap="square" lIns="91425" tIns="91425" rIns="91425" bIns="91425" anchor="t" anchorCtr="0">
            <a:noAutofit/>
          </a:bodyPr>
          <a:lstStyle/>
          <a:p>
            <a:pPr lvl="0" indent="-381000">
              <a:lnSpc>
                <a:spcPct val="115000"/>
              </a:lnSpc>
              <a:spcBef>
                <a:spcPts val="1000"/>
              </a:spcBef>
              <a:buSzPts val="2400"/>
            </a:pPr>
            <a:r>
              <a:rPr lang="en-US" dirty="0"/>
              <a:t>May Cause Loss of Audience </a:t>
            </a:r>
            <a:r>
              <a:rPr lang="en-US" dirty="0" smtClean="0"/>
              <a:t>Answer</a:t>
            </a:r>
          </a:p>
          <a:p>
            <a:pPr lvl="0" indent="-381000">
              <a:lnSpc>
                <a:spcPct val="115000"/>
              </a:lnSpc>
              <a:spcBef>
                <a:spcPts val="1000"/>
              </a:spcBef>
              <a:buSzPts val="2400"/>
            </a:pPr>
            <a:r>
              <a:rPr lang="en-US" dirty="0" smtClean="0"/>
              <a:t>Time Required</a:t>
            </a:r>
          </a:p>
          <a:p>
            <a:pPr lvl="0" indent="-381000">
              <a:lnSpc>
                <a:spcPct val="115000"/>
              </a:lnSpc>
              <a:spcBef>
                <a:spcPts val="1000"/>
              </a:spcBef>
              <a:buSzPts val="2400"/>
            </a:pPr>
            <a:r>
              <a:rPr lang="en-US" dirty="0"/>
              <a:t>High Question Asking Skills </a:t>
            </a:r>
            <a:r>
              <a:rPr lang="en-US" dirty="0" smtClean="0"/>
              <a:t>Required</a:t>
            </a:r>
          </a:p>
          <a:p>
            <a:pPr lvl="0" indent="-381000">
              <a:lnSpc>
                <a:spcPct val="115000"/>
              </a:lnSpc>
              <a:spcBef>
                <a:spcPts val="1000"/>
              </a:spcBef>
              <a:buSzPts val="2400"/>
            </a:pPr>
            <a:r>
              <a:rPr lang="en-US" dirty="0" smtClean="0"/>
              <a:t>Risk </a:t>
            </a:r>
            <a:r>
              <a:rPr lang="en-US" dirty="0"/>
              <a:t>of Work </a:t>
            </a:r>
            <a:r>
              <a:rPr lang="en-US" dirty="0" smtClean="0"/>
              <a:t>Overload</a:t>
            </a:r>
            <a:endParaRPr lang="en-US" dirty="0"/>
          </a:p>
          <a:p>
            <a:pPr lvl="0" indent="-381000">
              <a:lnSpc>
                <a:spcPct val="115000"/>
              </a:lnSpc>
              <a:spcBef>
                <a:spcPts val="1000"/>
              </a:spcBef>
              <a:buSzPts val="2400"/>
            </a:pPr>
            <a:r>
              <a:rPr lang="en-US" dirty="0"/>
              <a:t>Not Suitable in All </a:t>
            </a:r>
            <a:r>
              <a:rPr lang="en-US" dirty="0" smtClean="0"/>
              <a:t>Situations</a:t>
            </a:r>
          </a:p>
          <a:p>
            <a:pPr lvl="0" indent="-381000">
              <a:lnSpc>
                <a:spcPct val="115000"/>
              </a:lnSpc>
              <a:spcBef>
                <a:spcPts val="1000"/>
              </a:spcBef>
              <a:buSzPts val="2400"/>
            </a:pPr>
            <a:r>
              <a:rPr lang="en-US" dirty="0"/>
              <a:t>Can Cause </a:t>
            </a:r>
            <a:r>
              <a:rPr lang="en-US" dirty="0" smtClean="0"/>
              <a:t>Stress</a:t>
            </a:r>
          </a:p>
          <a:p>
            <a:pPr lvl="0" indent="-381000">
              <a:lnSpc>
                <a:spcPct val="115000"/>
              </a:lnSpc>
              <a:spcBef>
                <a:spcPts val="1000"/>
              </a:spcBef>
              <a:buSzPts val="2400"/>
            </a:pPr>
            <a:endParaRPr lang="en-US" dirty="0">
              <a:solidFill>
                <a:srgbClr val="02BDC7"/>
              </a:solidFill>
            </a:endParaRPr>
          </a:p>
        </p:txBody>
      </p:sp>
      <p:sp>
        <p:nvSpPr>
          <p:cNvPr id="623" name="Google Shape;623;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860771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a:off x="685800" y="1507150"/>
            <a:ext cx="6593700" cy="1159800"/>
          </a:xfrm>
          <a:prstGeom prst="rect">
            <a:avLst/>
          </a:prstGeom>
        </p:spPr>
        <p:txBody>
          <a:bodyPr spcFirstLastPara="1" wrap="square" lIns="91425" tIns="91425" rIns="91425" bIns="91425" anchor="ctr" anchorCtr="0">
            <a:noAutofit/>
          </a:bodyPr>
          <a:lstStyle/>
          <a:p>
            <a:pPr lvl="0"/>
            <a:r>
              <a:rPr lang="en-US" sz="6000" dirty="0">
                <a:solidFill>
                  <a:schemeClr val="bg1"/>
                </a:solidFill>
              </a:rPr>
              <a:t>Thank </a:t>
            </a:r>
            <a:r>
              <a:rPr lang="en-US" sz="6000" dirty="0" smtClean="0">
                <a:solidFill>
                  <a:schemeClr val="bg1"/>
                </a:solidFill>
              </a:rPr>
              <a:t>you</a:t>
            </a:r>
            <a:endParaRPr sz="6000" dirty="0">
              <a:solidFill>
                <a:srgbClr val="FFFFFF"/>
              </a:solidFill>
            </a:endParaRPr>
          </a:p>
        </p:txBody>
      </p:sp>
      <p:sp>
        <p:nvSpPr>
          <p:cNvPr id="615" name="Google Shape;615;p37"/>
          <p:cNvSpPr txBox="1">
            <a:spLocks noGrp="1"/>
          </p:cNvSpPr>
          <p:nvPr>
            <p:ph type="subTitle" idx="4294967295"/>
          </p:nvPr>
        </p:nvSpPr>
        <p:spPr>
          <a:xfrm>
            <a:off x="685800" y="2401970"/>
            <a:ext cx="6593700" cy="1769700"/>
          </a:xfrm>
          <a:prstGeom prst="rect">
            <a:avLst/>
          </a:prstGeom>
        </p:spPr>
        <p:txBody>
          <a:bodyPr spcFirstLastPara="1" wrap="square" lIns="91425" tIns="91425" rIns="91425" bIns="91425" anchor="t" anchorCtr="0">
            <a:noAutofit/>
          </a:bodyPr>
          <a:lstStyle/>
          <a:p>
            <a:pPr marL="0" lvl="0" indent="0">
              <a:buNone/>
            </a:pPr>
            <a:r>
              <a:rPr lang="en-US" sz="3600" dirty="0" smtClean="0">
                <a:solidFill>
                  <a:schemeClr val="bg1"/>
                </a:solidFill>
              </a:rPr>
              <a:t>for </a:t>
            </a:r>
            <a:r>
              <a:rPr lang="en-US" sz="3600" dirty="0">
                <a:solidFill>
                  <a:schemeClr val="bg1"/>
                </a:solidFill>
              </a:rPr>
              <a:t>watching my </a:t>
            </a:r>
            <a:r>
              <a:rPr lang="en-US" sz="3600" dirty="0" smtClean="0">
                <a:solidFill>
                  <a:schemeClr val="bg1"/>
                </a:solidFill>
              </a:rPr>
              <a:t>presentation </a:t>
            </a:r>
            <a:endParaRPr dirty="0">
              <a:solidFill>
                <a:schemeClr val="bg1"/>
              </a:solidFill>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241132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19"/>
          <p:cNvSpPr txBox="1">
            <a:spLocks noGrp="1"/>
          </p:cNvSpPr>
          <p:nvPr>
            <p:ph type="body" idx="1"/>
          </p:nvPr>
        </p:nvSpPr>
        <p:spPr>
          <a:xfrm>
            <a:off x="1242275" y="1704600"/>
            <a:ext cx="6659700" cy="2987902"/>
          </a:xfrm>
          <a:prstGeom prst="rect">
            <a:avLst/>
          </a:prstGeom>
        </p:spPr>
        <p:txBody>
          <a:bodyPr spcFirstLastPara="1" wrap="square" lIns="91425" tIns="91425" rIns="91425" bIns="91425" anchor="t" anchorCtr="0">
            <a:noAutofit/>
          </a:bodyPr>
          <a:lstStyle/>
          <a:p>
            <a:pPr marL="0" lvl="0" indent="0" algn="l">
              <a:spcAft>
                <a:spcPts val="1000"/>
              </a:spcAft>
              <a:buNone/>
            </a:pPr>
            <a:r>
              <a:rPr lang="en-US" sz="2000" dirty="0" smtClean="0"/>
              <a:t>1. What </a:t>
            </a:r>
            <a:r>
              <a:rPr lang="en-US" sz="2000" dirty="0"/>
              <a:t>is the top down approach? Please share with us how to apply it to your exercises in the program</a:t>
            </a:r>
            <a:r>
              <a:rPr lang="en-US" sz="2000" dirty="0" smtClean="0"/>
              <a:t>?</a:t>
            </a:r>
          </a:p>
          <a:p>
            <a:pPr marL="0" lvl="0" indent="0" algn="l">
              <a:spcAft>
                <a:spcPts val="1000"/>
              </a:spcAft>
              <a:buNone/>
            </a:pPr>
            <a:r>
              <a:rPr lang="en-US" sz="2000" dirty="0" smtClean="0"/>
              <a:t>2. </a:t>
            </a:r>
            <a:r>
              <a:rPr lang="en" sz="2000" dirty="0"/>
              <a:t>L</a:t>
            </a:r>
            <a:r>
              <a:rPr lang="en-US" sz="2000" dirty="0"/>
              <a:t>earning how to learn and learn faint </a:t>
            </a:r>
            <a:r>
              <a:rPr lang="en-US" sz="2000" dirty="0" smtClean="0"/>
              <a:t>?</a:t>
            </a:r>
          </a:p>
          <a:p>
            <a:pPr marL="0" lvl="0" indent="0" algn="l">
              <a:spcAft>
                <a:spcPts val="1000"/>
              </a:spcAft>
              <a:buNone/>
            </a:pPr>
            <a:r>
              <a:rPr lang="en-US" sz="2000" dirty="0" smtClean="0"/>
              <a:t>3. </a:t>
            </a:r>
            <a:r>
              <a:rPr lang="en-US" sz="2000" dirty="0"/>
              <a:t>Autonomy at work </a:t>
            </a:r>
            <a:r>
              <a:rPr lang="en-US" sz="2000" dirty="0" smtClean="0"/>
              <a:t>?</a:t>
            </a:r>
          </a:p>
          <a:p>
            <a:pPr marL="0" lvl="0" indent="0" algn="l">
              <a:spcAft>
                <a:spcPts val="1000"/>
              </a:spcAft>
              <a:buNone/>
            </a:pPr>
            <a:r>
              <a:rPr lang="en-US" sz="2000" dirty="0" smtClean="0"/>
              <a:t>4.</a:t>
            </a:r>
            <a:r>
              <a:rPr lang="en-US" sz="2000" dirty="0"/>
              <a:t> What’s the smart questions? how to apply it on your daily basis/work ?</a:t>
            </a:r>
            <a:endParaRPr lang="en-US" sz="2000" dirty="0" smtClean="0"/>
          </a:p>
          <a:p>
            <a:pPr marL="0" lvl="0" indent="0" algn="l">
              <a:spcAft>
                <a:spcPts val="1000"/>
              </a:spcAft>
              <a:buNone/>
            </a:pPr>
            <a:endParaRPr lang="en-US" sz="2000" dirty="0" smtClean="0"/>
          </a:p>
          <a:p>
            <a:pPr marL="0" lvl="0" indent="0" algn="l">
              <a:spcAft>
                <a:spcPts val="1000"/>
              </a:spcAft>
              <a:buNone/>
            </a:pPr>
            <a:endParaRPr sz="2000" dirty="0"/>
          </a:p>
        </p:txBody>
      </p:sp>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11524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2" name="Google Shape;412;p18"/>
          <p:cNvSpPr txBox="1">
            <a:spLocks noGrp="1"/>
          </p:cNvSpPr>
          <p:nvPr>
            <p:ph type="subTitle" idx="1"/>
          </p:nvPr>
        </p:nvSpPr>
        <p:spPr>
          <a:xfrm>
            <a:off x="2750290" y="1183756"/>
            <a:ext cx="3650512" cy="2402959"/>
          </a:xfrm>
          <a:prstGeom prst="rect">
            <a:avLst/>
          </a:prstGeom>
        </p:spPr>
        <p:txBody>
          <a:bodyPr spcFirstLastPara="1" wrap="square" lIns="91425" tIns="91425" rIns="91425" bIns="91425" anchor="t" anchorCtr="0">
            <a:noAutofit/>
          </a:bodyPr>
          <a:lstStyle/>
          <a:p>
            <a:pPr marL="0" lvl="0" indent="0">
              <a:spcAft>
                <a:spcPts val="1000"/>
              </a:spcAft>
            </a:pPr>
            <a:r>
              <a:rPr lang="en" sz="3000" dirty="0" smtClean="0">
                <a:solidFill>
                  <a:schemeClr val="dk1"/>
                </a:solidFill>
                <a:latin typeface="Roboto Slab Light" panose="020B0604020202020204" charset="0"/>
                <a:ea typeface="Roboto Slab Light" panose="020B0604020202020204" charset="0"/>
              </a:rPr>
              <a:t>1. </a:t>
            </a:r>
          </a:p>
          <a:p>
            <a:pPr marL="0" lvl="0" indent="0">
              <a:spcAft>
                <a:spcPts val="1000"/>
              </a:spcAft>
            </a:pPr>
            <a:r>
              <a:rPr lang="en-US" sz="2400" dirty="0" smtClean="0">
                <a:solidFill>
                  <a:schemeClr val="accent1"/>
                </a:solidFill>
                <a:latin typeface="Roboto Slab Light" panose="020B0604020202020204" charset="0"/>
                <a:ea typeface="Roboto Slab Light" panose="020B0604020202020204" charset="0"/>
                <a:cs typeface="Times New Roman" panose="02020603050405020304" pitchFamily="18" charset="0"/>
              </a:rPr>
              <a:t>What's </a:t>
            </a:r>
            <a:r>
              <a:rPr lang="en-US" sz="2400" dirty="0">
                <a:solidFill>
                  <a:schemeClr val="accent1"/>
                </a:solidFill>
                <a:latin typeface="Roboto Slab Light" panose="020B0604020202020204" charset="0"/>
                <a:ea typeface="Roboto Slab Light" panose="020B0604020202020204" charset="0"/>
                <a:cs typeface="Times New Roman" panose="02020603050405020304" pitchFamily="18" charset="0"/>
              </a:rPr>
              <a:t>top down approach and please share us how to apply it on your assignment on the </a:t>
            </a:r>
            <a:r>
              <a:rPr lang="en-US" sz="2400" dirty="0" smtClean="0">
                <a:solidFill>
                  <a:schemeClr val="accent1"/>
                </a:solidFill>
                <a:latin typeface="Roboto Slab Light" panose="020B0604020202020204" charset="0"/>
                <a:ea typeface="Roboto Slab Light" panose="020B0604020202020204" charset="0"/>
                <a:cs typeface="Times New Roman" panose="02020603050405020304" pitchFamily="18" charset="0"/>
              </a:rPr>
              <a:t>program </a:t>
            </a:r>
            <a:endParaRPr sz="2400" dirty="0">
              <a:solidFill>
                <a:schemeClr val="accent1"/>
              </a:solidFill>
              <a:latin typeface="Roboto Slab Light" panose="020B0604020202020204" charset="0"/>
              <a:ea typeface="Roboto Slab Light" panose="020B060402020202020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0"/>
          <p:cNvSpPr txBox="1">
            <a:spLocks noGrp="1"/>
          </p:cNvSpPr>
          <p:nvPr>
            <p:ph type="title"/>
          </p:nvPr>
        </p:nvSpPr>
        <p:spPr>
          <a:xfrm>
            <a:off x="463052" y="864781"/>
            <a:ext cx="2131291" cy="2275368"/>
          </a:xfrm>
          <a:prstGeom prst="rect">
            <a:avLst/>
          </a:prstGeom>
        </p:spPr>
        <p:txBody>
          <a:bodyPr spcFirstLastPara="1" wrap="square" lIns="91425" tIns="91425" rIns="91425" bIns="91425" anchor="ctr" anchorCtr="0">
            <a:noAutofit/>
          </a:bodyPr>
          <a:lstStyle/>
          <a:p>
            <a:pPr lvl="0"/>
            <a:r>
              <a:rPr lang="en-US" dirty="0" smtClean="0">
                <a:latin typeface="Roboto Slab Light" panose="020B0604020202020204" charset="0"/>
                <a:ea typeface="Roboto Slab Light" panose="020B0604020202020204" charset="0"/>
              </a:rPr>
              <a:t>Top down</a:t>
            </a:r>
            <a:br>
              <a:rPr lang="en-US" dirty="0" smtClean="0">
                <a:latin typeface="Roboto Slab Light" panose="020B0604020202020204" charset="0"/>
                <a:ea typeface="Roboto Slab Light" panose="020B0604020202020204" charset="0"/>
              </a:rPr>
            </a:br>
            <a:r>
              <a:rPr lang="en-US" dirty="0" smtClean="0">
                <a:latin typeface="Roboto Slab Light" panose="020B0604020202020204" charset="0"/>
                <a:ea typeface="Roboto Slab Light" panose="020B0604020202020204" charset="0"/>
              </a:rPr>
              <a:t>approach</a:t>
            </a:r>
            <a:endParaRPr dirty="0">
              <a:latin typeface="Roboto Slab Light" panose="020B0604020202020204" charset="0"/>
              <a:ea typeface="Roboto Slab Light" panose="020B0604020202020204" charset="0"/>
            </a:endParaRPr>
          </a:p>
        </p:txBody>
      </p:sp>
      <p:sp>
        <p:nvSpPr>
          <p:cNvPr id="424" name="Google Shape;424;p20"/>
          <p:cNvSpPr txBox="1">
            <a:spLocks noGrp="1"/>
          </p:cNvSpPr>
          <p:nvPr>
            <p:ph type="body" idx="1"/>
          </p:nvPr>
        </p:nvSpPr>
        <p:spPr>
          <a:xfrm>
            <a:off x="2901875" y="1033400"/>
            <a:ext cx="5292300" cy="2992795"/>
          </a:xfrm>
          <a:prstGeom prst="rect">
            <a:avLst/>
          </a:prstGeom>
        </p:spPr>
        <p:txBody>
          <a:bodyPr spcFirstLastPara="1" wrap="square" lIns="91425" tIns="91425" rIns="91425" bIns="91425" anchor="t" anchorCtr="0">
            <a:noAutofit/>
          </a:bodyPr>
          <a:lstStyle/>
          <a:p>
            <a:pPr lvl="0">
              <a:spcBef>
                <a:spcPts val="1000"/>
              </a:spcBef>
            </a:pPr>
            <a:r>
              <a:rPr lang="en-US" dirty="0"/>
              <a:t>I</a:t>
            </a:r>
            <a:r>
              <a:rPr lang="en-US" dirty="0" smtClean="0"/>
              <a:t>s </a:t>
            </a:r>
            <a:r>
              <a:rPr lang="en-US" dirty="0"/>
              <a:t>a problem solving and design method that starts with a system overview and gradually focuses on the </a:t>
            </a:r>
            <a:r>
              <a:rPr lang="en-US" dirty="0" smtClean="0"/>
              <a:t>details</a:t>
            </a:r>
          </a:p>
          <a:p>
            <a:pPr>
              <a:spcBef>
                <a:spcPts val="1000"/>
              </a:spcBef>
            </a:pPr>
            <a:r>
              <a:rPr lang="en-US" dirty="0"/>
              <a:t>This method is commonly used in many fields, including software development, project management, and systems engineering</a:t>
            </a:r>
            <a:r>
              <a:rPr lang="en-US" dirty="0" smtClean="0"/>
              <a:t>.</a:t>
            </a:r>
            <a:endParaRPr lang="en-US" dirty="0"/>
          </a:p>
        </p:txBody>
      </p:sp>
      <p:sp>
        <p:nvSpPr>
          <p:cNvPr id="425" name="Google Shape;425;p20"/>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2"/>
          <p:cNvSpPr txBox="1">
            <a:spLocks noGrp="1"/>
          </p:cNvSpPr>
          <p:nvPr>
            <p:ph type="title" idx="4294967295"/>
          </p:nvPr>
        </p:nvSpPr>
        <p:spPr>
          <a:xfrm>
            <a:off x="1379849" y="418075"/>
            <a:ext cx="7402643" cy="604800"/>
          </a:xfrm>
          <a:prstGeom prst="rect">
            <a:avLst/>
          </a:prstGeom>
        </p:spPr>
        <p:txBody>
          <a:bodyPr spcFirstLastPara="1" wrap="square" lIns="91425" tIns="91425" rIns="91425" bIns="91425" anchor="ctr" anchorCtr="0">
            <a:noAutofit/>
          </a:bodyPr>
          <a:lstStyle/>
          <a:p>
            <a:pPr lvl="0"/>
            <a:r>
              <a:rPr lang="en" dirty="0" smtClean="0"/>
              <a:t>Roadmap</a:t>
            </a:r>
            <a:endParaRPr dirty="0"/>
          </a:p>
        </p:txBody>
      </p:sp>
      <p:sp>
        <p:nvSpPr>
          <p:cNvPr id="686" name="Google Shape;686;p4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rgbClr val="FFFFFF"/>
                </a:solidFill>
              </a:rPr>
              <a:t>6</a:t>
            </a:fld>
            <a:endParaRPr>
              <a:solidFill>
                <a:srgbClr val="FFFFFF"/>
              </a:solidFill>
            </a:endParaRPr>
          </a:p>
        </p:txBody>
      </p:sp>
      <p:sp>
        <p:nvSpPr>
          <p:cNvPr id="687" name="Google Shape;687;p42"/>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42"/>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689" name="Google Shape;689;p42"/>
          <p:cNvGrpSpPr/>
          <p:nvPr/>
        </p:nvGrpSpPr>
        <p:grpSpPr>
          <a:xfrm>
            <a:off x="1786339" y="1703401"/>
            <a:ext cx="473400" cy="473400"/>
            <a:chOff x="1786339" y="1703401"/>
            <a:chExt cx="473400" cy="473400"/>
          </a:xfrm>
        </p:grpSpPr>
        <p:sp>
          <p:nvSpPr>
            <p:cNvPr id="690" name="Google Shape;690;p42"/>
            <p:cNvSpPr/>
            <p:nvPr/>
          </p:nvSpPr>
          <p:spPr>
            <a:xfrm rot="8100000">
              <a:off x="1855667" y="1772729"/>
              <a:ext cx="334744" cy="334744"/>
            </a:xfrm>
            <a:prstGeom prst="teardrop">
              <a:avLst>
                <a:gd name="adj" fmla="val 10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ato"/>
                <a:ea typeface="Lato"/>
                <a:cs typeface="Lato"/>
                <a:sym typeface="Lato"/>
              </a:endParaRPr>
            </a:p>
          </p:txBody>
        </p:sp>
        <p:sp>
          <p:nvSpPr>
            <p:cNvPr id="691" name="Google Shape;691;p42"/>
            <p:cNvSpPr/>
            <p:nvPr/>
          </p:nvSpPr>
          <p:spPr>
            <a:xfrm>
              <a:off x="1955989" y="1866499"/>
              <a:ext cx="134100" cy="13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Lato"/>
                  <a:ea typeface="Lato"/>
                  <a:cs typeface="Lato"/>
                  <a:sym typeface="Lato"/>
                </a:rPr>
                <a:t>1</a:t>
              </a:r>
              <a:endParaRPr sz="600">
                <a:solidFill>
                  <a:schemeClr val="dk1"/>
                </a:solidFill>
                <a:latin typeface="Lato"/>
                <a:ea typeface="Lato"/>
                <a:cs typeface="Lato"/>
                <a:sym typeface="Lato"/>
              </a:endParaRPr>
            </a:p>
          </p:txBody>
        </p:sp>
      </p:grpSp>
      <p:grpSp>
        <p:nvGrpSpPr>
          <p:cNvPr id="692" name="Google Shape;692;p42"/>
          <p:cNvGrpSpPr/>
          <p:nvPr/>
        </p:nvGrpSpPr>
        <p:grpSpPr>
          <a:xfrm>
            <a:off x="3814414" y="1703401"/>
            <a:ext cx="473400" cy="473400"/>
            <a:chOff x="3814414" y="1703401"/>
            <a:chExt cx="473400" cy="473400"/>
          </a:xfrm>
        </p:grpSpPr>
        <p:sp>
          <p:nvSpPr>
            <p:cNvPr id="693" name="Google Shape;693;p42"/>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ato"/>
                <a:ea typeface="Lato"/>
                <a:cs typeface="Lato"/>
                <a:sym typeface="Lato"/>
              </a:endParaRPr>
            </a:p>
          </p:txBody>
        </p:sp>
        <p:sp>
          <p:nvSpPr>
            <p:cNvPr id="694" name="Google Shape;694;p42"/>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Lato"/>
                  <a:ea typeface="Lato"/>
                  <a:cs typeface="Lato"/>
                  <a:sym typeface="Lato"/>
                </a:rPr>
                <a:t>3</a:t>
              </a:r>
              <a:endParaRPr sz="600">
                <a:solidFill>
                  <a:schemeClr val="dk1"/>
                </a:solidFill>
                <a:latin typeface="Lato"/>
                <a:ea typeface="Lato"/>
                <a:cs typeface="Lato"/>
                <a:sym typeface="Lato"/>
              </a:endParaRPr>
            </a:p>
          </p:txBody>
        </p:sp>
      </p:grpSp>
      <p:grpSp>
        <p:nvGrpSpPr>
          <p:cNvPr id="695" name="Google Shape;695;p42"/>
          <p:cNvGrpSpPr/>
          <p:nvPr/>
        </p:nvGrpSpPr>
        <p:grpSpPr>
          <a:xfrm>
            <a:off x="5842489" y="1703401"/>
            <a:ext cx="473400" cy="473400"/>
            <a:chOff x="5842489" y="1703401"/>
            <a:chExt cx="473400" cy="473400"/>
          </a:xfrm>
        </p:grpSpPr>
        <p:sp>
          <p:nvSpPr>
            <p:cNvPr id="696" name="Google Shape;696;p42"/>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ato"/>
                <a:ea typeface="Lato"/>
                <a:cs typeface="Lato"/>
                <a:sym typeface="Lato"/>
              </a:endParaRPr>
            </a:p>
          </p:txBody>
        </p:sp>
        <p:sp>
          <p:nvSpPr>
            <p:cNvPr id="697" name="Google Shape;697;p42"/>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Lato"/>
                  <a:ea typeface="Lato"/>
                  <a:cs typeface="Lato"/>
                  <a:sym typeface="Lato"/>
                </a:rPr>
                <a:t>5</a:t>
              </a:r>
              <a:endParaRPr sz="600">
                <a:solidFill>
                  <a:schemeClr val="dk1"/>
                </a:solidFill>
                <a:latin typeface="Lato"/>
                <a:ea typeface="Lato"/>
                <a:cs typeface="Lato"/>
                <a:sym typeface="Lato"/>
              </a:endParaRPr>
            </a:p>
          </p:txBody>
        </p:sp>
      </p:grpSp>
      <p:grpSp>
        <p:nvGrpSpPr>
          <p:cNvPr id="698" name="Google Shape;698;p42"/>
          <p:cNvGrpSpPr/>
          <p:nvPr/>
        </p:nvGrpSpPr>
        <p:grpSpPr>
          <a:xfrm>
            <a:off x="6880814" y="3576300"/>
            <a:ext cx="473400" cy="473400"/>
            <a:chOff x="6880814" y="3576300"/>
            <a:chExt cx="473400" cy="473400"/>
          </a:xfrm>
        </p:grpSpPr>
        <p:sp>
          <p:nvSpPr>
            <p:cNvPr id="699" name="Google Shape;699;p42"/>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ato"/>
                <a:ea typeface="Lato"/>
                <a:cs typeface="Lato"/>
                <a:sym typeface="Lato"/>
              </a:endParaRPr>
            </a:p>
          </p:txBody>
        </p:sp>
        <p:sp>
          <p:nvSpPr>
            <p:cNvPr id="700" name="Google Shape;700;p42"/>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Lato"/>
                  <a:ea typeface="Lato"/>
                  <a:cs typeface="Lato"/>
                  <a:sym typeface="Lato"/>
                </a:rPr>
                <a:t>6</a:t>
              </a:r>
              <a:endParaRPr sz="600">
                <a:solidFill>
                  <a:schemeClr val="dk1"/>
                </a:solidFill>
                <a:latin typeface="Lato"/>
                <a:ea typeface="Lato"/>
                <a:cs typeface="Lato"/>
                <a:sym typeface="Lato"/>
              </a:endParaRPr>
            </a:p>
          </p:txBody>
        </p:sp>
      </p:grpSp>
      <p:grpSp>
        <p:nvGrpSpPr>
          <p:cNvPr id="701" name="Google Shape;701;p42"/>
          <p:cNvGrpSpPr/>
          <p:nvPr/>
        </p:nvGrpSpPr>
        <p:grpSpPr>
          <a:xfrm>
            <a:off x="4852739" y="3576300"/>
            <a:ext cx="473400" cy="473400"/>
            <a:chOff x="4852739" y="3576300"/>
            <a:chExt cx="473400" cy="473400"/>
          </a:xfrm>
        </p:grpSpPr>
        <p:sp>
          <p:nvSpPr>
            <p:cNvPr id="702" name="Google Shape;702;p42"/>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ato"/>
                <a:ea typeface="Lato"/>
                <a:cs typeface="Lato"/>
                <a:sym typeface="Lato"/>
              </a:endParaRPr>
            </a:p>
          </p:txBody>
        </p:sp>
        <p:sp>
          <p:nvSpPr>
            <p:cNvPr id="703" name="Google Shape;703;p42"/>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Lato"/>
                  <a:ea typeface="Lato"/>
                  <a:cs typeface="Lato"/>
                  <a:sym typeface="Lato"/>
                </a:rPr>
                <a:t>4</a:t>
              </a:r>
              <a:endParaRPr sz="600">
                <a:solidFill>
                  <a:schemeClr val="dk1"/>
                </a:solidFill>
                <a:latin typeface="Lato"/>
                <a:ea typeface="Lato"/>
                <a:cs typeface="Lato"/>
                <a:sym typeface="Lato"/>
              </a:endParaRPr>
            </a:p>
          </p:txBody>
        </p:sp>
      </p:grpSp>
      <p:grpSp>
        <p:nvGrpSpPr>
          <p:cNvPr id="704" name="Google Shape;704;p42"/>
          <p:cNvGrpSpPr/>
          <p:nvPr/>
        </p:nvGrpSpPr>
        <p:grpSpPr>
          <a:xfrm>
            <a:off x="2824664" y="3576300"/>
            <a:ext cx="473400" cy="473400"/>
            <a:chOff x="2824664" y="3576300"/>
            <a:chExt cx="473400" cy="473400"/>
          </a:xfrm>
        </p:grpSpPr>
        <p:sp>
          <p:nvSpPr>
            <p:cNvPr id="705" name="Google Shape;705;p42"/>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ato"/>
                <a:ea typeface="Lato"/>
                <a:cs typeface="Lato"/>
                <a:sym typeface="Lato"/>
              </a:endParaRPr>
            </a:p>
          </p:txBody>
        </p:sp>
        <p:sp>
          <p:nvSpPr>
            <p:cNvPr id="706" name="Google Shape;706;p42"/>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Lato"/>
                  <a:ea typeface="Lato"/>
                  <a:cs typeface="Lato"/>
                  <a:sym typeface="Lato"/>
                </a:rPr>
                <a:t>2</a:t>
              </a:r>
              <a:endParaRPr sz="600">
                <a:solidFill>
                  <a:schemeClr val="dk1"/>
                </a:solidFill>
                <a:latin typeface="Lato"/>
                <a:ea typeface="Lato"/>
                <a:cs typeface="Lato"/>
                <a:sym typeface="Lato"/>
              </a:endParaRPr>
            </a:p>
          </p:txBody>
        </p:sp>
      </p:grpSp>
      <p:sp>
        <p:nvSpPr>
          <p:cNvPr id="707" name="Google Shape;707;p42"/>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lvl="0" algn="ctr"/>
            <a:r>
              <a:rPr lang="en-US" sz="1200" dirty="0" smtClean="0">
                <a:solidFill>
                  <a:schemeClr val="dk1"/>
                </a:solidFill>
                <a:latin typeface="Lato Light" panose="020F0302020204030203" charset="0"/>
                <a:ea typeface="Lato"/>
                <a:cs typeface="Lato"/>
                <a:sym typeface="Lato"/>
              </a:rPr>
              <a:t>Analyze </a:t>
            </a:r>
            <a:r>
              <a:rPr lang="en-US" sz="1200" dirty="0">
                <a:solidFill>
                  <a:schemeClr val="dk1"/>
                </a:solidFill>
                <a:latin typeface="Lato Light" panose="020F0302020204030203" charset="0"/>
                <a:ea typeface="Lato"/>
                <a:cs typeface="Lato"/>
                <a:sym typeface="Lato"/>
              </a:rPr>
              <a:t>the topic</a:t>
            </a:r>
            <a:endParaRPr sz="1200" dirty="0">
              <a:solidFill>
                <a:schemeClr val="dk1"/>
              </a:solidFill>
              <a:latin typeface="Lato Light" panose="020F0302020204030203" charset="0"/>
              <a:ea typeface="Lato"/>
              <a:cs typeface="Lato"/>
              <a:sym typeface="Lato"/>
            </a:endParaRPr>
          </a:p>
        </p:txBody>
      </p:sp>
      <p:sp>
        <p:nvSpPr>
          <p:cNvPr id="708" name="Google Shape;708;p42"/>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lvl="0" algn="ctr"/>
            <a:r>
              <a:rPr lang="en-US" sz="1200" dirty="0">
                <a:latin typeface="Lato Light" panose="020F0302020204030203" charset="0"/>
              </a:rPr>
              <a:t>Test each part</a:t>
            </a:r>
            <a:endParaRPr sz="1200" dirty="0">
              <a:solidFill>
                <a:schemeClr val="dk1"/>
              </a:solidFill>
              <a:latin typeface="Lato Light" panose="020F0302020204030203" charset="0"/>
              <a:ea typeface="Lato"/>
              <a:cs typeface="Lato"/>
              <a:sym typeface="Lato"/>
            </a:endParaRPr>
          </a:p>
        </p:txBody>
      </p:sp>
      <p:sp>
        <p:nvSpPr>
          <p:cNvPr id="709" name="Google Shape;709;p42"/>
          <p:cNvSpPr txBox="1"/>
          <p:nvPr/>
        </p:nvSpPr>
        <p:spPr>
          <a:xfrm>
            <a:off x="5436010" y="1304260"/>
            <a:ext cx="1340474" cy="385240"/>
          </a:xfrm>
          <a:prstGeom prst="rect">
            <a:avLst/>
          </a:prstGeom>
          <a:noFill/>
          <a:ln>
            <a:noFill/>
          </a:ln>
        </p:spPr>
        <p:txBody>
          <a:bodyPr spcFirstLastPara="1" wrap="square" lIns="0" tIns="0" rIns="0" bIns="0" anchor="b" anchorCtr="0">
            <a:noAutofit/>
          </a:bodyPr>
          <a:lstStyle/>
          <a:p>
            <a:pPr lvl="0" algn="ctr"/>
            <a:r>
              <a:rPr lang="fr-FR" sz="1200" dirty="0" err="1">
                <a:solidFill>
                  <a:schemeClr val="dk1"/>
                </a:solidFill>
                <a:latin typeface="Lato Light" panose="020F0302020204030203" charset="0"/>
                <a:ea typeface="Lato"/>
                <a:cs typeface="Lato"/>
                <a:sym typeface="Lato"/>
              </a:rPr>
              <a:t>Tweaking</a:t>
            </a:r>
            <a:r>
              <a:rPr lang="fr-FR" sz="1200" dirty="0">
                <a:solidFill>
                  <a:schemeClr val="dk1"/>
                </a:solidFill>
                <a:latin typeface="Lato Light" panose="020F0302020204030203" charset="0"/>
                <a:ea typeface="Lato"/>
                <a:cs typeface="Lato"/>
                <a:sym typeface="Lato"/>
              </a:rPr>
              <a:t> and </a:t>
            </a:r>
            <a:r>
              <a:rPr lang="fr-FR" sz="1200" dirty="0" err="1">
                <a:solidFill>
                  <a:schemeClr val="dk1"/>
                </a:solidFill>
                <a:latin typeface="Lato Light" panose="020F0302020204030203" charset="0"/>
                <a:ea typeface="Lato"/>
                <a:cs typeface="Lato"/>
                <a:sym typeface="Lato"/>
              </a:rPr>
              <a:t>Optimization</a:t>
            </a:r>
            <a:endParaRPr sz="1200" dirty="0">
              <a:solidFill>
                <a:schemeClr val="dk1"/>
              </a:solidFill>
              <a:latin typeface="Lato Light" panose="020F0302020204030203" charset="0"/>
              <a:ea typeface="Lato"/>
              <a:cs typeface="Lato"/>
              <a:sym typeface="Lato"/>
            </a:endParaRPr>
          </a:p>
        </p:txBody>
      </p:sp>
      <p:sp>
        <p:nvSpPr>
          <p:cNvPr id="710" name="Google Shape;710;p42"/>
          <p:cNvSpPr txBox="1"/>
          <p:nvPr/>
        </p:nvSpPr>
        <p:spPr>
          <a:xfrm>
            <a:off x="2090090" y="4063600"/>
            <a:ext cx="2028074" cy="533400"/>
          </a:xfrm>
          <a:prstGeom prst="rect">
            <a:avLst/>
          </a:prstGeom>
          <a:noFill/>
          <a:ln>
            <a:noFill/>
          </a:ln>
        </p:spPr>
        <p:txBody>
          <a:bodyPr spcFirstLastPara="1" wrap="square" lIns="0" tIns="0" rIns="0" bIns="0" anchor="t" anchorCtr="0">
            <a:noAutofit/>
          </a:bodyPr>
          <a:lstStyle/>
          <a:p>
            <a:pPr lvl="0" algn="ctr"/>
            <a:r>
              <a:rPr lang="en-US" sz="1200" dirty="0">
                <a:latin typeface="Lato Light" panose="020F0302020204030203" charset="0"/>
              </a:rPr>
              <a:t>Design and implementation from high level to detail</a:t>
            </a:r>
            <a:endParaRPr sz="1200" dirty="0">
              <a:solidFill>
                <a:schemeClr val="dk1"/>
              </a:solidFill>
              <a:latin typeface="Lato Light" panose="020F0302020204030203" charset="0"/>
              <a:ea typeface="Lato"/>
              <a:cs typeface="Lato"/>
              <a:sym typeface="Lato"/>
            </a:endParaRPr>
          </a:p>
        </p:txBody>
      </p:sp>
      <p:sp>
        <p:nvSpPr>
          <p:cNvPr id="711" name="Google Shape;711;p42"/>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lvl="0" algn="ctr"/>
            <a:r>
              <a:rPr lang="en-US" sz="1200" dirty="0">
                <a:latin typeface="Lato Light" panose="020F0302020204030203" charset="0"/>
              </a:rPr>
              <a:t>Integrate and test the entire system</a:t>
            </a:r>
            <a:endParaRPr sz="1200" dirty="0">
              <a:solidFill>
                <a:schemeClr val="dk1"/>
              </a:solidFill>
              <a:latin typeface="Lato Light" panose="020F0302020204030203" charset="0"/>
              <a:ea typeface="Lato"/>
              <a:cs typeface="Lato"/>
              <a:sym typeface="Lato"/>
            </a:endParaRPr>
          </a:p>
        </p:txBody>
      </p:sp>
      <p:sp>
        <p:nvSpPr>
          <p:cNvPr id="712" name="Google Shape;712;p42"/>
          <p:cNvSpPr txBox="1"/>
          <p:nvPr/>
        </p:nvSpPr>
        <p:spPr>
          <a:xfrm>
            <a:off x="6474314" y="4049005"/>
            <a:ext cx="1286400" cy="533400"/>
          </a:xfrm>
          <a:prstGeom prst="rect">
            <a:avLst/>
          </a:prstGeom>
          <a:noFill/>
          <a:ln>
            <a:noFill/>
          </a:ln>
        </p:spPr>
        <p:txBody>
          <a:bodyPr spcFirstLastPara="1" wrap="square" lIns="0" tIns="0" rIns="0" bIns="0" anchor="t" anchorCtr="0">
            <a:noAutofit/>
          </a:bodyPr>
          <a:lstStyle/>
          <a:p>
            <a:pPr lvl="0" algn="ctr"/>
            <a:r>
              <a:rPr lang="en-US" sz="1200" dirty="0">
                <a:solidFill>
                  <a:schemeClr val="dk1"/>
                </a:solidFill>
                <a:latin typeface="Lato Light" panose="020F0302020204030203" charset="0"/>
                <a:ea typeface="Lato"/>
                <a:cs typeface="Lato"/>
                <a:sym typeface="Lato"/>
              </a:rPr>
              <a:t>Documentation</a:t>
            </a:r>
            <a:endParaRPr sz="1200" dirty="0">
              <a:solidFill>
                <a:schemeClr val="dk1"/>
              </a:solidFill>
              <a:latin typeface="Lato Light" panose="020F0302020204030203" charset="0"/>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2"/>
          <p:cNvSpPr txBox="1">
            <a:spLocks noGrp="1"/>
          </p:cNvSpPr>
          <p:nvPr>
            <p:ph type="body" idx="1"/>
          </p:nvPr>
        </p:nvSpPr>
        <p:spPr>
          <a:xfrm>
            <a:off x="2683000" y="811663"/>
            <a:ext cx="1858800" cy="2084035"/>
          </a:xfrm>
          <a:prstGeom prst="rect">
            <a:avLst/>
          </a:prstGeom>
        </p:spPr>
        <p:txBody>
          <a:bodyPr spcFirstLastPara="1" wrap="square" lIns="91425" tIns="91425" rIns="91425" bIns="91425" anchor="t" anchorCtr="0">
            <a:noAutofit/>
          </a:bodyPr>
          <a:lstStyle/>
          <a:p>
            <a:pPr marL="0" indent="0">
              <a:buNone/>
            </a:pPr>
            <a:r>
              <a:rPr lang="en-US" sz="1400" b="1" dirty="0" smtClean="0">
                <a:latin typeface="Lato Light" panose="020F0302020204030203" charset="0"/>
                <a:ea typeface="Lato"/>
                <a:cs typeface="Lato"/>
                <a:sym typeface="Lato"/>
              </a:rPr>
              <a:t>1. Analyze </a:t>
            </a:r>
            <a:r>
              <a:rPr lang="en-US" sz="1400" b="1" dirty="0">
                <a:latin typeface="Lato Light" panose="020F0302020204030203" charset="0"/>
                <a:ea typeface="Lato"/>
                <a:cs typeface="Lato"/>
                <a:sym typeface="Lato"/>
              </a:rPr>
              <a:t>the topic and Identify the main </a:t>
            </a:r>
            <a:r>
              <a:rPr lang="en-US" sz="1400" b="1" dirty="0" smtClean="0">
                <a:latin typeface="Lato Light" panose="020F0302020204030203" charset="0"/>
                <a:ea typeface="Lato"/>
                <a:cs typeface="Lato"/>
                <a:sym typeface="Lato"/>
              </a:rPr>
              <a:t>part</a:t>
            </a:r>
            <a:endParaRPr b="1" dirty="0"/>
          </a:p>
          <a:p>
            <a:pPr marL="0" lvl="0" indent="0">
              <a:spcBef>
                <a:spcPts val="1000"/>
              </a:spcBef>
              <a:spcAft>
                <a:spcPts val="1000"/>
              </a:spcAft>
              <a:buNone/>
            </a:pPr>
            <a:r>
              <a:rPr lang="en-US" sz="1200" dirty="0"/>
              <a:t>Read and understand what </a:t>
            </a:r>
            <a:r>
              <a:rPr lang="en-US" sz="1200" dirty="0" smtClean="0"/>
              <a:t>the </a:t>
            </a:r>
            <a:r>
              <a:rPr lang="en-US" sz="1200" dirty="0"/>
              <a:t>question asks. Decompose the general problem into important </a:t>
            </a:r>
            <a:r>
              <a:rPr lang="en-US" sz="1200" dirty="0" smtClean="0"/>
              <a:t>components </a:t>
            </a:r>
            <a:r>
              <a:rPr lang="en-US" sz="1200" dirty="0"/>
              <a:t>or modules</a:t>
            </a:r>
            <a:r>
              <a:rPr lang="en-US" sz="1200" dirty="0" smtClean="0"/>
              <a:t>.</a:t>
            </a:r>
          </a:p>
        </p:txBody>
      </p:sp>
      <p:sp>
        <p:nvSpPr>
          <p:cNvPr id="543" name="Google Shape;543;p32"/>
          <p:cNvSpPr txBox="1">
            <a:spLocks noGrp="1"/>
          </p:cNvSpPr>
          <p:nvPr>
            <p:ph type="body" idx="2"/>
          </p:nvPr>
        </p:nvSpPr>
        <p:spPr>
          <a:xfrm>
            <a:off x="4541800" y="811662"/>
            <a:ext cx="1880265" cy="2084035"/>
          </a:xfrm>
          <a:prstGeom prst="rect">
            <a:avLst/>
          </a:prstGeom>
        </p:spPr>
        <p:txBody>
          <a:bodyPr spcFirstLastPara="1" wrap="square" lIns="91425" tIns="91425" rIns="91425" bIns="91425" anchor="t" anchorCtr="0">
            <a:noAutofit/>
          </a:bodyPr>
          <a:lstStyle/>
          <a:p>
            <a:pPr marL="0" indent="0">
              <a:buNone/>
            </a:pPr>
            <a:r>
              <a:rPr lang="en-US" sz="1400" b="1" dirty="0" smtClean="0">
                <a:latin typeface="Lato Light" panose="020F0302020204030203" charset="0"/>
              </a:rPr>
              <a:t>2. Design </a:t>
            </a:r>
            <a:r>
              <a:rPr lang="en-US" sz="1400" b="1" dirty="0">
                <a:latin typeface="Lato Light" panose="020F0302020204030203" charset="0"/>
              </a:rPr>
              <a:t>and implementation from high level to </a:t>
            </a:r>
            <a:r>
              <a:rPr lang="en-US" sz="1400" b="1" dirty="0" smtClean="0">
                <a:latin typeface="Lato Light" panose="020F0302020204030203" charset="0"/>
              </a:rPr>
              <a:t>detail</a:t>
            </a:r>
            <a:endParaRPr b="1" dirty="0"/>
          </a:p>
          <a:p>
            <a:pPr marL="0" lvl="0" indent="0">
              <a:spcBef>
                <a:spcPts val="1000"/>
              </a:spcBef>
              <a:spcAft>
                <a:spcPts val="1000"/>
              </a:spcAft>
              <a:buNone/>
            </a:pPr>
            <a:r>
              <a:rPr lang="en-US" sz="1200" dirty="0"/>
              <a:t>Specify the interfaces or interactions between key components. Determine how each module will communicate with other </a:t>
            </a:r>
            <a:r>
              <a:rPr lang="en-US" sz="1200" dirty="0" smtClean="0"/>
              <a:t>modules.</a:t>
            </a:r>
            <a:endParaRPr sz="1200" dirty="0"/>
          </a:p>
        </p:txBody>
      </p:sp>
      <p:sp>
        <p:nvSpPr>
          <p:cNvPr id="544" name="Google Shape;544;p32"/>
          <p:cNvSpPr txBox="1">
            <a:spLocks noGrp="1"/>
          </p:cNvSpPr>
          <p:nvPr>
            <p:ph type="body" idx="3"/>
          </p:nvPr>
        </p:nvSpPr>
        <p:spPr>
          <a:xfrm>
            <a:off x="6517279" y="811662"/>
            <a:ext cx="1858800" cy="2084035"/>
          </a:xfrm>
          <a:prstGeom prst="rect">
            <a:avLst/>
          </a:prstGeom>
        </p:spPr>
        <p:txBody>
          <a:bodyPr spcFirstLastPara="1" wrap="square" lIns="91425" tIns="91425" rIns="91425" bIns="91425" anchor="t" anchorCtr="0">
            <a:noAutofit/>
          </a:bodyPr>
          <a:lstStyle/>
          <a:p>
            <a:pPr marL="0" indent="0">
              <a:buNone/>
            </a:pPr>
            <a:r>
              <a:rPr lang="en-US" sz="1400" b="1" dirty="0" smtClean="0">
                <a:latin typeface="Lato Light" panose="020F0302020204030203" charset="0"/>
              </a:rPr>
              <a:t>3. Test </a:t>
            </a:r>
            <a:r>
              <a:rPr lang="en-US" sz="1400" b="1" dirty="0">
                <a:latin typeface="Lato Light" panose="020F0302020204030203" charset="0"/>
              </a:rPr>
              <a:t>each </a:t>
            </a:r>
            <a:r>
              <a:rPr lang="en-US" sz="1400" b="1" dirty="0" smtClean="0">
                <a:latin typeface="Lato Light" panose="020F0302020204030203" charset="0"/>
              </a:rPr>
              <a:t>part</a:t>
            </a:r>
            <a:endParaRPr b="1" dirty="0"/>
          </a:p>
          <a:p>
            <a:pPr marL="0" lvl="0" indent="0">
              <a:spcBef>
                <a:spcPts val="1000"/>
              </a:spcBef>
              <a:buNone/>
            </a:pPr>
            <a:r>
              <a:rPr lang="en-US" sz="1200" dirty="0"/>
              <a:t>Test each component or module </a:t>
            </a:r>
            <a:r>
              <a:rPr lang="en-US" sz="1200" dirty="0" smtClean="0"/>
              <a:t>independently. Debug </a:t>
            </a:r>
            <a:r>
              <a:rPr lang="en-US" sz="1200" dirty="0"/>
              <a:t>and fix issues that appear during </a:t>
            </a:r>
            <a:r>
              <a:rPr lang="en-US" sz="1200" dirty="0" smtClean="0"/>
              <a:t>testing.</a:t>
            </a:r>
            <a:endParaRPr sz="1200" dirty="0"/>
          </a:p>
        </p:txBody>
      </p:sp>
      <p:sp>
        <p:nvSpPr>
          <p:cNvPr id="545" name="Google Shape;545;p32"/>
          <p:cNvSpPr txBox="1">
            <a:spLocks noGrp="1"/>
          </p:cNvSpPr>
          <p:nvPr>
            <p:ph type="title"/>
          </p:nvPr>
        </p:nvSpPr>
        <p:spPr>
          <a:xfrm>
            <a:off x="115721" y="418063"/>
            <a:ext cx="2142000" cy="2630400"/>
          </a:xfrm>
          <a:prstGeom prst="rect">
            <a:avLst/>
          </a:prstGeom>
        </p:spPr>
        <p:txBody>
          <a:bodyPr spcFirstLastPara="1" wrap="square" lIns="91425" tIns="91425" rIns="91425" bIns="91425" anchor="ctr" anchorCtr="0">
            <a:noAutofit/>
          </a:bodyPr>
          <a:lstStyle/>
          <a:p>
            <a:pPr lvl="0"/>
            <a:r>
              <a:rPr lang="en-US" dirty="0" smtClean="0"/>
              <a:t>Apply </a:t>
            </a:r>
            <a:r>
              <a:rPr lang="en-US" dirty="0"/>
              <a:t>it on your assignment on the program</a:t>
            </a:r>
            <a:endParaRPr dirty="0"/>
          </a:p>
        </p:txBody>
      </p:sp>
      <p:sp>
        <p:nvSpPr>
          <p:cNvPr id="546" name="Google Shape;546;p32"/>
          <p:cNvSpPr txBox="1">
            <a:spLocks noGrp="1"/>
          </p:cNvSpPr>
          <p:nvPr>
            <p:ph type="body" idx="1"/>
          </p:nvPr>
        </p:nvSpPr>
        <p:spPr>
          <a:xfrm>
            <a:off x="2704363" y="2895697"/>
            <a:ext cx="1858801" cy="1651501"/>
          </a:xfrm>
          <a:prstGeom prst="rect">
            <a:avLst/>
          </a:prstGeom>
        </p:spPr>
        <p:txBody>
          <a:bodyPr spcFirstLastPara="1" wrap="square" lIns="91425" tIns="91425" rIns="91425" bIns="91425" numCol="1" anchor="t" anchorCtr="0">
            <a:noAutofit/>
          </a:bodyPr>
          <a:lstStyle/>
          <a:p>
            <a:pPr marL="0" indent="0">
              <a:buNone/>
            </a:pPr>
            <a:r>
              <a:rPr lang="en-US" sz="1400" b="1" dirty="0" smtClean="0">
                <a:latin typeface="Lato Light" panose="020F0302020204030203" charset="0"/>
              </a:rPr>
              <a:t>4. Integrate </a:t>
            </a:r>
            <a:r>
              <a:rPr lang="en-US" sz="1400" b="1" dirty="0">
                <a:latin typeface="Lato Light" panose="020F0302020204030203" charset="0"/>
              </a:rPr>
              <a:t>and test the entire </a:t>
            </a:r>
            <a:r>
              <a:rPr lang="en-US" sz="1400" b="1" dirty="0" smtClean="0">
                <a:latin typeface="Lato Light" panose="020F0302020204030203" charset="0"/>
              </a:rPr>
              <a:t>system</a:t>
            </a:r>
          </a:p>
          <a:p>
            <a:pPr marL="0" indent="0">
              <a:buNone/>
            </a:pPr>
            <a:r>
              <a:rPr lang="en-US" sz="1200" dirty="0"/>
              <a:t>Combine modules and Test the entire program to create a complete program that runs </a:t>
            </a:r>
            <a:r>
              <a:rPr lang="en-US" sz="1200" dirty="0" smtClean="0"/>
              <a:t>smoothly.</a:t>
            </a:r>
            <a:endParaRPr sz="1200" b="1" dirty="0"/>
          </a:p>
        </p:txBody>
      </p:sp>
      <p:sp>
        <p:nvSpPr>
          <p:cNvPr id="547" name="Google Shape;547;p32"/>
          <p:cNvSpPr txBox="1">
            <a:spLocks noGrp="1"/>
          </p:cNvSpPr>
          <p:nvPr>
            <p:ph type="body" idx="2"/>
          </p:nvPr>
        </p:nvSpPr>
        <p:spPr>
          <a:xfrm>
            <a:off x="4637113" y="2895697"/>
            <a:ext cx="1858800" cy="1384357"/>
          </a:xfrm>
          <a:prstGeom prst="rect">
            <a:avLst/>
          </a:prstGeom>
        </p:spPr>
        <p:txBody>
          <a:bodyPr spcFirstLastPara="1" wrap="square" lIns="91425" tIns="91425" rIns="91425" bIns="91425" anchor="t" anchorCtr="0">
            <a:noAutofit/>
          </a:bodyPr>
          <a:lstStyle/>
          <a:p>
            <a:pPr marL="0" indent="0">
              <a:buNone/>
            </a:pPr>
            <a:r>
              <a:rPr lang="fr-FR" sz="1400" b="1" dirty="0" smtClean="0">
                <a:latin typeface="Lato Light" panose="020F0302020204030203" charset="0"/>
                <a:ea typeface="Lato"/>
                <a:cs typeface="Lato"/>
                <a:sym typeface="Lato"/>
              </a:rPr>
              <a:t>5. </a:t>
            </a:r>
            <a:r>
              <a:rPr lang="fr-FR" sz="1400" b="1" dirty="0" err="1" smtClean="0">
                <a:latin typeface="Lato Light" panose="020F0302020204030203" charset="0"/>
                <a:ea typeface="Lato"/>
                <a:cs typeface="Lato"/>
                <a:sym typeface="Lato"/>
              </a:rPr>
              <a:t>Tweaking</a:t>
            </a:r>
            <a:r>
              <a:rPr lang="fr-FR" sz="1400" b="1" dirty="0" smtClean="0">
                <a:latin typeface="Lato Light" panose="020F0302020204030203" charset="0"/>
                <a:ea typeface="Lato"/>
                <a:cs typeface="Lato"/>
                <a:sym typeface="Lato"/>
              </a:rPr>
              <a:t> </a:t>
            </a:r>
            <a:r>
              <a:rPr lang="fr-FR" sz="1400" b="1" dirty="0">
                <a:latin typeface="Lato Light" panose="020F0302020204030203" charset="0"/>
                <a:ea typeface="Lato"/>
                <a:cs typeface="Lato"/>
                <a:sym typeface="Lato"/>
              </a:rPr>
              <a:t>and </a:t>
            </a:r>
            <a:r>
              <a:rPr lang="fr-FR" sz="1400" b="1" dirty="0" err="1" smtClean="0">
                <a:latin typeface="Lato Light" panose="020F0302020204030203" charset="0"/>
                <a:ea typeface="Lato"/>
                <a:cs typeface="Lato"/>
                <a:sym typeface="Lato"/>
              </a:rPr>
              <a:t>Optimization</a:t>
            </a:r>
            <a:endParaRPr b="1" dirty="0"/>
          </a:p>
          <a:p>
            <a:pPr marL="0" lvl="0" indent="0">
              <a:spcBef>
                <a:spcPts val="1000"/>
              </a:spcBef>
              <a:spcAft>
                <a:spcPts val="1000"/>
              </a:spcAft>
              <a:buNone/>
            </a:pPr>
            <a:r>
              <a:rPr lang="en-US" sz="1200" dirty="0"/>
              <a:t>Code tweaking and performance </a:t>
            </a:r>
            <a:r>
              <a:rPr lang="en-US" sz="1200" dirty="0" smtClean="0"/>
              <a:t>optimization.</a:t>
            </a:r>
            <a:endParaRPr sz="1200" dirty="0"/>
          </a:p>
        </p:txBody>
      </p:sp>
      <p:sp>
        <p:nvSpPr>
          <p:cNvPr id="548" name="Google Shape;548;p32"/>
          <p:cNvSpPr txBox="1">
            <a:spLocks noGrp="1"/>
          </p:cNvSpPr>
          <p:nvPr>
            <p:ph type="body" idx="3"/>
          </p:nvPr>
        </p:nvSpPr>
        <p:spPr>
          <a:xfrm>
            <a:off x="6517279" y="2895697"/>
            <a:ext cx="1858800" cy="1651500"/>
          </a:xfrm>
          <a:prstGeom prst="rect">
            <a:avLst/>
          </a:prstGeom>
        </p:spPr>
        <p:txBody>
          <a:bodyPr spcFirstLastPara="1" wrap="square" lIns="91425" tIns="91425" rIns="91425" bIns="91425" anchor="t" anchorCtr="0">
            <a:noAutofit/>
          </a:bodyPr>
          <a:lstStyle/>
          <a:p>
            <a:pPr marL="0" lvl="0" indent="0">
              <a:buNone/>
            </a:pPr>
            <a:r>
              <a:rPr lang="en-US" sz="1400" b="1" dirty="0" smtClean="0">
                <a:latin typeface="Lato Light" panose="020F0302020204030203" charset="0"/>
                <a:ea typeface="Lato"/>
                <a:cs typeface="Lato"/>
                <a:sym typeface="Lato"/>
              </a:rPr>
              <a:t>6. Documentation</a:t>
            </a:r>
            <a:endParaRPr b="1" dirty="0"/>
          </a:p>
          <a:p>
            <a:pPr marL="0" lvl="0" indent="0">
              <a:spcBef>
                <a:spcPts val="1000"/>
              </a:spcBef>
              <a:buNone/>
            </a:pPr>
            <a:r>
              <a:rPr lang="en-US" sz="1200" dirty="0"/>
              <a:t>Document your source code, providing comments and explanations for complex </a:t>
            </a:r>
            <a:r>
              <a:rPr lang="en-US" sz="1200" dirty="0" smtClean="0"/>
              <a:t>sections.</a:t>
            </a:r>
            <a:endParaRPr sz="1200" dirty="0"/>
          </a:p>
        </p:txBody>
      </p:sp>
      <p:sp>
        <p:nvSpPr>
          <p:cNvPr id="549" name="Google Shape;549;p3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6"/>
          <p:cNvSpPr txBox="1">
            <a:spLocks noGrp="1"/>
          </p:cNvSpPr>
          <p:nvPr>
            <p:ph type="title"/>
          </p:nvPr>
        </p:nvSpPr>
        <p:spPr>
          <a:xfrm>
            <a:off x="370281" y="756303"/>
            <a:ext cx="1585488" cy="2275475"/>
          </a:xfrm>
          <a:prstGeom prst="rect">
            <a:avLst/>
          </a:prstGeom>
        </p:spPr>
        <p:txBody>
          <a:bodyPr spcFirstLastPara="1" wrap="square" lIns="91425" tIns="91425" rIns="91425" bIns="91425" anchor="ctr" anchorCtr="0">
            <a:noAutofit/>
          </a:bodyPr>
          <a:lstStyle/>
          <a:p>
            <a:pPr lvl="0"/>
            <a:r>
              <a:rPr lang="en-US" dirty="0">
                <a:latin typeface="Roboto Slab Light" panose="020B0604020202020204" charset="0"/>
                <a:ea typeface="Roboto Slab Light" panose="020B0604020202020204" charset="0"/>
              </a:rPr>
              <a:t>Top down</a:t>
            </a:r>
            <a:br>
              <a:rPr lang="en-US" dirty="0">
                <a:latin typeface="Roboto Slab Light" panose="020B0604020202020204" charset="0"/>
                <a:ea typeface="Roboto Slab Light" panose="020B0604020202020204" charset="0"/>
              </a:rPr>
            </a:br>
            <a:r>
              <a:rPr lang="en-US" dirty="0">
                <a:latin typeface="Roboto Slab Light" panose="020B0604020202020204" charset="0"/>
                <a:ea typeface="Roboto Slab Light" panose="020B0604020202020204" charset="0"/>
              </a:rPr>
              <a:t>approach</a:t>
            </a:r>
            <a:endParaRPr dirty="0"/>
          </a:p>
        </p:txBody>
      </p:sp>
      <p:sp>
        <p:nvSpPr>
          <p:cNvPr id="792" name="Google Shape;792;p4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34" name="Google Shape;793;p46"/>
          <p:cNvGrpSpPr/>
          <p:nvPr/>
        </p:nvGrpSpPr>
        <p:grpSpPr>
          <a:xfrm>
            <a:off x="2941938" y="811660"/>
            <a:ext cx="4196053" cy="3614898"/>
            <a:chOff x="3778727" y="4460423"/>
            <a:chExt cx="720160" cy="647437"/>
          </a:xfrm>
        </p:grpSpPr>
        <p:sp>
          <p:nvSpPr>
            <p:cNvPr id="35" name="Google Shape;794;p46"/>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lvl="0" algn="ctr">
                <a:buClr>
                  <a:schemeClr val="dk1"/>
                </a:buClr>
                <a:buSzPts val="1400"/>
              </a:pPr>
              <a:r>
                <a:rPr lang="en-US" b="1" dirty="0" smtClean="0"/>
                <a:t>Debugging</a:t>
              </a:r>
              <a:endParaRPr sz="1200" b="1" i="0" u="none" strike="noStrike" cap="none" dirty="0">
                <a:solidFill>
                  <a:schemeClr val="lt1"/>
                </a:solidFill>
                <a:latin typeface="Lato"/>
                <a:ea typeface="Lato"/>
                <a:cs typeface="Lato"/>
                <a:sym typeface="Lato"/>
              </a:endParaRPr>
            </a:p>
          </p:txBody>
        </p:sp>
        <p:sp>
          <p:nvSpPr>
            <p:cNvPr id="36" name="Google Shape;795;p46"/>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lvl="0" algn="ctr">
                <a:buClr>
                  <a:schemeClr val="dk1"/>
                </a:buClr>
                <a:buSzPts val="1400"/>
              </a:pPr>
              <a:r>
                <a:rPr lang="en-US" b="1" dirty="0"/>
                <a:t>Optimization  </a:t>
              </a:r>
              <a:endParaRPr sz="1200" b="1" i="0" u="none" strike="noStrike" cap="none" dirty="0">
                <a:solidFill>
                  <a:schemeClr val="lt1"/>
                </a:solidFill>
                <a:latin typeface="Lato"/>
                <a:ea typeface="Lato"/>
                <a:cs typeface="Lato"/>
                <a:sym typeface="Lato"/>
              </a:endParaRPr>
            </a:p>
          </p:txBody>
        </p:sp>
        <p:sp>
          <p:nvSpPr>
            <p:cNvPr id="37" name="Google Shape;796;p46"/>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lvl="0" algn="ctr">
                <a:buClr>
                  <a:schemeClr val="dk1"/>
                </a:buClr>
                <a:buSzPts val="1400"/>
              </a:pPr>
              <a:r>
                <a:rPr lang="en-US" b="1" dirty="0">
                  <a:solidFill>
                    <a:schemeClr val="bg1"/>
                  </a:solidFill>
                </a:rPr>
                <a:t>Understanding the System</a:t>
              </a:r>
              <a:endParaRPr sz="1200" b="1" i="0" u="none" strike="noStrike" cap="none" dirty="0">
                <a:solidFill>
                  <a:schemeClr val="bg1"/>
                </a:solidFill>
                <a:latin typeface="Lato"/>
                <a:ea typeface="Lato"/>
                <a:cs typeface="Lato"/>
                <a:sym typeface="Lato"/>
              </a:endParaRPr>
            </a:p>
          </p:txBody>
        </p:sp>
        <p:sp>
          <p:nvSpPr>
            <p:cNvPr id="38" name="Google Shape;797;p46"/>
            <p:cNvSpPr/>
            <p:nvPr/>
          </p:nvSpPr>
          <p:spPr>
            <a:xfrm>
              <a:off x="3868662" y="4710396"/>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lvl="0" algn="ctr">
                <a:buClr>
                  <a:schemeClr val="dk1"/>
                </a:buClr>
                <a:buSzPts val="1400"/>
              </a:pPr>
              <a:r>
                <a:rPr lang="en-US" b="1" dirty="0"/>
                <a:t>Design</a:t>
              </a:r>
              <a:endParaRPr sz="1200" b="1" i="0" u="none" strike="noStrike" cap="none" dirty="0">
                <a:solidFill>
                  <a:schemeClr val="lt1"/>
                </a:solidFill>
                <a:latin typeface="Lato"/>
                <a:ea typeface="Lato"/>
                <a:cs typeface="Lato"/>
                <a:sym typeface="Lato"/>
              </a:endParaRPr>
            </a:p>
          </p:txBody>
        </p:sp>
        <p:sp>
          <p:nvSpPr>
            <p:cNvPr id="39" name="Google Shape;798;p46"/>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lvl="0" algn="ctr">
                <a:buClr>
                  <a:schemeClr val="dk1"/>
                </a:buClr>
                <a:buSzPts val="1400"/>
              </a:pPr>
              <a:r>
                <a:rPr lang="en-US" b="1" dirty="0"/>
                <a:t>Decomposition</a:t>
              </a:r>
              <a:endParaRPr sz="1200" b="1" i="0" u="none" strike="noStrike" cap="none" dirty="0">
                <a:solidFill>
                  <a:schemeClr val="lt1"/>
                </a:solidFill>
                <a:latin typeface="Lato"/>
                <a:ea typeface="Lato"/>
                <a:cs typeface="Lato"/>
                <a:sym typeface="Lato"/>
              </a:endParaRPr>
            </a:p>
          </p:txBody>
        </p:sp>
        <p:sp>
          <p:nvSpPr>
            <p:cNvPr id="40" name="Google Shape;799;p46"/>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algn="ctr">
                <a:buClr>
                  <a:schemeClr val="dk1"/>
                </a:buClr>
                <a:buSzPts val="1400"/>
              </a:pPr>
              <a:r>
                <a:rPr lang="en-US" b="1" dirty="0" smtClean="0"/>
                <a:t>Testing</a:t>
              </a:r>
              <a:endParaRPr lang="en-US" sz="1200" b="1" dirty="0">
                <a:solidFill>
                  <a:schemeClr val="lt1"/>
                </a:solidFill>
                <a:latin typeface="Lato"/>
                <a:ea typeface="Lato"/>
                <a:cs typeface="Lato"/>
                <a:sym typeface="Lato"/>
              </a:endParaRPr>
            </a:p>
          </p:txBody>
        </p:sp>
        <p:sp>
          <p:nvSpPr>
            <p:cNvPr id="41" name="Google Shape;800;p46"/>
            <p:cNvSpPr/>
            <p:nvPr/>
          </p:nvSpPr>
          <p:spPr>
            <a:xfrm>
              <a:off x="3778727" y="4460423"/>
              <a:ext cx="719100" cy="792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Lato"/>
                <a:ea typeface="Lato"/>
                <a:cs typeface="Lato"/>
                <a:sym typeface="La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8"/>
          <p:cNvSpPr txBox="1">
            <a:spLocks noGrp="1"/>
          </p:cNvSpPr>
          <p:nvPr>
            <p:ph type="title"/>
          </p:nvPr>
        </p:nvSpPr>
        <p:spPr>
          <a:xfrm>
            <a:off x="144074" y="559475"/>
            <a:ext cx="2223441" cy="2630400"/>
          </a:xfrm>
          <a:prstGeom prst="rect">
            <a:avLst/>
          </a:prstGeom>
        </p:spPr>
        <p:txBody>
          <a:bodyPr spcFirstLastPara="1" wrap="square" lIns="91425" tIns="91425" rIns="91425" bIns="91425" anchor="ctr" anchorCtr="0">
            <a:noAutofit/>
          </a:bodyPr>
          <a:lstStyle/>
          <a:p>
            <a:pPr lvl="0"/>
            <a:r>
              <a:rPr lang="en-US" dirty="0" smtClean="0"/>
              <a:t>Advantages </a:t>
            </a:r>
            <a:r>
              <a:rPr lang="en-US" dirty="0"/>
              <a:t>of</a:t>
            </a:r>
            <a:r>
              <a:rPr lang="en-US" dirty="0" smtClean="0"/>
              <a:t/>
            </a:r>
            <a:br>
              <a:rPr lang="en-US" dirty="0" smtClean="0"/>
            </a:br>
            <a:r>
              <a:rPr lang="en-US" dirty="0" smtClean="0">
                <a:latin typeface="Roboto Slab Light" panose="020B0604020202020204" charset="0"/>
                <a:ea typeface="Roboto Slab Light" panose="020B0604020202020204" charset="0"/>
              </a:rPr>
              <a:t>top </a:t>
            </a:r>
            <a:r>
              <a:rPr lang="en-US" dirty="0">
                <a:latin typeface="Roboto Slab Light" panose="020B0604020202020204" charset="0"/>
                <a:ea typeface="Roboto Slab Light" panose="020B0604020202020204" charset="0"/>
              </a:rPr>
              <a:t>down</a:t>
            </a:r>
            <a:br>
              <a:rPr lang="en-US" dirty="0">
                <a:latin typeface="Roboto Slab Light" panose="020B0604020202020204" charset="0"/>
                <a:ea typeface="Roboto Slab Light" panose="020B0604020202020204" charset="0"/>
              </a:rPr>
            </a:br>
            <a:r>
              <a:rPr lang="en-US" dirty="0">
                <a:latin typeface="Roboto Slab Light" panose="020B0604020202020204" charset="0"/>
                <a:ea typeface="Roboto Slab Light" panose="020B0604020202020204" charset="0"/>
              </a:rPr>
              <a:t>approach</a:t>
            </a:r>
            <a:endParaRPr dirty="0"/>
          </a:p>
        </p:txBody>
      </p:sp>
      <p:sp>
        <p:nvSpPr>
          <p:cNvPr id="622" name="Google Shape;622;p38"/>
          <p:cNvSpPr txBox="1">
            <a:spLocks noGrp="1"/>
          </p:cNvSpPr>
          <p:nvPr>
            <p:ph type="body" idx="1"/>
          </p:nvPr>
        </p:nvSpPr>
        <p:spPr>
          <a:xfrm>
            <a:off x="2901875" y="1033400"/>
            <a:ext cx="5292300" cy="2156475"/>
          </a:xfrm>
          <a:prstGeom prst="rect">
            <a:avLst/>
          </a:prstGeom>
        </p:spPr>
        <p:txBody>
          <a:bodyPr spcFirstLastPara="1" wrap="square" lIns="91425" tIns="91425" rIns="91425" bIns="91425" anchor="t" anchorCtr="0">
            <a:noAutofit/>
          </a:bodyPr>
          <a:lstStyle/>
          <a:p>
            <a:pPr marL="0" lvl="0" indent="0">
              <a:buNone/>
            </a:pPr>
            <a:r>
              <a:rPr lang="en-US" sz="2400" dirty="0"/>
              <a:t>The top-down management style has its benefits, especially for larger teams comprised of multiple smaller teams or groups that operate together within a broader organizational </a:t>
            </a:r>
            <a:r>
              <a:rPr lang="en-US" sz="2400" dirty="0" smtClean="0"/>
              <a:t>hierarchy</a:t>
            </a:r>
            <a:r>
              <a:rPr lang="en" sz="2400" dirty="0"/>
              <a:t>.</a:t>
            </a:r>
            <a:endParaRPr lang="en" sz="2400" dirty="0" smtClean="0"/>
          </a:p>
        </p:txBody>
      </p:sp>
      <p:sp>
        <p:nvSpPr>
          <p:cNvPr id="623" name="Google Shape;623;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62419963"/>
      </p:ext>
    </p:extLst>
  </p:cSld>
  <p:clrMapOvr>
    <a:masterClrMapping/>
  </p:clrMapOvr>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767</Words>
  <Application>Microsoft Office PowerPoint</Application>
  <PresentationFormat>On-screen Show (16:9)</PresentationFormat>
  <Paragraphs>167</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Lato Light</vt:lpstr>
      <vt:lpstr>Calibri</vt:lpstr>
      <vt:lpstr>Lato</vt:lpstr>
      <vt:lpstr>Roboto Slab Light</vt:lpstr>
      <vt:lpstr>Arial</vt:lpstr>
      <vt:lpstr>Times New Roman</vt:lpstr>
      <vt:lpstr>Kent template</vt:lpstr>
      <vt:lpstr>Hello</vt:lpstr>
      <vt:lpstr>Challenges 0</vt:lpstr>
      <vt:lpstr>PowerPoint Presentation</vt:lpstr>
      <vt:lpstr>PowerPoint Presentation</vt:lpstr>
      <vt:lpstr>Top down approach</vt:lpstr>
      <vt:lpstr>Roadmap</vt:lpstr>
      <vt:lpstr>Apply it on your assignment on the program</vt:lpstr>
      <vt:lpstr>Top down approach</vt:lpstr>
      <vt:lpstr>Advantages of top down approach</vt:lpstr>
      <vt:lpstr>Disadvantages of top down approach</vt:lpstr>
      <vt:lpstr>2. Learning how to learn and learn faint </vt:lpstr>
      <vt:lpstr>Learn and learn faint</vt:lpstr>
      <vt:lpstr>For example</vt:lpstr>
      <vt:lpstr>3. Autonomy at work </vt:lpstr>
      <vt:lpstr> Autonomy  Autonomy at work</vt:lpstr>
      <vt:lpstr>Advantages of Autonomy at work</vt:lpstr>
      <vt:lpstr>Disadvantages of Autonomy at work</vt:lpstr>
      <vt:lpstr>4. What’s the smart questions? how to apply it on your daily basis/work </vt:lpstr>
      <vt:lpstr>Smart  questions</vt:lpstr>
      <vt:lpstr>Apply smart question it on your daily basis/work</vt:lpstr>
      <vt:lpstr>Advantages of smart question</vt:lpstr>
      <vt:lpstr>Disadvantages of smart question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0</dc:title>
  <cp:lastModifiedBy>AdminT</cp:lastModifiedBy>
  <cp:revision>21</cp:revision>
  <dcterms:modified xsi:type="dcterms:W3CDTF">2024-01-07T16:54:30Z</dcterms:modified>
</cp:coreProperties>
</file>