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95" r:id="rId6"/>
    <p:sldId id="261" r:id="rId7"/>
    <p:sldId id="297" r:id="rId8"/>
    <p:sldId id="296" r:id="rId9"/>
    <p:sldId id="298" r:id="rId10"/>
    <p:sldId id="299" r:id="rId11"/>
    <p:sldId id="280" r:id="rId12"/>
    <p:sldId id="278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CF7D89-B7E4-481F-9C13-2578ADFEFD5E}">
  <a:tblStyle styleId="{EBCF7D89-B7E4-481F-9C13-2578ADFEFD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532D8C-A53C-4E2D-A660-25309B29F6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664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520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7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39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6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147625" y="1968875"/>
            <a:ext cx="7498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CHALLENGES 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49"/>
            <a:ext cx="1712400" cy="1442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t"/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67" y="772423"/>
            <a:ext cx="7115747" cy="28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4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 smtClean="0"/>
              <a:t>DOCUMENT</a:t>
            </a:r>
            <a:endParaRPr sz="1400" dirty="0"/>
          </a:p>
        </p:txBody>
      </p:sp>
      <p:sp>
        <p:nvSpPr>
          <p:cNvPr id="326" name="Google Shape;326;p37"/>
          <p:cNvSpPr txBox="1">
            <a:spLocks noGrp="1"/>
          </p:cNvSpPr>
          <p:nvPr>
            <p:ph type="body" idx="1"/>
          </p:nvPr>
        </p:nvSpPr>
        <p:spPr>
          <a:xfrm>
            <a:off x="2465047" y="521650"/>
            <a:ext cx="6258600" cy="31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buSzPts val="1600"/>
            </a:pPr>
            <a:r>
              <a:rPr lang="en-US" sz="2800" dirty="0" err="1" smtClean="0"/>
              <a:t>Boardmix</a:t>
            </a:r>
            <a:endParaRPr lang="en-US" sz="2800" dirty="0" smtClean="0"/>
          </a:p>
          <a:p>
            <a:pPr indent="-330200">
              <a:lnSpc>
                <a:spcPct val="115000"/>
              </a:lnSpc>
              <a:buSzPts val="1600"/>
            </a:pPr>
            <a:r>
              <a:rPr lang="en-US" sz="2800" dirty="0" smtClean="0"/>
              <a:t>Chat GPT</a:t>
            </a:r>
          </a:p>
          <a:p>
            <a:pPr indent="-330200">
              <a:lnSpc>
                <a:spcPct val="115000"/>
              </a:lnSpc>
              <a:buSzPts val="1600"/>
            </a:pPr>
            <a:r>
              <a:rPr lang="en-US" sz="2800" dirty="0"/>
              <a:t>Monica</a:t>
            </a:r>
          </a:p>
          <a:p>
            <a:pPr marL="127000" indent="0">
              <a:lnSpc>
                <a:spcPct val="115000"/>
              </a:lnSpc>
              <a:buSzPts val="1600"/>
              <a:buNone/>
            </a:pPr>
            <a:endParaRPr lang="en-US" sz="1800" dirty="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endParaRPr sz="1600" b="1" dirty="0" smtClean="0"/>
          </a:p>
        </p:txBody>
      </p:sp>
      <p:sp>
        <p:nvSpPr>
          <p:cNvPr id="328" name="Google Shape;328;p3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12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312" name="Google Shape;312;p35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accent3"/>
                </a:solidFill>
              </a:rPr>
              <a:t>THANKS!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Any questions?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You can find me at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 smtClean="0"/>
              <a:t>voquangvinh333@gmail.com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chemeClr val="accent3"/>
                </a:solidFill>
              </a:rPr>
              <a:t>HELLO!</a:t>
            </a:r>
            <a:endParaRPr sz="11000">
              <a:solidFill>
                <a:schemeClr val="accent3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I am </a:t>
            </a:r>
            <a:r>
              <a:rPr lang="en" sz="2400" b="1" dirty="0" smtClean="0"/>
              <a:t>Vo Nguyen Quang Vinh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I am here because I love to give presentations. 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You can find me at </a:t>
            </a:r>
            <a:r>
              <a:rPr lang="en" sz="2400" dirty="0" smtClean="0"/>
              <a:t>@voquangvinh333</a:t>
            </a:r>
            <a:endParaRPr sz="2400" b="1" dirty="0"/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916275" y="1398824"/>
            <a:ext cx="6549300" cy="3284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t">
              <a:buNone/>
            </a:pPr>
            <a:r>
              <a:rPr lang="en-US" sz="2800" b="0" i="0" dirty="0" smtClean="0"/>
              <a:t>1. What</a:t>
            </a:r>
          </a:p>
          <a:p>
            <a:pPr marL="0" indent="0" fontAlgn="t">
              <a:buNone/>
            </a:pPr>
            <a:r>
              <a:rPr lang="en-US" sz="2800" b="0" i="0" dirty="0" smtClean="0"/>
              <a:t>2. When </a:t>
            </a:r>
          </a:p>
          <a:p>
            <a:pPr marL="0" indent="0" fontAlgn="t">
              <a:buNone/>
            </a:pPr>
            <a:r>
              <a:rPr lang="en-US" sz="2800" b="0" i="0" dirty="0" smtClean="0"/>
              <a:t>3. How</a:t>
            </a:r>
            <a:endParaRPr lang="en-US" sz="2800" b="0" i="0" dirty="0"/>
          </a:p>
          <a:p>
            <a:pPr marL="0" indent="0" fontAlgn="t">
              <a:buNone/>
            </a:pPr>
            <a:r>
              <a:rPr lang="en-US" sz="2800" b="0" i="0" dirty="0" smtClean="0"/>
              <a:t>4. Benefits </a:t>
            </a:r>
          </a:p>
          <a:p>
            <a:pPr marL="0" indent="0" fontAlgn="t">
              <a:buNone/>
            </a:pPr>
            <a:r>
              <a:rPr lang="en-US" sz="2800" b="0" i="0" dirty="0" smtClean="0"/>
              <a:t>5. Example</a:t>
            </a:r>
            <a:endParaRPr lang="en-US" sz="2800" b="0" i="0" dirty="0"/>
          </a:p>
          <a:p>
            <a:pPr marL="0" indent="0" fontAlgn="t">
              <a:buNone/>
            </a:pPr>
            <a:r>
              <a:rPr lang="en-US" sz="2800" b="0" i="0" dirty="0" smtClean="0"/>
              <a:t>6. Summary</a:t>
            </a:r>
            <a:endParaRPr lang="en-US" sz="2800" b="0" i="0" dirty="0"/>
          </a:p>
          <a:p>
            <a:pPr marL="514350" indent="-514350" fontAlgn="t">
              <a:buAutoNum type="arabicPeriod"/>
            </a:pPr>
            <a:endParaRPr lang="en-US" sz="2800" b="0" i="0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593923" y="937159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Montserrat" panose="020B0604020202020204" charset="0"/>
              </a:rPr>
              <a:t>TO </a:t>
            </a:r>
            <a:r>
              <a:rPr lang="en-US" sz="2400" b="1" dirty="0">
                <a:latin typeface="Montserrat" panose="020B0604020202020204" charset="0"/>
              </a:rPr>
              <a:t>DOWN APPROACH 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694121" y="3107350"/>
            <a:ext cx="706875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Montserrat" panose="020B0604020202020204" charset="0"/>
              </a:rPr>
              <a:t>TO DOWN APPROACH </a:t>
            </a:r>
            <a:endParaRPr lang="en-US"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916275" y="772424"/>
            <a:ext cx="6549300" cy="3284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2800" b="0" i="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800" dirty="0" smtClean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28" y="1046215"/>
            <a:ext cx="8002772" cy="355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49"/>
            <a:ext cx="1915548" cy="1442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Montserrat" panose="020B0604020202020204" charset="0"/>
              </a:rPr>
              <a:t>WHAT IS THE TO DOWN APPROACH ?</a:t>
            </a:r>
            <a:endParaRPr dirty="0">
              <a:latin typeface="Montserrat" panose="020B0604020202020204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Approach to project management and development</a:t>
            </a:r>
          </a:p>
          <a:p>
            <a:pPr marL="0" lvl="0" indent="0">
              <a:buNone/>
            </a:pPr>
            <a:endParaRPr lang="en" dirty="0" smtClean="0"/>
          </a:p>
          <a:p>
            <a:pPr lvl="0">
              <a:buClr>
                <a:schemeClr val="accent3"/>
              </a:buClr>
            </a:pPr>
            <a:r>
              <a:rPr lang="en-US" dirty="0" smtClean="0"/>
              <a:t>Clear common goals</a:t>
            </a:r>
          </a:p>
          <a:p>
            <a:pPr lvl="0">
              <a:buClr>
                <a:schemeClr val="accent3"/>
              </a:buClr>
            </a:pPr>
            <a:r>
              <a:rPr lang="en-US" dirty="0" smtClean="0"/>
              <a:t>Divide </a:t>
            </a:r>
            <a:r>
              <a:rPr lang="en-US" dirty="0"/>
              <a:t>into small pieces to make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49"/>
            <a:ext cx="1582395" cy="1442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Montserrat" panose="020B0604020202020204" charset="0"/>
              </a:rPr>
              <a:t>WHEN TO USE THE TOP DOWN APPROACH</a:t>
            </a:r>
            <a:endParaRPr dirty="0">
              <a:latin typeface="Montserrat" panose="020B0604020202020204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4" y="275339"/>
            <a:ext cx="5652687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fontAlgn="t">
              <a:buNone/>
            </a:pPr>
            <a:endParaRPr lang="en" dirty="0" smtClean="0"/>
          </a:p>
          <a:p>
            <a:pPr lvl="0">
              <a:buClr>
                <a:schemeClr val="accent3"/>
              </a:buClr>
            </a:pPr>
            <a:r>
              <a:rPr lang="en-US" dirty="0"/>
              <a:t>O</a:t>
            </a:r>
            <a:r>
              <a:rPr lang="en-US" dirty="0" smtClean="0"/>
              <a:t>verall </a:t>
            </a:r>
            <a:r>
              <a:rPr lang="en-US" dirty="0"/>
              <a:t>goals and strategies </a:t>
            </a:r>
            <a:r>
              <a:rPr lang="en-US" dirty="0" smtClean="0"/>
              <a:t>before</a:t>
            </a:r>
          </a:p>
          <a:p>
            <a:pPr lvl="0">
              <a:buClr>
                <a:schemeClr val="accent3"/>
              </a:buClr>
            </a:pPr>
            <a:r>
              <a:rPr lang="en-US" dirty="0"/>
              <a:t>D</a:t>
            </a:r>
            <a:r>
              <a:rPr lang="en-US" dirty="0" smtClean="0"/>
              <a:t>ecompose </a:t>
            </a:r>
            <a:r>
              <a:rPr lang="en-US" dirty="0"/>
              <a:t>for </a:t>
            </a:r>
            <a:r>
              <a:rPr lang="en-US" dirty="0" smtClean="0"/>
              <a:t>management</a:t>
            </a:r>
          </a:p>
          <a:p>
            <a:pPr lvl="0">
              <a:buClr>
                <a:schemeClr val="accent3"/>
              </a:buClr>
            </a:pPr>
            <a:r>
              <a:rPr lang="en-US" dirty="0"/>
              <a:t>Not a lot of </a:t>
            </a:r>
            <a:r>
              <a:rPr lang="en-US" dirty="0" smtClean="0"/>
              <a:t>changes</a:t>
            </a:r>
          </a:p>
          <a:p>
            <a:pPr lvl="0">
              <a:buClr>
                <a:schemeClr val="accent3"/>
              </a:buClr>
            </a:pP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34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4" y="1626749"/>
            <a:ext cx="1901373" cy="1442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HOW TO APPLY THE PROGRAM</a:t>
            </a:r>
            <a:endParaRPr dirty="0">
              <a:latin typeface="Montserrat" panose="020B0604020202020204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17918" y="0"/>
            <a:ext cx="590078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" dirty="0" smtClean="0"/>
          </a:p>
          <a:p>
            <a:pPr fontAlgn="t"/>
            <a:r>
              <a:rPr lang="en-US" dirty="0" smtClean="0"/>
              <a:t>Determine functional </a:t>
            </a:r>
            <a:r>
              <a:rPr lang="en-US" dirty="0"/>
              <a:t>and non-functional requirements</a:t>
            </a:r>
          </a:p>
          <a:p>
            <a:pPr fontAlgn="t"/>
            <a:r>
              <a:rPr lang="en-US" dirty="0"/>
              <a:t>Program modules based on requirements</a:t>
            </a:r>
          </a:p>
          <a:p>
            <a:pPr fontAlgn="t"/>
            <a:r>
              <a:rPr lang="en-US" dirty="0"/>
              <a:t>Disassemble modules</a:t>
            </a:r>
          </a:p>
          <a:p>
            <a:pPr fontAlgn="t"/>
            <a:r>
              <a:rPr lang="en-US" dirty="0"/>
              <a:t>Coding and deploy modules </a:t>
            </a:r>
            <a:endParaRPr lang="en-US" dirty="0" smtClean="0"/>
          </a:p>
          <a:p>
            <a:pPr fontAlgn="t"/>
            <a:r>
              <a:rPr lang="en-US" dirty="0" smtClean="0"/>
              <a:t>Documentation</a:t>
            </a:r>
            <a:endParaRPr lang="en-US" dirty="0"/>
          </a:p>
          <a:p>
            <a:pPr fontAlgn="t"/>
            <a:endParaRPr lang="en-US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2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49"/>
            <a:ext cx="1712400" cy="1442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t"/>
            <a:r>
              <a:rPr lang="en-US" dirty="0" smtClean="0"/>
              <a:t>BENEFITS WHEN USED</a:t>
            </a:r>
            <a:endParaRPr lang="en-US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328109" y="288408"/>
            <a:ext cx="3122849" cy="4509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fontAlgn="t">
              <a:buNone/>
            </a:pPr>
            <a:r>
              <a:rPr lang="en-US" sz="2000" dirty="0"/>
              <a:t>Advantages of top-down </a:t>
            </a:r>
            <a:r>
              <a:rPr lang="en-US" sz="2000" dirty="0" smtClean="0"/>
              <a:t>approach :</a:t>
            </a:r>
          </a:p>
          <a:p>
            <a:pPr marL="38100" indent="0" fontAlgn="t">
              <a:buNone/>
            </a:pPr>
            <a:endParaRPr lang="en" sz="2000" dirty="0" smtClean="0"/>
          </a:p>
          <a:p>
            <a:pPr lvl="0">
              <a:buClr>
                <a:schemeClr val="accent3"/>
              </a:buClr>
            </a:pPr>
            <a:r>
              <a:rPr lang="en-US" sz="1800" dirty="0"/>
              <a:t>Clear strategy</a:t>
            </a:r>
          </a:p>
          <a:p>
            <a:pPr lvl="0">
              <a:buClr>
                <a:schemeClr val="accent3"/>
              </a:buClr>
            </a:pPr>
            <a:r>
              <a:rPr lang="en-US" sz="1800" dirty="0"/>
              <a:t>Effective management</a:t>
            </a:r>
          </a:p>
          <a:p>
            <a:pPr lvl="0">
              <a:buClr>
                <a:schemeClr val="accent3"/>
              </a:buClr>
            </a:pPr>
            <a:r>
              <a:rPr lang="en-US" sz="1800" dirty="0"/>
              <a:t>Resource optimization</a:t>
            </a:r>
          </a:p>
          <a:p>
            <a:pPr lvl="0">
              <a:buClr>
                <a:schemeClr val="accent3"/>
              </a:buClr>
            </a:pPr>
            <a:r>
              <a:rPr lang="en-US" sz="1800" dirty="0"/>
              <a:t>Easily evaluate progress</a:t>
            </a:r>
          </a:p>
          <a:p>
            <a:pPr lvl="0">
              <a:buClr>
                <a:schemeClr val="accent3"/>
              </a:buClr>
            </a:pPr>
            <a:r>
              <a:rPr lang="en-US" sz="1800" dirty="0"/>
              <a:t>Create trust</a:t>
            </a:r>
            <a:endParaRPr lang="en-US" sz="1800" dirty="0"/>
          </a:p>
          <a:p>
            <a:pPr marL="38100" lvl="0" indent="0">
              <a:buClr>
                <a:schemeClr val="accent3"/>
              </a:buClr>
              <a:buNone/>
            </a:pPr>
            <a:endParaRPr lang="en-US" sz="2000" dirty="0" smtClean="0"/>
          </a:p>
          <a:p>
            <a:pPr lvl="0">
              <a:buClr>
                <a:schemeClr val="accent3"/>
              </a:buClr>
            </a:pP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97;p18"/>
          <p:cNvSpPr txBox="1">
            <a:spLocks/>
          </p:cNvSpPr>
          <p:nvPr/>
        </p:nvSpPr>
        <p:spPr>
          <a:xfrm>
            <a:off x="5450958" y="288408"/>
            <a:ext cx="3363431" cy="450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Clr>
                <a:schemeClr val="accent3"/>
              </a:buClr>
              <a:buFont typeface="Roboto"/>
              <a:buNone/>
            </a:pPr>
            <a:r>
              <a:rPr lang="en-US" sz="2000" dirty="0" smtClean="0"/>
              <a:t>Disadvantages of top-down approach :</a:t>
            </a:r>
          </a:p>
          <a:p>
            <a:pPr marL="38100" indent="0">
              <a:buClr>
                <a:schemeClr val="accent3"/>
              </a:buClr>
              <a:buNone/>
            </a:pPr>
            <a:endParaRPr lang="en-US" sz="2000" dirty="0"/>
          </a:p>
          <a:p>
            <a:pPr>
              <a:buClr>
                <a:schemeClr val="accent3"/>
              </a:buClr>
            </a:pPr>
            <a:r>
              <a:rPr lang="en-US" sz="1800" dirty="0"/>
              <a:t>Lack of flexibility</a:t>
            </a:r>
          </a:p>
          <a:p>
            <a:pPr>
              <a:buClr>
                <a:schemeClr val="accent3"/>
              </a:buClr>
            </a:pPr>
            <a:r>
              <a:rPr lang="en-US" sz="1800" dirty="0"/>
              <a:t>Lack of creativity</a:t>
            </a:r>
          </a:p>
          <a:p>
            <a:pPr>
              <a:buClr>
                <a:schemeClr val="accent3"/>
              </a:buClr>
            </a:pPr>
            <a:r>
              <a:rPr lang="en-US" sz="1800" dirty="0"/>
              <a:t>Risk is not guaranteed</a:t>
            </a:r>
            <a:endParaRPr lang="en-US" sz="1800" dirty="0" smtClean="0"/>
          </a:p>
          <a:p>
            <a:pPr marL="38100" indent="0">
              <a:buClr>
                <a:schemeClr val="accent3"/>
              </a:buClr>
              <a:buFont typeface="Roboto"/>
              <a:buNone/>
            </a:pPr>
            <a:endParaRPr lang="en-US" sz="2000" dirty="0" smtClean="0"/>
          </a:p>
          <a:p>
            <a:pPr>
              <a:buClr>
                <a:schemeClr val="accent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28125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178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Montserrat</vt:lpstr>
      <vt:lpstr>Roboto</vt:lpstr>
      <vt:lpstr>Aemelia template</vt:lpstr>
      <vt:lpstr>CHALLENGES 0</vt:lpstr>
      <vt:lpstr>HELLO!</vt:lpstr>
      <vt:lpstr>PowerPoint Presentation</vt:lpstr>
      <vt:lpstr>TO DOWN APPROACH </vt:lpstr>
      <vt:lpstr>PowerPoint Presentation</vt:lpstr>
      <vt:lpstr>WHAT IS THE TO DOWN APPROACH ?</vt:lpstr>
      <vt:lpstr>WHEN TO USE THE TOP DOWN APPROACH</vt:lpstr>
      <vt:lpstr>HOW TO APPLY THE PROGRAM</vt:lpstr>
      <vt:lpstr>BENEFITS WHEN USED</vt:lpstr>
      <vt:lpstr>FOR EXAMPLE</vt:lpstr>
      <vt:lpstr>DOCUMENT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0</dc:title>
  <cp:lastModifiedBy>AdminT</cp:lastModifiedBy>
  <cp:revision>24</cp:revision>
  <dcterms:modified xsi:type="dcterms:W3CDTF">2024-01-15T12:48:42Z</dcterms:modified>
</cp:coreProperties>
</file>