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7" r:id="rId2"/>
  </p:sldMasterIdLst>
  <p:sldIdLst>
    <p:sldId id="256" r:id="rId3"/>
    <p:sldId id="257" r:id="rId4"/>
    <p:sldId id="265" r:id="rId5"/>
    <p:sldId id="268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08967" y="1775267"/>
            <a:ext cx="5574000" cy="23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46667" y="4343401"/>
            <a:ext cx="3298400" cy="6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03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1031000" y="2314295"/>
            <a:ext cx="333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1031000" y="2991928"/>
            <a:ext cx="33388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2347632" y="1651468"/>
            <a:ext cx="705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4506201" y="2314385"/>
            <a:ext cx="3179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4369800" y="2991932"/>
            <a:ext cx="34524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5464399" y="1651483"/>
            <a:ext cx="1263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7723616" y="2322796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7632817" y="2991920"/>
            <a:ext cx="3452400" cy="9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8656816" y="1652093"/>
            <a:ext cx="14044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723141" y="4543985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723141" y="5225021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3726941" y="3870779"/>
            <a:ext cx="1263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6094861" y="4543985"/>
            <a:ext cx="327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6140461" y="5225021"/>
            <a:ext cx="3179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7098661" y="3870779"/>
            <a:ext cx="1263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203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 flipH="1">
            <a:off x="8736573" y="2681143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8630275" y="3297433"/>
            <a:ext cx="22932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2"/>
          </p:nvPr>
        </p:nvSpPr>
        <p:spPr>
          <a:xfrm flipH="1">
            <a:off x="5055599" y="328477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 flipH="1">
            <a:off x="5055599" y="3917895"/>
            <a:ext cx="20808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4"/>
          </p:nvPr>
        </p:nvSpPr>
        <p:spPr>
          <a:xfrm flipH="1">
            <a:off x="1428799" y="2681143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 flipH="1">
            <a:off x="1428800" y="3297433"/>
            <a:ext cx="20808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7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 flipH="1">
            <a:off x="6834891" y="4712109"/>
            <a:ext cx="2492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 flipH="1">
            <a:off x="6834891" y="3955800"/>
            <a:ext cx="2492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 flipH="1">
            <a:off x="6867091" y="2780581"/>
            <a:ext cx="24280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 flipH="1">
            <a:off x="6834891" y="2022867"/>
            <a:ext cx="2492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"/>
          </p:nvPr>
        </p:nvSpPr>
        <p:spPr>
          <a:xfrm flipH="1">
            <a:off x="2989289" y="2785248"/>
            <a:ext cx="2391600" cy="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 flipH="1">
            <a:off x="2938889" y="2022880"/>
            <a:ext cx="2492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6"/>
          </p:nvPr>
        </p:nvSpPr>
        <p:spPr>
          <a:xfrm flipH="1">
            <a:off x="2938889" y="4712109"/>
            <a:ext cx="2492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7"/>
          </p:nvPr>
        </p:nvSpPr>
        <p:spPr>
          <a:xfrm flipH="1">
            <a:off x="2938889" y="3955800"/>
            <a:ext cx="24924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8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1880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 and three columm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1318973" y="3242252"/>
            <a:ext cx="2682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954173" y="3771319"/>
            <a:ext cx="3047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7672343" y="4333121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7672343" y="4861831"/>
            <a:ext cx="3047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8127113" y="1864105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8127113" y="2392815"/>
            <a:ext cx="3047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468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 flipH="1">
            <a:off x="3391537" y="1661273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 flipH="1">
            <a:off x="3022137" y="2170380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2"/>
          </p:nvPr>
        </p:nvSpPr>
        <p:spPr>
          <a:xfrm flipH="1">
            <a:off x="3391537" y="4767044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 flipH="1">
            <a:off x="3022144" y="5277733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4"/>
          </p:nvPr>
        </p:nvSpPr>
        <p:spPr>
          <a:xfrm flipH="1">
            <a:off x="3391537" y="3213796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 flipH="1">
            <a:off x="3022144" y="3722900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6"/>
          </p:nvPr>
        </p:nvSpPr>
        <p:spPr>
          <a:xfrm flipH="1">
            <a:off x="6719663" y="3213795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 flipH="1">
            <a:off x="6350263" y="3724475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 idx="8"/>
          </p:nvPr>
        </p:nvSpPr>
        <p:spPr>
          <a:xfrm flipH="1">
            <a:off x="6719663" y="4767044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 flipH="1">
            <a:off x="6350263" y="5277724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ctrTitle" idx="13"/>
          </p:nvPr>
        </p:nvSpPr>
        <p:spPr>
          <a:xfrm flipH="1">
            <a:off x="6719663" y="1661273"/>
            <a:ext cx="2080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 flipH="1">
            <a:off x="6350263" y="2170380"/>
            <a:ext cx="2819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5251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Header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816100" y="2508941"/>
            <a:ext cx="5577200" cy="14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816100" y="3782859"/>
            <a:ext cx="3413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07601" y="3304533"/>
            <a:ext cx="17492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28423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826200" y="2996940"/>
            <a:ext cx="3413200" cy="10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826200" y="3783116"/>
            <a:ext cx="3413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 hasCustomPrompt="1"/>
          </p:nvPr>
        </p:nvSpPr>
        <p:spPr>
          <a:xfrm>
            <a:off x="5527533" y="3845917"/>
            <a:ext cx="298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924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Header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 flipH="1">
            <a:off x="3635800" y="3862985"/>
            <a:ext cx="4920400" cy="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 flipH="1">
            <a:off x="4389400" y="4651147"/>
            <a:ext cx="3413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02200" y="1801795"/>
            <a:ext cx="298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58296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 flipH="1">
            <a:off x="6462948" y="3404240"/>
            <a:ext cx="49204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 flipH="1">
            <a:off x="7970148" y="3783628"/>
            <a:ext cx="34132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45000" y="2772467"/>
            <a:ext cx="2666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73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47703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759433" y="1809533"/>
            <a:ext cx="6853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867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35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343767" y="2593791"/>
            <a:ext cx="6047600" cy="10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494733" y="3493817"/>
            <a:ext cx="3896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460096" y="2791033"/>
            <a:ext cx="14040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7333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72536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833367" y="47377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833367" y="1774920"/>
            <a:ext cx="45004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828824" y="4785505"/>
            <a:ext cx="3224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" sz="1333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1695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195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66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ECD-9D56-454C-A1A6-709C9455384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453D-E5C1-4C7A-BDB8-22BDA3AC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6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460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04D7-0BD3-4293-A3DA-AFDDCE05D1B5}" type="datetimeFigureOut">
              <a:rPr lang="vi-VN" smtClean="0"/>
              <a:t>19/10/2021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0EAA-5438-4F25-8C94-8FBB13832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9065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ECD-9D56-454C-A1A6-709C9455384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453D-E5C1-4C7A-BDB8-22BDA3AC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0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 flipH="1">
            <a:off x="7210768" y="1449580"/>
            <a:ext cx="300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 flipH="1">
            <a:off x="1978216" y="5549193"/>
            <a:ext cx="3000000" cy="8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 idx="2"/>
          </p:nvPr>
        </p:nvSpPr>
        <p:spPr>
          <a:xfrm flipH="1">
            <a:off x="2007868" y="4936019"/>
            <a:ext cx="2940800" cy="8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 flipH="1">
            <a:off x="7210768" y="1996731"/>
            <a:ext cx="3000000" cy="8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959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159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728767" y="3357633"/>
            <a:ext cx="10734400" cy="2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228000" y="378144"/>
            <a:ext cx="57360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902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944800" y="1354800"/>
            <a:ext cx="6302400" cy="4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88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3367" y="47377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833367" y="1774920"/>
            <a:ext cx="4500400" cy="1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7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 flipH="1">
            <a:off x="822464" y="2118823"/>
            <a:ext cx="4402400" cy="17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 flipH="1">
            <a:off x="822597" y="3775693"/>
            <a:ext cx="31084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134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834459" y="260433"/>
            <a:ext cx="3532400" cy="2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477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8046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94990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711" r:id="rId2"/>
    <p:sldLayoutId id="214748371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2254927" y="4311924"/>
            <a:ext cx="2276309" cy="46166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b="1" dirty="0" err="1"/>
              <a:t>Thành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r>
              <a:rPr lang="en-US" sz="2400" b="1" dirty="0"/>
              <a:t>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928" y="1562508"/>
            <a:ext cx="7455129" cy="2050703"/>
          </a:xfrm>
        </p:spPr>
        <p:txBody>
          <a:bodyPr>
            <a:noAutofit/>
          </a:bodyPr>
          <a:lstStyle/>
          <a:p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Sử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dụng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thuật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toán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di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truyền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để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tối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ưu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hóa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hàm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mất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mát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(loss function)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trong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mô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hình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hồi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quy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tuyến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tính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(linear regression)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6079" y="4311924"/>
            <a:ext cx="521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19020485 -  </a:t>
            </a:r>
            <a:r>
              <a:rPr lang="en-US" sz="2400" dirty="0" err="1"/>
              <a:t>Nguyễn</a:t>
            </a:r>
            <a:r>
              <a:rPr lang="en-US" sz="2400" dirty="0"/>
              <a:t> Quang Vinh</a:t>
            </a:r>
          </a:p>
        </p:txBody>
      </p:sp>
    </p:spTree>
    <p:extLst>
      <p:ext uri="{BB962C8B-B14F-4D97-AF65-F5344CB8AC3E}">
        <p14:creationId xmlns:p14="http://schemas.microsoft.com/office/powerpoint/2010/main" val="193637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25590" y="807889"/>
            <a:ext cx="5737225" cy="839788"/>
          </a:xfrm>
        </p:spPr>
        <p:txBody>
          <a:bodyPr/>
          <a:lstStyle/>
          <a:p>
            <a:pPr algn="ctr"/>
            <a:r>
              <a:rPr lang="en-US" sz="3200" b="1" dirty="0">
                <a:latin typeface="+mn-lt"/>
              </a:rPr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 flipH="1">
            <a:off x="426866" y="1903488"/>
            <a:ext cx="10734675" cy="2508250"/>
          </a:xfrm>
        </p:spPr>
        <p:txBody>
          <a:bodyPr/>
          <a:lstStyle/>
          <a:p>
            <a:r>
              <a:rPr lang="en-US" sz="2000" dirty="0" err="1">
                <a:latin typeface="+mn-lt"/>
              </a:rPr>
              <a:t>Bô</a:t>
            </a:r>
            <a:r>
              <a:rPr lang="en-US" sz="2000" dirty="0">
                <a:latin typeface="+mn-lt"/>
              </a:rPr>
              <a:t>̣ </a:t>
            </a:r>
            <a:r>
              <a:rPr lang="en-US" sz="2000" dirty="0" err="1">
                <a:latin typeface="+mn-lt"/>
              </a:rPr>
              <a:t>dữ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liệu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dạng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bảng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trên</a:t>
            </a:r>
            <a:r>
              <a:rPr lang="en-US" sz="2000" dirty="0">
                <a:latin typeface="+mn-lt"/>
              </a:rPr>
              <a:t> Kaggle </a:t>
            </a:r>
            <a:r>
              <a:rPr lang="en-US" sz="2000" dirty="0" err="1">
                <a:latin typeface="+mn-lt"/>
              </a:rPr>
              <a:t>về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các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đặc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điểm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giá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của</a:t>
            </a:r>
            <a:r>
              <a:rPr lang="en-US" sz="2000" dirty="0">
                <a:latin typeface="+mn-lt"/>
              </a:rPr>
              <a:t> ô </a:t>
            </a:r>
            <a:r>
              <a:rPr lang="en-US" sz="2000" dirty="0" err="1">
                <a:latin typeface="+mn-lt"/>
              </a:rPr>
              <a:t>tô</a:t>
            </a:r>
            <a:r>
              <a:rPr lang="en-US" sz="2000" dirty="0">
                <a:latin typeface="+mn-lt"/>
              </a:rPr>
              <a:t>.</a:t>
            </a:r>
          </a:p>
          <a:p>
            <a:r>
              <a:rPr lang="en-US" sz="2000" dirty="0" err="1">
                <a:latin typeface="+mn-lt"/>
              </a:rPr>
              <a:t>Bô</a:t>
            </a:r>
            <a:r>
              <a:rPr lang="en-US" sz="2000" dirty="0">
                <a:latin typeface="+mn-lt"/>
              </a:rPr>
              <a:t>̣ </a:t>
            </a:r>
            <a:r>
              <a:rPr lang="en-US" sz="2000" dirty="0" err="1">
                <a:latin typeface="+mn-lt"/>
              </a:rPr>
              <a:t>dữ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liệu</a:t>
            </a:r>
            <a:r>
              <a:rPr lang="en-US" sz="2000" dirty="0">
                <a:latin typeface="+mn-lt"/>
              </a:rPr>
              <a:t> có </a:t>
            </a:r>
            <a:r>
              <a:rPr lang="en-US" sz="2000" dirty="0" err="1">
                <a:latin typeface="+mn-lt"/>
              </a:rPr>
              <a:t>tổng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cộng</a:t>
            </a:r>
            <a:r>
              <a:rPr lang="en-US" sz="2000" dirty="0">
                <a:latin typeface="+mn-lt"/>
              </a:rPr>
              <a:t> 301 </a:t>
            </a:r>
            <a:r>
              <a:rPr lang="en-US" sz="2000" dirty="0" err="1">
                <a:latin typeface="+mn-lt"/>
              </a:rPr>
              <a:t>hàng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9 </a:t>
            </a:r>
            <a:r>
              <a:rPr lang="en-US" sz="2000" dirty="0" err="1">
                <a:latin typeface="+mn-lt"/>
              </a:rPr>
              <a:t>cột</a:t>
            </a:r>
            <a:r>
              <a:rPr lang="en-US" sz="2000" dirty="0">
                <a:latin typeface="+mn-lt"/>
              </a:rPr>
              <a:t>.</a:t>
            </a:r>
          </a:p>
          <a:p>
            <a:r>
              <a:rPr lang="en-US" sz="2000" dirty="0" err="1">
                <a:latin typeface="+mn-lt"/>
              </a:rPr>
              <a:t>Về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cột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bộ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dữ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liệu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có</a:t>
            </a:r>
            <a:r>
              <a:rPr lang="en-US" sz="2000" dirty="0">
                <a:latin typeface="+mn-lt"/>
              </a:rPr>
              <a:t> 8 </a:t>
            </a:r>
            <a:r>
              <a:rPr lang="en-US" sz="2000" dirty="0" err="1">
                <a:latin typeface="+mn-lt"/>
              </a:rPr>
              <a:t>cột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thuộc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tính</a:t>
            </a:r>
            <a:r>
              <a:rPr lang="en-US" sz="2000" dirty="0">
                <a:latin typeface="+mn-lt"/>
              </a:rPr>
              <a:t> (features)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1 </a:t>
            </a:r>
            <a:r>
              <a:rPr lang="en-US" sz="2000" dirty="0" err="1">
                <a:latin typeface="+mn-lt"/>
              </a:rPr>
              <a:t>cột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giá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trị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cần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dự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đoán</a:t>
            </a:r>
            <a:r>
              <a:rPr lang="en-US" sz="2000" dirty="0">
                <a:latin typeface="+mn-lt"/>
              </a:rPr>
              <a:t> (car price)</a:t>
            </a:r>
          </a:p>
          <a:p>
            <a:r>
              <a:rPr lang="en-US" sz="2000" dirty="0" err="1">
                <a:latin typeface="+mn-lt"/>
              </a:rPr>
              <a:t>Về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hàng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bộ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dữ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liệu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được</a:t>
            </a:r>
            <a:r>
              <a:rPr lang="en-US" sz="2000" dirty="0">
                <a:latin typeface="+mn-lt"/>
              </a:rPr>
              <a:t> chia </a:t>
            </a:r>
            <a:r>
              <a:rPr lang="en-US" sz="2000" dirty="0" err="1">
                <a:latin typeface="+mn-lt"/>
              </a:rPr>
              <a:t>thành</a:t>
            </a:r>
            <a:r>
              <a:rPr lang="en-US" sz="2000" dirty="0">
                <a:latin typeface="+mn-lt"/>
              </a:rPr>
              <a:t> 2 </a:t>
            </a:r>
            <a:r>
              <a:rPr lang="en-US" sz="2000" dirty="0" err="1">
                <a:latin typeface="+mn-lt"/>
              </a:rPr>
              <a:t>phần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err="1">
                <a:latin typeface="+mn-lt"/>
              </a:rPr>
              <a:t>phần</a:t>
            </a:r>
            <a:r>
              <a:rPr lang="en-US" sz="2000" dirty="0">
                <a:latin typeface="+mn-lt"/>
              </a:rPr>
              <a:t> 1 (</a:t>
            </a:r>
            <a:r>
              <a:rPr lang="en-US" sz="2000" dirty="0" err="1">
                <a:latin typeface="+mn-lt"/>
              </a:rPr>
              <a:t>từ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hàng</a:t>
            </a:r>
            <a:r>
              <a:rPr lang="en-US" sz="2000" dirty="0">
                <a:latin typeface="+mn-lt"/>
              </a:rPr>
              <a:t> 1 </a:t>
            </a:r>
            <a:r>
              <a:rPr lang="en-US" sz="2000" dirty="0" err="1">
                <a:latin typeface="+mn-lt"/>
              </a:rPr>
              <a:t>đến</a:t>
            </a:r>
            <a:r>
              <a:rPr lang="en-US" sz="2000" dirty="0">
                <a:latin typeface="+mn-lt"/>
              </a:rPr>
              <a:t> 240) </a:t>
            </a:r>
            <a:r>
              <a:rPr lang="en-US" sz="2000" dirty="0" err="1">
                <a:latin typeface="+mn-lt"/>
              </a:rPr>
              <a:t>được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dùng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để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huấn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luyện</a:t>
            </a:r>
            <a:r>
              <a:rPr lang="en-US" sz="2000" dirty="0">
                <a:latin typeface="+mn-lt"/>
              </a:rPr>
              <a:t> (train) </a:t>
            </a:r>
            <a:r>
              <a:rPr lang="en-US" sz="2000" dirty="0" err="1">
                <a:latin typeface="+mn-lt"/>
              </a:rPr>
              <a:t>mô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hình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hồi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quy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tuyến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tính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phần</a:t>
            </a:r>
            <a:r>
              <a:rPr lang="en-US" sz="2000" dirty="0">
                <a:latin typeface="+mn-lt"/>
              </a:rPr>
              <a:t> 2 (</a:t>
            </a:r>
            <a:r>
              <a:rPr lang="en-US" sz="2000" dirty="0" err="1">
                <a:latin typeface="+mn-lt"/>
              </a:rPr>
              <a:t>từ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hàng</a:t>
            </a:r>
            <a:r>
              <a:rPr lang="en-US" sz="2000" dirty="0">
                <a:latin typeface="+mn-lt"/>
              </a:rPr>
              <a:t> 241 </a:t>
            </a:r>
            <a:r>
              <a:rPr lang="en-US" sz="2000" dirty="0" err="1">
                <a:latin typeface="+mn-lt"/>
              </a:rPr>
              <a:t>đến</a:t>
            </a:r>
            <a:r>
              <a:rPr lang="en-US" sz="2000" dirty="0">
                <a:latin typeface="+mn-lt"/>
              </a:rPr>
              <a:t> 301) </a:t>
            </a:r>
            <a:r>
              <a:rPr lang="en-US" sz="2000" dirty="0" err="1">
                <a:latin typeface="+mn-lt"/>
              </a:rPr>
              <a:t>được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dùng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để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kiểm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tra</a:t>
            </a:r>
            <a:r>
              <a:rPr lang="en-US" sz="2000" dirty="0">
                <a:latin typeface="+mn-lt"/>
              </a:rPr>
              <a:t> (test) </a:t>
            </a:r>
            <a:r>
              <a:rPr lang="en-US" sz="2000" dirty="0" err="1">
                <a:latin typeface="+mn-lt"/>
              </a:rPr>
              <a:t>mô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hình</a:t>
            </a:r>
            <a:r>
              <a:rPr lang="en-US" sz="20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707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 flipH="1">
            <a:off x="1056443" y="1903488"/>
            <a:ext cx="10235952" cy="2508250"/>
          </a:xfrm>
        </p:spPr>
        <p:txBody>
          <a:bodyPr/>
          <a:lstStyle/>
          <a:p>
            <a:r>
              <a:rPr lang="en-US" sz="2000" kern="0" dirty="0" err="1">
                <a:latin typeface="+mn-lt"/>
              </a:rPr>
              <a:t>Các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cá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thể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chính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là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các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bộ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trọng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số</a:t>
            </a:r>
            <a:r>
              <a:rPr lang="en-US" sz="2000" kern="0" dirty="0">
                <a:latin typeface="+mn-lt"/>
              </a:rPr>
              <a:t> (weight/theta) - </a:t>
            </a:r>
            <a:r>
              <a:rPr lang="en-US" sz="2000" kern="0" dirty="0" err="1">
                <a:latin typeface="+mn-lt"/>
              </a:rPr>
              <a:t>các</a:t>
            </a:r>
            <a:r>
              <a:rPr lang="en-US" sz="2000" kern="0" dirty="0">
                <a:latin typeface="+mn-lt"/>
              </a:rPr>
              <a:t> vector 9 </a:t>
            </a:r>
            <a:r>
              <a:rPr lang="en-US" sz="2000" kern="0" dirty="0" err="1">
                <a:latin typeface="+mn-lt"/>
              </a:rPr>
              <a:t>chiều</a:t>
            </a:r>
            <a:r>
              <a:rPr lang="en-US" sz="2000" kern="0" dirty="0">
                <a:latin typeface="+mn-lt"/>
              </a:rPr>
              <a:t> (9-dimensional).</a:t>
            </a:r>
          </a:p>
          <a:p>
            <a:r>
              <a:rPr lang="en-US" sz="2000" kern="0" dirty="0" err="1">
                <a:latin typeface="+mn-lt"/>
              </a:rPr>
              <a:t>Hàm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mất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mát</a:t>
            </a:r>
            <a:r>
              <a:rPr lang="en-US" sz="2000" kern="0" dirty="0">
                <a:latin typeface="+mn-lt"/>
              </a:rPr>
              <a:t> (loss function): Mean Square Error.</a:t>
            </a:r>
          </a:p>
          <a:p>
            <a:r>
              <a:rPr lang="en-US" sz="2000" kern="0" dirty="0" err="1">
                <a:latin typeface="+mn-lt"/>
              </a:rPr>
              <a:t>Hàm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thích</a:t>
            </a:r>
            <a:r>
              <a:rPr lang="en-US" sz="2000" kern="0" dirty="0">
                <a:latin typeface="+mn-lt"/>
              </a:rPr>
              <a:t> </a:t>
            </a:r>
            <a:r>
              <a:rPr lang="en-US" sz="2000" kern="0" dirty="0" err="1">
                <a:latin typeface="+mn-lt"/>
              </a:rPr>
              <a:t>nghi</a:t>
            </a:r>
            <a:r>
              <a:rPr lang="en-US" sz="2000" kern="0" dirty="0">
                <a:latin typeface="+mn-lt"/>
              </a:rPr>
              <a:t> (fitness function): 1/MSE.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9952B0-962B-4731-84E2-9210DFE2CFA3}"/>
              </a:ext>
            </a:extLst>
          </p:cNvPr>
          <p:cNvSpPr txBox="1">
            <a:spLocks/>
          </p:cNvSpPr>
          <p:nvPr/>
        </p:nvSpPr>
        <p:spPr>
          <a:xfrm>
            <a:off x="1615736" y="807889"/>
            <a:ext cx="9179511" cy="8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pPr algn="ctr"/>
            <a:r>
              <a:rPr lang="en-US" sz="3200" b="1" kern="0" dirty="0" err="1">
                <a:latin typeface="+mn-lt"/>
              </a:rPr>
              <a:t>Các</a:t>
            </a:r>
            <a:r>
              <a:rPr lang="en-US" sz="3200" b="1" kern="0" dirty="0">
                <a:latin typeface="+mn-lt"/>
              </a:rPr>
              <a:t> </a:t>
            </a:r>
            <a:r>
              <a:rPr lang="en-US" sz="3200" b="1" kern="0" dirty="0" err="1">
                <a:latin typeface="+mn-lt"/>
              </a:rPr>
              <a:t>cá</a:t>
            </a:r>
            <a:r>
              <a:rPr lang="en-US" sz="3200" b="1" kern="0" dirty="0">
                <a:latin typeface="+mn-lt"/>
              </a:rPr>
              <a:t> </a:t>
            </a:r>
            <a:r>
              <a:rPr lang="en-US" sz="3200" b="1" kern="0" dirty="0" err="1">
                <a:latin typeface="+mn-lt"/>
              </a:rPr>
              <a:t>thể</a:t>
            </a:r>
            <a:r>
              <a:rPr lang="en-US" sz="3200" b="1" kern="0" dirty="0">
                <a:latin typeface="+mn-lt"/>
              </a:rPr>
              <a:t> </a:t>
            </a:r>
            <a:r>
              <a:rPr lang="en-US" sz="3200" b="1" kern="0" dirty="0" err="1">
                <a:latin typeface="+mn-lt"/>
              </a:rPr>
              <a:t>và</a:t>
            </a:r>
            <a:r>
              <a:rPr lang="en-US" sz="3200" b="1" kern="0" dirty="0">
                <a:latin typeface="+mn-lt"/>
              </a:rPr>
              <a:t> </a:t>
            </a:r>
            <a:r>
              <a:rPr lang="en-US" sz="3200" b="1" kern="0" dirty="0" err="1">
                <a:latin typeface="+mn-lt"/>
              </a:rPr>
              <a:t>các</a:t>
            </a:r>
            <a:r>
              <a:rPr lang="en-US" sz="3200" b="1" kern="0" dirty="0">
                <a:latin typeface="+mn-lt"/>
              </a:rPr>
              <a:t> </a:t>
            </a:r>
            <a:r>
              <a:rPr lang="en-US" sz="3200" b="1" kern="0" dirty="0" err="1">
                <a:latin typeface="+mn-lt"/>
              </a:rPr>
              <a:t>hàm</a:t>
            </a:r>
            <a:r>
              <a:rPr lang="en-US" sz="3200" b="1" kern="0" dirty="0">
                <a:latin typeface="+mn-lt"/>
              </a:rPr>
              <a:t> </a:t>
            </a:r>
            <a:r>
              <a:rPr lang="en-US" sz="3200" b="1" kern="0" dirty="0" err="1">
                <a:latin typeface="+mn-lt"/>
              </a:rPr>
              <a:t>thích</a:t>
            </a:r>
            <a:r>
              <a:rPr lang="en-US" sz="3200" b="1" kern="0" dirty="0">
                <a:latin typeface="+mn-lt"/>
              </a:rPr>
              <a:t> </a:t>
            </a:r>
            <a:r>
              <a:rPr lang="en-US" sz="3200" b="1" kern="0" dirty="0" err="1">
                <a:latin typeface="+mn-lt"/>
              </a:rPr>
              <a:t>nghi</a:t>
            </a:r>
            <a:r>
              <a:rPr lang="en-US" sz="3200" b="1" kern="0" dirty="0">
                <a:latin typeface="+mn-lt"/>
              </a:rPr>
              <a:t> </a:t>
            </a:r>
            <a:r>
              <a:rPr lang="en-US" sz="3200" b="1" kern="0" dirty="0" err="1">
                <a:latin typeface="+mn-lt"/>
              </a:rPr>
              <a:t>của</a:t>
            </a:r>
            <a:r>
              <a:rPr lang="en-US" sz="3200" b="1" kern="0" dirty="0">
                <a:latin typeface="+mn-lt"/>
              </a:rPr>
              <a:t> </a:t>
            </a:r>
            <a:r>
              <a:rPr lang="en-US" sz="3200" b="1" kern="0" dirty="0" err="1">
                <a:latin typeface="+mn-lt"/>
              </a:rPr>
              <a:t>bài</a:t>
            </a:r>
            <a:r>
              <a:rPr lang="en-US" sz="3200" b="1" kern="0" dirty="0">
                <a:latin typeface="+mn-lt"/>
              </a:rPr>
              <a:t> </a:t>
            </a:r>
            <a:r>
              <a:rPr lang="en-US" sz="3200" b="1" kern="0" dirty="0" err="1">
                <a:latin typeface="+mn-lt"/>
              </a:rPr>
              <a:t>toán</a:t>
            </a:r>
            <a:r>
              <a:rPr lang="en-US" sz="3200" b="1" kern="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025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25590" y="807889"/>
            <a:ext cx="5737225" cy="839788"/>
          </a:xfrm>
        </p:spPr>
        <p:txBody>
          <a:bodyPr/>
          <a:lstStyle/>
          <a:p>
            <a:pPr algn="ctr"/>
            <a:r>
              <a:rPr lang="en-US" sz="3200" b="1" dirty="0" err="1">
                <a:latin typeface="+mn-lt"/>
              </a:rPr>
              <a:t>Thuật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toán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 flipH="1">
            <a:off x="426865" y="1903487"/>
            <a:ext cx="11291658" cy="3192295"/>
          </a:xfrm>
        </p:spPr>
        <p:txBody>
          <a:bodyPr/>
          <a:lstStyle/>
          <a:p>
            <a:r>
              <a:rPr lang="en-US" sz="2000" b="1" dirty="0" err="1">
                <a:latin typeface="+mn-lt"/>
              </a:rPr>
              <a:t>Khởi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tạo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quần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thể</a:t>
            </a:r>
            <a:r>
              <a:rPr lang="en-US" sz="2000" b="1" dirty="0">
                <a:latin typeface="+mn-lt"/>
              </a:rPr>
              <a:t> (initialize): </a:t>
            </a:r>
            <a:r>
              <a:rPr lang="en-US" sz="2000" dirty="0" err="1">
                <a:latin typeface="+mn-lt"/>
              </a:rPr>
              <a:t>khởi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tạo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ngẫu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nhiên</a:t>
            </a:r>
            <a:r>
              <a:rPr lang="en-US" sz="2000" dirty="0">
                <a:latin typeface="+mn-lt"/>
              </a:rPr>
              <a:t>.</a:t>
            </a:r>
          </a:p>
          <a:p>
            <a:r>
              <a:rPr lang="en-US" sz="2000" b="1" dirty="0" err="1">
                <a:latin typeface="+mn-lt"/>
              </a:rPr>
              <a:t>Chọn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lựa</a:t>
            </a:r>
            <a:r>
              <a:rPr lang="en-US" sz="2000" b="1" dirty="0">
                <a:latin typeface="+mn-lt"/>
              </a:rPr>
              <a:t> (selection): </a:t>
            </a:r>
            <a:r>
              <a:rPr lang="en-US" sz="2000" dirty="0" err="1">
                <a:latin typeface="+mn-lt"/>
              </a:rPr>
              <a:t>chọn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theo</a:t>
            </a:r>
            <a:r>
              <a:rPr lang="en-US" sz="2000" dirty="0">
                <a:latin typeface="+mn-lt"/>
              </a:rPr>
              <a:t> bánh </a:t>
            </a:r>
            <a:r>
              <a:rPr lang="en-US" sz="2000" dirty="0" err="1">
                <a:latin typeface="+mn-lt"/>
              </a:rPr>
              <a:t>xe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xổ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số</a:t>
            </a:r>
            <a:r>
              <a:rPr lang="en-US" sz="2000" dirty="0">
                <a:latin typeface="+mn-lt"/>
              </a:rPr>
              <a:t> (roulette wheel selection).</a:t>
            </a:r>
          </a:p>
          <a:p>
            <a:r>
              <a:rPr lang="en-US" sz="2000" b="1" dirty="0">
                <a:latin typeface="+mn-lt"/>
              </a:rPr>
              <a:t>Lai </a:t>
            </a:r>
            <a:r>
              <a:rPr lang="en-US" sz="2000" b="1" dirty="0" err="1">
                <a:latin typeface="+mn-lt"/>
              </a:rPr>
              <a:t>tạo</a:t>
            </a:r>
            <a:r>
              <a:rPr lang="en-US" sz="2000" b="1" dirty="0">
                <a:latin typeface="+mn-lt"/>
              </a:rPr>
              <a:t> (crossover): </a:t>
            </a:r>
            <a:r>
              <a:rPr lang="en-US" sz="2000" dirty="0" err="1">
                <a:latin typeface="+mn-lt"/>
              </a:rPr>
              <a:t>lai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tạo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theo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chiến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thuật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được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trình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bày</a:t>
            </a:r>
            <a:r>
              <a:rPr lang="en-US" sz="2000" dirty="0">
                <a:latin typeface="+mn-lt"/>
              </a:rPr>
              <a:t> ở slide </a:t>
            </a:r>
            <a:r>
              <a:rPr lang="en-US" sz="2000" dirty="0" err="1">
                <a:latin typeface="+mn-lt"/>
              </a:rPr>
              <a:t>sau</a:t>
            </a:r>
            <a:r>
              <a:rPr lang="en-US" sz="2000" dirty="0">
                <a:latin typeface="+mn-lt"/>
              </a:rPr>
              <a:t>.</a:t>
            </a:r>
          </a:p>
          <a:p>
            <a:r>
              <a:rPr lang="en-US" sz="2000" b="1" dirty="0" err="1">
                <a:latin typeface="+mn-lt"/>
              </a:rPr>
              <a:t>Đột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biến</a:t>
            </a:r>
            <a:r>
              <a:rPr lang="en-US" sz="2000" b="1" dirty="0">
                <a:latin typeface="+mn-lt"/>
              </a:rPr>
              <a:t> (mutation): </a:t>
            </a:r>
            <a:r>
              <a:rPr lang="en-US" sz="2000" dirty="0" err="1">
                <a:latin typeface="+mn-lt"/>
              </a:rPr>
              <a:t>đột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biến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các</a:t>
            </a:r>
            <a:r>
              <a:rPr lang="en-US" sz="2000" dirty="0">
                <a:latin typeface="+mn-lt"/>
              </a:rPr>
              <a:t> con </a:t>
            </a:r>
            <a:r>
              <a:rPr lang="en-US" sz="2000" dirty="0" err="1">
                <a:latin typeface="+mn-lt"/>
              </a:rPr>
              <a:t>được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sinh</a:t>
            </a:r>
            <a:r>
              <a:rPr lang="en-US" sz="2000" dirty="0">
                <a:latin typeface="+mn-lt"/>
              </a:rPr>
              <a:t> ra </a:t>
            </a:r>
            <a:r>
              <a:rPr lang="en-US" sz="2000" dirty="0" err="1">
                <a:latin typeface="+mn-lt"/>
              </a:rPr>
              <a:t>với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một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xác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suất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đột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biến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đã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sẵn</a:t>
            </a:r>
            <a:r>
              <a:rPr lang="en-US" sz="2000" dirty="0">
                <a:latin typeface="+mn-lt"/>
              </a:rPr>
              <a:t>.</a:t>
            </a:r>
          </a:p>
          <a:p>
            <a:r>
              <a:rPr lang="en-US" sz="2000" b="1" dirty="0" err="1">
                <a:latin typeface="+mn-lt"/>
              </a:rPr>
              <a:t>Kết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hợp</a:t>
            </a:r>
            <a:r>
              <a:rPr lang="en-US" sz="2000" b="1" dirty="0">
                <a:latin typeface="+mn-lt"/>
              </a:rPr>
              <a:t> (combination): </a:t>
            </a:r>
            <a:r>
              <a:rPr lang="en-US" sz="2000" dirty="0" err="1">
                <a:latin typeface="+mn-lt"/>
              </a:rPr>
              <a:t>thêm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các</a:t>
            </a:r>
            <a:r>
              <a:rPr lang="en-US" sz="2000" dirty="0">
                <a:latin typeface="+mn-lt"/>
              </a:rPr>
              <a:t> con </a:t>
            </a:r>
            <a:r>
              <a:rPr lang="en-US" sz="2000" dirty="0" err="1">
                <a:latin typeface="+mn-lt"/>
              </a:rPr>
              <a:t>vừa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sinh</a:t>
            </a:r>
            <a:r>
              <a:rPr lang="en-US" sz="2000" dirty="0">
                <a:latin typeface="+mn-lt"/>
              </a:rPr>
              <a:t> ra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quần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thể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loại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bỏ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các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cá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thể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lặp</a:t>
            </a:r>
            <a:r>
              <a:rPr lang="en-US" sz="2000" dirty="0">
                <a:latin typeface="+mn-lt"/>
              </a:rPr>
              <a:t> (duplicated)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lấy</a:t>
            </a:r>
            <a:r>
              <a:rPr lang="en-US" sz="2000" dirty="0">
                <a:latin typeface="+mn-lt"/>
              </a:rPr>
              <a:t> ra k </a:t>
            </a:r>
            <a:r>
              <a:rPr lang="en-US" sz="2000" dirty="0" err="1">
                <a:latin typeface="+mn-lt"/>
              </a:rPr>
              <a:t>cá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thể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tốt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nhất</a:t>
            </a:r>
            <a:r>
              <a:rPr lang="en-US" sz="2000" dirty="0">
                <a:latin typeface="+mn-lt"/>
              </a:rPr>
              <a:t> (k </a:t>
            </a:r>
            <a:r>
              <a:rPr lang="en-US" sz="2000" dirty="0" err="1">
                <a:latin typeface="+mn-lt"/>
              </a:rPr>
              <a:t>là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kích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cỡ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của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quần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thể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đã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được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sẵn</a:t>
            </a:r>
            <a:r>
              <a:rPr lang="en-US" sz="2000" dirty="0">
                <a:latin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2426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25590" y="807889"/>
            <a:ext cx="5737225" cy="839788"/>
          </a:xfrm>
        </p:spPr>
        <p:txBody>
          <a:bodyPr/>
          <a:lstStyle/>
          <a:p>
            <a:pPr algn="ctr"/>
            <a:r>
              <a:rPr lang="en-US" sz="3200" b="1" dirty="0">
                <a:latin typeface="+mn-lt"/>
              </a:rPr>
              <a:t>Lai </a:t>
            </a:r>
            <a:r>
              <a:rPr lang="en-US" sz="3200" b="1" dirty="0" err="1">
                <a:latin typeface="+mn-lt"/>
              </a:rPr>
              <a:t>tạo</a:t>
            </a:r>
            <a:r>
              <a:rPr lang="en-US" sz="3200" b="1" dirty="0">
                <a:latin typeface="+mn-lt"/>
              </a:rPr>
              <a:t> (Crossover)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subTitle" idx="4294967295"/>
              </p:nvPr>
            </p:nvSpPr>
            <p:spPr>
              <a:xfrm flipH="1">
                <a:off x="426865" y="1647677"/>
                <a:ext cx="11344924" cy="4859655"/>
              </a:xfrm>
            </p:spPr>
            <p:txBody>
              <a:bodyPr/>
              <a:lstStyle/>
              <a:p>
                <a:r>
                  <a:rPr lang="en-US" sz="2000" dirty="0">
                    <a:latin typeface="+mn-lt"/>
                  </a:rPr>
                  <a:t>Khi </a:t>
                </a:r>
                <a:r>
                  <a:rPr lang="en-US" sz="2000" dirty="0" err="1">
                    <a:latin typeface="+mn-lt"/>
                  </a:rPr>
                  <a:t>những</a:t>
                </a:r>
                <a:r>
                  <a:rPr lang="en-US" sz="2000" dirty="0">
                    <a:latin typeface="+mn-lt"/>
                  </a:rPr>
                  <a:t> cá </a:t>
                </a:r>
                <a:r>
                  <a:rPr lang="en-US" sz="2000" dirty="0" err="1">
                    <a:latin typeface="+mn-lt"/>
                  </a:rPr>
                  <a:t>thê</a:t>
                </a:r>
                <a:r>
                  <a:rPr lang="en-US" sz="2000" dirty="0">
                    <a:latin typeface="+mn-lt"/>
                  </a:rPr>
                  <a:t>̉ có </a:t>
                </a:r>
                <a:r>
                  <a:rPr lang="en-US" sz="2000" dirty="0" err="1">
                    <a:latin typeface="+mn-lt"/>
                  </a:rPr>
                  <a:t>sư</a:t>
                </a:r>
                <a:r>
                  <a:rPr lang="en-US" sz="2000" dirty="0">
                    <a:latin typeface="+mn-lt"/>
                  </a:rPr>
                  <a:t>̣ </a:t>
                </a:r>
                <a:r>
                  <a:rPr lang="en-US" sz="2000" dirty="0" err="1">
                    <a:latin typeface="+mn-lt"/>
                  </a:rPr>
                  <a:t>thích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nghi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tốt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nhất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được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chọn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lọc</a:t>
                </a:r>
                <a:r>
                  <a:rPr lang="en-US" sz="2000" dirty="0">
                    <a:latin typeface="+mn-lt"/>
                  </a:rPr>
                  <a:t> ra </a:t>
                </a:r>
                <a:r>
                  <a:rPr lang="en-US" sz="2000" dirty="0" err="1">
                    <a:latin typeface="+mn-lt"/>
                  </a:rPr>
                  <a:t>thi</a:t>
                </a:r>
                <a:r>
                  <a:rPr lang="en-US" sz="2000" dirty="0">
                    <a:latin typeface="+mn-lt"/>
                  </a:rPr>
                  <a:t>̀ </a:t>
                </a:r>
                <a:r>
                  <a:rPr lang="en-US" sz="2000" dirty="0" err="1">
                    <a:latin typeface="+mn-lt"/>
                  </a:rPr>
                  <a:t>chúng</a:t>
                </a:r>
                <a:r>
                  <a:rPr lang="en-US" sz="2000" dirty="0">
                    <a:latin typeface="+mn-lt"/>
                  </a:rPr>
                  <a:t> sẽ </a:t>
                </a:r>
                <a:r>
                  <a:rPr lang="en-US" sz="2000" dirty="0" err="1">
                    <a:latin typeface="+mn-lt"/>
                  </a:rPr>
                  <a:t>được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lai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ghép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theo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cách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thức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như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sau</a:t>
                </a:r>
                <a:r>
                  <a:rPr lang="en-US" sz="2000" dirty="0">
                    <a:latin typeface="+mn-lt"/>
                  </a:rPr>
                  <a:t> : </a:t>
                </a:r>
              </a:p>
              <a:p>
                <a:r>
                  <a:rPr lang="en-US" sz="2000" dirty="0">
                    <a:latin typeface="+mn-lt"/>
                  </a:rPr>
                  <a:t>Crossover1: </a:t>
                </a:r>
                <a:r>
                  <a:rPr lang="en-US" sz="2000" dirty="0" err="1">
                    <a:latin typeface="+mn-lt"/>
                  </a:rPr>
                  <a:t>thực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hiện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lai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tạo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giữa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các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cặp</a:t>
                </a:r>
                <a:r>
                  <a:rPr lang="en-US" sz="2000" dirty="0">
                    <a:latin typeface="+mn-lt"/>
                  </a:rPr>
                  <a:t> parent(</a:t>
                </a:r>
                <a:r>
                  <a:rPr lang="en-US" sz="2000" dirty="0" err="1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) </a:t>
                </a:r>
                <a:r>
                  <a:rPr lang="en-US" sz="2000" dirty="0" err="1">
                    <a:latin typeface="+mn-lt"/>
                  </a:rPr>
                  <a:t>và</a:t>
                </a:r>
                <a:r>
                  <a:rPr lang="en-US" sz="2000" dirty="0">
                    <a:latin typeface="+mn-lt"/>
                  </a:rPr>
                  <a:t> parent(j) (</a:t>
                </a:r>
                <a:r>
                  <a:rPr lang="en-US" sz="2000" dirty="0" err="1">
                    <a:latin typeface="+mn-lt"/>
                  </a:rPr>
                  <a:t>với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mọi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khác</a:t>
                </a:r>
                <a:r>
                  <a:rPr lang="en-US" sz="2000" dirty="0">
                    <a:latin typeface="+mn-lt"/>
                  </a:rPr>
                  <a:t> j) </a:t>
                </a:r>
                <a:r>
                  <a:rPr lang="en-US" sz="2000" dirty="0" err="1">
                    <a:latin typeface="+mn-lt"/>
                  </a:rPr>
                  <a:t>theo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công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thức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𝑜𝑓𝑓𝑠𝑝𝑟𝑖𝑛𝑔</m:t>
                    </m:r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𝑎𝑙𝑝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𝑎𝑙𝑝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𝑏𝑒𝑡𝑎</m:t>
                        </m:r>
                      </m:den>
                    </m:f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𝑏𝑒𝑡𝑎</m:t>
                        </m:r>
                      </m:num>
                      <m:den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𝑎𝑙𝑝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𝑏𝑒𝑡𝑎</m:t>
                        </m:r>
                      </m:den>
                    </m:f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2067" b="0" dirty="0">
                  <a:latin typeface="+mn-lt"/>
                </a:endParaRPr>
              </a:p>
              <a:p>
                <a:r>
                  <a:rPr lang="en-US" sz="2000" dirty="0">
                    <a:latin typeface="+mn-lt"/>
                  </a:rPr>
                  <a:t>Crossover2: </a:t>
                </a:r>
                <a:r>
                  <a:rPr lang="en-US" sz="2000" dirty="0" err="1">
                    <a:latin typeface="+mn-lt"/>
                  </a:rPr>
                  <a:t>thực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hiện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lại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tạo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giữa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cá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thể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tốt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nhất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và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phần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còn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lại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theo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công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thức</a:t>
                </a:r>
                <a:r>
                  <a:rPr lang="en-US" sz="2000" dirty="0">
                    <a:latin typeface="+mn-lt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𝑜𝑓𝑓𝑠𝑝𝑟𝑖𝑛𝑔</m:t>
                    </m:r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67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𝑎𝑙𝑝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𝑏𝑒𝑡𝑎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𝑎𝑙𝑝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067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67" b="0" i="0" smtClean="0">
                        <a:latin typeface="Cambria Math" panose="02040503050406030204" pitchFamily="18" charset="0"/>
                      </a:rPr>
                      <m:t>parent</m:t>
                    </m:r>
                    <m:d>
                      <m:d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67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067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𝑏𝑒𝑡𝑎</m:t>
                        </m:r>
                      </m:num>
                      <m:den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𝑏𝑒𝑡𝑎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𝑎𝑙𝑝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67" dirty="0">
                    <a:latin typeface="+mn-lt"/>
                  </a:rPr>
                  <a:t>  </a:t>
                </a:r>
                <a:r>
                  <a:rPr lang="en-US" sz="2000" i="1" dirty="0">
                    <a:latin typeface="+mn-lt"/>
                  </a:rPr>
                  <a:t>(ở </a:t>
                </a:r>
                <a:r>
                  <a:rPr lang="en-US" sz="2000" i="1" dirty="0" err="1">
                    <a:latin typeface="+mn-lt"/>
                  </a:rPr>
                  <a:t>đây</a:t>
                </a:r>
                <a:r>
                  <a:rPr lang="en-US" sz="2000" i="1" dirty="0">
                    <a:latin typeface="+mn-lt"/>
                  </a:rPr>
                  <a:t> parent(j) </a:t>
                </a:r>
                <a:r>
                  <a:rPr lang="en-US" sz="2000" i="1" dirty="0" err="1">
                    <a:latin typeface="+mn-lt"/>
                  </a:rPr>
                  <a:t>chính</a:t>
                </a:r>
                <a:r>
                  <a:rPr lang="en-US" sz="2000" i="1" dirty="0">
                    <a:latin typeface="+mn-lt"/>
                  </a:rPr>
                  <a:t> </a:t>
                </a:r>
                <a:r>
                  <a:rPr lang="en-US" sz="2000" i="1" dirty="0" err="1">
                    <a:latin typeface="+mn-lt"/>
                  </a:rPr>
                  <a:t>là</a:t>
                </a:r>
                <a:r>
                  <a:rPr lang="en-US" sz="2000" i="1" dirty="0">
                    <a:latin typeface="+mn-lt"/>
                  </a:rPr>
                  <a:t> </a:t>
                </a:r>
                <a:r>
                  <a:rPr lang="en-US" sz="2000" i="1" dirty="0" err="1">
                    <a:latin typeface="+mn-lt"/>
                  </a:rPr>
                  <a:t>cá</a:t>
                </a:r>
                <a:r>
                  <a:rPr lang="en-US" sz="2000" i="1" dirty="0">
                    <a:latin typeface="+mn-lt"/>
                  </a:rPr>
                  <a:t>      </a:t>
                </a:r>
                <a:r>
                  <a:rPr lang="en-US" sz="2000" i="1" dirty="0" err="1">
                    <a:latin typeface="+mn-lt"/>
                  </a:rPr>
                  <a:t>thể</a:t>
                </a:r>
                <a:r>
                  <a:rPr lang="en-US" sz="2000" i="1" dirty="0">
                    <a:latin typeface="+mn-lt"/>
                  </a:rPr>
                  <a:t> </a:t>
                </a:r>
                <a:r>
                  <a:rPr lang="en-US" sz="2000" i="1" dirty="0" err="1">
                    <a:latin typeface="+mn-lt"/>
                  </a:rPr>
                  <a:t>tốt</a:t>
                </a:r>
                <a:r>
                  <a:rPr lang="en-US" sz="2000" i="1" dirty="0">
                    <a:latin typeface="+mn-lt"/>
                  </a:rPr>
                  <a:t> </a:t>
                </a:r>
                <a:r>
                  <a:rPr lang="en-US" sz="2000" i="1" dirty="0" err="1">
                    <a:latin typeface="+mn-lt"/>
                  </a:rPr>
                  <a:t>nhất</a:t>
                </a:r>
                <a:r>
                  <a:rPr lang="en-US" sz="2000" i="1" dirty="0">
                    <a:latin typeface="+mn-lt"/>
                  </a:rPr>
                  <a:t>)</a:t>
                </a:r>
              </a:p>
              <a:p>
                <a:r>
                  <a:rPr lang="en-US" sz="2000" dirty="0" err="1">
                    <a:latin typeface="+mn-lt"/>
                  </a:rPr>
                  <a:t>Trong</a:t>
                </a:r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đó</a:t>
                </a:r>
                <a:r>
                  <a:rPr lang="en-US" sz="20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𝑎𝑙𝑝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rad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:r>
                  <a:rPr lang="en-US" sz="2000" dirty="0" err="1">
                    <a:latin typeface="+mn-lt"/>
                  </a:rPr>
                  <a:t>và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𝑏𝑒𝑡𝑎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rad>
                  </m:oMath>
                </a14:m>
                <a:r>
                  <a:rPr lang="en-US" sz="2000" dirty="0">
                    <a:latin typeface="+mn-lt"/>
                  </a:rPr>
                  <a:t>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 flipH="1">
                <a:off x="426865" y="1647677"/>
                <a:ext cx="11344924" cy="4859655"/>
              </a:xfrm>
              <a:blipFill>
                <a:blip r:embed="rId2"/>
                <a:stretch>
                  <a:fillRect r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Newsletter by Slidesgo</Template>
  <TotalTime>228</TotalTime>
  <Words>448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Cambria Math</vt:lpstr>
      <vt:lpstr>Fira Sans Extra Condensed Medium</vt:lpstr>
      <vt:lpstr>Hind Vadodara Light</vt:lpstr>
      <vt:lpstr>Hind Vadodara Medium</vt:lpstr>
      <vt:lpstr>Nunito Light</vt:lpstr>
      <vt:lpstr>Proxima Nova</vt:lpstr>
      <vt:lpstr>Proxima Nova Semibold</vt:lpstr>
      <vt:lpstr>Raleway</vt:lpstr>
      <vt:lpstr>Roboto Condensed Light</vt:lpstr>
      <vt:lpstr>Teko Light</vt:lpstr>
      <vt:lpstr>Science Fair Newsletter by Slidesgo</vt:lpstr>
      <vt:lpstr>SlidesGo Final Pages</vt:lpstr>
      <vt:lpstr>Sử dụng thuật toán di truyền để tối ưu hóa hàm mất mát (loss function) trong mô hình hồi quy tuyến tính (linear regression)</vt:lpstr>
      <vt:lpstr>Dataset </vt:lpstr>
      <vt:lpstr>PowerPoint Presentation</vt:lpstr>
      <vt:lpstr>Thuật toán</vt:lpstr>
      <vt:lpstr>Lai tạo (Crossover)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Sử dụng thuật toán di truyền kết hợp mạng neuron nhân tạo để phân loại ảnh viết tay 0 -1</dc:title>
  <dc:creator>DELL</dc:creator>
  <cp:lastModifiedBy>Tran Ngoc Kien</cp:lastModifiedBy>
  <cp:revision>26</cp:revision>
  <dcterms:created xsi:type="dcterms:W3CDTF">2021-10-11T16:12:15Z</dcterms:created>
  <dcterms:modified xsi:type="dcterms:W3CDTF">2021-10-19T05:45:01Z</dcterms:modified>
</cp:coreProperties>
</file>