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omments/comment1.xml" ContentType="application/vnd.openxmlformats-officedocument.presentationml.comment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57" r:id="rId3"/>
    <p:sldId id="258" r:id="rId4"/>
    <p:sldId id="259" r:id="rId5"/>
    <p:sldId id="262" r:id="rId6"/>
    <p:sldId id="277" r:id="rId7"/>
    <p:sldId id="261" r:id="rId8"/>
    <p:sldId id="263" r:id="rId9"/>
    <p:sldId id="264" r:id="rId10"/>
    <p:sldId id="265" r:id="rId11"/>
    <p:sldId id="278" r:id="rId12"/>
    <p:sldId id="266" r:id="rId13"/>
    <p:sldId id="267" r:id="rId14"/>
    <p:sldId id="268" r:id="rId15"/>
    <p:sldId id="269" r:id="rId16"/>
    <p:sldId id="270" r:id="rId17"/>
    <p:sldId id="271" r:id="rId18"/>
    <p:sldId id="272" r:id="rId19"/>
    <p:sldId id="281" r:id="rId20"/>
    <p:sldId id="280" r:id="rId21"/>
    <p:sldId id="273" r:id="rId22"/>
    <p:sldId id="276" r:id="rId23"/>
    <p:sldId id="275"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ần Mặc định" id="{5575FB36-499E-4134-A720-106C6EADF397}">
          <p14:sldIdLst>
            <p14:sldId id="256"/>
            <p14:sldId id="257"/>
            <p14:sldId id="258"/>
            <p14:sldId id="259"/>
            <p14:sldId id="262"/>
            <p14:sldId id="277"/>
            <p14:sldId id="261"/>
            <p14:sldId id="263"/>
            <p14:sldId id="264"/>
            <p14:sldId id="265"/>
            <p14:sldId id="278"/>
            <p14:sldId id="266"/>
            <p14:sldId id="267"/>
            <p14:sldId id="268"/>
            <p14:sldId id="269"/>
            <p14:sldId id="270"/>
            <p14:sldId id="271"/>
            <p14:sldId id="272"/>
            <p14:sldId id="281"/>
            <p14:sldId id="280"/>
            <p14:sldId id="273"/>
            <p14:sldId id="276"/>
            <p14:sldId id="27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uang Vũ" initials="QV" lastIdx="1" clrIdx="0">
    <p:extLst>
      <p:ext uri="{19B8F6BF-5375-455C-9EA6-DF929625EA0E}">
        <p15:presenceInfo xmlns:p15="http://schemas.microsoft.com/office/powerpoint/2012/main" userId="45f6df88bbd3d99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18AD1"/>
    <a:srgbClr val="0654C6"/>
    <a:srgbClr val="1289AE"/>
    <a:srgbClr val="1086B0"/>
    <a:srgbClr val="0A78C2"/>
    <a:srgbClr val="1273AE"/>
    <a:srgbClr val="1285AE"/>
    <a:srgbClr val="1367AD"/>
    <a:srgbClr val="1763A9"/>
    <a:srgbClr val="2D84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301361-4EB1-4C89-A24A-C8286C63F8E0}" v="2123" dt="2020-07-13T05:18:30.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2" autoAdjust="0"/>
    <p:restoredTop sz="79051" autoAdjust="0"/>
  </p:normalViewPr>
  <p:slideViewPr>
    <p:cSldViewPr snapToGrid="0">
      <p:cViewPr varScale="1">
        <p:scale>
          <a:sx n="53" d="100"/>
          <a:sy n="53" d="100"/>
        </p:scale>
        <p:origin x="105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g Vũ" userId="45f6df88bbd3d996" providerId="LiveId" clId="{C0301361-4EB1-4C89-A24A-C8286C63F8E0}"/>
    <pc:docChg chg="undo redo custSel mod addSld delSld modSld delSection modSection">
      <pc:chgData name="Quang Vũ" userId="45f6df88bbd3d996" providerId="LiveId" clId="{C0301361-4EB1-4C89-A24A-C8286C63F8E0}" dt="2020-07-13T05:22:59.096" v="22761" actId="20577"/>
      <pc:docMkLst>
        <pc:docMk/>
      </pc:docMkLst>
      <pc:sldChg chg="modSp">
        <pc:chgData name="Quang Vũ" userId="45f6df88bbd3d996" providerId="LiveId" clId="{C0301361-4EB1-4C89-A24A-C8286C63F8E0}" dt="2020-07-12T16:46:47.663" v="20256" actId="207"/>
        <pc:sldMkLst>
          <pc:docMk/>
          <pc:sldMk cId="3967520612" sldId="256"/>
        </pc:sldMkLst>
        <pc:spChg chg="mod">
          <ac:chgData name="Quang Vũ" userId="45f6df88bbd3d996" providerId="LiveId" clId="{C0301361-4EB1-4C89-A24A-C8286C63F8E0}" dt="2020-07-12T16:46:37.115" v="20255" actId="255"/>
          <ac:spMkLst>
            <pc:docMk/>
            <pc:sldMk cId="3967520612" sldId="256"/>
            <ac:spMk id="4" creationId="{0D1385D6-F74D-4E6E-B806-2C1875AA2B4D}"/>
          </ac:spMkLst>
        </pc:spChg>
        <pc:spChg chg="mod">
          <ac:chgData name="Quang Vũ" userId="45f6df88bbd3d996" providerId="LiveId" clId="{C0301361-4EB1-4C89-A24A-C8286C63F8E0}" dt="2020-07-12T16:46:47.663" v="20256" actId="207"/>
          <ac:spMkLst>
            <pc:docMk/>
            <pc:sldMk cId="3967520612" sldId="256"/>
            <ac:spMk id="5" creationId="{B2C15988-C864-47D1-A4E5-E2E747E9ADA0}"/>
          </ac:spMkLst>
        </pc:spChg>
      </pc:sldChg>
      <pc:sldChg chg="modSp">
        <pc:chgData name="Quang Vũ" userId="45f6df88bbd3d996" providerId="LiveId" clId="{C0301361-4EB1-4C89-A24A-C8286C63F8E0}" dt="2020-07-06T15:41:01.928" v="8960" actId="20577"/>
        <pc:sldMkLst>
          <pc:docMk/>
          <pc:sldMk cId="3129771218" sldId="257"/>
        </pc:sldMkLst>
        <pc:graphicFrameChg chg="mod">
          <ac:chgData name="Quang Vũ" userId="45f6df88bbd3d996" providerId="LiveId" clId="{C0301361-4EB1-4C89-A24A-C8286C63F8E0}" dt="2020-07-06T15:41:01.928" v="8960" actId="20577"/>
          <ac:graphicFrameMkLst>
            <pc:docMk/>
            <pc:sldMk cId="3129771218" sldId="257"/>
            <ac:graphicFrameMk id="4" creationId="{8EC871F4-56C0-408B-BF39-3A61D5C2D5BC}"/>
          </ac:graphicFrameMkLst>
        </pc:graphicFrameChg>
      </pc:sldChg>
      <pc:sldChg chg="modSp modTransition modNotesTx">
        <pc:chgData name="Quang Vũ" userId="45f6df88bbd3d996" providerId="LiveId" clId="{C0301361-4EB1-4C89-A24A-C8286C63F8E0}" dt="2020-07-09T16:26:03.907" v="12585" actId="20577"/>
        <pc:sldMkLst>
          <pc:docMk/>
          <pc:sldMk cId="2784038595" sldId="258"/>
        </pc:sldMkLst>
        <pc:spChg chg="mod">
          <ac:chgData name="Quang Vũ" userId="45f6df88bbd3d996" providerId="LiveId" clId="{C0301361-4EB1-4C89-A24A-C8286C63F8E0}" dt="2020-07-02T17:23:18.639" v="280" actId="20577"/>
          <ac:spMkLst>
            <pc:docMk/>
            <pc:sldMk cId="2784038595" sldId="258"/>
            <ac:spMk id="2" creationId="{97EA6B1B-30AE-4D0F-8C1C-8BB107014A38}"/>
          </ac:spMkLst>
        </pc:spChg>
        <pc:spChg chg="mod">
          <ac:chgData name="Quang Vũ" userId="45f6df88bbd3d996" providerId="LiveId" clId="{C0301361-4EB1-4C89-A24A-C8286C63F8E0}" dt="2020-07-09T16:26:03.907" v="12585" actId="20577"/>
          <ac:spMkLst>
            <pc:docMk/>
            <pc:sldMk cId="2784038595" sldId="258"/>
            <ac:spMk id="3" creationId="{95CF50A6-04F4-453B-939C-9C426725A50F}"/>
          </ac:spMkLst>
        </pc:spChg>
      </pc:sldChg>
      <pc:sldChg chg="modSp add modNotesTx">
        <pc:chgData name="Quang Vũ" userId="45f6df88bbd3d996" providerId="LiveId" clId="{C0301361-4EB1-4C89-A24A-C8286C63F8E0}" dt="2020-07-12T11:37:43.461" v="13880" actId="20577"/>
        <pc:sldMkLst>
          <pc:docMk/>
          <pc:sldMk cId="4163092089" sldId="259"/>
        </pc:sldMkLst>
        <pc:spChg chg="mod">
          <ac:chgData name="Quang Vũ" userId="45f6df88bbd3d996" providerId="LiveId" clId="{C0301361-4EB1-4C89-A24A-C8286C63F8E0}" dt="2020-07-05T15:19:06.329" v="4296" actId="2711"/>
          <ac:spMkLst>
            <pc:docMk/>
            <pc:sldMk cId="4163092089" sldId="259"/>
            <ac:spMk id="2" creationId="{72969C29-2043-4B5D-A934-7F6DD570131F}"/>
          </ac:spMkLst>
        </pc:spChg>
        <pc:spChg chg="mod">
          <ac:chgData name="Quang Vũ" userId="45f6df88bbd3d996" providerId="LiveId" clId="{C0301361-4EB1-4C89-A24A-C8286C63F8E0}" dt="2020-07-12T11:37:43.461" v="13880" actId="20577"/>
          <ac:spMkLst>
            <pc:docMk/>
            <pc:sldMk cId="4163092089" sldId="259"/>
            <ac:spMk id="3" creationId="{01D92D8E-653D-4CFE-B075-EAA33FA02508}"/>
          </ac:spMkLst>
        </pc:spChg>
      </pc:sldChg>
      <pc:sldChg chg="modSp modNotesTx">
        <pc:chgData name="Quang Vũ" userId="45f6df88bbd3d996" providerId="LiveId" clId="{C0301361-4EB1-4C89-A24A-C8286C63F8E0}" dt="2020-07-12T11:50:59.446" v="14823" actId="20577"/>
        <pc:sldMkLst>
          <pc:docMk/>
          <pc:sldMk cId="1562884252" sldId="261"/>
        </pc:sldMkLst>
        <pc:spChg chg="mod">
          <ac:chgData name="Quang Vũ" userId="45f6df88bbd3d996" providerId="LiveId" clId="{C0301361-4EB1-4C89-A24A-C8286C63F8E0}" dt="2020-07-12T11:50:59.446" v="14823" actId="20577"/>
          <ac:spMkLst>
            <pc:docMk/>
            <pc:sldMk cId="1562884252" sldId="261"/>
            <ac:spMk id="4" creationId="{BB888D5E-850F-4C51-B070-0488467B2B18}"/>
          </ac:spMkLst>
        </pc:spChg>
      </pc:sldChg>
      <pc:sldChg chg="modSp modNotesTx">
        <pc:chgData name="Quang Vũ" userId="45f6df88bbd3d996" providerId="LiveId" clId="{C0301361-4EB1-4C89-A24A-C8286C63F8E0}" dt="2020-07-12T11:47:50.759" v="14334" actId="20577"/>
        <pc:sldMkLst>
          <pc:docMk/>
          <pc:sldMk cId="3783076662" sldId="262"/>
        </pc:sldMkLst>
        <pc:spChg chg="mod">
          <ac:chgData name="Quang Vũ" userId="45f6df88bbd3d996" providerId="LiveId" clId="{C0301361-4EB1-4C89-A24A-C8286C63F8E0}" dt="2020-07-12T11:47:50.759" v="14334" actId="20577"/>
          <ac:spMkLst>
            <pc:docMk/>
            <pc:sldMk cId="3783076662" sldId="262"/>
            <ac:spMk id="3" creationId="{358F11D9-3ACA-4DF7-8B06-BCD4867E6A2F}"/>
          </ac:spMkLst>
        </pc:spChg>
        <pc:spChg chg="mod">
          <ac:chgData name="Quang Vũ" userId="45f6df88bbd3d996" providerId="LiveId" clId="{C0301361-4EB1-4C89-A24A-C8286C63F8E0}" dt="2020-07-12T10:50:56.601" v="13381" actId="1076"/>
          <ac:spMkLst>
            <pc:docMk/>
            <pc:sldMk cId="3783076662" sldId="262"/>
            <ac:spMk id="4" creationId="{BA43C1F4-7B78-4FB9-BE25-5E7654AD613B}"/>
          </ac:spMkLst>
        </pc:spChg>
      </pc:sldChg>
      <pc:sldChg chg="addSp modSp modNotesTx">
        <pc:chgData name="Quang Vũ" userId="45f6df88bbd3d996" providerId="LiveId" clId="{C0301361-4EB1-4C89-A24A-C8286C63F8E0}" dt="2020-07-12T15:01:39.987" v="15902" actId="20577"/>
        <pc:sldMkLst>
          <pc:docMk/>
          <pc:sldMk cId="1728442031" sldId="263"/>
        </pc:sldMkLst>
        <pc:grpChg chg="add mod">
          <ac:chgData name="Quang Vũ" userId="45f6df88bbd3d996" providerId="LiveId" clId="{C0301361-4EB1-4C89-A24A-C8286C63F8E0}" dt="2020-07-05T13:25:45.191" v="2214" actId="1076"/>
          <ac:grpSpMkLst>
            <pc:docMk/>
            <pc:sldMk cId="1728442031" sldId="263"/>
            <ac:grpSpMk id="4" creationId="{1176926C-7520-4925-B9BD-305E5CEF82BE}"/>
          </ac:grpSpMkLst>
        </pc:grpChg>
        <pc:graphicFrameChg chg="add mod">
          <ac:chgData name="Quang Vũ" userId="45f6df88bbd3d996" providerId="LiveId" clId="{C0301361-4EB1-4C89-A24A-C8286C63F8E0}" dt="2020-07-05T13:25:45.191" v="2214" actId="1076"/>
          <ac:graphicFrameMkLst>
            <pc:docMk/>
            <pc:sldMk cId="1728442031" sldId="263"/>
            <ac:graphicFrameMk id="29" creationId="{6B6E8F35-14EA-48D5-AE05-AC8270EA3FEB}"/>
          </ac:graphicFrameMkLst>
        </pc:graphicFrameChg>
      </pc:sldChg>
      <pc:sldChg chg="modSp add modNotesTx">
        <pc:chgData name="Quang Vũ" userId="45f6df88bbd3d996" providerId="LiveId" clId="{C0301361-4EB1-4C89-A24A-C8286C63F8E0}" dt="2020-07-12T15:03:06.868" v="16291" actId="20577"/>
        <pc:sldMkLst>
          <pc:docMk/>
          <pc:sldMk cId="3605679205" sldId="264"/>
        </pc:sldMkLst>
        <pc:spChg chg="mod">
          <ac:chgData name="Quang Vũ" userId="45f6df88bbd3d996" providerId="LiveId" clId="{C0301361-4EB1-4C89-A24A-C8286C63F8E0}" dt="2020-07-05T13:26:10.693" v="2219" actId="242"/>
          <ac:spMkLst>
            <pc:docMk/>
            <pc:sldMk cId="3605679205" sldId="264"/>
            <ac:spMk id="2" creationId="{F1526ED9-674A-455F-8DCE-56914C37D5F2}"/>
          </ac:spMkLst>
        </pc:spChg>
        <pc:spChg chg="mod">
          <ac:chgData name="Quang Vũ" userId="45f6df88bbd3d996" providerId="LiveId" clId="{C0301361-4EB1-4C89-A24A-C8286C63F8E0}" dt="2020-07-05T15:18:38.149" v="4295" actId="14100"/>
          <ac:spMkLst>
            <pc:docMk/>
            <pc:sldMk cId="3605679205" sldId="264"/>
            <ac:spMk id="3" creationId="{CD8F34D1-0FE8-41E9-8379-CB5AD212C398}"/>
          </ac:spMkLst>
        </pc:spChg>
      </pc:sldChg>
      <pc:sldChg chg="addSp delSp modSp add modNotesTx">
        <pc:chgData name="Quang Vũ" userId="45f6df88bbd3d996" providerId="LiveId" clId="{C0301361-4EB1-4C89-A24A-C8286C63F8E0}" dt="2020-07-12T15:06:25.616" v="16573" actId="20577"/>
        <pc:sldMkLst>
          <pc:docMk/>
          <pc:sldMk cId="2606307584" sldId="265"/>
        </pc:sldMkLst>
        <pc:spChg chg="mod">
          <ac:chgData name="Quang Vũ" userId="45f6df88bbd3d996" providerId="LiveId" clId="{C0301361-4EB1-4C89-A24A-C8286C63F8E0}" dt="2020-07-05T14:00:42.371" v="2657" actId="242"/>
          <ac:spMkLst>
            <pc:docMk/>
            <pc:sldMk cId="2606307584" sldId="265"/>
            <ac:spMk id="2" creationId="{7E10FE3E-FF02-4254-AB46-235663C65A98}"/>
          </ac:spMkLst>
        </pc:spChg>
        <pc:spChg chg="mod">
          <ac:chgData name="Quang Vũ" userId="45f6df88bbd3d996" providerId="LiveId" clId="{C0301361-4EB1-4C89-A24A-C8286C63F8E0}" dt="2020-07-05T15:15:27.004" v="4067" actId="20577"/>
          <ac:spMkLst>
            <pc:docMk/>
            <pc:sldMk cId="2606307584" sldId="265"/>
            <ac:spMk id="3" creationId="{EA9566A8-2DD2-4DA5-95C5-83EBECBBC3F8}"/>
          </ac:spMkLst>
        </pc:spChg>
        <pc:spChg chg="add del">
          <ac:chgData name="Quang Vũ" userId="45f6df88bbd3d996" providerId="LiveId" clId="{C0301361-4EB1-4C89-A24A-C8286C63F8E0}" dt="2020-07-05T15:09:56.118" v="3912"/>
          <ac:spMkLst>
            <pc:docMk/>
            <pc:sldMk cId="2606307584" sldId="265"/>
            <ac:spMk id="4" creationId="{C757FC3E-51D3-4FE3-BDF5-2E1A18D26D72}"/>
          </ac:spMkLst>
        </pc:spChg>
        <pc:spChg chg="add del">
          <ac:chgData name="Quang Vũ" userId="45f6df88bbd3d996" providerId="LiveId" clId="{C0301361-4EB1-4C89-A24A-C8286C63F8E0}" dt="2020-07-05T15:10:06.100" v="3914"/>
          <ac:spMkLst>
            <pc:docMk/>
            <pc:sldMk cId="2606307584" sldId="265"/>
            <ac:spMk id="5" creationId="{23A14BBB-4F3B-45E8-A71E-70DCC529DA4F}"/>
          </ac:spMkLst>
        </pc:spChg>
        <pc:spChg chg="add del mod">
          <ac:chgData name="Quang Vũ" userId="45f6df88bbd3d996" providerId="LiveId" clId="{C0301361-4EB1-4C89-A24A-C8286C63F8E0}" dt="2020-07-05T15:14:30.155" v="4048"/>
          <ac:spMkLst>
            <pc:docMk/>
            <pc:sldMk cId="2606307584" sldId="265"/>
            <ac:spMk id="6" creationId="{507C4A6E-E761-40B2-98AE-2A4A8CA2AA9F}"/>
          </ac:spMkLst>
        </pc:spChg>
        <pc:picChg chg="add mod">
          <ac:chgData name="Quang Vũ" userId="45f6df88bbd3d996" providerId="LiveId" clId="{C0301361-4EB1-4C89-A24A-C8286C63F8E0}" dt="2020-07-05T15:17:25.365" v="4087" actId="1076"/>
          <ac:picMkLst>
            <pc:docMk/>
            <pc:sldMk cId="2606307584" sldId="265"/>
            <ac:picMk id="7" creationId="{8F5581F7-DD55-4F05-AFA0-677183590D73}"/>
          </ac:picMkLst>
        </pc:picChg>
      </pc:sldChg>
      <pc:sldChg chg="modSp add modNotesTx">
        <pc:chgData name="Quang Vũ" userId="45f6df88bbd3d996" providerId="LiveId" clId="{C0301361-4EB1-4C89-A24A-C8286C63F8E0}" dt="2020-07-12T16:05:47.759" v="20192" actId="20577"/>
        <pc:sldMkLst>
          <pc:docMk/>
          <pc:sldMk cId="141565977" sldId="266"/>
        </pc:sldMkLst>
        <pc:spChg chg="mod">
          <ac:chgData name="Quang Vũ" userId="45f6df88bbd3d996" providerId="LiveId" clId="{C0301361-4EB1-4C89-A24A-C8286C63F8E0}" dt="2020-07-05T15:19:32.256" v="4299" actId="242"/>
          <ac:spMkLst>
            <pc:docMk/>
            <pc:sldMk cId="141565977" sldId="266"/>
            <ac:spMk id="2" creationId="{993CB337-7DCC-43F2-9AB6-FC99D314D0B4}"/>
          </ac:spMkLst>
        </pc:spChg>
        <pc:spChg chg="mod">
          <ac:chgData name="Quang Vũ" userId="45f6df88bbd3d996" providerId="LiveId" clId="{C0301361-4EB1-4C89-A24A-C8286C63F8E0}" dt="2020-07-12T15:50:34.621" v="19407" actId="20577"/>
          <ac:spMkLst>
            <pc:docMk/>
            <pc:sldMk cId="141565977" sldId="266"/>
            <ac:spMk id="3" creationId="{84494339-484C-4107-AD8E-88A45749E6DB}"/>
          </ac:spMkLst>
        </pc:spChg>
      </pc:sldChg>
      <pc:sldChg chg="modSp add modNotesTx">
        <pc:chgData name="Quang Vũ" userId="45f6df88bbd3d996" providerId="LiveId" clId="{C0301361-4EB1-4C89-A24A-C8286C63F8E0}" dt="2020-07-06T14:24:46.017" v="7795" actId="20577"/>
        <pc:sldMkLst>
          <pc:docMk/>
          <pc:sldMk cId="4171385477" sldId="267"/>
        </pc:sldMkLst>
        <pc:spChg chg="mod">
          <ac:chgData name="Quang Vũ" userId="45f6df88bbd3d996" providerId="LiveId" clId="{C0301361-4EB1-4C89-A24A-C8286C63F8E0}" dt="2020-07-05T15:54:45.849" v="5705" actId="20577"/>
          <ac:spMkLst>
            <pc:docMk/>
            <pc:sldMk cId="4171385477" sldId="267"/>
            <ac:spMk id="2" creationId="{B1A32AB5-2564-40A6-9FBD-820194D3EF82}"/>
          </ac:spMkLst>
        </pc:spChg>
        <pc:spChg chg="mod">
          <ac:chgData name="Quang Vũ" userId="45f6df88bbd3d996" providerId="LiveId" clId="{C0301361-4EB1-4C89-A24A-C8286C63F8E0}" dt="2020-07-05T17:14:19.606" v="5978" actId="20577"/>
          <ac:spMkLst>
            <pc:docMk/>
            <pc:sldMk cId="4171385477" sldId="267"/>
            <ac:spMk id="3" creationId="{96D9A5CA-4007-4609-9246-D2E144188DE8}"/>
          </ac:spMkLst>
        </pc:spChg>
      </pc:sldChg>
      <pc:sldChg chg="modSp add modNotesTx">
        <pc:chgData name="Quang Vũ" userId="45f6df88bbd3d996" providerId="LiveId" clId="{C0301361-4EB1-4C89-A24A-C8286C63F8E0}" dt="2020-07-06T14:27:36.109" v="8072" actId="6549"/>
        <pc:sldMkLst>
          <pc:docMk/>
          <pc:sldMk cId="1003082634" sldId="268"/>
        </pc:sldMkLst>
        <pc:spChg chg="mod">
          <ac:chgData name="Quang Vũ" userId="45f6df88bbd3d996" providerId="LiveId" clId="{C0301361-4EB1-4C89-A24A-C8286C63F8E0}" dt="2020-07-06T13:57:11.227" v="7551" actId="20577"/>
          <ac:spMkLst>
            <pc:docMk/>
            <pc:sldMk cId="1003082634" sldId="268"/>
            <ac:spMk id="2" creationId="{2C94D8FC-5FDE-43BE-A3A5-D08D2012775B}"/>
          </ac:spMkLst>
        </pc:spChg>
        <pc:spChg chg="mod">
          <ac:chgData name="Quang Vũ" userId="45f6df88bbd3d996" providerId="LiveId" clId="{C0301361-4EB1-4C89-A24A-C8286C63F8E0}" dt="2020-07-05T17:58:29.078" v="7167" actId="20577"/>
          <ac:spMkLst>
            <pc:docMk/>
            <pc:sldMk cId="1003082634" sldId="268"/>
            <ac:spMk id="3" creationId="{951570D2-8403-4964-B196-A0242EAD873B}"/>
          </ac:spMkLst>
        </pc:spChg>
      </pc:sldChg>
      <pc:sldChg chg="modSp add modNotesTx">
        <pc:chgData name="Quang Vũ" userId="45f6df88bbd3d996" providerId="LiveId" clId="{C0301361-4EB1-4C89-A24A-C8286C63F8E0}" dt="2020-07-12T17:57:02.918" v="20720" actId="20577"/>
        <pc:sldMkLst>
          <pc:docMk/>
          <pc:sldMk cId="1947538509" sldId="269"/>
        </pc:sldMkLst>
        <pc:spChg chg="mod">
          <ac:chgData name="Quang Vũ" userId="45f6df88bbd3d996" providerId="LiveId" clId="{C0301361-4EB1-4C89-A24A-C8286C63F8E0}" dt="2020-07-06T13:57:16.492" v="7553" actId="242"/>
          <ac:spMkLst>
            <pc:docMk/>
            <pc:sldMk cId="1947538509" sldId="269"/>
            <ac:spMk id="2" creationId="{B263DABA-251B-4ABE-B577-F621D55BA872}"/>
          </ac:spMkLst>
        </pc:spChg>
        <pc:spChg chg="mod">
          <ac:chgData name="Quang Vũ" userId="45f6df88bbd3d996" providerId="LiveId" clId="{C0301361-4EB1-4C89-A24A-C8286C63F8E0}" dt="2020-07-12T06:30:57.422" v="12997" actId="20577"/>
          <ac:spMkLst>
            <pc:docMk/>
            <pc:sldMk cId="1947538509" sldId="269"/>
            <ac:spMk id="3" creationId="{8358D313-97FC-4E45-A386-DCE2B4D609AC}"/>
          </ac:spMkLst>
        </pc:spChg>
      </pc:sldChg>
      <pc:sldChg chg="addSp delSp modSp add modNotesTx">
        <pc:chgData name="Quang Vũ" userId="45f6df88bbd3d996" providerId="LiveId" clId="{C0301361-4EB1-4C89-A24A-C8286C63F8E0}" dt="2020-07-07T09:10:56.898" v="12575" actId="20577"/>
        <pc:sldMkLst>
          <pc:docMk/>
          <pc:sldMk cId="914258283" sldId="270"/>
        </pc:sldMkLst>
        <pc:spChg chg="mod">
          <ac:chgData name="Quang Vũ" userId="45f6df88bbd3d996" providerId="LiveId" clId="{C0301361-4EB1-4C89-A24A-C8286C63F8E0}" dt="2020-07-06T15:40:17.712" v="8905" actId="14100"/>
          <ac:spMkLst>
            <pc:docMk/>
            <pc:sldMk cId="914258283" sldId="270"/>
            <ac:spMk id="2" creationId="{B263DABA-251B-4ABE-B577-F621D55BA872}"/>
          </ac:spMkLst>
        </pc:spChg>
        <pc:spChg chg="mod">
          <ac:chgData name="Quang Vũ" userId="45f6df88bbd3d996" providerId="LiveId" clId="{C0301361-4EB1-4C89-A24A-C8286C63F8E0}" dt="2020-07-07T09:10:56.898" v="12575" actId="20577"/>
          <ac:spMkLst>
            <pc:docMk/>
            <pc:sldMk cId="914258283" sldId="270"/>
            <ac:spMk id="3" creationId="{8358D313-97FC-4E45-A386-DCE2B4D609AC}"/>
          </ac:spMkLst>
        </pc:spChg>
        <pc:picChg chg="add del mod">
          <ac:chgData name="Quang Vũ" userId="45f6df88bbd3d996" providerId="LiveId" clId="{C0301361-4EB1-4C89-A24A-C8286C63F8E0}" dt="2020-07-06T15:44:42.213" v="8968" actId="478"/>
          <ac:picMkLst>
            <pc:docMk/>
            <pc:sldMk cId="914258283" sldId="270"/>
            <ac:picMk id="4" creationId="{8BEF161D-E98D-48E2-B75B-1EEB79BC316C}"/>
          </ac:picMkLst>
        </pc:picChg>
        <pc:picChg chg="add mod">
          <ac:chgData name="Quang Vũ" userId="45f6df88bbd3d996" providerId="LiveId" clId="{C0301361-4EB1-4C89-A24A-C8286C63F8E0}" dt="2020-07-06T15:44:46.638" v="8971" actId="1076"/>
          <ac:picMkLst>
            <pc:docMk/>
            <pc:sldMk cId="914258283" sldId="270"/>
            <ac:picMk id="5" creationId="{E1EF896F-0108-4B57-9A14-D1E1DBC61479}"/>
          </ac:picMkLst>
        </pc:picChg>
      </pc:sldChg>
      <pc:sldChg chg="addSp modSp add addCm modCm modNotesTx">
        <pc:chgData name="Quang Vũ" userId="45f6df88bbd3d996" providerId="LiveId" clId="{C0301361-4EB1-4C89-A24A-C8286C63F8E0}" dt="2020-07-12T07:28:30.949" v="13272"/>
        <pc:sldMkLst>
          <pc:docMk/>
          <pc:sldMk cId="779633396" sldId="271"/>
        </pc:sldMkLst>
        <pc:spChg chg="mod">
          <ac:chgData name="Quang Vũ" userId="45f6df88bbd3d996" providerId="LiveId" clId="{C0301361-4EB1-4C89-A24A-C8286C63F8E0}" dt="2020-07-06T16:23:54.369" v="9375" actId="242"/>
          <ac:spMkLst>
            <pc:docMk/>
            <pc:sldMk cId="779633396" sldId="271"/>
            <ac:spMk id="2" creationId="{3376DA49-B14A-4380-9AB2-72A274D526FE}"/>
          </ac:spMkLst>
        </pc:spChg>
        <pc:spChg chg="mod">
          <ac:chgData name="Quang Vũ" userId="45f6df88bbd3d996" providerId="LiveId" clId="{C0301361-4EB1-4C89-A24A-C8286C63F8E0}" dt="2020-07-12T07:28:30.949" v="13272"/>
          <ac:spMkLst>
            <pc:docMk/>
            <pc:sldMk cId="779633396" sldId="271"/>
            <ac:spMk id="3" creationId="{13CEF9E3-C686-4466-8994-D2E284CF839A}"/>
          </ac:spMkLst>
        </pc:spChg>
        <pc:picChg chg="add mod">
          <ac:chgData name="Quang Vũ" userId="45f6df88bbd3d996" providerId="LiveId" clId="{C0301361-4EB1-4C89-A24A-C8286C63F8E0}" dt="2020-07-06T16:51:23.869" v="9392" actId="1076"/>
          <ac:picMkLst>
            <pc:docMk/>
            <pc:sldMk cId="779633396" sldId="271"/>
            <ac:picMk id="4" creationId="{3511084D-E6C7-4BB3-8184-98BD9639FFE0}"/>
          </ac:picMkLst>
        </pc:picChg>
      </pc:sldChg>
      <pc:sldChg chg="addSp modSp add modNotesTx">
        <pc:chgData name="Quang Vũ" userId="45f6df88bbd3d996" providerId="LiveId" clId="{C0301361-4EB1-4C89-A24A-C8286C63F8E0}" dt="2020-07-13T04:30:24.072" v="20791" actId="20577"/>
        <pc:sldMkLst>
          <pc:docMk/>
          <pc:sldMk cId="3526269664" sldId="272"/>
        </pc:sldMkLst>
        <pc:spChg chg="mod">
          <ac:chgData name="Quang Vũ" userId="45f6df88bbd3d996" providerId="LiveId" clId="{C0301361-4EB1-4C89-A24A-C8286C63F8E0}" dt="2020-07-06T16:58:16.727" v="9517" actId="242"/>
          <ac:spMkLst>
            <pc:docMk/>
            <pc:sldMk cId="3526269664" sldId="272"/>
            <ac:spMk id="2" creationId="{DE668FCA-6ACB-4E53-9490-BAB5A6D4AC3E}"/>
          </ac:spMkLst>
        </pc:spChg>
        <pc:spChg chg="mod">
          <ac:chgData name="Quang Vũ" userId="45f6df88bbd3d996" providerId="LiveId" clId="{C0301361-4EB1-4C89-A24A-C8286C63F8E0}" dt="2020-07-12T07:46:13.892" v="13362" actId="20577"/>
          <ac:spMkLst>
            <pc:docMk/>
            <pc:sldMk cId="3526269664" sldId="272"/>
            <ac:spMk id="3" creationId="{F08E555A-03F8-4503-9839-6235EE47253C}"/>
          </ac:spMkLst>
        </pc:spChg>
        <pc:spChg chg="add mod">
          <ac:chgData name="Quang Vũ" userId="45f6df88bbd3d996" providerId="LiveId" clId="{C0301361-4EB1-4C89-A24A-C8286C63F8E0}" dt="2020-07-12T07:45:32.605" v="13355" actId="1076"/>
          <ac:spMkLst>
            <pc:docMk/>
            <pc:sldMk cId="3526269664" sldId="272"/>
            <ac:spMk id="4" creationId="{C37977E3-94AF-4F8F-82B1-5DE9A47E8D34}"/>
          </ac:spMkLst>
        </pc:spChg>
      </pc:sldChg>
      <pc:sldChg chg="addSp modSp add">
        <pc:chgData name="Quang Vũ" userId="45f6df88bbd3d996" providerId="LiveId" clId="{C0301361-4EB1-4C89-A24A-C8286C63F8E0}" dt="2020-07-12T07:22:22.269" v="13251" actId="1076"/>
        <pc:sldMkLst>
          <pc:docMk/>
          <pc:sldMk cId="3221393162" sldId="273"/>
        </pc:sldMkLst>
        <pc:spChg chg="mod">
          <ac:chgData name="Quang Vũ" userId="45f6df88bbd3d996" providerId="LiveId" clId="{C0301361-4EB1-4C89-A24A-C8286C63F8E0}" dt="2020-07-07T08:50:06.125" v="11055" actId="20577"/>
          <ac:spMkLst>
            <pc:docMk/>
            <pc:sldMk cId="3221393162" sldId="273"/>
            <ac:spMk id="2" creationId="{25F9B565-9726-4386-8818-0AA783604BCF}"/>
          </ac:spMkLst>
        </pc:spChg>
        <pc:spChg chg="mod">
          <ac:chgData name="Quang Vũ" userId="45f6df88bbd3d996" providerId="LiveId" clId="{C0301361-4EB1-4C89-A24A-C8286C63F8E0}" dt="2020-07-07T08:54:03.663" v="11423" actId="123"/>
          <ac:spMkLst>
            <pc:docMk/>
            <pc:sldMk cId="3221393162" sldId="273"/>
            <ac:spMk id="3" creationId="{B51E01BF-26EB-4C86-AB5B-C92FD5454499}"/>
          </ac:spMkLst>
        </pc:spChg>
        <pc:picChg chg="add mod">
          <ac:chgData name="Quang Vũ" userId="45f6df88bbd3d996" providerId="LiveId" clId="{C0301361-4EB1-4C89-A24A-C8286C63F8E0}" dt="2020-07-12T07:22:22.269" v="13251" actId="1076"/>
          <ac:picMkLst>
            <pc:docMk/>
            <pc:sldMk cId="3221393162" sldId="273"/>
            <ac:picMk id="4" creationId="{4A838AC2-0CC8-4DB6-BE55-55F45687DD3D}"/>
          </ac:picMkLst>
        </pc:picChg>
      </pc:sldChg>
      <pc:sldChg chg="addSp delSp modSp add del modNotesTx">
        <pc:chgData name="Quang Vũ" userId="45f6df88bbd3d996" providerId="LiveId" clId="{C0301361-4EB1-4C89-A24A-C8286C63F8E0}" dt="2020-07-13T04:18:27.426" v="20721" actId="2696"/>
        <pc:sldMkLst>
          <pc:docMk/>
          <pc:sldMk cId="3616997" sldId="274"/>
        </pc:sldMkLst>
        <pc:spChg chg="mod">
          <ac:chgData name="Quang Vũ" userId="45f6df88bbd3d996" providerId="LiveId" clId="{C0301361-4EB1-4C89-A24A-C8286C63F8E0}" dt="2020-07-07T08:54:34.949" v="11429" actId="242"/>
          <ac:spMkLst>
            <pc:docMk/>
            <pc:sldMk cId="3616997" sldId="274"/>
            <ac:spMk id="2" creationId="{1FE64E8F-F564-4869-9F53-9616B42D5FEB}"/>
          </ac:spMkLst>
        </pc:spChg>
        <pc:picChg chg="add del mod">
          <ac:chgData name="Quang Vũ" userId="45f6df88bbd3d996" providerId="LiveId" clId="{C0301361-4EB1-4C89-A24A-C8286C63F8E0}" dt="2020-07-12T08:05:26.076" v="13364" actId="478"/>
          <ac:picMkLst>
            <pc:docMk/>
            <pc:sldMk cId="3616997" sldId="274"/>
            <ac:picMk id="4" creationId="{78393143-8558-42CE-94C1-3FF908D576C8}"/>
          </ac:picMkLst>
        </pc:picChg>
        <pc:picChg chg="add mod">
          <ac:chgData name="Quang Vũ" userId="45f6df88bbd3d996" providerId="LiveId" clId="{C0301361-4EB1-4C89-A24A-C8286C63F8E0}" dt="2020-07-07T08:54:51.914" v="11435" actId="1076"/>
          <ac:picMkLst>
            <pc:docMk/>
            <pc:sldMk cId="3616997" sldId="274"/>
            <ac:picMk id="5" creationId="{0CE41E45-F1DA-4F2A-AC80-B5AE01DA55B2}"/>
          </ac:picMkLst>
        </pc:picChg>
      </pc:sldChg>
      <pc:sldChg chg="addSp delSp modSp add mod setBg">
        <pc:chgData name="Quang Vũ" userId="45f6df88bbd3d996" providerId="LiveId" clId="{C0301361-4EB1-4C89-A24A-C8286C63F8E0}" dt="2020-07-07T09:08:25.575" v="12522" actId="2711"/>
        <pc:sldMkLst>
          <pc:docMk/>
          <pc:sldMk cId="2164579642" sldId="275"/>
        </pc:sldMkLst>
        <pc:spChg chg="del">
          <ac:chgData name="Quang Vũ" userId="45f6df88bbd3d996" providerId="LiveId" clId="{C0301361-4EB1-4C89-A24A-C8286C63F8E0}" dt="2020-07-07T09:06:42.856" v="12398"/>
          <ac:spMkLst>
            <pc:docMk/>
            <pc:sldMk cId="2164579642" sldId="275"/>
            <ac:spMk id="2" creationId="{E764E207-3D4F-45E9-B45B-2FE82E8148CD}"/>
          </ac:spMkLst>
        </pc:spChg>
        <pc:spChg chg="del">
          <ac:chgData name="Quang Vũ" userId="45f6df88bbd3d996" providerId="LiveId" clId="{C0301361-4EB1-4C89-A24A-C8286C63F8E0}" dt="2020-07-07T09:06:42.856" v="12398"/>
          <ac:spMkLst>
            <pc:docMk/>
            <pc:sldMk cId="2164579642" sldId="275"/>
            <ac:spMk id="3" creationId="{5380E015-55DA-4003-9112-ECAF2BB2C6CA}"/>
          </ac:spMkLst>
        </pc:spChg>
        <pc:spChg chg="add del mod">
          <ac:chgData name="Quang Vũ" userId="45f6df88bbd3d996" providerId="LiveId" clId="{C0301361-4EB1-4C89-A24A-C8286C63F8E0}" dt="2020-07-07T09:07:06.473" v="12399"/>
          <ac:spMkLst>
            <pc:docMk/>
            <pc:sldMk cId="2164579642" sldId="275"/>
            <ac:spMk id="4" creationId="{C2747446-5D3A-4F8E-9BB1-71FAACE37AF6}"/>
          </ac:spMkLst>
        </pc:spChg>
        <pc:spChg chg="add del mod">
          <ac:chgData name="Quang Vũ" userId="45f6df88bbd3d996" providerId="LiveId" clId="{C0301361-4EB1-4C89-A24A-C8286C63F8E0}" dt="2020-07-07T09:07:06.473" v="12399"/>
          <ac:spMkLst>
            <pc:docMk/>
            <pc:sldMk cId="2164579642" sldId="275"/>
            <ac:spMk id="5" creationId="{0509B070-66F2-438E-AA2A-E53B178ABCF7}"/>
          </ac:spMkLst>
        </pc:spChg>
        <pc:spChg chg="add mod">
          <ac:chgData name="Quang Vũ" userId="45f6df88bbd3d996" providerId="LiveId" clId="{C0301361-4EB1-4C89-A24A-C8286C63F8E0}" dt="2020-07-07T09:08:25.575" v="12522" actId="2711"/>
          <ac:spMkLst>
            <pc:docMk/>
            <pc:sldMk cId="2164579642" sldId="275"/>
            <ac:spMk id="6" creationId="{69BB4130-4D14-44D3-B623-5B9206B10172}"/>
          </ac:spMkLst>
        </pc:spChg>
        <pc:spChg chg="add">
          <ac:chgData name="Quang Vũ" userId="45f6df88bbd3d996" providerId="LiveId" clId="{C0301361-4EB1-4C89-A24A-C8286C63F8E0}" dt="2020-07-07T09:07:15.821" v="12402" actId="26606"/>
          <ac:spMkLst>
            <pc:docMk/>
            <pc:sldMk cId="2164579642" sldId="275"/>
            <ac:spMk id="23" creationId="{0ADFFC45-3DC9-4433-926F-043E879D9DFC}"/>
          </ac:spMkLst>
        </pc:spChg>
        <pc:spChg chg="add del">
          <ac:chgData name="Quang Vũ" userId="45f6df88bbd3d996" providerId="LiveId" clId="{C0301361-4EB1-4C89-A24A-C8286C63F8E0}" dt="2020-07-07T09:07:15.778" v="12401" actId="26606"/>
          <ac:spMkLst>
            <pc:docMk/>
            <pc:sldMk cId="2164579642" sldId="275"/>
            <ac:spMk id="28" creationId="{66D61E08-70C3-48D8-BEA0-787111DC30DA}"/>
          </ac:spMkLst>
        </pc:spChg>
        <pc:spChg chg="add del">
          <ac:chgData name="Quang Vũ" userId="45f6df88bbd3d996" providerId="LiveId" clId="{C0301361-4EB1-4C89-A24A-C8286C63F8E0}" dt="2020-07-07T09:07:15.778" v="12401" actId="26606"/>
          <ac:spMkLst>
            <pc:docMk/>
            <pc:sldMk cId="2164579642" sldId="275"/>
            <ac:spMk id="30" creationId="{FC55298F-0AE5-478E-AD2B-03C2614C5833}"/>
          </ac:spMkLst>
        </pc:spChg>
        <pc:spChg chg="add del">
          <ac:chgData name="Quang Vũ" userId="45f6df88bbd3d996" providerId="LiveId" clId="{C0301361-4EB1-4C89-A24A-C8286C63F8E0}" dt="2020-07-07T09:07:15.778" v="12401" actId="26606"/>
          <ac:spMkLst>
            <pc:docMk/>
            <pc:sldMk cId="2164579642" sldId="275"/>
            <ac:spMk id="32" creationId="{C180E4EA-0B63-4779-A895-7E90E71088F3}"/>
          </ac:spMkLst>
        </pc:spChg>
        <pc:spChg chg="add del">
          <ac:chgData name="Quang Vũ" userId="45f6df88bbd3d996" providerId="LiveId" clId="{C0301361-4EB1-4C89-A24A-C8286C63F8E0}" dt="2020-07-07T09:07:15.778" v="12401" actId="26606"/>
          <ac:spMkLst>
            <pc:docMk/>
            <pc:sldMk cId="2164579642" sldId="275"/>
            <ac:spMk id="34" creationId="{CEE01D9D-3DE8-4EED-B0D3-8F3C79CC7673}"/>
          </ac:spMkLst>
        </pc:spChg>
        <pc:spChg chg="add del">
          <ac:chgData name="Quang Vũ" userId="45f6df88bbd3d996" providerId="LiveId" clId="{C0301361-4EB1-4C89-A24A-C8286C63F8E0}" dt="2020-07-07T09:07:15.778" v="12401" actId="26606"/>
          <ac:spMkLst>
            <pc:docMk/>
            <pc:sldMk cId="2164579642" sldId="275"/>
            <ac:spMk id="36" creationId="{89AF5CE9-607F-43F4-8983-DCD6DA4051FD}"/>
          </ac:spMkLst>
        </pc:spChg>
        <pc:spChg chg="add del">
          <ac:chgData name="Quang Vũ" userId="45f6df88bbd3d996" providerId="LiveId" clId="{C0301361-4EB1-4C89-A24A-C8286C63F8E0}" dt="2020-07-07T09:07:15.778" v="12401" actId="26606"/>
          <ac:spMkLst>
            <pc:docMk/>
            <pc:sldMk cId="2164579642" sldId="275"/>
            <ac:spMk id="38" creationId="{6EEA2DBD-9E1E-4521-8C01-F32AD18A89E3}"/>
          </ac:spMkLst>
        </pc:spChg>
        <pc:spChg chg="add del">
          <ac:chgData name="Quang Vũ" userId="45f6df88bbd3d996" providerId="LiveId" clId="{C0301361-4EB1-4C89-A24A-C8286C63F8E0}" dt="2020-07-07T09:07:15.778" v="12401" actId="26606"/>
          <ac:spMkLst>
            <pc:docMk/>
            <pc:sldMk cId="2164579642" sldId="275"/>
            <ac:spMk id="40" creationId="{15BBD2C1-BA9B-46A9-A27A-33498B169272}"/>
          </ac:spMkLst>
        </pc:spChg>
        <pc:spChg chg="add">
          <ac:chgData name="Quang Vũ" userId="45f6df88bbd3d996" providerId="LiveId" clId="{C0301361-4EB1-4C89-A24A-C8286C63F8E0}" dt="2020-07-07T09:07:15.821" v="12402" actId="26606"/>
          <ac:spMkLst>
            <pc:docMk/>
            <pc:sldMk cId="2164579642" sldId="275"/>
            <ac:spMk id="47" creationId="{69370F01-B8C9-4CE4-824C-92B2792E6ED0}"/>
          </ac:spMkLst>
        </pc:spChg>
        <pc:grpChg chg="add">
          <ac:chgData name="Quang Vũ" userId="45f6df88bbd3d996" providerId="LiveId" clId="{C0301361-4EB1-4C89-A24A-C8286C63F8E0}" dt="2020-07-07T09:07:15.821" v="12402" actId="26606"/>
          <ac:grpSpMkLst>
            <pc:docMk/>
            <pc:sldMk cId="2164579642" sldId="275"/>
            <ac:grpSpMk id="11" creationId="{76582886-877C-4AEC-A77F-8055EB9A0CF9}"/>
          </ac:grpSpMkLst>
        </pc:grpChg>
        <pc:grpChg chg="add del">
          <ac:chgData name="Quang Vũ" userId="45f6df88bbd3d996" providerId="LiveId" clId="{C0301361-4EB1-4C89-A24A-C8286C63F8E0}" dt="2020-07-07T09:07:15.778" v="12401" actId="26606"/>
          <ac:grpSpMkLst>
            <pc:docMk/>
            <pc:sldMk cId="2164579642" sldId="275"/>
            <ac:grpSpMk id="12" creationId="{A5AFB369-4673-4727-A7CD-D86AFE0AE069}"/>
          </ac:grpSpMkLst>
        </pc:grpChg>
        <pc:grpChg chg="add">
          <ac:chgData name="Quang Vũ" userId="45f6df88bbd3d996" providerId="LiveId" clId="{C0301361-4EB1-4C89-A24A-C8286C63F8E0}" dt="2020-07-07T09:07:15.821" v="12402" actId="26606"/>
          <ac:grpSpMkLst>
            <pc:docMk/>
            <pc:sldMk cId="2164579642" sldId="275"/>
            <ac:grpSpMk id="25" creationId="{B5F26A87-0610-435F-AA13-BD658385C9D9}"/>
          </ac:grpSpMkLst>
        </pc:grpChg>
        <pc:picChg chg="add del">
          <ac:chgData name="Quang Vũ" userId="45f6df88bbd3d996" providerId="LiveId" clId="{C0301361-4EB1-4C89-A24A-C8286C63F8E0}" dt="2020-07-07T09:07:15.778" v="12401" actId="26606"/>
          <ac:picMkLst>
            <pc:docMk/>
            <pc:sldMk cId="2164579642" sldId="275"/>
            <ac:picMk id="8" creationId="{F56483DA-7482-4952-88D9-C545268C5850}"/>
          </ac:picMkLst>
        </pc:picChg>
        <pc:cxnChg chg="add del">
          <ac:chgData name="Quang Vũ" userId="45f6df88bbd3d996" providerId="LiveId" clId="{C0301361-4EB1-4C89-A24A-C8286C63F8E0}" dt="2020-07-07T09:07:15.778" v="12401" actId="26606"/>
          <ac:cxnSpMkLst>
            <pc:docMk/>
            <pc:sldMk cId="2164579642" sldId="275"/>
            <ac:cxnSpMk id="24" creationId="{A57C1A16-B8AB-4D99-A195-A38F556A6486}"/>
          </ac:cxnSpMkLst>
        </pc:cxnChg>
        <pc:cxnChg chg="add del">
          <ac:chgData name="Quang Vũ" userId="45f6df88bbd3d996" providerId="LiveId" clId="{C0301361-4EB1-4C89-A24A-C8286C63F8E0}" dt="2020-07-07T09:07:15.778" v="12401" actId="26606"/>
          <ac:cxnSpMkLst>
            <pc:docMk/>
            <pc:sldMk cId="2164579642" sldId="275"/>
            <ac:cxnSpMk id="26" creationId="{F8A9B20B-D1DD-4573-B5EC-558029519236}"/>
          </ac:cxnSpMkLst>
        </pc:cxnChg>
      </pc:sldChg>
      <pc:sldChg chg="modSp add del">
        <pc:chgData name="Quang Vũ" userId="45f6df88bbd3d996" providerId="LiveId" clId="{C0301361-4EB1-4C89-A24A-C8286C63F8E0}" dt="2020-07-12T07:46:30.739" v="13363" actId="2696"/>
        <pc:sldMkLst>
          <pc:docMk/>
          <pc:sldMk cId="1232600701" sldId="276"/>
        </pc:sldMkLst>
        <pc:spChg chg="mod">
          <ac:chgData name="Quang Vũ" userId="45f6df88bbd3d996" providerId="LiveId" clId="{C0301361-4EB1-4C89-A24A-C8286C63F8E0}" dt="2020-07-12T07:40:54.329" v="13280" actId="242"/>
          <ac:spMkLst>
            <pc:docMk/>
            <pc:sldMk cId="1232600701" sldId="276"/>
            <ac:spMk id="2" creationId="{F27580C5-8454-491F-A018-4D006F849EB1}"/>
          </ac:spMkLst>
        </pc:spChg>
      </pc:sldChg>
      <pc:sldChg chg="addSp delSp modSp add">
        <pc:chgData name="Quang Vũ" userId="45f6df88bbd3d996" providerId="LiveId" clId="{C0301361-4EB1-4C89-A24A-C8286C63F8E0}" dt="2020-07-12T08:07:07.581" v="13378" actId="14100"/>
        <pc:sldMkLst>
          <pc:docMk/>
          <pc:sldMk cId="3279397247" sldId="276"/>
        </pc:sldMkLst>
        <pc:picChg chg="del mod">
          <ac:chgData name="Quang Vũ" userId="45f6df88bbd3d996" providerId="LiveId" clId="{C0301361-4EB1-4C89-A24A-C8286C63F8E0}" dt="2020-07-12T08:05:57.697" v="13368" actId="478"/>
          <ac:picMkLst>
            <pc:docMk/>
            <pc:sldMk cId="3279397247" sldId="276"/>
            <ac:picMk id="4" creationId="{78393143-8558-42CE-94C1-3FF908D576C8}"/>
          </ac:picMkLst>
        </pc:picChg>
        <pc:picChg chg="del">
          <ac:chgData name="Quang Vũ" userId="45f6df88bbd3d996" providerId="LiveId" clId="{C0301361-4EB1-4C89-A24A-C8286C63F8E0}" dt="2020-07-12T08:06:50.507" v="13373" actId="478"/>
          <ac:picMkLst>
            <pc:docMk/>
            <pc:sldMk cId="3279397247" sldId="276"/>
            <ac:picMk id="5" creationId="{0CE41E45-F1DA-4F2A-AC80-B5AE01DA55B2}"/>
          </ac:picMkLst>
        </pc:picChg>
        <pc:picChg chg="add mod">
          <ac:chgData name="Quang Vũ" userId="45f6df88bbd3d996" providerId="LiveId" clId="{C0301361-4EB1-4C89-A24A-C8286C63F8E0}" dt="2020-07-12T08:06:12.323" v="13372" actId="1076"/>
          <ac:picMkLst>
            <pc:docMk/>
            <pc:sldMk cId="3279397247" sldId="276"/>
            <ac:picMk id="6" creationId="{CE2FD23A-EE71-464C-A63D-56591136CD58}"/>
          </ac:picMkLst>
        </pc:picChg>
        <pc:picChg chg="add mod">
          <ac:chgData name="Quang Vũ" userId="45f6df88bbd3d996" providerId="LiveId" clId="{C0301361-4EB1-4C89-A24A-C8286C63F8E0}" dt="2020-07-12T08:07:07.581" v="13378" actId="14100"/>
          <ac:picMkLst>
            <pc:docMk/>
            <pc:sldMk cId="3279397247" sldId="276"/>
            <ac:picMk id="7" creationId="{66F8211C-EBDF-49EF-908C-17197C4DC807}"/>
          </ac:picMkLst>
        </pc:picChg>
      </pc:sldChg>
      <pc:sldChg chg="delSp modSp add modNotesTx">
        <pc:chgData name="Quang Vũ" userId="45f6df88bbd3d996" providerId="LiveId" clId="{C0301361-4EB1-4C89-A24A-C8286C63F8E0}" dt="2020-07-12T11:51:11.990" v="14827" actId="20577"/>
        <pc:sldMkLst>
          <pc:docMk/>
          <pc:sldMk cId="2525930962" sldId="277"/>
        </pc:sldMkLst>
        <pc:spChg chg="mod">
          <ac:chgData name="Quang Vũ" userId="45f6df88bbd3d996" providerId="LiveId" clId="{C0301361-4EB1-4C89-A24A-C8286C63F8E0}" dt="2020-07-12T11:51:11.990" v="14827" actId="20577"/>
          <ac:spMkLst>
            <pc:docMk/>
            <pc:sldMk cId="2525930962" sldId="277"/>
            <ac:spMk id="3" creationId="{358F11D9-3ACA-4DF7-8B06-BCD4867E6A2F}"/>
          </ac:spMkLst>
        </pc:spChg>
        <pc:spChg chg="del">
          <ac:chgData name="Quang Vũ" userId="45f6df88bbd3d996" providerId="LiveId" clId="{C0301361-4EB1-4C89-A24A-C8286C63F8E0}" dt="2020-07-12T11:35:07.448" v="13840"/>
          <ac:spMkLst>
            <pc:docMk/>
            <pc:sldMk cId="2525930962" sldId="277"/>
            <ac:spMk id="4" creationId="{BA43C1F4-7B78-4FB9-BE25-5E7654AD613B}"/>
          </ac:spMkLst>
        </pc:spChg>
      </pc:sldChg>
      <pc:sldChg chg="modSp add modNotesTx">
        <pc:chgData name="Quang Vũ" userId="45f6df88bbd3d996" providerId="LiveId" clId="{C0301361-4EB1-4C89-A24A-C8286C63F8E0}" dt="2020-07-12T15:35:06.584" v="19396" actId="20577"/>
        <pc:sldMkLst>
          <pc:docMk/>
          <pc:sldMk cId="3664867771" sldId="278"/>
        </pc:sldMkLst>
        <pc:spChg chg="mod">
          <ac:chgData name="Quang Vũ" userId="45f6df88bbd3d996" providerId="LiveId" clId="{C0301361-4EB1-4C89-A24A-C8286C63F8E0}" dt="2020-07-12T15:14:41.148" v="16576"/>
          <ac:spMkLst>
            <pc:docMk/>
            <pc:sldMk cId="3664867771" sldId="278"/>
            <ac:spMk id="2" creationId="{E6DF10CE-20B4-4945-A564-F547AA084BDA}"/>
          </ac:spMkLst>
        </pc:spChg>
        <pc:spChg chg="mod">
          <ac:chgData name="Quang Vũ" userId="45f6df88bbd3d996" providerId="LiveId" clId="{C0301361-4EB1-4C89-A24A-C8286C63F8E0}" dt="2020-07-12T15:30:14.847" v="18734" actId="20577"/>
          <ac:spMkLst>
            <pc:docMk/>
            <pc:sldMk cId="3664867771" sldId="278"/>
            <ac:spMk id="3" creationId="{8D892348-AC12-45D1-BA3E-868566D2A129}"/>
          </ac:spMkLst>
        </pc:spChg>
      </pc:sldChg>
      <pc:sldChg chg="addSp delSp modSp add del modNotesTx">
        <pc:chgData name="Quang Vũ" userId="45f6df88bbd3d996" providerId="LiveId" clId="{C0301361-4EB1-4C89-A24A-C8286C63F8E0}" dt="2020-07-13T04:48:47.773" v="21066" actId="2696"/>
        <pc:sldMkLst>
          <pc:docMk/>
          <pc:sldMk cId="2416838677" sldId="279"/>
        </pc:sldMkLst>
        <pc:spChg chg="mod">
          <ac:chgData name="Quang Vũ" userId="45f6df88bbd3d996" providerId="LiveId" clId="{C0301361-4EB1-4C89-A24A-C8286C63F8E0}" dt="2020-07-13T04:27:30.241" v="20785" actId="20577"/>
          <ac:spMkLst>
            <pc:docMk/>
            <pc:sldMk cId="2416838677" sldId="279"/>
            <ac:spMk id="2" creationId="{3FA59FF1-C652-47F9-B7A0-F7D02F5C43AF}"/>
          </ac:spMkLst>
        </pc:spChg>
        <pc:spChg chg="mod">
          <ac:chgData name="Quang Vũ" userId="45f6df88bbd3d996" providerId="LiveId" clId="{C0301361-4EB1-4C89-A24A-C8286C63F8E0}" dt="2020-07-13T04:48:37.390" v="21065"/>
          <ac:spMkLst>
            <pc:docMk/>
            <pc:sldMk cId="2416838677" sldId="279"/>
            <ac:spMk id="3" creationId="{C889FA65-5619-4F1D-B585-62CB2AA6F5B7}"/>
          </ac:spMkLst>
        </pc:spChg>
        <pc:picChg chg="add del mod">
          <ac:chgData name="Quang Vũ" userId="45f6df88bbd3d996" providerId="LiveId" clId="{C0301361-4EB1-4C89-A24A-C8286C63F8E0}" dt="2020-07-13T04:32:38.742" v="20805" actId="478"/>
          <ac:picMkLst>
            <pc:docMk/>
            <pc:sldMk cId="2416838677" sldId="279"/>
            <ac:picMk id="6" creationId="{A70A302D-7ADE-4290-AF78-1C152E0C6CF6}"/>
          </ac:picMkLst>
        </pc:picChg>
        <pc:picChg chg="add mod">
          <ac:chgData name="Quang Vũ" userId="45f6df88bbd3d996" providerId="LiveId" clId="{C0301361-4EB1-4C89-A24A-C8286C63F8E0}" dt="2020-07-13T04:33:15.456" v="20820" actId="1076"/>
          <ac:picMkLst>
            <pc:docMk/>
            <pc:sldMk cId="2416838677" sldId="279"/>
            <ac:picMk id="7" creationId="{82C8339C-982B-44B5-91A9-0912EC543C28}"/>
          </ac:picMkLst>
        </pc:picChg>
      </pc:sldChg>
      <pc:sldChg chg="delSp add modNotesTx">
        <pc:chgData name="Quang Vũ" userId="45f6df88bbd3d996" providerId="LiveId" clId="{C0301361-4EB1-4C89-A24A-C8286C63F8E0}" dt="2020-07-13T05:22:59.096" v="22761" actId="20577"/>
        <pc:sldMkLst>
          <pc:docMk/>
          <pc:sldMk cId="786978092" sldId="280"/>
        </pc:sldMkLst>
        <pc:picChg chg="del">
          <ac:chgData name="Quang Vũ" userId="45f6df88bbd3d996" providerId="LiveId" clId="{C0301361-4EB1-4C89-A24A-C8286C63F8E0}" dt="2020-07-13T04:48:56.091" v="21068"/>
          <ac:picMkLst>
            <pc:docMk/>
            <pc:sldMk cId="786978092" sldId="280"/>
            <ac:picMk id="7" creationId="{82C8339C-982B-44B5-91A9-0912EC543C28}"/>
          </ac:picMkLst>
        </pc:picChg>
      </pc:sldChg>
      <pc:sldChg chg="addSp modSp add modNotesTx">
        <pc:chgData name="Quang Vũ" userId="45f6df88bbd3d996" providerId="LiveId" clId="{C0301361-4EB1-4C89-A24A-C8286C63F8E0}" dt="2020-07-13T05:12:09.003" v="21393" actId="20577"/>
        <pc:sldMkLst>
          <pc:docMk/>
          <pc:sldMk cId="834494638" sldId="281"/>
        </pc:sldMkLst>
        <pc:spChg chg="mod">
          <ac:chgData name="Quang Vũ" userId="45f6df88bbd3d996" providerId="LiveId" clId="{C0301361-4EB1-4C89-A24A-C8286C63F8E0}" dt="2020-07-13T04:49:11.560" v="21071" actId="242"/>
          <ac:spMkLst>
            <pc:docMk/>
            <pc:sldMk cId="834494638" sldId="281"/>
            <ac:spMk id="2" creationId="{0063E7D2-1615-4F7E-864E-A66C918A6D4D}"/>
          </ac:spMkLst>
        </pc:spChg>
        <pc:spChg chg="mod">
          <ac:chgData name="Quang Vũ" userId="45f6df88bbd3d996" providerId="LiveId" clId="{C0301361-4EB1-4C89-A24A-C8286C63F8E0}" dt="2020-07-13T05:11:23.716" v="21266" actId="20577"/>
          <ac:spMkLst>
            <pc:docMk/>
            <pc:sldMk cId="834494638" sldId="281"/>
            <ac:spMk id="3" creationId="{B910C29E-C2A4-4BC1-96DB-394F3096CAB7}"/>
          </ac:spMkLst>
        </pc:spChg>
        <pc:picChg chg="add mod">
          <ac:chgData name="Quang Vũ" userId="45f6df88bbd3d996" providerId="LiveId" clId="{C0301361-4EB1-4C89-A24A-C8286C63F8E0}" dt="2020-07-13T04:50:22.444" v="21081" actId="1076"/>
          <ac:picMkLst>
            <pc:docMk/>
            <pc:sldMk cId="834494638" sldId="281"/>
            <ac:picMk id="4" creationId="{B61D8B20-AA86-4F12-AF56-3E3108441999}"/>
          </ac:picMkLst>
        </pc:pic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0-07-06T23:53:11.050" idx="1">
    <p:pos x="4182" y="1498"/>
    <p:text>do y cùng dấu với x</p:text>
    <p:extLst>
      <p:ext uri="{C676402C-5697-4E1C-873F-D02D1690AC5C}">
        <p15:threadingInfo xmlns:p15="http://schemas.microsoft.com/office/powerpoint/2012/main" timeZoneBias="-420"/>
      </p:ext>
    </p:extLst>
  </p:cm>
</p:cmLst>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E5241B-A8DA-44FC-AF35-4529D98DFC40}"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03076EDC-38C6-4280-90DC-810D856C6E8B}">
      <dgm:prSet/>
      <dgm:spPr>
        <a:gradFill rotWithShape="0">
          <a:gsLst>
            <a:gs pos="0">
              <a:schemeClr val="accent1">
                <a:lumMod val="75000"/>
              </a:schemeClr>
            </a:gs>
            <a:gs pos="66000">
              <a:schemeClr val="accent1"/>
            </a:gs>
          </a:gsLst>
        </a:gradFill>
      </dgm:spPr>
      <dgm:t>
        <a:bodyPr/>
        <a:lstStyle/>
        <a:p>
          <a:r>
            <a:rPr lang="en-US" noProof="1">
              <a:solidFill>
                <a:schemeClr val="tx1"/>
              </a:solidFill>
              <a:latin typeface="Arial" panose="020B0604020202020204" pitchFamily="34" charset="0"/>
              <a:cs typeface="Arial" panose="020B0604020202020204" pitchFamily="34" charset="0"/>
            </a:rPr>
            <a:t>2. Hồi quy logistic</a:t>
          </a:r>
        </a:p>
      </dgm:t>
    </dgm:pt>
    <dgm:pt modelId="{49AC85DA-3387-48C4-853A-66A95D9E9069}" type="parTrans" cxnId="{AC1D8C16-2A8B-4E37-B9FB-5CD31581CDD4}">
      <dgm:prSet/>
      <dgm:spPr/>
      <dgm:t>
        <a:bodyPr/>
        <a:lstStyle/>
        <a:p>
          <a:endParaRPr lang="en-US"/>
        </a:p>
      </dgm:t>
    </dgm:pt>
    <dgm:pt modelId="{602C19D0-DAD4-4899-A933-61055FFB48A3}" type="sibTrans" cxnId="{AC1D8C16-2A8B-4E37-B9FB-5CD31581CDD4}">
      <dgm:prSet/>
      <dgm:spPr/>
      <dgm:t>
        <a:bodyPr/>
        <a:lstStyle/>
        <a:p>
          <a:endParaRPr lang="en-US"/>
        </a:p>
      </dgm:t>
    </dgm:pt>
    <dgm:pt modelId="{C0F161B2-E405-4ADB-A9D0-DBB66FA8CAB5}">
      <dgm:prSet/>
      <dgm:spPr>
        <a:gradFill rotWithShape="0">
          <a:gsLst>
            <a:gs pos="0">
              <a:schemeClr val="accent1">
                <a:lumMod val="75000"/>
              </a:schemeClr>
            </a:gs>
            <a:gs pos="78000">
              <a:schemeClr val="accent1"/>
            </a:gs>
          </a:gsLst>
        </a:gradFill>
      </dgm:spPr>
      <dgm:t>
        <a:bodyPr/>
        <a:lstStyle/>
        <a:p>
          <a:r>
            <a:rPr lang="en-US" noProof="1">
              <a:solidFill>
                <a:schemeClr val="tx1"/>
              </a:solidFill>
              <a:latin typeface="Arial" panose="020B0604020202020204" pitchFamily="34" charset="0"/>
              <a:cs typeface="Arial" panose="020B0604020202020204" pitchFamily="34" charset="0"/>
            </a:rPr>
            <a:t>3. Cây quyết định</a:t>
          </a:r>
        </a:p>
      </dgm:t>
    </dgm:pt>
    <dgm:pt modelId="{503D09A1-6E87-44FF-9CB1-70A5D46D4D0C}" type="parTrans" cxnId="{365C7FB0-D30A-4CF2-80FB-BFFA22083D40}">
      <dgm:prSet/>
      <dgm:spPr/>
      <dgm:t>
        <a:bodyPr/>
        <a:lstStyle/>
        <a:p>
          <a:endParaRPr lang="en-US"/>
        </a:p>
      </dgm:t>
    </dgm:pt>
    <dgm:pt modelId="{9BD8434E-AD78-49BE-8043-B8E5E8F06862}" type="sibTrans" cxnId="{365C7FB0-D30A-4CF2-80FB-BFFA22083D40}">
      <dgm:prSet/>
      <dgm:spPr/>
      <dgm:t>
        <a:bodyPr/>
        <a:lstStyle/>
        <a:p>
          <a:endParaRPr lang="en-US"/>
        </a:p>
      </dgm:t>
    </dgm:pt>
    <dgm:pt modelId="{569CD3CA-763C-4AF1-A1BE-0FF68EF0A20F}">
      <dgm:prSet/>
      <dgm:spPr>
        <a:gradFill rotWithShape="0">
          <a:gsLst>
            <a:gs pos="0">
              <a:schemeClr val="accent1">
                <a:lumMod val="75000"/>
              </a:schemeClr>
            </a:gs>
            <a:gs pos="78000">
              <a:schemeClr val="accent1"/>
            </a:gs>
          </a:gsLst>
        </a:gradFill>
      </dgm:spPr>
      <dgm:t>
        <a:bodyPr/>
        <a:lstStyle/>
        <a:p>
          <a:r>
            <a:rPr lang="en-US" noProof="1">
              <a:solidFill>
                <a:schemeClr val="tx1"/>
              </a:solidFill>
              <a:latin typeface="Arial" panose="020B0604020202020204" pitchFamily="34" charset="0"/>
              <a:cs typeface="Arial" panose="020B0604020202020204" pitchFamily="34" charset="0"/>
            </a:rPr>
            <a:t>4. Phương pháp Bayes</a:t>
          </a:r>
        </a:p>
      </dgm:t>
    </dgm:pt>
    <dgm:pt modelId="{0DE9F5B1-C538-4325-83EC-0B0B3A90A1B4}" type="parTrans" cxnId="{1F17737C-4A8E-4351-A919-1DAB81BDCA97}">
      <dgm:prSet/>
      <dgm:spPr/>
      <dgm:t>
        <a:bodyPr/>
        <a:lstStyle/>
        <a:p>
          <a:endParaRPr lang="en-US"/>
        </a:p>
      </dgm:t>
    </dgm:pt>
    <dgm:pt modelId="{B5506976-8DCC-45EF-BE38-20D4EE507A99}" type="sibTrans" cxnId="{1F17737C-4A8E-4351-A919-1DAB81BDCA97}">
      <dgm:prSet/>
      <dgm:spPr/>
      <dgm:t>
        <a:bodyPr/>
        <a:lstStyle/>
        <a:p>
          <a:endParaRPr lang="en-US"/>
        </a:p>
      </dgm:t>
    </dgm:pt>
    <dgm:pt modelId="{98E03D65-2E38-4684-BB24-23F1A6726713}">
      <dgm:prSet/>
      <dgm:spPr>
        <a:gradFill rotWithShape="0">
          <a:gsLst>
            <a:gs pos="0">
              <a:schemeClr val="accent1">
                <a:lumMod val="75000"/>
              </a:schemeClr>
            </a:gs>
            <a:gs pos="78000">
              <a:schemeClr val="accent1"/>
            </a:gs>
          </a:gsLst>
        </a:gradFill>
      </dgm:spPr>
      <dgm:t>
        <a:bodyPr/>
        <a:lstStyle/>
        <a:p>
          <a:r>
            <a:rPr lang="en-US" noProof="1">
              <a:solidFill>
                <a:schemeClr val="tx1"/>
              </a:solidFill>
              <a:latin typeface="Arial" panose="020B0604020202020204" pitchFamily="34" charset="0"/>
              <a:cs typeface="Arial" panose="020B0604020202020204" pitchFamily="34" charset="0"/>
            </a:rPr>
            <a:t>5. Máy vectơ hỗ trợ</a:t>
          </a:r>
        </a:p>
      </dgm:t>
    </dgm:pt>
    <dgm:pt modelId="{644543C8-9B8D-43A6-A2B0-8D971637D4AE}" type="parTrans" cxnId="{E84F51F2-A6D2-4688-B8FB-24FD9D5B9669}">
      <dgm:prSet/>
      <dgm:spPr/>
      <dgm:t>
        <a:bodyPr/>
        <a:lstStyle/>
        <a:p>
          <a:endParaRPr lang="en-US"/>
        </a:p>
      </dgm:t>
    </dgm:pt>
    <dgm:pt modelId="{022C6E35-2676-4500-AF44-64CB6C4FA49E}" type="sibTrans" cxnId="{E84F51F2-A6D2-4688-B8FB-24FD9D5B9669}">
      <dgm:prSet/>
      <dgm:spPr/>
      <dgm:t>
        <a:bodyPr/>
        <a:lstStyle/>
        <a:p>
          <a:endParaRPr lang="en-US"/>
        </a:p>
      </dgm:t>
    </dgm:pt>
    <dgm:pt modelId="{0F607AFF-C1F3-4363-98CA-599ADBE2D580}">
      <dgm:prSet/>
      <dgm:spPr>
        <a:gradFill rotWithShape="0">
          <a:gsLst>
            <a:gs pos="0">
              <a:schemeClr val="accent1">
                <a:lumMod val="75000"/>
              </a:schemeClr>
            </a:gs>
            <a:gs pos="78000">
              <a:schemeClr val="accent1"/>
            </a:gs>
          </a:gsLst>
        </a:gradFill>
      </dgm:spPr>
      <dgm:t>
        <a:bodyPr/>
        <a:lstStyle/>
        <a:p>
          <a:r>
            <a:rPr lang="en-US" noProof="1">
              <a:solidFill>
                <a:schemeClr val="tx1"/>
              </a:solidFill>
              <a:latin typeface="Arial" panose="020B0604020202020204" pitchFamily="34" charset="0"/>
              <a:cs typeface="Arial" panose="020B0604020202020204" pitchFamily="34" charset="0"/>
            </a:rPr>
            <a:t>6. Cài đặt thử nghiệm hồi quy logistic</a:t>
          </a:r>
        </a:p>
      </dgm:t>
    </dgm:pt>
    <dgm:pt modelId="{E1D65C3D-CA4E-4529-82BF-A97FA201D44E}" type="parTrans" cxnId="{2DBF758D-AB0B-4924-ACD0-6E4E31685691}">
      <dgm:prSet/>
      <dgm:spPr/>
      <dgm:t>
        <a:bodyPr/>
        <a:lstStyle/>
        <a:p>
          <a:endParaRPr lang="en-US"/>
        </a:p>
      </dgm:t>
    </dgm:pt>
    <dgm:pt modelId="{6CECCE23-CCB1-4457-9F88-F04E0EF9E66A}" type="sibTrans" cxnId="{2DBF758D-AB0B-4924-ACD0-6E4E31685691}">
      <dgm:prSet/>
      <dgm:spPr/>
      <dgm:t>
        <a:bodyPr/>
        <a:lstStyle/>
        <a:p>
          <a:endParaRPr lang="en-US"/>
        </a:p>
      </dgm:t>
    </dgm:pt>
    <dgm:pt modelId="{B3CE38D7-BC1A-4F23-B4A1-BD6E17E597F0}">
      <dgm:prSet/>
      <dgm:spPr>
        <a:gradFill rotWithShape="0">
          <a:gsLst>
            <a:gs pos="0">
              <a:schemeClr val="accent1">
                <a:lumMod val="75000"/>
              </a:schemeClr>
            </a:gs>
            <a:gs pos="78000">
              <a:schemeClr val="accent1"/>
            </a:gs>
          </a:gsLst>
        </a:gradFill>
      </dgm:spPr>
      <dgm:t>
        <a:bodyPr/>
        <a:lstStyle/>
        <a:p>
          <a:r>
            <a:rPr lang="en-US" noProof="1">
              <a:solidFill>
                <a:schemeClr val="tx1"/>
              </a:solidFill>
              <a:latin typeface="Arial" panose="020B0604020202020204" pitchFamily="34" charset="0"/>
              <a:cs typeface="Arial" panose="020B0604020202020204" pitchFamily="34" charset="0"/>
            </a:rPr>
            <a:t>1. Vấn đề phân loại</a:t>
          </a:r>
        </a:p>
      </dgm:t>
    </dgm:pt>
    <dgm:pt modelId="{BE08A18B-24CB-4125-9849-2CA953232143}" type="parTrans" cxnId="{0C713A88-16C0-495D-81EC-1658F420C156}">
      <dgm:prSet/>
      <dgm:spPr/>
    </dgm:pt>
    <dgm:pt modelId="{0E05EAC3-13F2-4638-A7C7-366321906092}" type="sibTrans" cxnId="{0C713A88-16C0-495D-81EC-1658F420C156}">
      <dgm:prSet/>
      <dgm:spPr/>
    </dgm:pt>
    <dgm:pt modelId="{1647FED0-BB78-483A-B06E-6DCEC50CCDA3}" type="pres">
      <dgm:prSet presAssocID="{A6E5241B-A8DA-44FC-AF35-4529D98DFC40}" presName="linear" presStyleCnt="0">
        <dgm:presLayoutVars>
          <dgm:animLvl val="lvl"/>
          <dgm:resizeHandles val="exact"/>
        </dgm:presLayoutVars>
      </dgm:prSet>
      <dgm:spPr/>
    </dgm:pt>
    <dgm:pt modelId="{F88B6479-D7DC-40B0-9C69-3BC4FCAF27A0}" type="pres">
      <dgm:prSet presAssocID="{B3CE38D7-BC1A-4F23-B4A1-BD6E17E597F0}" presName="parentText" presStyleLbl="node1" presStyleIdx="0" presStyleCnt="6" custLinFactNeighborX="-2639">
        <dgm:presLayoutVars>
          <dgm:chMax val="0"/>
          <dgm:bulletEnabled val="1"/>
        </dgm:presLayoutVars>
      </dgm:prSet>
      <dgm:spPr/>
    </dgm:pt>
    <dgm:pt modelId="{826A8512-7F6F-4A3D-85D4-3978985EFD16}" type="pres">
      <dgm:prSet presAssocID="{0E05EAC3-13F2-4638-A7C7-366321906092}" presName="spacer" presStyleCnt="0"/>
      <dgm:spPr/>
    </dgm:pt>
    <dgm:pt modelId="{F570D621-AD7F-4C7A-9710-7C529238C446}" type="pres">
      <dgm:prSet presAssocID="{03076EDC-38C6-4280-90DC-810D856C6E8B}" presName="parentText" presStyleLbl="node1" presStyleIdx="1" presStyleCnt="6">
        <dgm:presLayoutVars>
          <dgm:chMax val="0"/>
          <dgm:bulletEnabled val="1"/>
        </dgm:presLayoutVars>
      </dgm:prSet>
      <dgm:spPr/>
    </dgm:pt>
    <dgm:pt modelId="{BC855A90-1358-4FCA-BE9A-0DED21C200A3}" type="pres">
      <dgm:prSet presAssocID="{602C19D0-DAD4-4899-A933-61055FFB48A3}" presName="spacer" presStyleCnt="0"/>
      <dgm:spPr/>
    </dgm:pt>
    <dgm:pt modelId="{B37772CF-7CDF-44DB-A79A-BB88637AC579}" type="pres">
      <dgm:prSet presAssocID="{C0F161B2-E405-4ADB-A9D0-DBB66FA8CAB5}" presName="parentText" presStyleLbl="node1" presStyleIdx="2" presStyleCnt="6">
        <dgm:presLayoutVars>
          <dgm:chMax val="0"/>
          <dgm:bulletEnabled val="1"/>
        </dgm:presLayoutVars>
      </dgm:prSet>
      <dgm:spPr/>
    </dgm:pt>
    <dgm:pt modelId="{EEE091AE-75D7-490D-98E6-423B0E2F8597}" type="pres">
      <dgm:prSet presAssocID="{9BD8434E-AD78-49BE-8043-B8E5E8F06862}" presName="spacer" presStyleCnt="0"/>
      <dgm:spPr/>
    </dgm:pt>
    <dgm:pt modelId="{1A8DAAE0-9389-4C76-AA2F-128FA97CE985}" type="pres">
      <dgm:prSet presAssocID="{569CD3CA-763C-4AF1-A1BE-0FF68EF0A20F}" presName="parentText" presStyleLbl="node1" presStyleIdx="3" presStyleCnt="6">
        <dgm:presLayoutVars>
          <dgm:chMax val="0"/>
          <dgm:bulletEnabled val="1"/>
        </dgm:presLayoutVars>
      </dgm:prSet>
      <dgm:spPr/>
    </dgm:pt>
    <dgm:pt modelId="{94DEFE16-5F62-4A77-82C7-6371EE7B4F58}" type="pres">
      <dgm:prSet presAssocID="{B5506976-8DCC-45EF-BE38-20D4EE507A99}" presName="spacer" presStyleCnt="0"/>
      <dgm:spPr/>
    </dgm:pt>
    <dgm:pt modelId="{861116D3-10BA-4E2B-A0D3-BCF005BD4289}" type="pres">
      <dgm:prSet presAssocID="{98E03D65-2E38-4684-BB24-23F1A6726713}" presName="parentText" presStyleLbl="node1" presStyleIdx="4" presStyleCnt="6">
        <dgm:presLayoutVars>
          <dgm:chMax val="0"/>
          <dgm:bulletEnabled val="1"/>
        </dgm:presLayoutVars>
      </dgm:prSet>
      <dgm:spPr/>
    </dgm:pt>
    <dgm:pt modelId="{3A54B365-AE74-471F-937A-37178BDF9CF3}" type="pres">
      <dgm:prSet presAssocID="{022C6E35-2676-4500-AF44-64CB6C4FA49E}" presName="spacer" presStyleCnt="0"/>
      <dgm:spPr/>
    </dgm:pt>
    <dgm:pt modelId="{4E0CB6FF-EC8F-4F08-A6AE-3CED775AFAC3}" type="pres">
      <dgm:prSet presAssocID="{0F607AFF-C1F3-4363-98CA-599ADBE2D580}" presName="parentText" presStyleLbl="node1" presStyleIdx="5" presStyleCnt="6">
        <dgm:presLayoutVars>
          <dgm:chMax val="0"/>
          <dgm:bulletEnabled val="1"/>
        </dgm:presLayoutVars>
      </dgm:prSet>
      <dgm:spPr/>
    </dgm:pt>
  </dgm:ptLst>
  <dgm:cxnLst>
    <dgm:cxn modelId="{AC1D8C16-2A8B-4E37-B9FB-5CD31581CDD4}" srcId="{A6E5241B-A8DA-44FC-AF35-4529D98DFC40}" destId="{03076EDC-38C6-4280-90DC-810D856C6E8B}" srcOrd="1" destOrd="0" parTransId="{49AC85DA-3387-48C4-853A-66A95D9E9069}" sibTransId="{602C19D0-DAD4-4899-A933-61055FFB48A3}"/>
    <dgm:cxn modelId="{69C09120-2EA0-4168-9CC0-E32D98379425}" type="presOf" srcId="{569CD3CA-763C-4AF1-A1BE-0FF68EF0A20F}" destId="{1A8DAAE0-9389-4C76-AA2F-128FA97CE985}" srcOrd="0" destOrd="0" presId="urn:microsoft.com/office/officeart/2005/8/layout/vList2"/>
    <dgm:cxn modelId="{817B492A-5AF6-49CE-A149-EC1BB9D5B43A}" type="presOf" srcId="{A6E5241B-A8DA-44FC-AF35-4529D98DFC40}" destId="{1647FED0-BB78-483A-B06E-6DCEC50CCDA3}" srcOrd="0" destOrd="0" presId="urn:microsoft.com/office/officeart/2005/8/layout/vList2"/>
    <dgm:cxn modelId="{D30B1A2C-5986-4672-8201-75931ADD34ED}" type="presOf" srcId="{0F607AFF-C1F3-4363-98CA-599ADBE2D580}" destId="{4E0CB6FF-EC8F-4F08-A6AE-3CED775AFAC3}" srcOrd="0" destOrd="0" presId="urn:microsoft.com/office/officeart/2005/8/layout/vList2"/>
    <dgm:cxn modelId="{64D4496C-4D83-4AE7-8625-7B5F70CF3868}" type="presOf" srcId="{98E03D65-2E38-4684-BB24-23F1A6726713}" destId="{861116D3-10BA-4E2B-A0D3-BCF005BD4289}" srcOrd="0" destOrd="0" presId="urn:microsoft.com/office/officeart/2005/8/layout/vList2"/>
    <dgm:cxn modelId="{381DB457-87CD-4A29-9553-038036D57320}" type="presOf" srcId="{B3CE38D7-BC1A-4F23-B4A1-BD6E17E597F0}" destId="{F88B6479-D7DC-40B0-9C69-3BC4FCAF27A0}" srcOrd="0" destOrd="0" presId="urn:microsoft.com/office/officeart/2005/8/layout/vList2"/>
    <dgm:cxn modelId="{1F17737C-4A8E-4351-A919-1DAB81BDCA97}" srcId="{A6E5241B-A8DA-44FC-AF35-4529D98DFC40}" destId="{569CD3CA-763C-4AF1-A1BE-0FF68EF0A20F}" srcOrd="3" destOrd="0" parTransId="{0DE9F5B1-C538-4325-83EC-0B0B3A90A1B4}" sibTransId="{B5506976-8DCC-45EF-BE38-20D4EE507A99}"/>
    <dgm:cxn modelId="{0C713A88-16C0-495D-81EC-1658F420C156}" srcId="{A6E5241B-A8DA-44FC-AF35-4529D98DFC40}" destId="{B3CE38D7-BC1A-4F23-B4A1-BD6E17E597F0}" srcOrd="0" destOrd="0" parTransId="{BE08A18B-24CB-4125-9849-2CA953232143}" sibTransId="{0E05EAC3-13F2-4638-A7C7-366321906092}"/>
    <dgm:cxn modelId="{2DBF758D-AB0B-4924-ACD0-6E4E31685691}" srcId="{A6E5241B-A8DA-44FC-AF35-4529D98DFC40}" destId="{0F607AFF-C1F3-4363-98CA-599ADBE2D580}" srcOrd="5" destOrd="0" parTransId="{E1D65C3D-CA4E-4529-82BF-A97FA201D44E}" sibTransId="{6CECCE23-CCB1-4457-9F88-F04E0EF9E66A}"/>
    <dgm:cxn modelId="{365C7FB0-D30A-4CF2-80FB-BFFA22083D40}" srcId="{A6E5241B-A8DA-44FC-AF35-4529D98DFC40}" destId="{C0F161B2-E405-4ADB-A9D0-DBB66FA8CAB5}" srcOrd="2" destOrd="0" parTransId="{503D09A1-6E87-44FF-9CB1-70A5D46D4D0C}" sibTransId="{9BD8434E-AD78-49BE-8043-B8E5E8F06862}"/>
    <dgm:cxn modelId="{B8E3CAB1-9B28-4384-819F-6CCD3DB6D54A}" type="presOf" srcId="{03076EDC-38C6-4280-90DC-810D856C6E8B}" destId="{F570D621-AD7F-4C7A-9710-7C529238C446}" srcOrd="0" destOrd="0" presId="urn:microsoft.com/office/officeart/2005/8/layout/vList2"/>
    <dgm:cxn modelId="{E84F51F2-A6D2-4688-B8FB-24FD9D5B9669}" srcId="{A6E5241B-A8DA-44FC-AF35-4529D98DFC40}" destId="{98E03D65-2E38-4684-BB24-23F1A6726713}" srcOrd="4" destOrd="0" parTransId="{644543C8-9B8D-43A6-A2B0-8D971637D4AE}" sibTransId="{022C6E35-2676-4500-AF44-64CB6C4FA49E}"/>
    <dgm:cxn modelId="{4D43F8F9-A174-452E-87E3-AD8798E81BC3}" type="presOf" srcId="{C0F161B2-E405-4ADB-A9D0-DBB66FA8CAB5}" destId="{B37772CF-7CDF-44DB-A79A-BB88637AC579}" srcOrd="0" destOrd="0" presId="urn:microsoft.com/office/officeart/2005/8/layout/vList2"/>
    <dgm:cxn modelId="{A44F1305-733D-46BD-B610-910E27AB2114}" type="presParOf" srcId="{1647FED0-BB78-483A-B06E-6DCEC50CCDA3}" destId="{F88B6479-D7DC-40B0-9C69-3BC4FCAF27A0}" srcOrd="0" destOrd="0" presId="urn:microsoft.com/office/officeart/2005/8/layout/vList2"/>
    <dgm:cxn modelId="{63E3D55E-CEE4-43FF-894F-D2AC07FC7841}" type="presParOf" srcId="{1647FED0-BB78-483A-B06E-6DCEC50CCDA3}" destId="{826A8512-7F6F-4A3D-85D4-3978985EFD16}" srcOrd="1" destOrd="0" presId="urn:microsoft.com/office/officeart/2005/8/layout/vList2"/>
    <dgm:cxn modelId="{C5195180-73D3-4AF3-8ADB-BBED226843E8}" type="presParOf" srcId="{1647FED0-BB78-483A-B06E-6DCEC50CCDA3}" destId="{F570D621-AD7F-4C7A-9710-7C529238C446}" srcOrd="2" destOrd="0" presId="urn:microsoft.com/office/officeart/2005/8/layout/vList2"/>
    <dgm:cxn modelId="{9B91FAC8-3468-4DBA-94A8-88475087F33B}" type="presParOf" srcId="{1647FED0-BB78-483A-B06E-6DCEC50CCDA3}" destId="{BC855A90-1358-4FCA-BE9A-0DED21C200A3}" srcOrd="3" destOrd="0" presId="urn:microsoft.com/office/officeart/2005/8/layout/vList2"/>
    <dgm:cxn modelId="{4D84533B-3F33-46FA-BBCB-37F5EB42C378}" type="presParOf" srcId="{1647FED0-BB78-483A-B06E-6DCEC50CCDA3}" destId="{B37772CF-7CDF-44DB-A79A-BB88637AC579}" srcOrd="4" destOrd="0" presId="urn:microsoft.com/office/officeart/2005/8/layout/vList2"/>
    <dgm:cxn modelId="{14BDC571-4844-4B60-96B8-BC098787DEF1}" type="presParOf" srcId="{1647FED0-BB78-483A-B06E-6DCEC50CCDA3}" destId="{EEE091AE-75D7-490D-98E6-423B0E2F8597}" srcOrd="5" destOrd="0" presId="urn:microsoft.com/office/officeart/2005/8/layout/vList2"/>
    <dgm:cxn modelId="{081C9945-65C6-4E17-9FF2-4BB592AC7E9E}" type="presParOf" srcId="{1647FED0-BB78-483A-B06E-6DCEC50CCDA3}" destId="{1A8DAAE0-9389-4C76-AA2F-128FA97CE985}" srcOrd="6" destOrd="0" presId="urn:microsoft.com/office/officeart/2005/8/layout/vList2"/>
    <dgm:cxn modelId="{EDE13FE7-6F4C-4D59-BD2A-34557E70E083}" type="presParOf" srcId="{1647FED0-BB78-483A-B06E-6DCEC50CCDA3}" destId="{94DEFE16-5F62-4A77-82C7-6371EE7B4F58}" srcOrd="7" destOrd="0" presId="urn:microsoft.com/office/officeart/2005/8/layout/vList2"/>
    <dgm:cxn modelId="{3862A119-0283-4407-9FC1-8479DD3B7110}" type="presParOf" srcId="{1647FED0-BB78-483A-B06E-6DCEC50CCDA3}" destId="{861116D3-10BA-4E2B-A0D3-BCF005BD4289}" srcOrd="8" destOrd="0" presId="urn:microsoft.com/office/officeart/2005/8/layout/vList2"/>
    <dgm:cxn modelId="{E2B9B043-FBEE-4E0D-8F5E-1E25E6D8A2B8}" type="presParOf" srcId="{1647FED0-BB78-483A-B06E-6DCEC50CCDA3}" destId="{3A54B365-AE74-471F-937A-37178BDF9CF3}" srcOrd="9" destOrd="0" presId="urn:microsoft.com/office/officeart/2005/8/layout/vList2"/>
    <dgm:cxn modelId="{BF61E299-2827-4C64-A65B-8413DAFD4BDF}" type="presParOf" srcId="{1647FED0-BB78-483A-B06E-6DCEC50CCDA3}" destId="{4E0CB6FF-EC8F-4F08-A6AE-3CED775AFAC3}"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B6479-D7DC-40B0-9C69-3BC4FCAF27A0}">
      <dsp:nvSpPr>
        <dsp:cNvPr id="0" name=""/>
        <dsp:cNvSpPr/>
      </dsp:nvSpPr>
      <dsp:spPr>
        <a:xfrm>
          <a:off x="0" y="39056"/>
          <a:ext cx="7425812" cy="585000"/>
        </a:xfrm>
        <a:prstGeom prst="roundRect">
          <a:avLst/>
        </a:prstGeom>
        <a:gradFill rotWithShape="0">
          <a:gsLst>
            <a:gs pos="0">
              <a:schemeClr val="accent1">
                <a:lumMod val="75000"/>
              </a:schemeClr>
            </a:gs>
            <a:gs pos="78000">
              <a:schemeClr val="accent1"/>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noProof="1">
              <a:solidFill>
                <a:schemeClr val="tx1"/>
              </a:solidFill>
              <a:latin typeface="Arial" panose="020B0604020202020204" pitchFamily="34" charset="0"/>
              <a:cs typeface="Arial" panose="020B0604020202020204" pitchFamily="34" charset="0"/>
            </a:rPr>
            <a:t>1. Vấn đề phân loại</a:t>
          </a:r>
        </a:p>
      </dsp:txBody>
      <dsp:txXfrm>
        <a:off x="28557" y="67613"/>
        <a:ext cx="7368698" cy="527886"/>
      </dsp:txXfrm>
    </dsp:sp>
    <dsp:sp modelId="{F570D621-AD7F-4C7A-9710-7C529238C446}">
      <dsp:nvSpPr>
        <dsp:cNvPr id="0" name=""/>
        <dsp:cNvSpPr/>
      </dsp:nvSpPr>
      <dsp:spPr>
        <a:xfrm>
          <a:off x="0" y="696056"/>
          <a:ext cx="7425812" cy="585000"/>
        </a:xfrm>
        <a:prstGeom prst="roundRect">
          <a:avLst/>
        </a:prstGeom>
        <a:gradFill rotWithShape="0">
          <a:gsLst>
            <a:gs pos="0">
              <a:schemeClr val="accent1">
                <a:lumMod val="75000"/>
              </a:schemeClr>
            </a:gs>
            <a:gs pos="66000">
              <a:schemeClr val="accent1"/>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noProof="1">
              <a:solidFill>
                <a:schemeClr val="tx1"/>
              </a:solidFill>
              <a:latin typeface="Arial" panose="020B0604020202020204" pitchFamily="34" charset="0"/>
              <a:cs typeface="Arial" panose="020B0604020202020204" pitchFamily="34" charset="0"/>
            </a:rPr>
            <a:t>2. Hồi quy logistic</a:t>
          </a:r>
        </a:p>
      </dsp:txBody>
      <dsp:txXfrm>
        <a:off x="28557" y="724613"/>
        <a:ext cx="7368698" cy="527886"/>
      </dsp:txXfrm>
    </dsp:sp>
    <dsp:sp modelId="{B37772CF-7CDF-44DB-A79A-BB88637AC579}">
      <dsp:nvSpPr>
        <dsp:cNvPr id="0" name=""/>
        <dsp:cNvSpPr/>
      </dsp:nvSpPr>
      <dsp:spPr>
        <a:xfrm>
          <a:off x="0" y="1353056"/>
          <a:ext cx="7425812" cy="585000"/>
        </a:xfrm>
        <a:prstGeom prst="roundRect">
          <a:avLst/>
        </a:prstGeom>
        <a:gradFill rotWithShape="0">
          <a:gsLst>
            <a:gs pos="0">
              <a:schemeClr val="accent1">
                <a:lumMod val="75000"/>
              </a:schemeClr>
            </a:gs>
            <a:gs pos="78000">
              <a:schemeClr val="accent1"/>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noProof="1">
              <a:solidFill>
                <a:schemeClr val="tx1"/>
              </a:solidFill>
              <a:latin typeface="Arial" panose="020B0604020202020204" pitchFamily="34" charset="0"/>
              <a:cs typeface="Arial" panose="020B0604020202020204" pitchFamily="34" charset="0"/>
            </a:rPr>
            <a:t>3. Cây quyết định</a:t>
          </a:r>
        </a:p>
      </dsp:txBody>
      <dsp:txXfrm>
        <a:off x="28557" y="1381613"/>
        <a:ext cx="7368698" cy="527886"/>
      </dsp:txXfrm>
    </dsp:sp>
    <dsp:sp modelId="{1A8DAAE0-9389-4C76-AA2F-128FA97CE985}">
      <dsp:nvSpPr>
        <dsp:cNvPr id="0" name=""/>
        <dsp:cNvSpPr/>
      </dsp:nvSpPr>
      <dsp:spPr>
        <a:xfrm>
          <a:off x="0" y="2010056"/>
          <a:ext cx="7425812" cy="585000"/>
        </a:xfrm>
        <a:prstGeom prst="roundRect">
          <a:avLst/>
        </a:prstGeom>
        <a:gradFill rotWithShape="0">
          <a:gsLst>
            <a:gs pos="0">
              <a:schemeClr val="accent1">
                <a:lumMod val="75000"/>
              </a:schemeClr>
            </a:gs>
            <a:gs pos="78000">
              <a:schemeClr val="accent1"/>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noProof="1">
              <a:solidFill>
                <a:schemeClr val="tx1"/>
              </a:solidFill>
              <a:latin typeface="Arial" panose="020B0604020202020204" pitchFamily="34" charset="0"/>
              <a:cs typeface="Arial" panose="020B0604020202020204" pitchFamily="34" charset="0"/>
            </a:rPr>
            <a:t>4. Phương pháp Bayes</a:t>
          </a:r>
        </a:p>
      </dsp:txBody>
      <dsp:txXfrm>
        <a:off x="28557" y="2038613"/>
        <a:ext cx="7368698" cy="527886"/>
      </dsp:txXfrm>
    </dsp:sp>
    <dsp:sp modelId="{861116D3-10BA-4E2B-A0D3-BCF005BD4289}">
      <dsp:nvSpPr>
        <dsp:cNvPr id="0" name=""/>
        <dsp:cNvSpPr/>
      </dsp:nvSpPr>
      <dsp:spPr>
        <a:xfrm>
          <a:off x="0" y="2667055"/>
          <a:ext cx="7425812" cy="585000"/>
        </a:xfrm>
        <a:prstGeom prst="roundRect">
          <a:avLst/>
        </a:prstGeom>
        <a:gradFill rotWithShape="0">
          <a:gsLst>
            <a:gs pos="0">
              <a:schemeClr val="accent1">
                <a:lumMod val="75000"/>
              </a:schemeClr>
            </a:gs>
            <a:gs pos="78000">
              <a:schemeClr val="accent1"/>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noProof="1">
              <a:solidFill>
                <a:schemeClr val="tx1"/>
              </a:solidFill>
              <a:latin typeface="Arial" panose="020B0604020202020204" pitchFamily="34" charset="0"/>
              <a:cs typeface="Arial" panose="020B0604020202020204" pitchFamily="34" charset="0"/>
            </a:rPr>
            <a:t>5. Máy vectơ hỗ trợ</a:t>
          </a:r>
        </a:p>
      </dsp:txBody>
      <dsp:txXfrm>
        <a:off x="28557" y="2695612"/>
        <a:ext cx="7368698" cy="527886"/>
      </dsp:txXfrm>
    </dsp:sp>
    <dsp:sp modelId="{4E0CB6FF-EC8F-4F08-A6AE-3CED775AFAC3}">
      <dsp:nvSpPr>
        <dsp:cNvPr id="0" name=""/>
        <dsp:cNvSpPr/>
      </dsp:nvSpPr>
      <dsp:spPr>
        <a:xfrm>
          <a:off x="0" y="3324055"/>
          <a:ext cx="7425812" cy="585000"/>
        </a:xfrm>
        <a:prstGeom prst="roundRect">
          <a:avLst/>
        </a:prstGeom>
        <a:gradFill rotWithShape="0">
          <a:gsLst>
            <a:gs pos="0">
              <a:schemeClr val="accent1">
                <a:lumMod val="75000"/>
              </a:schemeClr>
            </a:gs>
            <a:gs pos="78000">
              <a:schemeClr val="accent1"/>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noProof="1">
              <a:solidFill>
                <a:schemeClr val="tx1"/>
              </a:solidFill>
              <a:latin typeface="Arial" panose="020B0604020202020204" pitchFamily="34" charset="0"/>
              <a:cs typeface="Arial" panose="020B0604020202020204" pitchFamily="34" charset="0"/>
            </a:rPr>
            <a:t>6. Cài đặt thử nghiệm hồi quy logistic</a:t>
          </a:r>
        </a:p>
      </dsp:txBody>
      <dsp:txXfrm>
        <a:off x="28557" y="3352612"/>
        <a:ext cx="7368698" cy="5278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DFB307-DF38-44F7-8107-336DC0184703}" type="datetimeFigureOut">
              <a:rPr lang="en-US" smtClean="0"/>
              <a:t>7/13/2020</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103891-D0FE-4A62-B78F-756E6DF4C90B}" type="slidenum">
              <a:rPr lang="en-US" smtClean="0"/>
              <a:t>‹#›</a:t>
            </a:fld>
            <a:endParaRPr lang="en-US"/>
          </a:p>
        </p:txBody>
      </p:sp>
    </p:spTree>
    <p:extLst>
      <p:ext uri="{BB962C8B-B14F-4D97-AF65-F5344CB8AC3E}">
        <p14:creationId xmlns:p14="http://schemas.microsoft.com/office/powerpoint/2010/main" val="1902039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vi-VN" sz="1600" noProof="1">
                <a:solidFill>
                  <a:schemeClr val="tx1"/>
                </a:solidFill>
              </a:rPr>
              <a:t>- Các mô hình phân loại</a:t>
            </a:r>
            <a:r>
              <a:rPr lang="en-US" sz="1600" noProof="1">
                <a:solidFill>
                  <a:schemeClr val="tx1"/>
                </a:solidFill>
              </a:rPr>
              <a:t> thuộc các ph</a:t>
            </a:r>
            <a:r>
              <a:rPr lang="vi-VN" sz="1600" noProof="1">
                <a:solidFill>
                  <a:schemeClr val="tx1"/>
                </a:solidFill>
              </a:rPr>
              <a:t>ư</a:t>
            </a:r>
            <a:r>
              <a:rPr lang="en-US" sz="1600" noProof="1">
                <a:solidFill>
                  <a:schemeClr val="tx1"/>
                </a:solidFill>
              </a:rPr>
              <a:t>ơng pháp học tập có giám sát</a:t>
            </a:r>
            <a:endParaRPr lang="vi-VN" sz="1600" noProof="1">
              <a:solidFill>
                <a:schemeClr val="tx1"/>
              </a:solidFill>
            </a:endParaRPr>
          </a:p>
        </p:txBody>
      </p:sp>
      <p:sp>
        <p:nvSpPr>
          <p:cNvPr id="4" name="Chỗ dành sẵn cho Số hiệu Bản chiếu 3"/>
          <p:cNvSpPr>
            <a:spLocks noGrp="1"/>
          </p:cNvSpPr>
          <p:nvPr>
            <p:ph type="sldNum" sz="quarter" idx="5"/>
          </p:nvPr>
        </p:nvSpPr>
        <p:spPr/>
        <p:txBody>
          <a:bodyPr/>
          <a:lstStyle/>
          <a:p>
            <a:fld id="{E0103891-D0FE-4A62-B78F-756E6DF4C90B}" type="slidenum">
              <a:rPr lang="en-US" smtClean="0"/>
              <a:t>3</a:t>
            </a:fld>
            <a:endParaRPr lang="en-US"/>
          </a:p>
        </p:txBody>
      </p:sp>
    </p:spTree>
    <p:extLst>
      <p:ext uri="{BB962C8B-B14F-4D97-AF65-F5344CB8AC3E}">
        <p14:creationId xmlns:p14="http://schemas.microsoft.com/office/powerpoint/2010/main" val="10303152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sz="1200" b="0" i="0" u="none" strike="noStrike" kern="1200" baseline="0" dirty="0">
                <a:solidFill>
                  <a:schemeClr val="tx1"/>
                </a:solidFill>
                <a:latin typeface="+mn-lt"/>
                <a:ea typeface="+mn-ea"/>
                <a:cs typeface="+mn-cs"/>
              </a:rPr>
              <a:t>Một cây có quá nhiều phân nhánh thường đạt được sự quá phù hợp với tập dữ liệu huấn luyện nhưng gây ra lỗi nhiều hơn với bộ dữ liệu kiểm tra và dữ liệu dự đoán trong tương lai</a:t>
            </a:r>
            <a:endParaRPr lang="en-US" sz="1200" b="0" i="0" u="none" strike="noStrike" kern="1200" baseline="0" dirty="0">
              <a:solidFill>
                <a:schemeClr val="tx1"/>
              </a:solidFill>
              <a:latin typeface="+mn-lt"/>
              <a:ea typeface="+mn-ea"/>
              <a:cs typeface="+mn-cs"/>
            </a:endParaRPr>
          </a:p>
          <a:p>
            <a:pPr marL="171450" indent="-171450">
              <a:buFontTx/>
              <a:buChar char="-"/>
            </a:pPr>
            <a:r>
              <a:rPr lang="en-US" sz="1200" kern="1200" noProof="1">
                <a:solidFill>
                  <a:schemeClr val="tx1"/>
                </a:solidFill>
                <a:effectLst/>
                <a:latin typeface="+mn-lt"/>
                <a:ea typeface="+mn-ea"/>
                <a:cs typeface="+mn-cs"/>
              </a:rPr>
              <a:t>đưa ra một số ngưỡng cho các tiêu chí dừng này giúp ngăn chặn vấn đề này, nó hạn chế sự phát triển của cây và th</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ờng đ</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ợc dùng, tuy nhiên việc chọn đ</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ợc ng</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ỡng phù hợp là khó và cần nhiều thử nghiệm – cắt tr</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ớc. </a:t>
            </a:r>
          </a:p>
          <a:p>
            <a:pPr marL="171450" indent="-171450">
              <a:buFontTx/>
              <a:buChar char="-"/>
            </a:pPr>
            <a:r>
              <a:rPr lang="en-US" sz="1200" kern="1200" noProof="1">
                <a:solidFill>
                  <a:schemeClr val="tx1"/>
                </a:solidFill>
                <a:effectLst/>
                <a:latin typeface="+mn-lt"/>
                <a:ea typeface="+mn-ea"/>
                <a:cs typeface="+mn-cs"/>
              </a:rPr>
              <a:t>Cắt sau- luyện ra cây đày đủ, sau đó cắt tỉa sau</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noProof="1">
                <a:solidFill>
                  <a:schemeClr val="tx1"/>
                </a:solidFill>
                <a:effectLst/>
                <a:latin typeface="+mn-lt"/>
                <a:ea typeface="+mn-ea"/>
                <a:cs typeface="+mn-cs"/>
              </a:rPr>
              <a:t>Tuy nhiên nguyên tắc phân lớp của cây quyết định là các nút lá có dữ liệu cùng 1 lớp, nh</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 vậy khi dừng sớm hoặc cát tỉa thì điều đặt ra là phân lớp kiểu gì, ở đây ta sẽ sử dụng biểu quyết đa số, lấy lớp mà trong node đó đa số dữ liệu thuộc lớp đó</a:t>
            </a:r>
          </a:p>
        </p:txBody>
      </p:sp>
      <p:sp>
        <p:nvSpPr>
          <p:cNvPr id="4" name="Chỗ dành sẵn cho Số hiệu Bản chiếu 3"/>
          <p:cNvSpPr>
            <a:spLocks noGrp="1"/>
          </p:cNvSpPr>
          <p:nvPr>
            <p:ph type="sldNum" sz="quarter" idx="5"/>
          </p:nvPr>
        </p:nvSpPr>
        <p:spPr/>
        <p:txBody>
          <a:bodyPr/>
          <a:lstStyle/>
          <a:p>
            <a:fld id="{E0103891-D0FE-4A62-B78F-756E6DF4C90B}" type="slidenum">
              <a:rPr lang="en-US" smtClean="0"/>
              <a:t>12</a:t>
            </a:fld>
            <a:endParaRPr lang="en-US"/>
          </a:p>
        </p:txBody>
      </p:sp>
    </p:spTree>
    <p:extLst>
      <p:ext uri="{BB962C8B-B14F-4D97-AF65-F5344CB8AC3E}">
        <p14:creationId xmlns:p14="http://schemas.microsoft.com/office/powerpoint/2010/main" val="2628757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sz="1200" kern="1200" noProof="1">
                <a:solidFill>
                  <a:schemeClr val="tx1"/>
                </a:solidFill>
                <a:effectLst/>
                <a:latin typeface="+mn-lt"/>
                <a:ea typeface="+mn-ea"/>
                <a:cs typeface="+mn-cs"/>
              </a:rPr>
              <a:t>Phương pháp Bayes thuộc họ mô hình phân loại xác suất. </a:t>
            </a:r>
            <a:r>
              <a:rPr lang="en-US" sz="1200" kern="1200" noProof="1">
                <a:solidFill>
                  <a:schemeClr val="tx1"/>
                </a:solidFill>
                <a:effectLst/>
                <a:latin typeface="+mn-lt"/>
                <a:ea typeface="+mn-ea"/>
                <a:cs typeface="+mn-cs"/>
              </a:rPr>
              <a:t>Chúng</a:t>
            </a:r>
            <a:r>
              <a:rPr lang="vi-VN" sz="1200" kern="1200" noProof="1">
                <a:solidFill>
                  <a:schemeClr val="tx1"/>
                </a:solidFill>
                <a:effectLst/>
                <a:latin typeface="+mn-lt"/>
                <a:ea typeface="+mn-ea"/>
                <a:cs typeface="+mn-cs"/>
              </a:rPr>
              <a:t> tính toán rõ ràng xác suất P(y | x) rằng một quan sát đã cho thuộc về một lớp mục tiêu cụ thể bằng định lý Bayes, dựa trên một xác suất P (y) và xác suất có điều kiện P (x | y) đã biết</a:t>
            </a:r>
          </a:p>
          <a:p>
            <a:pPr marL="171450" indent="-171450">
              <a:buFontTx/>
              <a:buChar char="-"/>
            </a:pPr>
            <a:r>
              <a:rPr lang="vi-VN" sz="1200" kern="1200" noProof="1">
                <a:solidFill>
                  <a:schemeClr val="tx1"/>
                </a:solidFill>
                <a:effectLst/>
                <a:latin typeface="+mn-lt"/>
                <a:ea typeface="+mn-ea"/>
                <a:cs typeface="+mn-cs"/>
              </a:rPr>
              <a:t>Do mẫu số P(x) độc lập với y, như vậy để  lấy tối đa hóa xác suất, ta chỉ cần tối đa hóa tử số</a:t>
            </a:r>
            <a:endParaRPr lang="en-US" sz="1200" kern="1200" noProof="1">
              <a:solidFill>
                <a:schemeClr val="tx1"/>
              </a:solidFill>
              <a:effectLst/>
              <a:latin typeface="+mn-lt"/>
              <a:ea typeface="+mn-ea"/>
              <a:cs typeface="+mn-cs"/>
            </a:endParaRPr>
          </a:p>
          <a:p>
            <a:pPr marL="171450" indent="-171450">
              <a:buFontTx/>
              <a:buChar char="-"/>
            </a:pPr>
            <a:r>
              <a:rPr lang="vi-VN" sz="1200" kern="1200" noProof="1">
                <a:solidFill>
                  <a:schemeClr val="tx1"/>
                </a:solidFill>
                <a:effectLst/>
                <a:latin typeface="+mn-lt"/>
                <a:ea typeface="+mn-ea"/>
                <a:cs typeface="+mn-cs"/>
              </a:rPr>
              <a:t>Ơ</a:t>
            </a:r>
            <a:r>
              <a:rPr lang="en-US" sz="1200" kern="1200" noProof="1">
                <a:solidFill>
                  <a:schemeClr val="tx1"/>
                </a:solidFill>
                <a:effectLst/>
                <a:latin typeface="+mn-lt"/>
                <a:ea typeface="+mn-ea"/>
                <a:cs typeface="+mn-cs"/>
              </a:rPr>
              <a:t>̉  b</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ớc training, các phân phối P(y) và  P(x|y) sẽ đ</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ợc xác định dựa vào tập dữ liệu</a:t>
            </a:r>
          </a:p>
          <a:p>
            <a:pPr marL="171450" indent="-171450">
              <a:buFontTx/>
              <a:buChar char="-"/>
            </a:pPr>
            <a:r>
              <a:rPr lang="en-US" sz="1200" kern="1200" noProof="1">
                <a:solidFill>
                  <a:schemeClr val="tx1"/>
                </a:solidFill>
                <a:effectLst/>
                <a:latin typeface="+mn-lt"/>
                <a:ea typeface="+mn-ea"/>
                <a:cs typeface="+mn-cs"/>
              </a:rPr>
              <a:t>Việc tính P(y) có thể dựa vào tần suất xuất hiện của biến mục tiêu trong tập dữ liệu, với bộ dữ liệu đủ lớn thì xác suất này khá chính xác</a:t>
            </a:r>
          </a:p>
          <a:p>
            <a:pPr marL="171450" indent="-171450">
              <a:buFontTx/>
              <a:buChar char="-"/>
            </a:pPr>
            <a:r>
              <a:rPr lang="en-US" sz="1200" kern="1200" noProof="1">
                <a:solidFill>
                  <a:schemeClr val="tx1"/>
                </a:solidFill>
                <a:effectLst/>
                <a:latin typeface="+mn-lt"/>
                <a:ea typeface="+mn-ea"/>
                <a:cs typeface="+mn-cs"/>
              </a:rPr>
              <a:t>Tuy nhiên xác suất có điều kiện P(x|y) sẽ khó tính đ</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ợc trong thực tế vì quá phức tạp, để khắc phục khó khăn tính toán này, ng</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ời ta đ</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a ra giả thuyết đ</a:t>
            </a:r>
            <a:r>
              <a:rPr lang="vi-VN" sz="1200" kern="1200" noProof="1">
                <a:solidFill>
                  <a:schemeClr val="tx1"/>
                </a:solidFill>
                <a:effectLst/>
                <a:latin typeface="+mn-lt"/>
                <a:ea typeface="+mn-ea"/>
                <a:cs typeface="+mn-cs"/>
              </a:rPr>
              <a:t>ơ</a:t>
            </a:r>
            <a:r>
              <a:rPr lang="en-US" sz="1200" kern="1200" noProof="1">
                <a:solidFill>
                  <a:schemeClr val="tx1"/>
                </a:solidFill>
                <a:effectLst/>
                <a:latin typeface="+mn-lt"/>
                <a:ea typeface="+mn-ea"/>
                <a:cs typeface="+mn-cs"/>
              </a:rPr>
              <a:t>n giản hóa dẫn đến phân loại Naive Bayes</a:t>
            </a:r>
            <a:endParaRPr lang="vi-VN" noProof="1"/>
          </a:p>
        </p:txBody>
      </p:sp>
      <p:sp>
        <p:nvSpPr>
          <p:cNvPr id="4" name="Chỗ dành sẵn cho Số hiệu Bản chiếu 3"/>
          <p:cNvSpPr>
            <a:spLocks noGrp="1"/>
          </p:cNvSpPr>
          <p:nvPr>
            <p:ph type="sldNum" sz="quarter" idx="5"/>
          </p:nvPr>
        </p:nvSpPr>
        <p:spPr/>
        <p:txBody>
          <a:bodyPr/>
          <a:lstStyle/>
          <a:p>
            <a:fld id="{E0103891-D0FE-4A62-B78F-756E6DF4C90B}" type="slidenum">
              <a:rPr lang="en-US" smtClean="0"/>
              <a:t>13</a:t>
            </a:fld>
            <a:endParaRPr lang="en-US"/>
          </a:p>
        </p:txBody>
      </p:sp>
    </p:spTree>
    <p:extLst>
      <p:ext uri="{BB962C8B-B14F-4D97-AF65-F5344CB8AC3E}">
        <p14:creationId xmlns:p14="http://schemas.microsoft.com/office/powerpoint/2010/main" val="3953100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sz="1200" kern="1200" noProof="1">
                <a:solidFill>
                  <a:schemeClr val="tx1"/>
                </a:solidFill>
                <a:effectLst/>
                <a:latin typeface="+mn-lt"/>
                <a:ea typeface="+mn-ea"/>
                <a:cs typeface="+mn-cs"/>
              </a:rPr>
              <a:t>Các trình phân loại Naïve Bayes dựa trên giả định rằng các biến giải thích là độc lập với nhau với điều kiện biến lớp mục tiêu xảy ra. Giả thuyết này là quá chặt, ít khi tìm đ</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ợc bộ dữ liệu thỏa mãn, tuy nhiên nó cho phép chúng ta biểu diễn xác suất P(x | y) và mang lại kết quả tốt đến bất ngờ</a:t>
            </a:r>
          </a:p>
          <a:p>
            <a:pPr marL="171450" indent="-171450">
              <a:buFontTx/>
              <a:buChar char="-"/>
            </a:pPr>
            <a:r>
              <a:rPr lang="en-US" sz="1200" kern="1200" noProof="1">
                <a:solidFill>
                  <a:schemeClr val="tx1"/>
                </a:solidFill>
                <a:effectLst/>
                <a:latin typeface="+mn-lt"/>
                <a:ea typeface="+mn-ea"/>
                <a:cs typeface="+mn-cs"/>
              </a:rPr>
              <a:t>Tuy nhiên quan sát x th</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ờng là dữ liệu nhiều chiều, nh</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 vậy việc tính tích xác suất có thể dẫn tới một giá trị rất nhỏ và có thể xảy ra sai số lớn h</a:t>
            </a:r>
            <a:r>
              <a:rPr lang="vi-VN" sz="1200" kern="1200" noProof="1">
                <a:solidFill>
                  <a:schemeClr val="tx1"/>
                </a:solidFill>
                <a:effectLst/>
                <a:latin typeface="+mn-lt"/>
                <a:ea typeface="+mn-ea"/>
                <a:cs typeface="+mn-cs"/>
              </a:rPr>
              <a:t>ơ</a:t>
            </a:r>
            <a:r>
              <a:rPr lang="en-US" sz="1200" kern="1200" noProof="1">
                <a:solidFill>
                  <a:schemeClr val="tx1"/>
                </a:solidFill>
                <a:effectLst/>
                <a:latin typeface="+mn-lt"/>
                <a:ea typeface="+mn-ea"/>
                <a:cs typeface="+mn-cs"/>
              </a:rPr>
              <a:t>n mong đợi, để giải quyết việc này, ng</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ời ta th</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ờng lấy log vế phải</a:t>
            </a:r>
            <a:endParaRPr lang="en-US" noProof="1"/>
          </a:p>
        </p:txBody>
      </p:sp>
      <p:sp>
        <p:nvSpPr>
          <p:cNvPr id="4" name="Chỗ dành sẵn cho Số hiệu Bản chiếu 3"/>
          <p:cNvSpPr>
            <a:spLocks noGrp="1"/>
          </p:cNvSpPr>
          <p:nvPr>
            <p:ph type="sldNum" sz="quarter" idx="5"/>
          </p:nvPr>
        </p:nvSpPr>
        <p:spPr/>
        <p:txBody>
          <a:bodyPr/>
          <a:lstStyle/>
          <a:p>
            <a:fld id="{E0103891-D0FE-4A62-B78F-756E6DF4C90B}" type="slidenum">
              <a:rPr lang="en-US" smtClean="0"/>
              <a:t>14</a:t>
            </a:fld>
            <a:endParaRPr lang="en-US"/>
          </a:p>
        </p:txBody>
      </p:sp>
    </p:spTree>
    <p:extLst>
      <p:ext uri="{BB962C8B-B14F-4D97-AF65-F5344CB8AC3E}">
        <p14:creationId xmlns:p14="http://schemas.microsoft.com/office/powerpoint/2010/main" val="3218745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Chỗ dành sẵn cho Ghi chú 2"/>
              <p:cNvSpPr>
                <a:spLocks noGrp="1"/>
              </p:cNvSpPr>
              <p:nvPr>
                <p:ph type="body" idx="1"/>
              </p:nvPr>
            </p:nvSpPr>
            <p:spPr/>
            <p:txBody>
              <a:bodyPr/>
              <a:lstStyle/>
              <a:p>
                <a:pPr marL="171450" indent="-171450">
                  <a:buFontTx/>
                  <a:buChar char="-"/>
                </a:pPr>
                <a:r>
                  <a:rPr lang="en-US" noProof="1"/>
                  <a:t>Việc này không ảnh h</a:t>
                </a:r>
                <a:r>
                  <a:rPr lang="vi-VN" noProof="1"/>
                  <a:t>ư</a:t>
                </a:r>
                <a:r>
                  <a:rPr lang="en-US" noProof="1"/>
                  <a:t>ởng đến kết quả vì log là một hàm đồng biến trên tập các số d</a:t>
                </a:r>
                <a:r>
                  <a:rPr lang="vi-VN" noProof="1"/>
                  <a:t>ư</a:t>
                </a:r>
                <a:r>
                  <a:rPr lang="en-US" noProof="1"/>
                  <a:t>ơng</a:t>
                </a:r>
              </a:p>
              <a:p>
                <a:pPr marL="171450" indent="-171450">
                  <a:buFontTx/>
                  <a:buChar char="-"/>
                </a:pPr>
                <a:r>
                  <a:rPr lang="en-US" sz="1200" b="0" i="0" kern="1200" noProof="1">
                    <a:solidFill>
                      <a:schemeClr val="tx1"/>
                    </a:solidFill>
                    <a:effectLst/>
                    <a:latin typeface="+mn-lt"/>
                    <a:ea typeface="+mn-ea"/>
                    <a:cs typeface="+mn-cs"/>
                  </a:rPr>
                  <a:t>Việc tính toán p(x_j|y) phụ thuộc vào loại dữ liệu</a:t>
                </a:r>
              </a:p>
              <a:p>
                <a:pPr marL="171450" indent="-171450">
                  <a:buFontTx/>
                  <a:buChar char="-"/>
                </a:pPr>
                <a:r>
                  <a:rPr lang="en-US" sz="1200" b="0" i="0" kern="1200" noProof="1">
                    <a:solidFill>
                      <a:schemeClr val="tx1"/>
                    </a:solidFill>
                    <a:effectLst/>
                    <a:latin typeface="+mn-lt"/>
                    <a:ea typeface="+mn-ea"/>
                    <a:cs typeface="+mn-cs"/>
                  </a:rPr>
                  <a:t>Trong đó</a:t>
                </a:r>
                <a:r>
                  <a:rPr lang="en-US" sz="1200" b="0" i="0" kern="1200" baseline="0" noProof="1">
                    <a:solidFill>
                      <a:schemeClr val="tx1"/>
                    </a:solidFill>
                    <a:effectLst/>
                    <a:latin typeface="+mn-lt"/>
                    <a:ea typeface="+mn-ea"/>
                    <a:cs typeface="+mn-cs"/>
                  </a:rPr>
                  <a:t> kỳ vọng và phương sai</a:t>
                </a:r>
                <a:r>
                  <a:rPr lang="en-US" sz="1200" b="0" i="0" kern="1200" noProof="1">
                    <a:solidFill>
                      <a:schemeClr val="tx1"/>
                    </a:solidFill>
                    <a:effectLst/>
                    <a:latin typeface="+mn-lt"/>
                    <a:ea typeface="+mn-ea"/>
                    <a:cs typeface="+mn-cs"/>
                  </a:rPr>
                  <a:t>, </a:t>
                </a:r>
                <a14:m>
                  <m:oMath xmlns:m="http://schemas.openxmlformats.org/officeDocument/2006/math">
                    <m:sSub>
                      <m:sSubPr>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sSubPr>
                      <m:e>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𝜇</m:t>
                        </m:r>
                      </m:e>
                      <m:sub>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𝑗</m:t>
                        </m:r>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h</m:t>
                        </m:r>
                      </m:sub>
                    </m:sSub>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m:t>
                    </m:r>
                    <m:f>
                      <m:fPr>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fPr>
                      <m:num>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1</m:t>
                        </m:r>
                      </m:num>
                      <m:den>
                        <m:sSub>
                          <m:sSubPr>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sSubPr>
                          <m:e>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𝑚</m:t>
                            </m:r>
                          </m:e>
                          <m:sub>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h</m:t>
                            </m:r>
                          </m:sub>
                        </m:sSub>
                      </m:den>
                    </m:f>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m:t>
                    </m:r>
                    <m:nary>
                      <m:naryPr>
                        <m:chr m:val="∑"/>
                        <m:subHide m:val="on"/>
                        <m:supHide m:val="on"/>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naryPr>
                      <m:sub/>
                      <m:sup/>
                      <m:e>
                        <m:sSub>
                          <m:sSubPr>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sSubPr>
                          <m:e>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𝑥</m:t>
                            </m:r>
                          </m:e>
                          <m:sub>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𝑗</m:t>
                            </m:r>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h</m:t>
                            </m:r>
                          </m:sub>
                        </m:sSub>
                      </m:e>
                    </m:nary>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  </m:t>
                    </m:r>
                    <m:sSubSup>
                      <m:sSubSupPr>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sSubSupPr>
                      <m:e>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𝜎</m:t>
                        </m:r>
                      </m:e>
                      <m:sub>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𝑗</m:t>
                        </m:r>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h</m:t>
                        </m:r>
                      </m:sub>
                      <m:sup>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2</m:t>
                        </m:r>
                      </m:sup>
                    </m:sSubSup>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m:t>
                    </m:r>
                    <m:f>
                      <m:fPr>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fPr>
                      <m:num>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1</m:t>
                        </m:r>
                      </m:num>
                      <m:den>
                        <m:sSub>
                          <m:sSubPr>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sSubPr>
                          <m:e>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𝑚</m:t>
                            </m:r>
                          </m:e>
                          <m:sub>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h</m:t>
                            </m:r>
                          </m:sub>
                        </m:sSub>
                      </m:den>
                    </m:f>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m:t>
                    </m:r>
                    <m:nary>
                      <m:naryPr>
                        <m:chr m:val="∑"/>
                        <m:subHide m:val="on"/>
                        <m:supHide m:val="on"/>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naryPr>
                      <m:sub/>
                      <m:sup/>
                      <m:e>
                        <m:sSup>
                          <m:sSupPr>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sSupPr>
                          <m:e>
                            <m:d>
                              <m:dPr>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dPr>
                              <m:e>
                                <m:sSub>
                                  <m:sSubPr>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sSubPr>
                                  <m:e>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𝑥</m:t>
                                    </m:r>
                                  </m:e>
                                  <m:sub>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𝑗</m:t>
                                    </m:r>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h</m:t>
                                    </m:r>
                                  </m:sub>
                                </m:sSub>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m:t>
                                </m:r>
                                <m:sSub>
                                  <m:sSubPr>
                                    <m:ctrlP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ctrlPr>
                                  </m:sSubPr>
                                  <m:e>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𝜇</m:t>
                                    </m:r>
                                  </m:e>
                                  <m:sub>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𝑗</m:t>
                                    </m:r>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h</m:t>
                                    </m:r>
                                  </m:sub>
                                </m:sSub>
                              </m:e>
                            </m:d>
                          </m:e>
                          <m:sup>
                            <m:r>
                              <a:rPr lang="en-US" sz="1200" b="0" i="1" kern="1200" noProof="1" smtClean="0">
                                <a:solidFill>
                                  <a:schemeClr val="tx1"/>
                                </a:solidFill>
                                <a:effectLst/>
                                <a:latin typeface="Cambria Math" panose="02040503050406030204" pitchFamily="18" charset="0"/>
                                <a:ea typeface="Cambria Math" panose="02040503050406030204" pitchFamily="18" charset="0"/>
                                <a:cs typeface="+mn-cs"/>
                              </a:rPr>
                              <m:t>2</m:t>
                            </m:r>
                          </m:sup>
                        </m:sSup>
                      </m:e>
                    </m:nary>
                  </m:oMath>
                </a14:m>
                <a:endParaRPr lang="en-US" sz="1200" b="0" i="0" kern="1200" noProof="1">
                  <a:solidFill>
                    <a:schemeClr val="tx1"/>
                  </a:solidFill>
                  <a:effectLst/>
                  <a:latin typeface="+mn-lt"/>
                  <a:ea typeface="+mn-ea"/>
                  <a:cs typeface="+mn-cs"/>
                </a:endParaRPr>
              </a:p>
              <a:p>
                <a:pPr marL="171450" indent="-171450">
                  <a:buFontTx/>
                  <a:buChar char="-"/>
                </a:pPr>
                <a:r>
                  <a:rPr lang="en-US" sz="1200" kern="1200" dirty="0" err="1">
                    <a:solidFill>
                      <a:schemeClr val="tx1"/>
                    </a:solidFill>
                    <a:effectLst/>
                    <a:latin typeface="+mn-lt"/>
                    <a:ea typeface="+mn-ea"/>
                    <a:cs typeface="+mn-cs"/>
                  </a:rPr>
                  <a:t>với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thuộc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b="0" i="1" kern="1200" smtClean="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𝑗</m:t>
                        </m:r>
                      </m:sub>
                    </m:sSub>
                  </m:oMath>
                </a14:m>
                <a:r>
                  <a:rPr lang="en-US" sz="1200" kern="1200" dirty="0">
                    <a:solidFill>
                      <a:schemeClr val="tx1"/>
                    </a:solidFill>
                    <a:effectLst/>
                    <a:latin typeface="+mn-lt"/>
                    <a:ea typeface="+mn-ea"/>
                    <a:cs typeface="+mn-cs"/>
                  </a:rPr>
                  <a:t> có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a:t>
                </a:r>
                <a:r>
                  <a:rPr lang="en-US" sz="1200" kern="1200" dirty="0">
                    <a:solidFill>
                      <a:schemeClr val="tx1"/>
                    </a:solidFill>
                    <a:effectLst/>
                    <a:latin typeface="+mn-lt"/>
                    <a:ea typeface="+mn-ea"/>
                    <a:cs typeface="+mn-cs"/>
                  </a:rPr>
                  <a:t>́ trị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1</m:t>
                        </m:r>
                      </m:sub>
                    </m:sSub>
                    <m:r>
                      <a:rPr lang="en-US" sz="1200" i="1" kern="1200">
                        <a:solidFill>
                          <a:schemeClr val="tx1"/>
                        </a:solidFill>
                        <a:effectLst/>
                        <a:latin typeface="Cambria Math" panose="02040503050406030204" pitchFamily="18" charset="0"/>
                        <a:ea typeface="+mn-ea"/>
                        <a:cs typeface="+mn-cs"/>
                      </a:rPr>
                      <m:t>,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2</m:t>
                        </m:r>
                      </m:sub>
                    </m:sSub>
                    <m:r>
                      <a:rPr lang="en-US" sz="1200" i="1" kern="1200">
                        <a:solidFill>
                          <a:schemeClr val="tx1"/>
                        </a:solidFill>
                        <a:effectLst/>
                        <a:latin typeface="Cambria Math" panose="02040503050406030204" pitchFamily="18" charset="0"/>
                        <a:ea typeface="+mn-ea"/>
                        <a:cs typeface="+mn-cs"/>
                      </a:rPr>
                      <m:t>, …, </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𝑗𝑘</m:t>
                        </m:r>
                      </m:sub>
                    </m:sSub>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xác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suất</a:t>
                </a:r>
                <a:r>
                  <a:rPr lang="en-US" sz="1200" kern="1200" dirty="0">
                    <a:solidFill>
                      <a:schemeClr val="tx1"/>
                    </a:solidFill>
                    <a:effectLst/>
                    <a:latin typeface="+mn-lt"/>
                    <a:ea typeface="+mn-ea"/>
                    <a:cs typeface="+mn-cs"/>
                  </a:rPr>
                  <a:t> </a:t>
                </a:r>
                <a14:m>
                  <m:oMath xmlns:m="http://schemas.openxmlformats.org/officeDocument/2006/math">
                    <m:r>
                      <a:rPr lang="en-US" sz="1200" i="1" kern="1200">
                        <a:solidFill>
                          <a:schemeClr val="tx1"/>
                        </a:solidFill>
                        <a:effectLst/>
                        <a:latin typeface="Cambria Math" panose="02040503050406030204" pitchFamily="18" charset="0"/>
                        <a:ea typeface="+mn-ea"/>
                        <a:cs typeface="+mn-cs"/>
                      </a:rPr>
                      <m:t>𝑃</m:t>
                    </m:r>
                    <m:d>
                      <m:dPr>
                        <m:endChr m:val="|"/>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 </m:t>
                        </m:r>
                      </m:e>
                    </m:d>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𝑦</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𝑃</m:t>
                    </m:r>
                    <m:d>
                      <m:dPr>
                        <m:endChr m:val="|"/>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𝑗𝑘</m:t>
                            </m:r>
                          </m:sub>
                        </m:sSub>
                      </m:e>
                    </m:d>
                    <m:r>
                      <a:rPr lang="en-US" sz="1200" i="1" kern="1200">
                        <a:solidFill>
                          <a:schemeClr val="tx1"/>
                        </a:solidFill>
                        <a:effectLst/>
                        <a:latin typeface="Cambria Math" panose="02040503050406030204" pitchFamily="18" charset="0"/>
                        <a:ea typeface="+mn-ea"/>
                        <a:cs typeface="+mn-cs"/>
                      </a:rPr>
                      <m:t>𝑦</m:t>
                    </m:r>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𝑣</m:t>
                        </m:r>
                      </m:e>
                      <m:sub>
                        <m:r>
                          <a:rPr lang="en-US" sz="1200" i="1" kern="1200">
                            <a:solidFill>
                              <a:schemeClr val="tx1"/>
                            </a:solidFill>
                            <a:effectLst/>
                            <a:latin typeface="Cambria Math" panose="02040503050406030204" pitchFamily="18" charset="0"/>
                            <a:ea typeface="+mn-ea"/>
                            <a:cs typeface="+mn-cs"/>
                          </a:rPr>
                          <m:t>h</m:t>
                        </m:r>
                      </m:sub>
                    </m:sSub>
                    <m:r>
                      <a:rPr lang="en-US" sz="1200" i="1" kern="1200">
                        <a:solidFill>
                          <a:schemeClr val="tx1"/>
                        </a:solidFill>
                        <a:effectLst/>
                        <a:latin typeface="Cambria Math" panose="02040503050406030204" pitchFamily="18" charset="0"/>
                        <a:ea typeface="+mn-ea"/>
                        <a:cs typeface="+mn-cs"/>
                      </a:rPr>
                      <m:t>)</m:t>
                    </m:r>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a:t>
                </a:r>
                <a:r>
                  <a:rPr lang="en-US" sz="1200" kern="1200" dirty="0">
                    <a:solidFill>
                      <a:schemeClr val="tx1"/>
                    </a:solidFill>
                    <a:effectLst/>
                    <a:latin typeface="+mn-lt"/>
                    <a:ea typeface="+mn-ea"/>
                    <a:cs typeface="+mn-cs"/>
                  </a:rPr>
                  <a:t>́ là tỷ </a:t>
                </a:r>
                <a:r>
                  <a:rPr lang="en-US" sz="1200" kern="1200" dirty="0" err="1">
                    <a:solidFill>
                      <a:schemeClr val="tx1"/>
                    </a:solidFill>
                    <a:effectLst/>
                    <a:latin typeface="+mn-lt"/>
                    <a:ea typeface="+mn-ea"/>
                    <a:cs typeface="+mn-cs"/>
                  </a:rPr>
                  <a:t>lê</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sô</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𝑠</m:t>
                        </m:r>
                      </m:e>
                      <m:sub>
                        <m:r>
                          <a:rPr lang="en-US" sz="1200" i="1" kern="1200">
                            <a:solidFill>
                              <a:schemeClr val="tx1"/>
                            </a:solidFill>
                            <a:effectLst/>
                            <a:latin typeface="Cambria Math" panose="02040503050406030204" pitchFamily="18" charset="0"/>
                            <a:ea typeface="+mn-ea"/>
                            <a:cs typeface="+mn-cs"/>
                          </a:rPr>
                          <m:t>𝑗</m:t>
                        </m:r>
                        <m:r>
                          <a:rPr lang="en-US" sz="1200" i="1" kern="1200">
                            <a:solidFill>
                              <a:schemeClr val="tx1"/>
                            </a:solidFill>
                            <a:effectLst/>
                            <a:latin typeface="Cambria Math" panose="02040503050406030204" pitchFamily="18" charset="0"/>
                            <a:ea typeface="+mn-ea"/>
                            <a:cs typeface="+mn-cs"/>
                          </a:rPr>
                          <m:t>h</m:t>
                        </m:r>
                        <m:r>
                          <a:rPr lang="en-US" sz="1200" i="1" kern="1200">
                            <a:solidFill>
                              <a:schemeClr val="tx1"/>
                            </a:solidFill>
                            <a:effectLst/>
                            <a:latin typeface="Cambria Math" panose="02040503050406030204" pitchFamily="18" charset="0"/>
                            <a:ea typeface="+mn-ea"/>
                            <a:cs typeface="+mn-cs"/>
                          </a:rPr>
                          <m:t>𝑘</m:t>
                        </m:r>
                      </m:sub>
                    </m:sSub>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lớp</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𝑣</m:t>
                        </m:r>
                      </m:e>
                      <m:sub>
                        <m:r>
                          <a:rPr lang="en-US" sz="1200" i="1" kern="1200">
                            <a:solidFill>
                              <a:schemeClr val="tx1"/>
                            </a:solidFill>
                            <a:effectLst/>
                            <a:latin typeface="Cambria Math" panose="02040503050406030204" pitchFamily="18" charset="0"/>
                            <a:ea typeface="+mn-ea"/>
                            <a:cs typeface="+mn-cs"/>
                          </a:rPr>
                          <m:t>h</m:t>
                        </m:r>
                      </m:sub>
                    </m:sSub>
                  </m:oMath>
                </a14:m>
                <a:r>
                  <a:rPr lang="en-US" sz="1200" kern="1200" dirty="0">
                    <a:solidFill>
                      <a:schemeClr val="tx1"/>
                    </a:solidFill>
                    <a:effectLst/>
                    <a:latin typeface="+mn-lt"/>
                    <a:ea typeface="+mn-ea"/>
                    <a:cs typeface="+mn-cs"/>
                  </a:rPr>
                  <a:t> mà </a:t>
                </a:r>
                <a:r>
                  <a:rPr lang="en-US" sz="1200" kern="1200" dirty="0" err="1">
                    <a:solidFill>
                      <a:schemeClr val="tx1"/>
                    </a:solidFill>
                    <a:effectLst/>
                    <a:latin typeface="+mn-lt"/>
                    <a:ea typeface="+mn-ea"/>
                    <a:cs typeface="+mn-cs"/>
                  </a:rPr>
                  <a:t>thuộc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14:m>
                  <m:oMath xmlns:m="http://schemas.openxmlformats.org/officeDocument/2006/math">
                    <m:sSub>
                      <m:sSubPr>
                        <m:ctrlPr>
                          <a:rPr lang="en-US" sz="1200" b="0" i="1" kern="1200" smtClean="0">
                            <a:solidFill>
                              <a:schemeClr val="tx1"/>
                            </a:solidFill>
                            <a:effectLst/>
                            <a:latin typeface="Cambria Math" panose="02040503050406030204" pitchFamily="18" charset="0"/>
                            <a:ea typeface="+mn-ea"/>
                            <a:cs typeface="+mn-cs"/>
                          </a:rPr>
                        </m:ctrlPr>
                      </m:sSubPr>
                      <m:e>
                        <m:r>
                          <a:rPr lang="en-US" sz="1200" b="0" i="1" kern="1200" smtClean="0">
                            <a:solidFill>
                              <a:schemeClr val="tx1"/>
                            </a:solidFill>
                            <a:effectLst/>
                            <a:latin typeface="Cambria Math" panose="02040503050406030204" pitchFamily="18" charset="0"/>
                            <a:ea typeface="+mn-ea"/>
                            <a:cs typeface="+mn-cs"/>
                          </a:rPr>
                          <m:t>𝑥</m:t>
                        </m:r>
                      </m:e>
                      <m:sub>
                        <m:r>
                          <a:rPr lang="en-US" sz="1200" b="0" i="1" kern="1200" smtClean="0">
                            <a:solidFill>
                              <a:schemeClr val="tx1"/>
                            </a:solidFill>
                            <a:effectLst/>
                            <a:latin typeface="Cambria Math" panose="02040503050406030204" pitchFamily="18" charset="0"/>
                            <a:ea typeface="+mn-ea"/>
                            <a:cs typeface="+mn-cs"/>
                          </a:rPr>
                          <m:t>𝑗</m:t>
                        </m:r>
                      </m:sub>
                    </m:sSub>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a:t>
                </a:r>
                <a:r>
                  <a:rPr lang="en-US" sz="1200" kern="1200" dirty="0">
                    <a:solidFill>
                      <a:schemeClr val="tx1"/>
                    </a:solidFill>
                    <a:effectLst/>
                    <a:latin typeface="+mn-lt"/>
                    <a:ea typeface="+mn-ea"/>
                    <a:cs typeface="+mn-cs"/>
                  </a:rPr>
                  <a:t>́ trị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𝑗𝑘</m:t>
                        </m:r>
                      </m:sub>
                    </m:sSub>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lớp</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𝑣</m:t>
                        </m:r>
                      </m:e>
                      <m:sub>
                        <m:r>
                          <a:rPr lang="en-US" sz="1200" i="1" kern="1200">
                            <a:solidFill>
                              <a:schemeClr val="tx1"/>
                            </a:solidFill>
                            <a:effectLst/>
                            <a:latin typeface="Cambria Math" panose="02040503050406030204" pitchFamily="18" charset="0"/>
                            <a:ea typeface="+mn-ea"/>
                            <a:cs typeface="+mn-cs"/>
                          </a:rPr>
                          <m:t>h</m:t>
                        </m:r>
                      </m:sub>
                    </m:sSub>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tập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liệu</a:t>
                </a:r>
                <a:r>
                  <a:rPr lang="en-US" sz="1200" kern="1200" dirty="0">
                    <a:solidFill>
                      <a:schemeClr val="tx1"/>
                    </a:solidFill>
                    <a:effectLst/>
                    <a:latin typeface="+mn-lt"/>
                    <a:ea typeface="+mn-ea"/>
                    <a:cs typeface="+mn-cs"/>
                  </a:rPr>
                  <a:t> D</a:t>
                </a:r>
              </a:p>
              <a:p>
                <a:pPr marL="171450" indent="-171450">
                  <a:buFontTx/>
                  <a:buChar char="-"/>
                </a:pPr>
                <a:r>
                  <a:rPr lang="en-US" sz="1200" b="0" i="0" kern="1200" noProof="1">
                    <a:solidFill>
                      <a:schemeClr val="tx1"/>
                    </a:solidFill>
                    <a:effectLst/>
                    <a:latin typeface="+mn-lt"/>
                    <a:ea typeface="+mn-ea"/>
                    <a:cs typeface="+mn-cs"/>
                  </a:rPr>
                  <a:t>Phân phối chuẩn, tuân theo luật số lớn, các thuộc tính là các đại l</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ợng vật lý, cân nặng, chiều cao, độ ẩm, nhiệt độ, thu nhập cũng có thể coi là pp chuẩn mặc dù thực tế nó tuân theo pp mũ,</a:t>
                </a:r>
              </a:p>
              <a:p>
                <a:pPr marL="171450" indent="-171450">
                  <a:buFontTx/>
                  <a:buChar char="-"/>
                </a:pPr>
                <a:endParaRPr lang="en-US" noProof="1"/>
              </a:p>
            </p:txBody>
          </p:sp>
        </mc:Choice>
        <mc:Fallback xmlns="">
          <p:sp>
            <p:nvSpPr>
              <p:cNvPr id="3" name="Chỗ dành sẵn cho Ghi chú 2"/>
              <p:cNvSpPr>
                <a:spLocks noGrp="1"/>
              </p:cNvSpPr>
              <p:nvPr>
                <p:ph type="body" idx="1"/>
              </p:nvPr>
            </p:nvSpPr>
            <p:spPr/>
            <p:txBody>
              <a:bodyPr/>
              <a:lstStyle/>
              <a:p>
                <a:pPr marL="171450" indent="-171450">
                  <a:buFontTx/>
                  <a:buChar char="-"/>
                </a:pPr>
                <a:r>
                  <a:rPr lang="en-US" noProof="1"/>
                  <a:t>Việc này không ảnh h</a:t>
                </a:r>
                <a:r>
                  <a:rPr lang="vi-VN" noProof="1"/>
                  <a:t>ư</a:t>
                </a:r>
                <a:r>
                  <a:rPr lang="en-US" noProof="1"/>
                  <a:t>ởng đến kết quả vì log là một hàm đồng biến trên tập các số d</a:t>
                </a:r>
                <a:r>
                  <a:rPr lang="vi-VN" noProof="1"/>
                  <a:t>ư</a:t>
                </a:r>
                <a:r>
                  <a:rPr lang="en-US" noProof="1"/>
                  <a:t>ơng</a:t>
                </a:r>
              </a:p>
              <a:p>
                <a:pPr marL="171450" indent="-171450">
                  <a:buFontTx/>
                  <a:buChar char="-"/>
                </a:pPr>
                <a:r>
                  <a:rPr lang="en-US" sz="1200" b="0" i="0" kern="1200" noProof="1">
                    <a:solidFill>
                      <a:schemeClr val="tx1"/>
                    </a:solidFill>
                    <a:effectLst/>
                    <a:latin typeface="+mn-lt"/>
                    <a:ea typeface="+mn-ea"/>
                    <a:cs typeface="+mn-cs"/>
                  </a:rPr>
                  <a:t>Việc tính toán p(x_j|y) phụ thuộc vào loại dữ liệu</a:t>
                </a:r>
              </a:p>
              <a:p>
                <a:pPr marL="171450" indent="-171450">
                  <a:buFontTx/>
                  <a:buChar char="-"/>
                </a:pPr>
                <a:r>
                  <a:rPr lang="en-US" sz="1200" b="0" i="0" kern="1200" noProof="1">
                    <a:solidFill>
                      <a:schemeClr val="tx1"/>
                    </a:solidFill>
                    <a:effectLst/>
                    <a:latin typeface="+mn-lt"/>
                    <a:ea typeface="+mn-ea"/>
                    <a:cs typeface="+mn-cs"/>
                  </a:rPr>
                  <a:t>Trong đó</a:t>
                </a:r>
                <a:r>
                  <a:rPr lang="en-US" sz="1200" b="0" i="0" kern="1200" baseline="0" noProof="1">
                    <a:solidFill>
                      <a:schemeClr val="tx1"/>
                    </a:solidFill>
                    <a:effectLst/>
                    <a:latin typeface="+mn-lt"/>
                    <a:ea typeface="+mn-ea"/>
                    <a:cs typeface="+mn-cs"/>
                  </a:rPr>
                  <a:t> kỳ vọng và phương sai</a:t>
                </a:r>
                <a:r>
                  <a:rPr lang="en-US" sz="1200" b="0" i="0" kern="1200" noProof="1">
                    <a:solidFill>
                      <a:schemeClr val="tx1"/>
                    </a:solidFill>
                    <a:effectLst/>
                    <a:latin typeface="+mn-lt"/>
                    <a:ea typeface="+mn-ea"/>
                    <a:cs typeface="+mn-cs"/>
                  </a:rPr>
                  <a:t>, </a:t>
                </a:r>
                <a:r>
                  <a:rPr lang="en-US" sz="1200" b="0" i="0" kern="1200" noProof="1">
                    <a:solidFill>
                      <a:schemeClr val="tx1"/>
                    </a:solidFill>
                    <a:effectLst/>
                    <a:latin typeface="Cambria Math" panose="02040503050406030204" pitchFamily="18" charset="0"/>
                    <a:ea typeface="Cambria Math" panose="02040503050406030204" pitchFamily="18" charset="0"/>
                    <a:cs typeface="+mn-cs"/>
                  </a:rPr>
                  <a:t>𝜇_𝑗ℎ=1/𝑚_ℎ ∙∑▒𝑥_𝑗ℎ ,  𝜎_𝑗ℎ^2=1/𝑚_ℎ ∙∑▒(𝑥_𝑗ℎ−𝜇_𝑗ℎ )^2 </a:t>
                </a:r>
                <a:endParaRPr lang="en-US" sz="1200" b="0" i="0" kern="1200" noProof="1">
                  <a:solidFill>
                    <a:schemeClr val="tx1"/>
                  </a:solidFill>
                  <a:effectLst/>
                  <a:latin typeface="+mn-lt"/>
                  <a:ea typeface="+mn-ea"/>
                  <a:cs typeface="+mn-cs"/>
                </a:endParaRPr>
              </a:p>
              <a:p>
                <a:pPr marL="171450" indent="-171450">
                  <a:buFontTx/>
                  <a:buChar char="-"/>
                </a:pPr>
                <a:r>
                  <a:rPr lang="en-US" sz="1200" kern="1200" dirty="0" err="1">
                    <a:solidFill>
                      <a:schemeClr val="tx1"/>
                    </a:solidFill>
                    <a:effectLst/>
                    <a:latin typeface="+mn-lt"/>
                    <a:ea typeface="+mn-ea"/>
                    <a:cs typeface="+mn-cs"/>
                  </a:rPr>
                  <a:t>với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thuộc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b="0" i="0" kern="1200">
                    <a:solidFill>
                      <a:schemeClr val="tx1"/>
                    </a:solidFill>
                    <a:effectLst/>
                    <a:latin typeface="Cambria Math" panose="02040503050406030204" pitchFamily="18" charset="0"/>
                    <a:ea typeface="+mn-ea"/>
                    <a:cs typeface="+mn-cs"/>
                  </a:rPr>
                  <a:t>𝑥</a:t>
                </a:r>
                <a:r>
                  <a:rPr lang="en-US" sz="1200" b="0" i="0" kern="1200">
                    <a:solidFill>
                      <a:schemeClr val="tx1"/>
                    </a:solidFill>
                    <a:effectLst/>
                    <a:latin typeface="+mn-lt"/>
                    <a:ea typeface="+mn-ea"/>
                    <a:cs typeface="+mn-cs"/>
                  </a:rPr>
                  <a:t>_</a:t>
                </a:r>
                <a:r>
                  <a:rPr lang="en-US" sz="1200" i="0" kern="1200">
                    <a:solidFill>
                      <a:schemeClr val="tx1"/>
                    </a:solidFill>
                    <a:effectLst/>
                    <a:latin typeface="+mn-lt"/>
                    <a:ea typeface="+mn-ea"/>
                    <a:cs typeface="+mn-cs"/>
                  </a:rPr>
                  <a:t>𝑗</a:t>
                </a:r>
                <a:r>
                  <a:rPr lang="en-US" sz="1200" kern="1200" dirty="0">
                    <a:solidFill>
                      <a:schemeClr val="tx1"/>
                    </a:solidFill>
                    <a:effectLst/>
                    <a:latin typeface="+mn-lt"/>
                    <a:ea typeface="+mn-ea"/>
                    <a:cs typeface="+mn-cs"/>
                  </a:rPr>
                  <a:t> có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a:t>
                </a:r>
                <a:r>
                  <a:rPr lang="en-US" sz="1200" kern="1200" dirty="0">
                    <a:solidFill>
                      <a:schemeClr val="tx1"/>
                    </a:solidFill>
                    <a:effectLst/>
                    <a:latin typeface="+mn-lt"/>
                    <a:ea typeface="+mn-ea"/>
                    <a:cs typeface="+mn-cs"/>
                  </a:rPr>
                  <a:t>́ trị </a:t>
                </a:r>
                <a:r>
                  <a:rPr lang="en-US" sz="1200" i="0" kern="1200">
                    <a:solidFill>
                      <a:schemeClr val="tx1"/>
                    </a:solidFill>
                    <a:effectLst/>
                    <a:latin typeface="+mn-lt"/>
                    <a:ea typeface="+mn-ea"/>
                    <a:cs typeface="+mn-cs"/>
                  </a:rPr>
                  <a:t>{𝑟_𝑗1, 𝑟_𝑗2, …, 𝑟_𝑗𝑘}</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xác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suất</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𝑃(𝑥_𝑗  ┤|  𝑦)=𝑃(𝑥_𝑗=𝑟_𝑗𝑘 ┤|𝑦=𝑣_ℎ)</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đánh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a:t>
                </a:r>
                <a:r>
                  <a:rPr lang="en-US" sz="1200" kern="1200" dirty="0">
                    <a:solidFill>
                      <a:schemeClr val="tx1"/>
                    </a:solidFill>
                    <a:effectLst/>
                    <a:latin typeface="+mn-lt"/>
                    <a:ea typeface="+mn-ea"/>
                    <a:cs typeface="+mn-cs"/>
                  </a:rPr>
                  <a:t>́ là tỷ </a:t>
                </a:r>
                <a:r>
                  <a:rPr lang="en-US" sz="1200" kern="1200" dirty="0" err="1">
                    <a:solidFill>
                      <a:schemeClr val="tx1"/>
                    </a:solidFill>
                    <a:effectLst/>
                    <a:latin typeface="+mn-lt"/>
                    <a:ea typeface="+mn-ea"/>
                    <a:cs typeface="+mn-cs"/>
                  </a:rPr>
                  <a:t>lê</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giữa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sô</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𝑠_𝑗ℎ𝑘</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lớp</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𝑣_ℎ</a:t>
                </a:r>
                <a:r>
                  <a:rPr lang="en-US" sz="1200" kern="1200" dirty="0">
                    <a:solidFill>
                      <a:schemeClr val="tx1"/>
                    </a:solidFill>
                    <a:effectLst/>
                    <a:latin typeface="+mn-lt"/>
                    <a:ea typeface="+mn-ea"/>
                    <a:cs typeface="+mn-cs"/>
                  </a:rPr>
                  <a:t> mà </a:t>
                </a:r>
                <a:r>
                  <a:rPr lang="en-US" sz="1200" kern="1200" dirty="0" err="1">
                    <a:solidFill>
                      <a:schemeClr val="tx1"/>
                    </a:solidFill>
                    <a:effectLst/>
                    <a:latin typeface="+mn-lt"/>
                    <a:ea typeface="+mn-ea"/>
                    <a:cs typeface="+mn-cs"/>
                  </a:rPr>
                  <a:t>thuộc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tính</a:t>
                </a:r>
                <a:r>
                  <a:rPr lang="en-US" sz="1200" kern="1200" dirty="0">
                    <a:solidFill>
                      <a:schemeClr val="tx1"/>
                    </a:solidFill>
                    <a:effectLst/>
                    <a:latin typeface="+mn-lt"/>
                    <a:ea typeface="+mn-ea"/>
                    <a:cs typeface="+mn-cs"/>
                  </a:rPr>
                  <a:t> </a:t>
                </a:r>
                <a:r>
                  <a:rPr lang="en-US" sz="1200" b="0" i="0" kern="1200">
                    <a:solidFill>
                      <a:schemeClr val="tx1"/>
                    </a:solidFill>
                    <a:effectLst/>
                    <a:latin typeface="Cambria Math" panose="02040503050406030204" pitchFamily="18" charset="0"/>
                    <a:ea typeface="+mn-ea"/>
                    <a:cs typeface="+mn-cs"/>
                  </a:rPr>
                  <a:t>𝑥_𝑗</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lấy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gia</a:t>
                </a:r>
                <a:r>
                  <a:rPr lang="en-US" sz="1200" kern="1200" dirty="0">
                    <a:solidFill>
                      <a:schemeClr val="tx1"/>
                    </a:solidFill>
                    <a:effectLst/>
                    <a:latin typeface="+mn-lt"/>
                    <a:ea typeface="+mn-ea"/>
                    <a:cs typeface="+mn-cs"/>
                  </a:rPr>
                  <a:t>́ trị </a:t>
                </a:r>
                <a:r>
                  <a:rPr lang="en-US" sz="1200" i="0" kern="1200">
                    <a:solidFill>
                      <a:schemeClr val="tx1"/>
                    </a:solidFill>
                    <a:effectLst/>
                    <a:latin typeface="+mn-lt"/>
                    <a:ea typeface="+mn-ea"/>
                    <a:cs typeface="+mn-cs"/>
                  </a:rPr>
                  <a:t>𝑟_𝑗𝑘</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các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của</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lớp</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𝑣_ℎ</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tập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liệu</a:t>
                </a:r>
                <a:r>
                  <a:rPr lang="en-US" sz="1200" kern="1200" dirty="0">
                    <a:solidFill>
                      <a:schemeClr val="tx1"/>
                    </a:solidFill>
                    <a:effectLst/>
                    <a:latin typeface="+mn-lt"/>
                    <a:ea typeface="+mn-ea"/>
                    <a:cs typeface="+mn-cs"/>
                  </a:rPr>
                  <a:t> D</a:t>
                </a:r>
                <a:endParaRPr lang="en-US" sz="1200" b="0" i="0" kern="1200" noProof="1">
                  <a:solidFill>
                    <a:schemeClr val="tx1"/>
                  </a:solidFill>
                  <a:effectLst/>
                  <a:latin typeface="+mn-lt"/>
                  <a:ea typeface="+mn-ea"/>
                  <a:cs typeface="+mn-cs"/>
                </a:endParaRPr>
              </a:p>
              <a:p>
                <a:pPr marL="171450" indent="-171450">
                  <a:buFontTx/>
                  <a:buChar char="-"/>
                </a:pPr>
                <a:endParaRPr lang="en-US" noProof="1"/>
              </a:p>
            </p:txBody>
          </p:sp>
        </mc:Fallback>
      </mc:AlternateContent>
      <p:sp>
        <p:nvSpPr>
          <p:cNvPr id="4" name="Chỗ dành sẵn cho Số hiệu Bản chiếu 3"/>
          <p:cNvSpPr>
            <a:spLocks noGrp="1"/>
          </p:cNvSpPr>
          <p:nvPr>
            <p:ph type="sldNum" sz="quarter" idx="5"/>
          </p:nvPr>
        </p:nvSpPr>
        <p:spPr/>
        <p:txBody>
          <a:bodyPr/>
          <a:lstStyle/>
          <a:p>
            <a:fld id="{E0103891-D0FE-4A62-B78F-756E6DF4C90B}" type="slidenum">
              <a:rPr lang="en-US" smtClean="0"/>
              <a:t>15</a:t>
            </a:fld>
            <a:endParaRPr lang="en-US"/>
          </a:p>
        </p:txBody>
      </p:sp>
    </p:spTree>
    <p:extLst>
      <p:ext uri="{BB962C8B-B14F-4D97-AF65-F5344CB8AC3E}">
        <p14:creationId xmlns:p14="http://schemas.microsoft.com/office/powerpoint/2010/main" val="36442893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sz="1200" kern="1200" noProof="1">
                <a:solidFill>
                  <a:schemeClr val="tx1"/>
                </a:solidFill>
                <a:effectLst/>
                <a:latin typeface="+mn-lt"/>
                <a:ea typeface="+mn-ea"/>
                <a:cs typeface="+mn-cs"/>
              </a:rPr>
              <a:t>Các máy vectơ hỗ trợ xác định một tập hợp các dữ liệu, được gọi là vectơ hỗ trợ, là các quan sát đại diện nhất cho mỗi lớp mục tiêu, chúng đóng vai trò quan trọng hơn các dữ liệu khác, vì chúng xác định vị trí của bề mặt phân tách được tạo bởi bộ phân loại trong không gian thuộc tính</a:t>
            </a:r>
          </a:p>
          <a:p>
            <a:pPr marL="171450" indent="-171450">
              <a:buFontTx/>
              <a:buChar char="-"/>
            </a:pPr>
            <a:r>
              <a:rPr lang="en-US" sz="1200" kern="1200" noProof="1">
                <a:solidFill>
                  <a:schemeClr val="tx1"/>
                </a:solidFill>
                <a:effectLst/>
                <a:latin typeface="+mn-lt"/>
                <a:ea typeface="+mn-ea"/>
                <a:cs typeface="+mn-cs"/>
              </a:rPr>
              <a:t>Giả sử có hai lớp dữ liệu được mô tả bởi các vectơ đặc trưng trong không gian nhiều chiều, hơn nữa hai lớp dữ liệu này là tách biệt tuyến tính, tức là tồn tại một siêu phẳng phân chia chính xác hai lớp đó. Việc cần làm là tìm một siêu phằng sao cho tất cả các điểm thuộc một lớp nằm về cùng một phía của siêu phẳng đó và ngược phía với toàn bộ các điểm thuộc lớp còn lại</a:t>
            </a:r>
            <a:endParaRPr lang="en-US" noProof="1">
              <a:solidFill>
                <a:schemeClr val="tx1"/>
              </a:solidFill>
            </a:endParaRPr>
          </a:p>
          <a:p>
            <a:pPr marL="171450" indent="-171450">
              <a:buFontTx/>
              <a:buChar char="-"/>
            </a:pPr>
            <a:endParaRPr lang="en-US" noProof="1">
              <a:solidFill>
                <a:schemeClr val="tx1"/>
              </a:solidFill>
            </a:endParaRPr>
          </a:p>
        </p:txBody>
      </p:sp>
      <p:sp>
        <p:nvSpPr>
          <p:cNvPr id="4" name="Chỗ dành sẵn cho Số hiệu Bản chiếu 3"/>
          <p:cNvSpPr>
            <a:spLocks noGrp="1"/>
          </p:cNvSpPr>
          <p:nvPr>
            <p:ph type="sldNum" sz="quarter" idx="5"/>
          </p:nvPr>
        </p:nvSpPr>
        <p:spPr/>
        <p:txBody>
          <a:bodyPr/>
          <a:lstStyle/>
          <a:p>
            <a:fld id="{E0103891-D0FE-4A62-B78F-756E6DF4C90B}" type="slidenum">
              <a:rPr lang="en-US" smtClean="0"/>
              <a:t>16</a:t>
            </a:fld>
            <a:endParaRPr lang="en-US"/>
          </a:p>
        </p:txBody>
      </p:sp>
    </p:spTree>
    <p:extLst>
      <p:ext uri="{BB962C8B-B14F-4D97-AF65-F5344CB8AC3E}">
        <p14:creationId xmlns:p14="http://schemas.microsoft.com/office/powerpoint/2010/main" val="3289604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Chỗ dành sẵn cho Ghi chú 2"/>
              <p:cNvSpPr>
                <a:spLocks noGrp="1"/>
              </p:cNvSpPr>
              <p:nvPr>
                <p:ph type="body" idx="1"/>
              </p:nvPr>
            </p:nvSpPr>
            <p:spPr/>
            <p:txBody>
              <a:bodyPr/>
              <a:lstStyle/>
              <a:p>
                <a:pPr marL="171450" indent="-171450">
                  <a:buFontTx/>
                  <a:buChar char="-"/>
                </a:pPr>
                <a:r>
                  <a:rPr lang="en-US" sz="1200" kern="1200" noProof="1">
                    <a:solidFill>
                      <a:schemeClr val="tx1"/>
                    </a:solidFill>
                    <a:effectLst/>
                    <a:latin typeface="+mn-lt"/>
                    <a:ea typeface="+mn-ea"/>
                    <a:cs typeface="+mn-cs"/>
                  </a:rPr>
                  <a:t>Giả sử mặt phân chia có phương trình </a:t>
                </a:r>
                <a14:m>
                  <m:oMath xmlns:m="http://schemas.openxmlformats.org/officeDocument/2006/math">
                    <m:sSup>
                      <m:sSupPr>
                        <m:ctrlPr>
                          <a:rPr lang="en-US" sz="1200" i="1" kern="1200" noProof="1" dirty="0">
                            <a:solidFill>
                              <a:schemeClr val="tx1"/>
                            </a:solidFill>
                            <a:effectLst/>
                            <a:latin typeface="Cambria Math" panose="02040503050406030204" pitchFamily="18" charset="0"/>
                            <a:ea typeface="+mn-ea"/>
                            <a:cs typeface="+mn-cs"/>
                          </a:rPr>
                        </m:ctrlPr>
                      </m:sSupPr>
                      <m:e>
                        <m:r>
                          <a:rPr lang="en-US" sz="1200" i="1" kern="1200" noProof="1" dirty="0">
                            <a:solidFill>
                              <a:schemeClr val="tx1"/>
                            </a:solidFill>
                            <a:effectLst/>
                            <a:latin typeface="Cambria Math" panose="02040503050406030204" pitchFamily="18" charset="0"/>
                            <a:ea typeface="+mn-ea"/>
                            <a:cs typeface="+mn-cs"/>
                          </a:rPr>
                          <m:t>𝑤</m:t>
                        </m:r>
                      </m:e>
                      <m:sup>
                        <m:r>
                          <a:rPr lang="en-US" sz="1200" i="1" kern="1200" noProof="1" dirty="0">
                            <a:solidFill>
                              <a:schemeClr val="tx1"/>
                            </a:solidFill>
                            <a:effectLst/>
                            <a:latin typeface="Cambria Math" panose="02040503050406030204" pitchFamily="18" charset="0"/>
                            <a:ea typeface="+mn-ea"/>
                            <a:cs typeface="+mn-cs"/>
                          </a:rPr>
                          <m:t>𝑇</m:t>
                        </m:r>
                      </m:sup>
                    </m:sSup>
                    <m:r>
                      <a:rPr lang="en-US" sz="1200" i="1" kern="1200" noProof="1" dirty="0">
                        <a:solidFill>
                          <a:schemeClr val="tx1"/>
                        </a:solidFill>
                        <a:effectLst/>
                        <a:latin typeface="Cambria Math" panose="02040503050406030204" pitchFamily="18" charset="0"/>
                        <a:ea typeface="+mn-ea"/>
                        <a:cs typeface="+mn-cs"/>
                      </a:rPr>
                      <m:t>𝑥</m:t>
                    </m:r>
                    <m:r>
                      <a:rPr lang="en-US" sz="1200" i="1" kern="1200" noProof="1" dirty="0">
                        <a:solidFill>
                          <a:schemeClr val="tx1"/>
                        </a:solidFill>
                        <a:effectLst/>
                        <a:latin typeface="Cambria Math" panose="02040503050406030204" pitchFamily="18" charset="0"/>
                        <a:ea typeface="+mn-ea"/>
                        <a:cs typeface="+mn-cs"/>
                      </a:rPr>
                      <m:t> + </m:t>
                    </m:r>
                    <m:r>
                      <a:rPr lang="en-US" sz="1200" i="1" kern="1200" noProof="1" dirty="0">
                        <a:solidFill>
                          <a:schemeClr val="tx1"/>
                        </a:solidFill>
                        <a:effectLst/>
                        <a:latin typeface="Cambria Math" panose="02040503050406030204" pitchFamily="18" charset="0"/>
                        <a:ea typeface="+mn-ea"/>
                        <a:cs typeface="+mn-cs"/>
                      </a:rPr>
                      <m:t>𝑏</m:t>
                    </m:r>
                    <m:r>
                      <a:rPr lang="en-US" sz="1200" i="1" kern="1200" noProof="1" dirty="0">
                        <a:solidFill>
                          <a:schemeClr val="tx1"/>
                        </a:solidFill>
                        <a:effectLst/>
                        <a:latin typeface="Cambria Math" panose="02040503050406030204" pitchFamily="18" charset="0"/>
                        <a:ea typeface="+mn-ea"/>
                        <a:cs typeface="+mn-cs"/>
                      </a:rPr>
                      <m:t> = </m:t>
                    </m:r>
                    <m:r>
                      <a:rPr lang="en-US" sz="1200" i="1" kern="1200" noProof="1" dirty="0">
                        <a:solidFill>
                          <a:schemeClr val="tx1"/>
                        </a:solidFill>
                        <a:effectLst/>
                        <a:latin typeface="Cambria Math" panose="02040503050406030204" pitchFamily="18" charset="0"/>
                        <a:ea typeface="+mn-ea"/>
                        <a:cs typeface="+mn-cs"/>
                      </a:rPr>
                      <m:t>0</m:t>
                    </m:r>
                  </m:oMath>
                </a14:m>
                <a:r>
                  <a:rPr lang="en-US" sz="1200" kern="1200" noProof="1">
                    <a:solidFill>
                      <a:schemeClr val="tx1"/>
                    </a:solidFill>
                    <a:effectLst/>
                    <a:latin typeface="+mn-lt"/>
                    <a:ea typeface="+mn-ea"/>
                    <a:cs typeface="+mn-cs"/>
                  </a:rPr>
                  <a:t>. bằng cách nhân các hệ số w và b với các hằng số phù hợp, ta có thể giả sử rằng điểm gần nhất của lớp vuông tới mặt này thoả mãn </a:t>
                </a:r>
                <a14:m>
                  <m:oMath xmlns:m="http://schemas.openxmlformats.org/officeDocument/2006/math">
                    <m:sSup>
                      <m:sSupPr>
                        <m:ctrlPr>
                          <a:rPr lang="en-US" sz="1200" i="1" kern="1200" noProof="1" dirty="0">
                            <a:solidFill>
                              <a:schemeClr val="tx1"/>
                            </a:solidFill>
                            <a:effectLst/>
                            <a:latin typeface="Cambria Math" panose="02040503050406030204" pitchFamily="18" charset="0"/>
                            <a:ea typeface="+mn-ea"/>
                            <a:cs typeface="+mn-cs"/>
                          </a:rPr>
                        </m:ctrlPr>
                      </m:sSupPr>
                      <m:e>
                        <m:r>
                          <a:rPr lang="en-US" sz="1200" i="1" kern="1200" noProof="1" dirty="0">
                            <a:solidFill>
                              <a:schemeClr val="tx1"/>
                            </a:solidFill>
                            <a:effectLst/>
                            <a:latin typeface="Cambria Math" panose="02040503050406030204" pitchFamily="18" charset="0"/>
                            <a:ea typeface="+mn-ea"/>
                            <a:cs typeface="+mn-cs"/>
                          </a:rPr>
                          <m:t>𝑤</m:t>
                        </m:r>
                      </m:e>
                      <m:sup>
                        <m:r>
                          <a:rPr lang="en-US" sz="1200" i="1" kern="1200" noProof="1" dirty="0">
                            <a:solidFill>
                              <a:schemeClr val="tx1"/>
                            </a:solidFill>
                            <a:effectLst/>
                            <a:latin typeface="Cambria Math" panose="02040503050406030204" pitchFamily="18" charset="0"/>
                            <a:ea typeface="+mn-ea"/>
                            <a:cs typeface="+mn-cs"/>
                          </a:rPr>
                          <m:t>𝑇</m:t>
                        </m:r>
                      </m:sup>
                    </m:sSup>
                    <m:r>
                      <a:rPr lang="en-US" sz="1200" i="1" kern="1200" noProof="1" dirty="0">
                        <a:solidFill>
                          <a:schemeClr val="tx1"/>
                        </a:solidFill>
                        <a:effectLst/>
                        <a:latin typeface="Cambria Math" panose="02040503050406030204" pitchFamily="18" charset="0"/>
                        <a:ea typeface="+mn-ea"/>
                        <a:cs typeface="+mn-cs"/>
                      </a:rPr>
                      <m:t>𝑥</m:t>
                    </m:r>
                    <m:r>
                      <a:rPr lang="en-US" sz="1200" i="1" kern="1200" noProof="1" dirty="0">
                        <a:solidFill>
                          <a:schemeClr val="tx1"/>
                        </a:solidFill>
                        <a:effectLst/>
                        <a:latin typeface="Cambria Math" panose="02040503050406030204" pitchFamily="18" charset="0"/>
                        <a:ea typeface="+mn-ea"/>
                        <a:cs typeface="+mn-cs"/>
                      </a:rPr>
                      <m:t>+</m:t>
                    </m:r>
                    <m:r>
                      <a:rPr lang="en-US" sz="1200" i="1" kern="1200" noProof="1" dirty="0">
                        <a:solidFill>
                          <a:schemeClr val="tx1"/>
                        </a:solidFill>
                        <a:effectLst/>
                        <a:latin typeface="Cambria Math" panose="02040503050406030204" pitchFamily="18" charset="0"/>
                        <a:ea typeface="+mn-ea"/>
                        <a:cs typeface="+mn-cs"/>
                      </a:rPr>
                      <m:t>𝑏</m:t>
                    </m:r>
                    <m:r>
                      <a:rPr lang="en-US" sz="1200" i="1" kern="1200" noProof="1" dirty="0">
                        <a:solidFill>
                          <a:schemeClr val="tx1"/>
                        </a:solidFill>
                        <a:effectLst/>
                        <a:latin typeface="Cambria Math" panose="02040503050406030204" pitchFamily="18" charset="0"/>
                        <a:ea typeface="+mn-ea"/>
                        <a:cs typeface="+mn-cs"/>
                      </a:rPr>
                      <m:t> = </m:t>
                    </m:r>
                    <m:r>
                      <a:rPr lang="en-US" sz="1200" i="1" kern="1200" noProof="1" dirty="0">
                        <a:solidFill>
                          <a:schemeClr val="tx1"/>
                        </a:solidFill>
                        <a:effectLst/>
                        <a:latin typeface="Cambria Math" panose="02040503050406030204" pitchFamily="18" charset="0"/>
                        <a:ea typeface="+mn-ea"/>
                        <a:cs typeface="+mn-cs"/>
                      </a:rPr>
                      <m:t>1</m:t>
                    </m:r>
                  </m:oMath>
                </a14:m>
                <a:r>
                  <a:rPr lang="en-US" sz="1200" kern="1200" noProof="1">
                    <a:solidFill>
                      <a:schemeClr val="tx1"/>
                    </a:solidFill>
                    <a:effectLst/>
                    <a:latin typeface="+mn-lt"/>
                    <a:ea typeface="+mn-ea"/>
                    <a:cs typeface="+mn-cs"/>
                  </a:rPr>
                  <a:t>. Khi đó, điểm gần nhất của lớp tròn thoả mãn </a:t>
                </a:r>
                <a14:m>
                  <m:oMath xmlns:m="http://schemas.openxmlformats.org/officeDocument/2006/math">
                    <m:sSup>
                      <m:sSupPr>
                        <m:ctrlPr>
                          <a:rPr lang="en-US" sz="1200" i="1" kern="1200" noProof="1" dirty="0">
                            <a:solidFill>
                              <a:schemeClr val="tx1"/>
                            </a:solidFill>
                            <a:effectLst/>
                            <a:latin typeface="Cambria Math" panose="02040503050406030204" pitchFamily="18" charset="0"/>
                            <a:ea typeface="+mn-ea"/>
                            <a:cs typeface="+mn-cs"/>
                          </a:rPr>
                        </m:ctrlPr>
                      </m:sSupPr>
                      <m:e>
                        <m:r>
                          <a:rPr lang="en-US" sz="1200" i="1" kern="1200" noProof="1" dirty="0">
                            <a:solidFill>
                              <a:schemeClr val="tx1"/>
                            </a:solidFill>
                            <a:effectLst/>
                            <a:latin typeface="Cambria Math" panose="02040503050406030204" pitchFamily="18" charset="0"/>
                            <a:ea typeface="+mn-ea"/>
                            <a:cs typeface="+mn-cs"/>
                          </a:rPr>
                          <m:t>𝑤</m:t>
                        </m:r>
                      </m:e>
                      <m:sup>
                        <m:r>
                          <a:rPr lang="en-US" sz="1200" i="1" kern="1200" noProof="1" dirty="0">
                            <a:solidFill>
                              <a:schemeClr val="tx1"/>
                            </a:solidFill>
                            <a:effectLst/>
                            <a:latin typeface="Cambria Math" panose="02040503050406030204" pitchFamily="18" charset="0"/>
                            <a:ea typeface="+mn-ea"/>
                            <a:cs typeface="+mn-cs"/>
                          </a:rPr>
                          <m:t>𝑇</m:t>
                        </m:r>
                      </m:sup>
                    </m:sSup>
                    <m:r>
                      <a:rPr lang="en-US" sz="1200" i="1" kern="1200" noProof="1" dirty="0">
                        <a:solidFill>
                          <a:schemeClr val="tx1"/>
                        </a:solidFill>
                        <a:effectLst/>
                        <a:latin typeface="Cambria Math" panose="02040503050406030204" pitchFamily="18" charset="0"/>
                        <a:ea typeface="+mn-ea"/>
                        <a:cs typeface="+mn-cs"/>
                      </a:rPr>
                      <m:t>𝑥</m:t>
                    </m:r>
                    <m:r>
                      <a:rPr lang="en-US" sz="1200" i="1" kern="1200" noProof="1" dirty="0">
                        <a:solidFill>
                          <a:schemeClr val="tx1"/>
                        </a:solidFill>
                        <a:effectLst/>
                        <a:latin typeface="Cambria Math" panose="02040503050406030204" pitchFamily="18" charset="0"/>
                        <a:ea typeface="+mn-ea"/>
                        <a:cs typeface="+mn-cs"/>
                      </a:rPr>
                      <m:t>+</m:t>
                    </m:r>
                    <m:r>
                      <a:rPr lang="en-US" sz="1200" i="1" kern="1200" noProof="1" dirty="0">
                        <a:solidFill>
                          <a:schemeClr val="tx1"/>
                        </a:solidFill>
                        <a:effectLst/>
                        <a:latin typeface="Cambria Math" panose="02040503050406030204" pitchFamily="18" charset="0"/>
                        <a:ea typeface="+mn-ea"/>
                        <a:cs typeface="+mn-cs"/>
                      </a:rPr>
                      <m:t>𝑏</m:t>
                    </m:r>
                    <m:r>
                      <a:rPr lang="en-US" sz="1200" i="1" kern="1200" noProof="1" dirty="0">
                        <a:solidFill>
                          <a:schemeClr val="tx1"/>
                        </a:solidFill>
                        <a:effectLst/>
                        <a:latin typeface="Cambria Math" panose="02040503050406030204" pitchFamily="18" charset="0"/>
                        <a:ea typeface="+mn-ea"/>
                        <a:cs typeface="+mn-cs"/>
                      </a:rPr>
                      <m:t>=−</m:t>
                    </m:r>
                    <m:r>
                      <a:rPr lang="en-US" sz="1200" i="1" kern="1200" noProof="1" dirty="0">
                        <a:solidFill>
                          <a:schemeClr val="tx1"/>
                        </a:solidFill>
                        <a:effectLst/>
                        <a:latin typeface="Cambria Math" panose="02040503050406030204" pitchFamily="18" charset="0"/>
                        <a:ea typeface="+mn-ea"/>
                        <a:cs typeface="+mn-cs"/>
                      </a:rPr>
                      <m:t>1</m:t>
                    </m:r>
                  </m:oMath>
                </a14:m>
                <a:endParaRPr lang="en-US" noProof="1"/>
              </a:p>
              <a:p>
                <a:pPr marL="171450" indent="-171450">
                  <a:buFontTx/>
                  <a:buChar char="-"/>
                </a:pPr>
                <a:r>
                  <a:rPr lang="en-US" sz="1200" kern="1200" noProof="1">
                    <a:solidFill>
                      <a:schemeClr val="tx1"/>
                    </a:solidFill>
                    <a:effectLst/>
                    <a:latin typeface="+mn-lt"/>
                    <a:ea typeface="+mn-ea"/>
                    <a:cs typeface="+mn-cs"/>
                  </a:rPr>
                  <a:t>Giả sử các điểm vuông có nhãn là 1 nằm</a:t>
                </a:r>
                <a:r>
                  <a:rPr lang="en-US" sz="1200" kern="1200" baseline="0" noProof="1">
                    <a:solidFill>
                      <a:schemeClr val="tx1"/>
                    </a:solidFill>
                    <a:effectLst/>
                    <a:latin typeface="+mn-lt"/>
                    <a:ea typeface="+mn-ea"/>
                    <a:cs typeface="+mn-cs"/>
                  </a:rPr>
                  <a:t> về phía dương</a:t>
                </a:r>
                <a:r>
                  <a:rPr lang="en-US" sz="1200" kern="1200" noProof="1">
                    <a:solidFill>
                      <a:schemeClr val="tx1"/>
                    </a:solidFill>
                    <a:effectLst/>
                    <a:latin typeface="+mn-lt"/>
                    <a:ea typeface="+mn-ea"/>
                    <a:cs typeface="+mn-cs"/>
                  </a:rPr>
                  <a:t>, các điểm tròn có nhãn là -1 nằm</a:t>
                </a:r>
                <a:r>
                  <a:rPr lang="en-US" sz="1200" kern="1200" baseline="0" noProof="1">
                    <a:solidFill>
                      <a:schemeClr val="tx1"/>
                    </a:solidFill>
                    <a:effectLst/>
                    <a:latin typeface="+mn-lt"/>
                    <a:ea typeface="+mn-ea"/>
                    <a:cs typeface="+mn-cs"/>
                  </a:rPr>
                  <a:t> về phía âm của mặt phân chia</a:t>
                </a:r>
                <a:r>
                  <a:rPr lang="en-US" sz="1200" kern="1200" noProof="1">
                    <a:solidFill>
                      <a:schemeClr val="tx1"/>
                    </a:solidFill>
                    <a:effectLst/>
                    <a:latin typeface="+mn-lt"/>
                    <a:ea typeface="+mn-ea"/>
                    <a:cs typeface="+mn-cs"/>
                  </a:rPr>
                  <a:t> và siêu phẳng </a:t>
                </a:r>
                <a14:m>
                  <m:oMath xmlns:m="http://schemas.openxmlformats.org/officeDocument/2006/math">
                    <m:sSup>
                      <m:sSupPr>
                        <m:ctrlPr>
                          <a:rPr lang="en-US" sz="1200" i="1" kern="1200" noProof="1" dirty="0">
                            <a:solidFill>
                              <a:schemeClr val="tx1"/>
                            </a:solidFill>
                            <a:effectLst/>
                            <a:latin typeface="Cambria Math" panose="02040503050406030204" pitchFamily="18" charset="0"/>
                            <a:ea typeface="+mn-ea"/>
                            <a:cs typeface="+mn-cs"/>
                          </a:rPr>
                        </m:ctrlPr>
                      </m:sSupPr>
                      <m:e>
                        <m:r>
                          <a:rPr lang="en-US" sz="1200" i="1" kern="1200" noProof="1" dirty="0">
                            <a:solidFill>
                              <a:schemeClr val="tx1"/>
                            </a:solidFill>
                            <a:effectLst/>
                            <a:latin typeface="Cambria Math" panose="02040503050406030204" pitchFamily="18" charset="0"/>
                            <a:ea typeface="+mn-ea"/>
                            <a:cs typeface="+mn-cs"/>
                          </a:rPr>
                          <m:t>𝑤</m:t>
                        </m:r>
                      </m:e>
                      <m:sup>
                        <m:r>
                          <a:rPr lang="en-US" sz="1200" i="1" kern="1200" noProof="1" dirty="0">
                            <a:solidFill>
                              <a:schemeClr val="tx1"/>
                            </a:solidFill>
                            <a:effectLst/>
                            <a:latin typeface="Cambria Math" panose="02040503050406030204" pitchFamily="18" charset="0"/>
                            <a:ea typeface="+mn-ea"/>
                            <a:cs typeface="+mn-cs"/>
                          </a:rPr>
                          <m:t>𝑇</m:t>
                        </m:r>
                      </m:sup>
                    </m:sSup>
                    <m:r>
                      <a:rPr lang="en-US" sz="1200" i="1" kern="1200" noProof="1" dirty="0">
                        <a:solidFill>
                          <a:schemeClr val="tx1"/>
                        </a:solidFill>
                        <a:effectLst/>
                        <a:latin typeface="Cambria Math" panose="02040503050406030204" pitchFamily="18" charset="0"/>
                        <a:ea typeface="+mn-ea"/>
                        <a:cs typeface="+mn-cs"/>
                      </a:rPr>
                      <m:t>𝑥</m:t>
                    </m:r>
                    <m:r>
                      <a:rPr lang="en-US" sz="1200" i="1" kern="1200" noProof="1" dirty="0">
                        <a:solidFill>
                          <a:schemeClr val="tx1"/>
                        </a:solidFill>
                        <a:effectLst/>
                        <a:latin typeface="Cambria Math" panose="02040503050406030204" pitchFamily="18" charset="0"/>
                        <a:ea typeface="+mn-ea"/>
                        <a:cs typeface="+mn-cs"/>
                      </a:rPr>
                      <m:t> + </m:t>
                    </m:r>
                    <m:r>
                      <a:rPr lang="en-US" sz="1200" i="1" kern="1200" noProof="1" dirty="0">
                        <a:solidFill>
                          <a:schemeClr val="tx1"/>
                        </a:solidFill>
                        <a:effectLst/>
                        <a:latin typeface="Cambria Math" panose="02040503050406030204" pitchFamily="18" charset="0"/>
                        <a:ea typeface="+mn-ea"/>
                        <a:cs typeface="+mn-cs"/>
                      </a:rPr>
                      <m:t>𝑏</m:t>
                    </m:r>
                    <m:r>
                      <a:rPr lang="en-US" sz="1200" i="1" kern="1200" noProof="1" dirty="0">
                        <a:solidFill>
                          <a:schemeClr val="tx1"/>
                        </a:solidFill>
                        <a:effectLst/>
                        <a:latin typeface="Cambria Math" panose="02040503050406030204" pitchFamily="18" charset="0"/>
                        <a:ea typeface="+mn-ea"/>
                        <a:cs typeface="+mn-cs"/>
                      </a:rPr>
                      <m:t> = </m:t>
                    </m:r>
                    <m:r>
                      <a:rPr lang="en-US" sz="1200" i="1" kern="1200" noProof="1" dirty="0">
                        <a:solidFill>
                          <a:schemeClr val="tx1"/>
                        </a:solidFill>
                        <a:effectLst/>
                        <a:latin typeface="Cambria Math" panose="02040503050406030204" pitchFamily="18" charset="0"/>
                        <a:ea typeface="+mn-ea"/>
                        <a:cs typeface="+mn-cs"/>
                      </a:rPr>
                      <m:t>0</m:t>
                    </m:r>
                  </m:oMath>
                </a14:m>
                <a:r>
                  <a:rPr lang="en-US" sz="1200" kern="1200" noProof="1">
                    <a:solidFill>
                      <a:schemeClr val="tx1"/>
                    </a:solidFill>
                    <a:effectLst/>
                    <a:latin typeface="+mn-lt"/>
                    <a:ea typeface="+mn-ea"/>
                    <a:cs typeface="+mn-cs"/>
                  </a:rPr>
                  <a:t> là mặt phân chia hai lớp . Bài toán tối ưu trong SVM sẽ là bài toán đi tìm các tham số mô hình w và b</a:t>
                </a:r>
              </a:p>
              <a:p>
                <a:pPr marL="171450" indent="-171450">
                  <a:buFontTx/>
                  <a:buChar char="-"/>
                </a:pPr>
                <a:r>
                  <a:rPr lang="en-US" sz="1200" kern="1200" noProof="1">
                    <a:solidFill>
                      <a:schemeClr val="tx1"/>
                    </a:solidFill>
                    <a:effectLst/>
                    <a:latin typeface="+mn-lt"/>
                    <a:ea typeface="+mn-ea"/>
                    <a:cs typeface="+mn-cs"/>
                  </a:rPr>
                  <a:t>margin được tính là khoảng cách gần nhất từ một điểm tới mặt phân chia, Bài toán tối ưu của SVM đi tìm w và b sao cho lề đạt giá trị lớn nhất</a:t>
                </a:r>
                <a:endParaRPr lang="en-US" noProof="1"/>
              </a:p>
            </p:txBody>
          </p:sp>
        </mc:Choice>
        <mc:Fallback xmlns="">
          <p:sp>
            <p:nvSpPr>
              <p:cNvPr id="3" name="Chỗ dành sẵn cho Ghi chú 2"/>
              <p:cNvSpPr>
                <a:spLocks noGrp="1"/>
              </p:cNvSpPr>
              <p:nvPr>
                <p:ph type="body" idx="1"/>
              </p:nvPr>
            </p:nvSpPr>
            <p:spPr/>
            <p:txBody>
              <a:bodyPr/>
              <a:lstStyle/>
              <a:p>
                <a:pPr marL="171450" indent="-171450">
                  <a:buFontTx/>
                  <a:buChar char="-"/>
                </a:pPr>
                <a:r>
                  <a:rPr lang="en-US" sz="1200" kern="1200" noProof="1">
                    <a:solidFill>
                      <a:schemeClr val="tx1"/>
                    </a:solidFill>
                    <a:effectLst/>
                    <a:latin typeface="+mn-lt"/>
                    <a:ea typeface="+mn-ea"/>
                    <a:cs typeface="+mn-cs"/>
                  </a:rPr>
                  <a:t>Giả sử mặt phân chia có phương trình </a:t>
                </a:r>
                <a:r>
                  <a:rPr lang="en-US" sz="1200" i="0" kern="1200" noProof="1">
                    <a:solidFill>
                      <a:schemeClr val="tx1"/>
                    </a:solidFill>
                    <a:effectLst/>
                    <a:latin typeface="+mn-lt"/>
                    <a:ea typeface="+mn-ea"/>
                    <a:cs typeface="+mn-cs"/>
                  </a:rPr>
                  <a:t>𝑤^𝑇 𝑥 + 𝑏 = 0</a:t>
                </a:r>
                <a:r>
                  <a:rPr lang="en-US" sz="1200" kern="1200" noProof="1">
                    <a:solidFill>
                      <a:schemeClr val="tx1"/>
                    </a:solidFill>
                    <a:effectLst/>
                    <a:latin typeface="+mn-lt"/>
                    <a:ea typeface="+mn-ea"/>
                    <a:cs typeface="+mn-cs"/>
                  </a:rPr>
                  <a:t>. bằng cách nhân các hệ số w và b với các hằng số phù hợp, ta có thể giả sử rằng điểm gần nhất của lớp vuông tới mặt này thoả mãn </a:t>
                </a:r>
                <a:r>
                  <a:rPr lang="en-US" sz="1200" i="0" kern="1200" noProof="1">
                    <a:solidFill>
                      <a:schemeClr val="tx1"/>
                    </a:solidFill>
                    <a:effectLst/>
                    <a:latin typeface="+mn-lt"/>
                    <a:ea typeface="+mn-ea"/>
                    <a:cs typeface="+mn-cs"/>
                  </a:rPr>
                  <a:t>𝑤^𝑇 𝑥+𝑏 = 1</a:t>
                </a:r>
                <a:r>
                  <a:rPr lang="en-US" sz="1200" kern="1200" noProof="1">
                    <a:solidFill>
                      <a:schemeClr val="tx1"/>
                    </a:solidFill>
                    <a:effectLst/>
                    <a:latin typeface="+mn-lt"/>
                    <a:ea typeface="+mn-ea"/>
                    <a:cs typeface="+mn-cs"/>
                  </a:rPr>
                  <a:t>. Khi đó, điểm gần nhất của lớp tròn thoả mãn </a:t>
                </a:r>
                <a:r>
                  <a:rPr lang="en-US" sz="1200" i="0" kern="1200" noProof="1">
                    <a:solidFill>
                      <a:schemeClr val="tx1"/>
                    </a:solidFill>
                    <a:effectLst/>
                    <a:latin typeface="+mn-lt"/>
                    <a:ea typeface="+mn-ea"/>
                    <a:cs typeface="+mn-cs"/>
                  </a:rPr>
                  <a:t>𝑤^𝑇 𝑥+𝑏=−1</a:t>
                </a:r>
                <a:endParaRPr lang="en-US" noProof="1"/>
              </a:p>
              <a:p>
                <a:pPr marL="171450" indent="-171450">
                  <a:buFontTx/>
                  <a:buChar char="-"/>
                </a:pPr>
                <a:r>
                  <a:rPr lang="en-US" sz="1200" kern="1200" noProof="1">
                    <a:solidFill>
                      <a:schemeClr val="tx1"/>
                    </a:solidFill>
                    <a:effectLst/>
                    <a:latin typeface="+mn-lt"/>
                    <a:ea typeface="+mn-ea"/>
                    <a:cs typeface="+mn-cs"/>
                  </a:rPr>
                  <a:t>Giả sử các điểm vuông có nhãn là 1 nằm</a:t>
                </a:r>
                <a:r>
                  <a:rPr lang="en-US" sz="1200" kern="1200" baseline="0" noProof="1">
                    <a:solidFill>
                      <a:schemeClr val="tx1"/>
                    </a:solidFill>
                    <a:effectLst/>
                    <a:latin typeface="+mn-lt"/>
                    <a:ea typeface="+mn-ea"/>
                    <a:cs typeface="+mn-cs"/>
                  </a:rPr>
                  <a:t> về phía dương</a:t>
                </a:r>
                <a:r>
                  <a:rPr lang="en-US" sz="1200" kern="1200" noProof="1">
                    <a:solidFill>
                      <a:schemeClr val="tx1"/>
                    </a:solidFill>
                    <a:effectLst/>
                    <a:latin typeface="+mn-lt"/>
                    <a:ea typeface="+mn-ea"/>
                    <a:cs typeface="+mn-cs"/>
                  </a:rPr>
                  <a:t>, các điểm tròn có nhãn là -1 nằm</a:t>
                </a:r>
                <a:r>
                  <a:rPr lang="en-US" sz="1200" kern="1200" baseline="0" noProof="1">
                    <a:solidFill>
                      <a:schemeClr val="tx1"/>
                    </a:solidFill>
                    <a:effectLst/>
                    <a:latin typeface="+mn-lt"/>
                    <a:ea typeface="+mn-ea"/>
                    <a:cs typeface="+mn-cs"/>
                  </a:rPr>
                  <a:t> về phía âm của mặt phân chia</a:t>
                </a:r>
                <a:r>
                  <a:rPr lang="en-US" sz="1200" kern="1200" noProof="1">
                    <a:solidFill>
                      <a:schemeClr val="tx1"/>
                    </a:solidFill>
                    <a:effectLst/>
                    <a:latin typeface="+mn-lt"/>
                    <a:ea typeface="+mn-ea"/>
                    <a:cs typeface="+mn-cs"/>
                  </a:rPr>
                  <a:t> và siêu phẳng </a:t>
                </a:r>
                <a:r>
                  <a:rPr lang="en-US" sz="1200" i="0" kern="1200" noProof="1">
                    <a:solidFill>
                      <a:schemeClr val="tx1"/>
                    </a:solidFill>
                    <a:effectLst/>
                    <a:latin typeface="+mn-lt"/>
                    <a:ea typeface="+mn-ea"/>
                    <a:cs typeface="+mn-cs"/>
                  </a:rPr>
                  <a:t>𝑤^𝑇 𝑥 + 𝑏 = 0</a:t>
                </a:r>
                <a:r>
                  <a:rPr lang="en-US" sz="1200" kern="1200" noProof="1">
                    <a:solidFill>
                      <a:schemeClr val="tx1"/>
                    </a:solidFill>
                    <a:effectLst/>
                    <a:latin typeface="+mn-lt"/>
                    <a:ea typeface="+mn-ea"/>
                    <a:cs typeface="+mn-cs"/>
                  </a:rPr>
                  <a:t> là mặt phân chia hai lớp . Bài toán tối ưu trong SVM sẽ là bài toán đi tìm các tham số mô hình w và b</a:t>
                </a:r>
              </a:p>
              <a:p>
                <a:pPr marL="171450" indent="-171450">
                  <a:buFontTx/>
                  <a:buChar char="-"/>
                </a:pPr>
                <a:r>
                  <a:rPr lang="en-US" sz="1200" kern="1200" noProof="1">
                    <a:solidFill>
                      <a:schemeClr val="tx1"/>
                    </a:solidFill>
                    <a:effectLst/>
                    <a:latin typeface="+mn-lt"/>
                    <a:ea typeface="+mn-ea"/>
                    <a:cs typeface="+mn-cs"/>
                  </a:rPr>
                  <a:t>margin được tính là khoảng cách gần nhất từ một điểm tới mặt phân chia, Bài toán tối ưu của SVM đi tìm w và b sao cho lề đạt giá trị lớn nhất</a:t>
                </a:r>
                <a:endParaRPr lang="en-US" noProof="1"/>
              </a:p>
            </p:txBody>
          </p:sp>
        </mc:Fallback>
      </mc:AlternateContent>
      <p:sp>
        <p:nvSpPr>
          <p:cNvPr id="4" name="Chỗ dành sẵn cho Số hiệu Bản chiếu 3"/>
          <p:cNvSpPr>
            <a:spLocks noGrp="1"/>
          </p:cNvSpPr>
          <p:nvPr>
            <p:ph type="sldNum" sz="quarter" idx="5"/>
          </p:nvPr>
        </p:nvSpPr>
        <p:spPr/>
        <p:txBody>
          <a:bodyPr/>
          <a:lstStyle/>
          <a:p>
            <a:fld id="{E0103891-D0FE-4A62-B78F-756E6DF4C90B}" type="slidenum">
              <a:rPr lang="en-US" smtClean="0"/>
              <a:t>17</a:t>
            </a:fld>
            <a:endParaRPr lang="en-US"/>
          </a:p>
        </p:txBody>
      </p:sp>
    </p:spTree>
    <p:extLst>
      <p:ext uri="{BB962C8B-B14F-4D97-AF65-F5344CB8AC3E}">
        <p14:creationId xmlns:p14="http://schemas.microsoft.com/office/powerpoint/2010/main" val="2719674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Chỗ dành sẵn cho Ghi chú 2"/>
              <p:cNvSpPr>
                <a:spLocks noGrp="1"/>
              </p:cNvSpPr>
              <p:nvPr>
                <p:ph type="body" idx="1"/>
              </p:nvPr>
            </p:nvSpPr>
            <p:spPr/>
            <p:txBody>
              <a:bodyPr/>
              <a:lstStyle/>
              <a:p>
                <a:pPr marL="171450" indent="-171450">
                  <a:buFontTx/>
                  <a:buChar char="-"/>
                </a:pPr>
                <a:r>
                  <a:rPr lang="vi-VN" sz="1200" kern="1200" noProof="1">
                    <a:solidFill>
                      <a:schemeClr val="tx1"/>
                    </a:solidFill>
                    <a:effectLst/>
                    <a:latin typeface="+mn-lt"/>
                    <a:ea typeface="+mn-ea"/>
                    <a:cs typeface="+mn-cs"/>
                  </a:rPr>
                  <a:t>Với mọi n ta luôn có </a:t>
                </a:r>
                <a:r>
                  <a:rPr lang="vi-VN" sz="1200" kern="1200" baseline="0" noProof="1">
                    <a:solidFill>
                      <a:schemeClr val="tx1"/>
                    </a:solidFill>
                    <a:effectLst/>
                    <a:latin typeface="+mn-lt"/>
                    <a:ea typeface="+mn-ea"/>
                    <a:cs typeface="+mn-cs"/>
                  </a:rPr>
                  <a:t> </a:t>
                </a:r>
                <a14:m>
                  <m:oMath xmlns:m="http://schemas.openxmlformats.org/officeDocument/2006/math">
                    <m:sSub>
                      <m:sSubPr>
                        <m:ctrlPr>
                          <a:rPr lang="vi-VN" sz="1200" i="1" kern="1200" noProof="1" dirty="0">
                            <a:solidFill>
                              <a:schemeClr val="tx1"/>
                            </a:solidFill>
                            <a:effectLst/>
                            <a:latin typeface="Cambria Math" panose="02040503050406030204" pitchFamily="18" charset="0"/>
                            <a:ea typeface="+mn-ea"/>
                            <a:cs typeface="+mn-cs"/>
                          </a:rPr>
                        </m:ctrlPr>
                      </m:sSubPr>
                      <m:e>
                        <m:r>
                          <a:rPr lang="vi-VN" sz="1200" i="1" kern="1200" noProof="1" dirty="0">
                            <a:solidFill>
                              <a:schemeClr val="tx1"/>
                            </a:solidFill>
                            <a:effectLst/>
                            <a:latin typeface="Cambria Math" panose="02040503050406030204" pitchFamily="18" charset="0"/>
                            <a:ea typeface="+mn-ea"/>
                            <a:cs typeface="+mn-cs"/>
                          </a:rPr>
                          <m:t>𝑦</m:t>
                        </m:r>
                      </m:e>
                      <m:sub>
                        <m:r>
                          <a:rPr lang="vi-VN" sz="1200" i="1" kern="1200" noProof="1" dirty="0">
                            <a:solidFill>
                              <a:schemeClr val="tx1"/>
                            </a:solidFill>
                            <a:effectLst/>
                            <a:latin typeface="Cambria Math" panose="02040503050406030204" pitchFamily="18" charset="0"/>
                            <a:ea typeface="+mn-ea"/>
                            <a:cs typeface="+mn-cs"/>
                          </a:rPr>
                          <m:t>𝑛</m:t>
                        </m:r>
                      </m:sub>
                    </m:sSub>
                    <m:d>
                      <m:dPr>
                        <m:ctrlPr>
                          <a:rPr lang="vi-VN" sz="1200" i="1" kern="1200" noProof="1" dirty="0">
                            <a:solidFill>
                              <a:schemeClr val="tx1"/>
                            </a:solidFill>
                            <a:effectLst/>
                            <a:latin typeface="Cambria Math" panose="02040503050406030204" pitchFamily="18" charset="0"/>
                            <a:ea typeface="+mn-ea"/>
                            <a:cs typeface="+mn-cs"/>
                          </a:rPr>
                        </m:ctrlPr>
                      </m:dPr>
                      <m:e>
                        <m:sSup>
                          <m:sSupPr>
                            <m:ctrlPr>
                              <a:rPr lang="vi-VN" sz="1200" i="1" kern="1200" noProof="1" dirty="0">
                                <a:solidFill>
                                  <a:schemeClr val="tx1"/>
                                </a:solidFill>
                                <a:effectLst/>
                                <a:latin typeface="Cambria Math" panose="02040503050406030204" pitchFamily="18" charset="0"/>
                                <a:ea typeface="+mn-ea"/>
                                <a:cs typeface="+mn-cs"/>
                              </a:rPr>
                            </m:ctrlPr>
                          </m:sSupPr>
                          <m:e>
                            <m:r>
                              <a:rPr lang="vi-VN" sz="1200" i="1" kern="1200" noProof="1" dirty="0">
                                <a:solidFill>
                                  <a:schemeClr val="tx1"/>
                                </a:solidFill>
                                <a:effectLst/>
                                <a:latin typeface="Cambria Math" panose="02040503050406030204" pitchFamily="18" charset="0"/>
                                <a:ea typeface="+mn-ea"/>
                                <a:cs typeface="+mn-cs"/>
                              </a:rPr>
                              <m:t>𝑤</m:t>
                            </m:r>
                          </m:e>
                          <m:sup>
                            <m:r>
                              <a:rPr lang="vi-VN" sz="1200" i="1" kern="1200" noProof="1" dirty="0">
                                <a:solidFill>
                                  <a:schemeClr val="tx1"/>
                                </a:solidFill>
                                <a:effectLst/>
                                <a:latin typeface="Cambria Math" panose="02040503050406030204" pitchFamily="18" charset="0"/>
                                <a:ea typeface="+mn-ea"/>
                                <a:cs typeface="+mn-cs"/>
                              </a:rPr>
                              <m:t>𝑇</m:t>
                            </m:r>
                          </m:sup>
                        </m:sSup>
                        <m:sSub>
                          <m:sSubPr>
                            <m:ctrlPr>
                              <a:rPr lang="vi-VN" sz="1200" i="1" kern="1200" noProof="1" dirty="0">
                                <a:solidFill>
                                  <a:schemeClr val="tx1"/>
                                </a:solidFill>
                                <a:effectLst/>
                                <a:latin typeface="Cambria Math" panose="02040503050406030204" pitchFamily="18" charset="0"/>
                                <a:ea typeface="+mn-ea"/>
                                <a:cs typeface="+mn-cs"/>
                              </a:rPr>
                            </m:ctrlPr>
                          </m:sSubPr>
                          <m:e>
                            <m:r>
                              <a:rPr lang="vi-VN" sz="1200" i="1" kern="1200" noProof="1" dirty="0">
                                <a:solidFill>
                                  <a:schemeClr val="tx1"/>
                                </a:solidFill>
                                <a:effectLst/>
                                <a:latin typeface="Cambria Math" panose="02040503050406030204" pitchFamily="18" charset="0"/>
                                <a:ea typeface="+mn-ea"/>
                                <a:cs typeface="+mn-cs"/>
                              </a:rPr>
                              <m:t>𝑥</m:t>
                            </m:r>
                          </m:e>
                          <m:sub>
                            <m:r>
                              <a:rPr lang="vi-VN" sz="1200" i="1" kern="1200" noProof="1" dirty="0">
                                <a:solidFill>
                                  <a:schemeClr val="tx1"/>
                                </a:solidFill>
                                <a:effectLst/>
                                <a:latin typeface="Cambria Math" panose="02040503050406030204" pitchFamily="18" charset="0"/>
                                <a:ea typeface="+mn-ea"/>
                                <a:cs typeface="+mn-cs"/>
                              </a:rPr>
                              <m:t>𝑛</m:t>
                            </m:r>
                          </m:sub>
                        </m:sSub>
                        <m:r>
                          <a:rPr lang="vi-VN" sz="1200" i="1" kern="1200" noProof="1" dirty="0">
                            <a:solidFill>
                              <a:schemeClr val="tx1"/>
                            </a:solidFill>
                            <a:effectLst/>
                            <a:latin typeface="Cambria Math" panose="02040503050406030204" pitchFamily="18" charset="0"/>
                            <a:ea typeface="+mn-ea"/>
                            <a:cs typeface="+mn-cs"/>
                          </a:rPr>
                          <m:t>+</m:t>
                        </m:r>
                        <m:r>
                          <a:rPr lang="vi-VN" sz="1200" i="1" kern="1200" noProof="1" dirty="0">
                            <a:solidFill>
                              <a:schemeClr val="tx1"/>
                            </a:solidFill>
                            <a:effectLst/>
                            <a:latin typeface="Cambria Math" panose="02040503050406030204" pitchFamily="18" charset="0"/>
                            <a:ea typeface="+mn-ea"/>
                            <a:cs typeface="+mn-cs"/>
                          </a:rPr>
                          <m:t>𝑏</m:t>
                        </m:r>
                      </m:e>
                    </m:d>
                    <m:r>
                      <a:rPr lang="vi-VN" sz="1200" i="1" kern="1200" noProof="1" dirty="0">
                        <a:solidFill>
                          <a:schemeClr val="tx1"/>
                        </a:solidFill>
                        <a:effectLst/>
                        <a:latin typeface="Cambria Math" panose="02040503050406030204" pitchFamily="18" charset="0"/>
                        <a:ea typeface="+mn-ea"/>
                        <a:cs typeface="+mn-cs"/>
                      </a:rPr>
                      <m:t>≥</m:t>
                    </m:r>
                    <m:r>
                      <a:rPr lang="vi-VN" sz="1200" i="1" kern="1200" noProof="1" dirty="0">
                        <a:solidFill>
                          <a:schemeClr val="tx1"/>
                        </a:solidFill>
                        <a:effectLst/>
                        <a:latin typeface="Cambria Math" panose="02040503050406030204" pitchFamily="18" charset="0"/>
                        <a:ea typeface="+mn-ea"/>
                        <a:cs typeface="+mn-cs"/>
                      </a:rPr>
                      <m:t>1</m:t>
                    </m:r>
                  </m:oMath>
                </a14:m>
                <a:r>
                  <a:rPr lang="en-US" noProof="1"/>
                  <a:t>, bài</a:t>
                </a:r>
                <a:r>
                  <a:rPr lang="en-US" baseline="0" noProof="1"/>
                  <a:t> toán trở thành tối ưu có ràng buộc</a:t>
                </a:r>
              </a:p>
              <a:p>
                <a:pPr marL="171450" indent="-171450">
                  <a:buFontTx/>
                  <a:buChar char="-"/>
                </a:pPr>
                <a:r>
                  <a:rPr lang="en-US" baseline="0" noProof="1"/>
                  <a:t>Giải bài toán ta tìm đ</a:t>
                </a:r>
                <a:r>
                  <a:rPr lang="vi-VN" baseline="0" noProof="1"/>
                  <a:t>ư</a:t>
                </a:r>
                <a:r>
                  <a:rPr lang="en-US" baseline="0" noProof="1"/>
                  <a:t>ợc w và b, từ đó xác định đ</a:t>
                </a:r>
                <a:r>
                  <a:rPr lang="vi-VN" baseline="0" noProof="1"/>
                  <a:t>ư</a:t>
                </a:r>
                <a:r>
                  <a:rPr lang="en-US" baseline="0" noProof="1"/>
                  <a:t>ợc mặt phẳng phân chia</a:t>
                </a:r>
              </a:p>
              <a:p>
                <a:pPr marL="171450" indent="-171450">
                  <a:buFontTx/>
                  <a:buChar char="-"/>
                </a:pPr>
                <a:r>
                  <a:rPr lang="en-US" baseline="0" noProof="1"/>
                  <a:t>Để giải quyết vấn đề này ta sẽ cần them điều kiện mới hoặc có thể phải biến đổi dữ liệu thành tách biệt tuyến tính qua một hàm biến đổi nào đó, đây là một vấn đề khá phức tạp và em sẽ nghiên cứu thêm sau</a:t>
                </a:r>
              </a:p>
              <a:p>
                <a:pPr marL="171450" indent="-171450">
                  <a:buFontTx/>
                  <a:buChar char="-"/>
                </a:pPr>
                <a:endParaRPr lang="vi-VN" noProof="1"/>
              </a:p>
            </p:txBody>
          </p:sp>
        </mc:Choice>
        <mc:Fallback xmlns="">
          <p:sp>
            <p:nvSpPr>
              <p:cNvPr id="3" name="Chỗ dành sẵn cho Ghi chú 2"/>
              <p:cNvSpPr>
                <a:spLocks noGrp="1"/>
              </p:cNvSpPr>
              <p:nvPr>
                <p:ph type="body" idx="1"/>
              </p:nvPr>
            </p:nvSpPr>
            <p:spPr/>
            <p:txBody>
              <a:bodyPr/>
              <a:lstStyle/>
              <a:p>
                <a:pPr marL="171450" indent="-171450">
                  <a:buFontTx/>
                  <a:buChar char="-"/>
                </a:pPr>
                <a:r>
                  <a:rPr lang="vi-VN" sz="1200" kern="1200" noProof="1">
                    <a:solidFill>
                      <a:schemeClr val="tx1"/>
                    </a:solidFill>
                    <a:effectLst/>
                    <a:latin typeface="+mn-lt"/>
                    <a:ea typeface="+mn-ea"/>
                    <a:cs typeface="+mn-cs"/>
                  </a:rPr>
                  <a:t>Với mọi n ta luôn có </a:t>
                </a:r>
                <a:r>
                  <a:rPr lang="vi-VN" sz="1200" kern="1200" baseline="0" noProof="1">
                    <a:solidFill>
                      <a:schemeClr val="tx1"/>
                    </a:solidFill>
                    <a:effectLst/>
                    <a:latin typeface="+mn-lt"/>
                    <a:ea typeface="+mn-ea"/>
                    <a:cs typeface="+mn-cs"/>
                  </a:rPr>
                  <a:t> </a:t>
                </a:r>
                <a:r>
                  <a:rPr lang="vi-VN" sz="1200" i="0" kern="1200" noProof="1">
                    <a:solidFill>
                      <a:schemeClr val="tx1"/>
                    </a:solidFill>
                    <a:effectLst/>
                    <a:latin typeface="+mn-lt"/>
                    <a:ea typeface="+mn-ea"/>
                    <a:cs typeface="+mn-cs"/>
                  </a:rPr>
                  <a:t>𝑦_𝑛 (𝑤^𝑇 𝑥_𝑛+𝑏)≥1</a:t>
                </a:r>
                <a:r>
                  <a:rPr lang="en-US" noProof="1"/>
                  <a:t>, bài</a:t>
                </a:r>
                <a:r>
                  <a:rPr lang="en-US" baseline="0" noProof="1"/>
                  <a:t> toán trở thành tối ưu có ràng buộc</a:t>
                </a:r>
              </a:p>
              <a:p>
                <a:pPr marL="171450" indent="-171450">
                  <a:buFontTx/>
                  <a:buChar char="-"/>
                </a:pPr>
                <a:r>
                  <a:rPr lang="en-US" baseline="0" noProof="1"/>
                  <a:t>Giải bài toán ta tìm đ</a:t>
                </a:r>
                <a:r>
                  <a:rPr lang="vi-VN" baseline="0" noProof="1"/>
                  <a:t>ư</a:t>
                </a:r>
                <a:r>
                  <a:rPr lang="en-US" baseline="0" noProof="1"/>
                  <a:t>ợc w và b, từ đó xác định đ</a:t>
                </a:r>
                <a:r>
                  <a:rPr lang="vi-VN" baseline="0" noProof="1"/>
                  <a:t>ư</a:t>
                </a:r>
                <a:r>
                  <a:rPr lang="en-US" baseline="0" noProof="1"/>
                  <a:t>ợc mặt phẳng phân chia</a:t>
                </a:r>
              </a:p>
              <a:p>
                <a:pPr marL="171450" indent="-171450">
                  <a:buFontTx/>
                  <a:buChar char="-"/>
                </a:pPr>
                <a:r>
                  <a:rPr lang="en-US" baseline="0" noProof="1"/>
                  <a:t>Tuy nhiên trogn thực tế, dữ liệu th</a:t>
                </a:r>
                <a:r>
                  <a:rPr lang="vi-VN" baseline="0" noProof="1"/>
                  <a:t>ư</a:t>
                </a:r>
                <a:r>
                  <a:rPr lang="en-US" baseline="0" noProof="1"/>
                  <a:t>ờng sẽ ̀ chỉ gần tách biệt tuyến tính hoặc có thế không tách biệt tuyến tính</a:t>
                </a:r>
              </a:p>
              <a:p>
                <a:pPr marL="171450" indent="-171450">
                  <a:buFontTx/>
                  <a:buChar char="-"/>
                </a:pPr>
                <a:r>
                  <a:rPr lang="en-US" baseline="0" noProof="1"/>
                  <a:t>Để giải quyết vấn đề này ta sẽ cần them điều kiện mới hoặc có thể phải biến đổi dữ liệu thành tách biệt tuyến tính qua một hàm biến đổi nào đó, đây là một vấn đề khá phức tạp và em sẽ nghiên cứu them sau</a:t>
                </a:r>
                <a:endParaRPr lang="vi-VN" noProof="1"/>
              </a:p>
            </p:txBody>
          </p:sp>
        </mc:Fallback>
      </mc:AlternateContent>
      <p:sp>
        <p:nvSpPr>
          <p:cNvPr id="4" name="Chỗ dành sẵn cho Số hiệu Bản chiếu 3"/>
          <p:cNvSpPr>
            <a:spLocks noGrp="1"/>
          </p:cNvSpPr>
          <p:nvPr>
            <p:ph type="sldNum" sz="quarter" idx="5"/>
          </p:nvPr>
        </p:nvSpPr>
        <p:spPr/>
        <p:txBody>
          <a:bodyPr/>
          <a:lstStyle/>
          <a:p>
            <a:fld id="{E0103891-D0FE-4A62-B78F-756E6DF4C90B}" type="slidenum">
              <a:rPr lang="en-US" smtClean="0"/>
              <a:t>18</a:t>
            </a:fld>
            <a:endParaRPr lang="en-US"/>
          </a:p>
        </p:txBody>
      </p:sp>
    </p:spTree>
    <p:extLst>
      <p:ext uri="{BB962C8B-B14F-4D97-AF65-F5344CB8AC3E}">
        <p14:creationId xmlns:p14="http://schemas.microsoft.com/office/powerpoint/2010/main" val="31904149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Chỗ dành sẵn cho Ghi chú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noProof="1"/>
                  <a:t>Tuy nhiên trogn thực tế, dữ liệu th</a:t>
                </a:r>
                <a:r>
                  <a:rPr lang="vi-VN" baseline="0" noProof="1"/>
                  <a:t>ư</a:t>
                </a:r>
                <a:r>
                  <a:rPr lang="en-US" baseline="0" noProof="1"/>
                  <a:t>ờng sẽ ̀ chỉ gần tách biệt tuyến tính hoặc có thế không tách biệt tuyến tính,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dê</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thấy</a:t>
                </a:r>
                <a:r>
                  <a:rPr lang="en-US" sz="1200" kern="1200" dirty="0">
                    <a:solidFill>
                      <a:schemeClr val="tx1"/>
                    </a:solidFill>
                    <a:effectLst/>
                    <a:latin typeface="+mn-lt"/>
                    <a:ea typeface="+mn-ea"/>
                    <a:cs typeface="+mn-cs"/>
                  </a:rPr>
                  <a:t> SVM </a:t>
                </a:r>
                <a:r>
                  <a:rPr lang="en-US" sz="1200" kern="1200" dirty="0" err="1">
                    <a:solidFill>
                      <a:schemeClr val="tx1"/>
                    </a:solidFill>
                    <a:effectLst/>
                    <a:latin typeface="+mn-lt"/>
                    <a:ea typeface="+mn-ea"/>
                    <a:cs typeface="+mn-cs"/>
                  </a:rPr>
                  <a:t>thậm</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nếu</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chịu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điểm</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vẫn</a:t>
                </a:r>
                <a:r>
                  <a:rPr lang="en-US" sz="1200" kern="1200" dirty="0">
                    <a:solidFill>
                      <a:schemeClr val="tx1"/>
                    </a:solidFill>
                    <a:effectLst/>
                    <a:latin typeface="+mn-lt"/>
                    <a:ea typeface="+mn-ea"/>
                    <a:cs typeface="+mn-cs"/>
                  </a:rPr>
                  <a:t> có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chia khá </a:t>
                </a:r>
                <a:r>
                  <a:rPr lang="en-US" sz="1200" kern="1200" dirty="0" err="1">
                    <a:solidFill>
                      <a:schemeClr val="tx1"/>
                    </a:solidFill>
                    <a:effectLst/>
                    <a:latin typeface="+mn-lt"/>
                    <a:ea typeface="+mn-ea"/>
                    <a:cs typeface="+mn-cs"/>
                  </a:rPr>
                  <a:t>tốt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hình</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𝑥</m:t>
                        </m:r>
                      </m:e>
                      <m:sub>
                        <m:r>
                          <a:rPr lang="en-US" sz="1200" i="1" kern="1200">
                            <a:solidFill>
                              <a:schemeClr val="tx1"/>
                            </a:solidFill>
                            <a:effectLst/>
                            <a:latin typeface="+mn-lt"/>
                            <a:ea typeface="+mn-ea"/>
                            <a:cs typeface="+mn-cs"/>
                          </a:rPr>
                          <m:t>𝑛</m:t>
                        </m:r>
                      </m:sub>
                    </m:sSub>
                  </m:oMath>
                </a14:m>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vùng</a:t>
                </a:r>
                <a:r>
                  <a:rPr lang="en-US" sz="1200" i="1" kern="1200" dirty="0">
                    <a:solidFill>
                      <a:schemeClr val="tx1"/>
                    </a:solidFill>
                    <a:effectLst/>
                    <a:latin typeface="+mn-lt"/>
                    <a:ea typeface="+mn-ea"/>
                    <a:cs typeface="+mn-cs"/>
                  </a:rPr>
                  <a:t> an </a:t>
                </a:r>
                <a:r>
                  <a:rPr lang="en-US" sz="1200" i="1" kern="1200" dirty="0" err="1">
                    <a:solidFill>
                      <a:schemeClr val="tx1"/>
                    </a:solidFill>
                    <a:effectLst/>
                    <a:latin typeface="+mn-lt"/>
                    <a:ea typeface="+mn-ea"/>
                    <a:cs typeface="+mn-cs"/>
                  </a:rPr>
                  <a:t>toàn</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tức</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nằm</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vê</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phía</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đúng</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của</a:t>
                </a:r>
                <a:r>
                  <a:rPr lang="en-US" sz="1200" i="1" kern="1200" baseline="0" dirty="0">
                    <a:solidFill>
                      <a:schemeClr val="tx1"/>
                    </a:solidFill>
                    <a:effectLst/>
                    <a:latin typeface="+mn-lt"/>
                    <a:ea typeface="+mn-ea"/>
                    <a:cs typeface="+mn-cs"/>
                  </a:rPr>
                  <a:t> margiǹ</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𝜉</m:t>
                        </m:r>
                      </m:e>
                      <m:sub>
                        <m:r>
                          <a:rPr lang="en-US" sz="1200" i="1" kern="1200">
                            <a:solidFill>
                              <a:schemeClr val="tx1"/>
                            </a:solidFill>
                            <a:effectLst/>
                            <a:latin typeface="+mn-lt"/>
                            <a:ea typeface="+mn-ea"/>
                            <a:cs typeface="+mn-cs"/>
                          </a:rPr>
                          <m:t>𝑛</m:t>
                        </m:r>
                      </m:sub>
                    </m:sSub>
                    <m:r>
                      <a:rPr lang="en-US" sz="1200" i="1" kern="1200">
                        <a:solidFill>
                          <a:schemeClr val="tx1"/>
                        </a:solidFill>
                        <a:effectLst/>
                        <a:latin typeface="+mn-lt"/>
                        <a:ea typeface="+mn-ea"/>
                        <a:cs typeface="+mn-cs"/>
                      </a:rPr>
                      <m:t>=</m:t>
                    </m:r>
                    <m:r>
                      <a:rPr lang="en-US" sz="1200" i="1" kern="1200">
                        <a:solidFill>
                          <a:schemeClr val="tx1"/>
                        </a:solidFill>
                        <a:effectLst/>
                        <a:latin typeface="+mn-lt"/>
                        <a:ea typeface="+mn-ea"/>
                        <a:cs typeface="+mn-cs"/>
                      </a:rPr>
                      <m:t>0</m:t>
                    </m:r>
                  </m:oMath>
                </a14:m>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vùng</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không</a:t>
                </a:r>
                <a:r>
                  <a:rPr lang="en-US" sz="1200" i="1" kern="1200" dirty="0">
                    <a:solidFill>
                      <a:schemeClr val="tx1"/>
                    </a:solidFill>
                    <a:effectLst/>
                    <a:latin typeface="+mn-lt"/>
                    <a:ea typeface="+mn-ea"/>
                    <a:cs typeface="+mn-cs"/>
                  </a:rPr>
                  <a:t> an </a:t>
                </a:r>
                <a:r>
                  <a:rPr lang="en-US" sz="1200" i="1" kern="1200" dirty="0" err="1">
                    <a:solidFill>
                      <a:schemeClr val="tx1"/>
                    </a:solidFill>
                    <a:effectLst/>
                    <a:latin typeface="+mn-lt"/>
                    <a:ea typeface="+mn-ea"/>
                    <a:cs typeface="+mn-cs"/>
                  </a:rPr>
                  <a:t>toàn</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nằm</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ve</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phía</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sai</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của</a:t>
                </a:r>
                <a:r>
                  <a:rPr lang="en-US" sz="1200" i="1" kern="1200" baseline="0" dirty="0">
                    <a:solidFill>
                      <a:schemeClr val="tx1"/>
                    </a:solidFill>
                    <a:effectLst/>
                    <a:latin typeface="+mn-lt"/>
                    <a:ea typeface="+mn-ea"/>
                    <a:cs typeface="+mn-cs"/>
                  </a:rPr>
                  <a:t> margin)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𝑥</m:t>
                        </m:r>
                      </m:e>
                      <m:sub>
                        <m:r>
                          <a:rPr lang="en-US" sz="1200" i="1" kern="1200">
                            <a:solidFill>
                              <a:schemeClr val="tx1"/>
                            </a:solidFill>
                            <a:effectLst/>
                            <a:latin typeface="+mn-lt"/>
                            <a:ea typeface="+mn-ea"/>
                            <a:cs typeface="+mn-cs"/>
                          </a:rPr>
                          <m:t>1</m:t>
                        </m:r>
                      </m:sub>
                    </m:sSub>
                    <m:r>
                      <a:rPr lang="en-US" sz="1200" i="1" kern="1200">
                        <a:solidFill>
                          <a:schemeClr val="tx1"/>
                        </a:solidFill>
                        <a:effectLst/>
                        <a:latin typeface="+mn-lt"/>
                        <a:ea typeface="+mn-ea"/>
                        <a:cs typeface="+mn-cs"/>
                      </a:rPr>
                      <m:t> </m:t>
                    </m:r>
                    <m:r>
                      <a:rPr lang="en-US" sz="1200" i="1" kern="1200">
                        <a:solidFill>
                          <a:schemeClr val="tx1"/>
                        </a:solidFill>
                        <a:effectLst/>
                        <a:latin typeface="+mn-lt"/>
                        <a:ea typeface="+mn-ea"/>
                        <a:cs typeface="+mn-cs"/>
                      </a:rPr>
                      <m:t>h</m:t>
                    </m:r>
                    <m:r>
                      <a:rPr lang="en-US" sz="1200" i="1" kern="1200">
                        <a:solidFill>
                          <a:schemeClr val="tx1"/>
                        </a:solidFill>
                        <a:effectLst/>
                        <a:latin typeface="+mn-lt"/>
                        <a:ea typeface="+mn-ea"/>
                        <a:cs typeface="+mn-cs"/>
                      </a:rPr>
                      <m:t>𝑎𝑦</m:t>
                    </m:r>
                    <m:r>
                      <a:rPr lang="en-US" sz="1200" i="1" kern="1200">
                        <a:solidFill>
                          <a:schemeClr val="tx1"/>
                        </a:solidFill>
                        <a:effectLst/>
                        <a:latin typeface="+mn-lt"/>
                        <a:ea typeface="+mn-ea"/>
                        <a:cs typeface="+mn-cs"/>
                      </a:rPr>
                      <m:t> </m:t>
                    </m:r>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𝑥</m:t>
                        </m:r>
                      </m:e>
                      <m:sub>
                        <m:r>
                          <a:rPr lang="en-US" sz="1200" i="1" kern="1200">
                            <a:solidFill>
                              <a:schemeClr val="tx1"/>
                            </a:solidFill>
                            <a:effectLst/>
                            <a:latin typeface="+mn-lt"/>
                            <a:ea typeface="+mn-ea"/>
                            <a:cs typeface="+mn-cs"/>
                          </a:rPr>
                          <m:t>3</m:t>
                        </m:r>
                      </m:sub>
                    </m:sSub>
                  </m:oMath>
                </a14:m>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14:m>
                  <m:oMath xmlns:m="http://schemas.openxmlformats.org/officeDocument/2006/math">
                    <m:sSub>
                      <m:sSubPr>
                        <m:ctrlPr>
                          <a:rPr lang="en-US" sz="1200" i="1" kern="1200">
                            <a:solidFill>
                              <a:schemeClr val="tx1"/>
                            </a:solidFill>
                            <a:effectLst/>
                            <a:latin typeface="+mn-lt"/>
                            <a:ea typeface="+mn-ea"/>
                            <a:cs typeface="+mn-cs"/>
                          </a:rPr>
                        </m:ctrlPr>
                      </m:sSubPr>
                      <m:e>
                        <m:r>
                          <a:rPr lang="en-US" sz="1200" i="1" kern="1200">
                            <a:solidFill>
                              <a:schemeClr val="tx1"/>
                            </a:solidFill>
                            <a:effectLst/>
                            <a:latin typeface="+mn-lt"/>
                            <a:ea typeface="+mn-ea"/>
                            <a:cs typeface="+mn-cs"/>
                          </a:rPr>
                          <m:t>𝜉</m:t>
                        </m:r>
                      </m:e>
                      <m:sub>
                        <m:r>
                          <a:rPr lang="en-US" sz="1200" i="1" kern="1200">
                            <a:solidFill>
                              <a:schemeClr val="tx1"/>
                            </a:solidFill>
                            <a:effectLst/>
                            <a:latin typeface="+mn-lt"/>
                            <a:ea typeface="+mn-ea"/>
                            <a:cs typeface="+mn-cs"/>
                          </a:rPr>
                          <m:t>𝑛</m:t>
                        </m:r>
                      </m:sub>
                    </m:sSub>
                    <m:r>
                      <a:rPr lang="en-US" sz="1200" i="1" kern="1200">
                        <a:solidFill>
                          <a:schemeClr val="tx1"/>
                        </a:solidFill>
                        <a:effectLst/>
                        <a:latin typeface="+mn-lt"/>
                        <a:ea typeface="+mn-ea"/>
                        <a:cs typeface="+mn-cs"/>
                      </a:rPr>
                      <m:t>&gt;</m:t>
                    </m:r>
                    <m:r>
                      <a:rPr lang="en-US" sz="1200" i="1" kern="1200">
                        <a:solidFill>
                          <a:schemeClr val="tx1"/>
                        </a:solidFill>
                        <a:effectLst/>
                        <a:latin typeface="+mn-lt"/>
                        <a:ea typeface="+mn-ea"/>
                        <a:cs typeface="+mn-cs"/>
                      </a:rPr>
                      <m:t>0</m:t>
                    </m:r>
                  </m:oMath>
                </a14:m>
                <a:r>
                  <a:rPr lang="en-US"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err="1">
                    <a:solidFill>
                      <a:schemeClr val="tx1"/>
                    </a:solidFill>
                    <a:latin typeface="+mn-lt"/>
                    <a:ea typeface="+mn-ea"/>
                    <a:cs typeface="+mn-cs"/>
                  </a:rPr>
                  <a:t>Tất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nhiên</a:t>
                </a:r>
                <a:r>
                  <a:rPr lang="en-US" sz="1200" b="0" i="0" u="none" strike="noStrike" kern="1200" baseline="0" dirty="0">
                    <a:solidFill>
                      <a:schemeClr val="tx1"/>
                    </a:solidFill>
                    <a:latin typeface="+mn-lt"/>
                    <a:ea typeface="+mn-ea"/>
                    <a:cs typeface="+mn-cs"/>
                  </a:rPr>
                  <a:t> s</a:t>
                </a:r>
                <a:r>
                  <a:rPr lang="vi-VN" sz="1200" b="0" i="0" u="none" strike="noStrike" kern="1200" baseline="0" dirty="0">
                    <a:solidFill>
                      <a:schemeClr val="tx1"/>
                    </a:solidFill>
                    <a:latin typeface="+mn-lt"/>
                    <a:ea typeface="+mn-ea"/>
                    <a:cs typeface="+mn-cs"/>
                  </a:rPr>
                  <a:t>ư</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sinh</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này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phải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xảy</a:t>
                </a:r>
                <a:r>
                  <a:rPr lang="en-US" sz="1200" b="0" i="0" u="none" strike="noStrike" kern="1200" baseline="0" dirty="0">
                    <a:solidFill>
                      <a:schemeClr val="tx1"/>
                    </a:solidFill>
                    <a:latin typeface="+mn-lt"/>
                    <a:ea typeface="+mn-ea"/>
                    <a:cs typeface="+mn-cs"/>
                  </a:rPr>
                  <a:t> ra </a:t>
                </a:r>
                <a:r>
                  <a:rPr lang="en-US" sz="1200" b="0" i="0" u="none" strike="noStrike" kern="1200" baseline="0" dirty="0" err="1">
                    <a:solidFill>
                      <a:schemeClr val="tx1"/>
                    </a:solidFill>
                    <a:latin typeface="+mn-lt"/>
                    <a:ea typeface="+mn-ea"/>
                    <a:cs typeface="+mn-cs"/>
                  </a:rPr>
                  <a:t>ít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nhất</a:t>
                </a:r>
                <a:r>
                  <a:rPr lang="en-US" sz="1200" b="0" i="0" u="none" strike="noStrike" kern="1200" baseline="0" dirty="0">
                    <a:solidFill>
                      <a:schemeClr val="tx1"/>
                    </a:solidFill>
                    <a:latin typeface="+mn-lt"/>
                    <a:ea typeface="+mn-ea"/>
                    <a:cs typeface="+mn-cs"/>
                  </a:rPr>
                  <a:t> có </a:t>
                </a:r>
                <a:r>
                  <a:rPr lang="en-US" sz="1200" b="0" i="0" u="none" strike="noStrike" kern="1200" baseline="0" dirty="0" err="1">
                    <a:solidFill>
                      <a:schemeClr val="tx1"/>
                    </a:solidFill>
                    <a:latin typeface="+mn-lt"/>
                    <a:ea typeface="+mn-ea"/>
                    <a:cs typeface="+mn-cs"/>
                  </a:rPr>
                  <a:t>thê</a:t>
                </a:r>
                <a:r>
                  <a:rPr lang="en-US" sz="1200" b="0" i="0" u="none" strike="noStrike" kern="1200" baseline="0" dirty="0">
                    <a:solidFill>
                      <a:schemeClr val="tx1"/>
                    </a:solidFill>
                    <a:latin typeface="+mn-lt"/>
                    <a:ea typeface="+mn-ea"/>
                    <a:cs typeface="+mn-cs"/>
                  </a:rPr>
                  <a:t>̉</a:t>
                </a:r>
              </a:p>
              <a:p>
                <a:endParaRPr lang="en-US" dirty="0"/>
              </a:p>
            </p:txBody>
          </p:sp>
        </mc:Choice>
        <mc:Fallback>
          <p:sp>
            <p:nvSpPr>
              <p:cNvPr id="3" name="Chỗ dành sẵn cho Ghi chú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aseline="0" noProof="1"/>
                  <a:t>Tuy nhiên trogn thực tế, dữ liệu th</a:t>
                </a:r>
                <a:r>
                  <a:rPr lang="vi-VN" baseline="0" noProof="1"/>
                  <a:t>ư</a:t>
                </a:r>
                <a:r>
                  <a:rPr lang="en-US" baseline="0" noProof="1"/>
                  <a:t>ờng sẽ ̀ chỉ gần tách biệt tuyến tính hoặc có thế không tách biệt tuyến tính,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hợp</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này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dê</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nhận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thấy</a:t>
                </a:r>
                <a:r>
                  <a:rPr lang="en-US" sz="1200" kern="1200" dirty="0">
                    <a:solidFill>
                      <a:schemeClr val="tx1"/>
                    </a:solidFill>
                    <a:effectLst/>
                    <a:latin typeface="+mn-lt"/>
                    <a:ea typeface="+mn-ea"/>
                    <a:cs typeface="+mn-cs"/>
                  </a:rPr>
                  <a:t> SVM </a:t>
                </a:r>
                <a:r>
                  <a:rPr lang="en-US" sz="1200" kern="1200" dirty="0" err="1">
                    <a:solidFill>
                      <a:schemeClr val="tx1"/>
                    </a:solidFill>
                    <a:effectLst/>
                    <a:latin typeface="+mn-lt"/>
                    <a:ea typeface="+mn-ea"/>
                    <a:cs typeface="+mn-cs"/>
                  </a:rPr>
                  <a:t>thậm</a:t>
                </a:r>
                <a:r>
                  <a:rPr lang="en-US" sz="1200" kern="1200" dirty="0">
                    <a:solidFill>
                      <a:schemeClr val="tx1"/>
                    </a:solidFill>
                    <a:effectLst/>
                    <a:latin typeface="+mn-lt"/>
                    <a:ea typeface="+mn-ea"/>
                    <a:cs typeface="+mn-cs"/>
                  </a:rPr>
                  <a:t> chí </a:t>
                </a:r>
                <a:r>
                  <a:rPr lang="en-US" sz="1200" kern="1200" dirty="0" err="1">
                    <a:solidFill>
                      <a:schemeClr val="tx1"/>
                    </a:solidFill>
                    <a:effectLst/>
                    <a:latin typeface="+mn-lt"/>
                    <a:ea typeface="+mn-ea"/>
                    <a:cs typeface="+mn-cs"/>
                  </a:rPr>
                  <a:t>không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làm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việc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tuy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nhiên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nếu</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chịu</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hy</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sinh</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sô</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điểm</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vẫn</a:t>
                </a:r>
                <a:r>
                  <a:rPr lang="en-US" sz="1200" kern="1200" dirty="0">
                    <a:solidFill>
                      <a:schemeClr val="tx1"/>
                    </a:solidFill>
                    <a:effectLst/>
                    <a:latin typeface="+mn-lt"/>
                    <a:ea typeface="+mn-ea"/>
                    <a:cs typeface="+mn-cs"/>
                  </a:rPr>
                  <a:t> có </a:t>
                </a:r>
                <a:r>
                  <a:rPr lang="en-US" sz="1200" kern="1200" dirty="0" err="1">
                    <a:solidFill>
                      <a:schemeClr val="tx1"/>
                    </a:solidFill>
                    <a:effectLst/>
                    <a:latin typeface="+mn-lt"/>
                    <a:ea typeface="+mn-ea"/>
                    <a:cs typeface="+mn-cs"/>
                  </a:rPr>
                  <a:t>thê</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tạo</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được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một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đường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phân</a:t>
                </a:r>
                <a:r>
                  <a:rPr lang="en-US" sz="1200" kern="1200" dirty="0">
                    <a:solidFill>
                      <a:schemeClr val="tx1"/>
                    </a:solidFill>
                    <a:effectLst/>
                    <a:latin typeface="+mn-lt"/>
                    <a:ea typeface="+mn-ea"/>
                    <a:cs typeface="+mn-cs"/>
                  </a:rPr>
                  <a:t> chia khá </a:t>
                </a:r>
                <a:r>
                  <a:rPr lang="en-US" sz="1200" kern="1200" dirty="0" err="1">
                    <a:solidFill>
                      <a:schemeClr val="tx1"/>
                    </a:solidFill>
                    <a:effectLst/>
                    <a:latin typeface="+mn-lt"/>
                    <a:ea typeface="+mn-ea"/>
                    <a:cs typeface="+mn-cs"/>
                  </a:rPr>
                  <a:t>tốt</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hình</a:t>
                </a:r>
                <a:endParaRPr lang="en-US" sz="120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những</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𝑥_𝑛</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vùng</a:t>
                </a:r>
                <a:r>
                  <a:rPr lang="en-US" sz="1200" i="1" kern="1200" dirty="0">
                    <a:solidFill>
                      <a:schemeClr val="tx1"/>
                    </a:solidFill>
                    <a:effectLst/>
                    <a:latin typeface="+mn-lt"/>
                    <a:ea typeface="+mn-ea"/>
                    <a:cs typeface="+mn-cs"/>
                  </a:rPr>
                  <a:t> an </a:t>
                </a:r>
                <a:r>
                  <a:rPr lang="en-US" sz="1200" i="1" kern="1200" dirty="0" err="1">
                    <a:solidFill>
                      <a:schemeClr val="tx1"/>
                    </a:solidFill>
                    <a:effectLst/>
                    <a:latin typeface="+mn-lt"/>
                    <a:ea typeface="+mn-ea"/>
                    <a:cs typeface="+mn-cs"/>
                  </a:rPr>
                  <a:t>toàn</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tức</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nằm</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vê</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phía</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đúng</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của</a:t>
                </a:r>
                <a:r>
                  <a:rPr lang="en-US" sz="1200" i="1" kern="1200" baseline="0" dirty="0">
                    <a:solidFill>
                      <a:schemeClr val="tx1"/>
                    </a:solidFill>
                    <a:effectLst/>
                    <a:latin typeface="+mn-lt"/>
                    <a:ea typeface="+mn-ea"/>
                    <a:cs typeface="+mn-cs"/>
                  </a:rPr>
                  <a:t> margiǹ</a:t>
                </a:r>
                <a:r>
                  <a:rPr lang="en-US" sz="1200" i="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𝜉_𝑛=0</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Với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mỗi</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điểm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nằm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trong</a:t>
                </a:r>
                <a:r>
                  <a:rPr lang="en-US" sz="1200"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vùng</a:t>
                </a:r>
                <a:r>
                  <a:rPr lang="en-US" sz="1200" i="1" kern="1200" dirty="0">
                    <a:solidFill>
                      <a:schemeClr val="tx1"/>
                    </a:solidFill>
                    <a:effectLst/>
                    <a:latin typeface="+mn-lt"/>
                    <a:ea typeface="+mn-ea"/>
                    <a:cs typeface="+mn-cs"/>
                  </a:rPr>
                  <a:t> </a:t>
                </a:r>
                <a:r>
                  <a:rPr lang="en-US" sz="1200" i="1" kern="1200" dirty="0" err="1">
                    <a:solidFill>
                      <a:schemeClr val="tx1"/>
                    </a:solidFill>
                    <a:effectLst/>
                    <a:latin typeface="+mn-lt"/>
                    <a:ea typeface="+mn-ea"/>
                    <a:cs typeface="+mn-cs"/>
                  </a:rPr>
                  <a:t>không</a:t>
                </a:r>
                <a:r>
                  <a:rPr lang="en-US" sz="1200" i="1" kern="1200" dirty="0">
                    <a:solidFill>
                      <a:schemeClr val="tx1"/>
                    </a:solidFill>
                    <a:effectLst/>
                    <a:latin typeface="+mn-lt"/>
                    <a:ea typeface="+mn-ea"/>
                    <a:cs typeface="+mn-cs"/>
                  </a:rPr>
                  <a:t> an </a:t>
                </a:r>
                <a:r>
                  <a:rPr lang="en-US" sz="1200" i="1" kern="1200" dirty="0" err="1">
                    <a:solidFill>
                      <a:schemeClr val="tx1"/>
                    </a:solidFill>
                    <a:effectLst/>
                    <a:latin typeface="+mn-lt"/>
                    <a:ea typeface="+mn-ea"/>
                    <a:cs typeface="+mn-cs"/>
                  </a:rPr>
                  <a:t>toàn</a:t>
                </a:r>
                <a:r>
                  <a:rPr lang="en-US" sz="1200" i="1" kern="1200" dirty="0">
                    <a:solidFill>
                      <a:schemeClr val="tx1"/>
                    </a:solidFill>
                    <a:effectLst/>
                    <a:latin typeface="+mn-lt"/>
                    <a:ea typeface="+mn-ea"/>
                    <a:cs typeface="+mn-cs"/>
                  </a:rPr>
                  <a:t>(</a:t>
                </a:r>
                <a:r>
                  <a:rPr lang="en-US" sz="1200" i="1" kern="1200" dirty="0" err="1">
                    <a:solidFill>
                      <a:schemeClr val="tx1"/>
                    </a:solidFill>
                    <a:effectLst/>
                    <a:latin typeface="+mn-lt"/>
                    <a:ea typeface="+mn-ea"/>
                    <a:cs typeface="+mn-cs"/>
                  </a:rPr>
                  <a:t>nằm</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ve</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phía</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sai</a:t>
                </a:r>
                <a:r>
                  <a:rPr lang="en-US" sz="1200" i="1" kern="1200" baseline="0" dirty="0">
                    <a:solidFill>
                      <a:schemeClr val="tx1"/>
                    </a:solidFill>
                    <a:effectLst/>
                    <a:latin typeface="+mn-lt"/>
                    <a:ea typeface="+mn-ea"/>
                    <a:cs typeface="+mn-cs"/>
                  </a:rPr>
                  <a:t> </a:t>
                </a:r>
                <a:r>
                  <a:rPr lang="en-US" sz="1200" i="1" kern="1200" baseline="0" dirty="0" err="1">
                    <a:solidFill>
                      <a:schemeClr val="tx1"/>
                    </a:solidFill>
                    <a:effectLst/>
                    <a:latin typeface="+mn-lt"/>
                    <a:ea typeface="+mn-ea"/>
                    <a:cs typeface="+mn-cs"/>
                  </a:rPr>
                  <a:t>của</a:t>
                </a:r>
                <a:r>
                  <a:rPr lang="en-US" sz="1200" i="1" kern="1200" baseline="0" dirty="0">
                    <a:solidFill>
                      <a:schemeClr val="tx1"/>
                    </a:solidFill>
                    <a:effectLst/>
                    <a:latin typeface="+mn-lt"/>
                    <a:ea typeface="+mn-ea"/>
                    <a:cs typeface="+mn-cs"/>
                  </a:rPr>
                  <a:t> margin)</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như</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𝑥_1  ℎ𝑎𝑦 𝑥_3</a:t>
                </a:r>
                <a:r>
                  <a:rPr lang="en-US" sz="1200" kern="1200" dirty="0">
                    <a:solidFill>
                      <a:schemeClr val="tx1"/>
                    </a:solidFill>
                    <a:effectLst/>
                    <a:latin typeface="+mn-lt"/>
                    <a:ea typeface="+mn-ea"/>
                    <a:cs typeface="+mn-cs"/>
                  </a:rPr>
                  <a:t>, ta </a:t>
                </a:r>
                <a:r>
                  <a:rPr lang="en-US" sz="1200" kern="1200" dirty="0" err="1">
                    <a:solidFill>
                      <a:schemeClr val="tx1"/>
                    </a:solidFill>
                    <a:effectLst/>
                    <a:latin typeface="+mn-lt"/>
                    <a:ea typeface="+mn-ea"/>
                    <a:cs typeface="+mn-cs"/>
                  </a:rPr>
                  <a:t>có</a:t>
                </a:r>
                <a:r>
                  <a:rPr lang="en-US" sz="1200" kern="1200" dirty="0">
                    <a:solidFill>
                      <a:schemeClr val="tx1"/>
                    </a:solidFill>
                    <a:effectLst/>
                    <a:latin typeface="+mn-lt"/>
                    <a:ea typeface="+mn-ea"/>
                    <a:cs typeface="+mn-cs"/>
                  </a:rPr>
                  <a:t> </a:t>
                </a:r>
                <a:r>
                  <a:rPr lang="en-US" sz="1200" i="0" kern="1200">
                    <a:solidFill>
                      <a:schemeClr val="tx1"/>
                    </a:solidFill>
                    <a:effectLst/>
                    <a:latin typeface="+mn-lt"/>
                    <a:ea typeface="+mn-ea"/>
                    <a:cs typeface="+mn-cs"/>
                  </a:rPr>
                  <a:t>𝜉_𝑛&gt;0</a:t>
                </a:r>
                <a:r>
                  <a:rPr lang="en-US" sz="1200" kern="1200" dirty="0">
                    <a:solidFill>
                      <a:schemeClr val="tx1"/>
                    </a:solidFill>
                    <a:effectLst/>
                    <a:latin typeface="+mn-lt"/>
                    <a:ea typeface="+mn-ea"/>
                    <a:cs typeface="+mn-cs"/>
                  </a:rPr>
                  <a: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kern="1200" baseline="0" dirty="0" err="1">
                    <a:solidFill>
                      <a:schemeClr val="tx1"/>
                    </a:solidFill>
                    <a:latin typeface="+mn-lt"/>
                    <a:ea typeface="+mn-ea"/>
                    <a:cs typeface="+mn-cs"/>
                  </a:rPr>
                  <a:t>Tất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nhiên</a:t>
                </a:r>
                <a:r>
                  <a:rPr lang="en-US" sz="1200" b="0" i="0" u="none" strike="noStrike" kern="1200" baseline="0" dirty="0">
                    <a:solidFill>
                      <a:schemeClr val="tx1"/>
                    </a:solidFill>
                    <a:latin typeface="+mn-lt"/>
                    <a:ea typeface="+mn-ea"/>
                    <a:cs typeface="+mn-cs"/>
                  </a:rPr>
                  <a:t> s</a:t>
                </a:r>
                <a:r>
                  <a:rPr lang="vi-VN" sz="1200" b="0" i="0" u="none" strike="noStrike" kern="1200" baseline="0" dirty="0">
                    <a:solidFill>
                      <a:schemeClr val="tx1"/>
                    </a:solidFill>
                    <a:latin typeface="+mn-lt"/>
                    <a:ea typeface="+mn-ea"/>
                    <a:cs typeface="+mn-cs"/>
                  </a:rPr>
                  <a:t>ư</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hy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sinh</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này</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phải</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xảy</a:t>
                </a:r>
                <a:r>
                  <a:rPr lang="en-US" sz="1200" b="0" i="0" u="none" strike="noStrike" kern="1200" baseline="0" dirty="0">
                    <a:solidFill>
                      <a:schemeClr val="tx1"/>
                    </a:solidFill>
                    <a:latin typeface="+mn-lt"/>
                    <a:ea typeface="+mn-ea"/>
                    <a:cs typeface="+mn-cs"/>
                  </a:rPr>
                  <a:t> ra </a:t>
                </a:r>
                <a:r>
                  <a:rPr lang="en-US" sz="1200" b="0" i="0" u="none" strike="noStrike" kern="1200" baseline="0" dirty="0" err="1">
                    <a:solidFill>
                      <a:schemeClr val="tx1"/>
                    </a:solidFill>
                    <a:latin typeface="+mn-lt"/>
                    <a:ea typeface="+mn-ea"/>
                    <a:cs typeface="+mn-cs"/>
                  </a:rPr>
                  <a:t>ít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nhất</a:t>
                </a:r>
                <a:r>
                  <a:rPr lang="en-US" sz="1200" b="0" i="0" u="none" strike="noStrike" kern="1200" baseline="0" dirty="0">
                    <a:solidFill>
                      <a:schemeClr val="tx1"/>
                    </a:solidFill>
                    <a:latin typeface="+mn-lt"/>
                    <a:ea typeface="+mn-ea"/>
                    <a:cs typeface="+mn-cs"/>
                  </a:rPr>
                  <a:t> có </a:t>
                </a:r>
                <a:r>
                  <a:rPr lang="en-US" sz="1200" b="0" i="0" u="none" strike="noStrike" kern="1200" baseline="0" dirty="0" err="1">
                    <a:solidFill>
                      <a:schemeClr val="tx1"/>
                    </a:solidFill>
                    <a:latin typeface="+mn-lt"/>
                    <a:ea typeface="+mn-ea"/>
                    <a:cs typeface="+mn-cs"/>
                  </a:rPr>
                  <a:t>thê</a:t>
                </a:r>
                <a:r>
                  <a:rPr lang="en-US" sz="1200" b="0" i="0" u="none" strike="noStrike" kern="1200" baseline="0" dirty="0">
                    <a:solidFill>
                      <a:schemeClr val="tx1"/>
                    </a:solidFill>
                    <a:latin typeface="+mn-lt"/>
                    <a:ea typeface="+mn-ea"/>
                    <a:cs typeface="+mn-cs"/>
                  </a:rPr>
                  <a:t>̉</a:t>
                </a:r>
              </a:p>
              <a:p>
                <a:endParaRPr lang="en-US" dirty="0"/>
              </a:p>
            </p:txBody>
          </p:sp>
        </mc:Fallback>
      </mc:AlternateContent>
      <p:sp>
        <p:nvSpPr>
          <p:cNvPr id="4" name="Chỗ dành sẵn cho Số hiệu Bản chiếu 3"/>
          <p:cNvSpPr>
            <a:spLocks noGrp="1"/>
          </p:cNvSpPr>
          <p:nvPr>
            <p:ph type="sldNum" sz="quarter" idx="5"/>
          </p:nvPr>
        </p:nvSpPr>
        <p:spPr/>
        <p:txBody>
          <a:bodyPr/>
          <a:lstStyle/>
          <a:p>
            <a:fld id="{E0103891-D0FE-4A62-B78F-756E6DF4C90B}" type="slidenum">
              <a:rPr lang="en-US" smtClean="0"/>
              <a:t>19</a:t>
            </a:fld>
            <a:endParaRPr lang="en-US"/>
          </a:p>
        </p:txBody>
      </p:sp>
    </p:spTree>
    <p:extLst>
      <p:ext uri="{BB962C8B-B14F-4D97-AF65-F5344CB8AC3E}">
        <p14:creationId xmlns:p14="http://schemas.microsoft.com/office/powerpoint/2010/main" val="1884557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Chỗ dành sẵn cho Ghi chú 2"/>
              <p:cNvSpPr>
                <a:spLocks noGrp="1"/>
              </p:cNvSpPr>
              <p:nvPr>
                <p:ph type="body" idx="1"/>
              </p:nvPr>
            </p:nvSpPr>
            <p:spPr/>
            <p:txBody>
              <a:bodyPr/>
              <a:lstStyle/>
              <a:p>
                <a:pPr marL="171450" indent="-171450">
                  <a:buFontTx/>
                  <a:buChar char="-"/>
                </a:pPr>
                <a:r>
                  <a:rPr lang="en-US" noProof="1"/>
                  <a:t>C là một hằng số d</a:t>
                </a:r>
                <a:r>
                  <a:rPr lang="vi-VN" noProof="1"/>
                  <a:t>ư</a:t>
                </a:r>
                <a:r>
                  <a:rPr lang="en-US" noProof="1"/>
                  <a:t>ơng đ</a:t>
                </a:r>
                <a:r>
                  <a:rPr lang="vi-VN" noProof="1"/>
                  <a:t>ư</a:t>
                </a:r>
                <a:r>
                  <a:rPr lang="en-US" noProof="1"/>
                  <a:t>ợc dùng để điều chỉnh tầm quan trọng giữa margin và s</a:t>
                </a:r>
                <a:r>
                  <a:rPr lang="vi-VN" noProof="1"/>
                  <a:t>ư</a:t>
                </a:r>
                <a:r>
                  <a:rPr lang="en-US" noProof="1"/>
                  <a:t>̣ hy sinh</a:t>
                </a:r>
              </a:p>
              <a:p>
                <a:pPr marL="171450" indent="-171450">
                  <a:buFontTx/>
                  <a:buChar char="-"/>
                </a:pPr>
                <a:r>
                  <a:rPr lang="vi-VN" sz="1200" b="0" i="0" kern="1200" dirty="0" err="1">
                    <a:solidFill>
                      <a:schemeClr val="tx1"/>
                    </a:solidFill>
                    <a:effectLst/>
                    <a:latin typeface="+mn-lt"/>
                    <a:ea typeface="+mn-ea"/>
                    <a:cs typeface="+mn-cs"/>
                  </a:rPr>
                  <a:t>Nếu</a:t>
                </a:r>
                <a:r>
                  <a:rPr lang="vi-VN" sz="1200" b="0" i="0" kern="1200" dirty="0">
                    <a:solidFill>
                      <a:schemeClr val="tx1"/>
                    </a:solidFill>
                    <a:effectLst/>
                    <a:latin typeface="+mn-lt"/>
                    <a:ea typeface="+mn-ea"/>
                    <a:cs typeface="+mn-cs"/>
                  </a:rPr>
                  <a:t> C </a:t>
                </a:r>
                <a:r>
                  <a:rPr lang="vi-VN" sz="1200" b="0" i="0" kern="1200" dirty="0" err="1">
                    <a:solidFill>
                      <a:schemeClr val="tx1"/>
                    </a:solidFill>
                    <a:effectLst/>
                    <a:latin typeface="+mn-lt"/>
                    <a:ea typeface="+mn-ea"/>
                    <a:cs typeface="+mn-cs"/>
                  </a:rPr>
                  <a:t>nhỏ</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việc</a:t>
                </a:r>
                <a:r>
                  <a:rPr lang="vi-VN" sz="1200" b="0" i="0" kern="1200" dirty="0">
                    <a:solidFill>
                      <a:schemeClr val="tx1"/>
                    </a:solidFill>
                    <a:effectLst/>
                    <a:latin typeface="+mn-lt"/>
                    <a:ea typeface="+mn-ea"/>
                    <a:cs typeface="+mn-cs"/>
                  </a:rPr>
                  <a:t> </a:t>
                </a:r>
                <a:r>
                  <a:rPr lang="vi-VN" sz="1200" b="0" i="1" kern="1200" dirty="0" err="1">
                    <a:solidFill>
                      <a:schemeClr val="tx1"/>
                    </a:solidFill>
                    <a:effectLst/>
                    <a:latin typeface="+mn-lt"/>
                    <a:ea typeface="+mn-ea"/>
                    <a:cs typeface="+mn-cs"/>
                  </a:rPr>
                  <a:t>sự</a:t>
                </a:r>
                <a:r>
                  <a:rPr lang="vi-VN" sz="1200" b="0" i="1" kern="1200" dirty="0">
                    <a:solidFill>
                      <a:schemeClr val="tx1"/>
                    </a:solidFill>
                    <a:effectLst/>
                    <a:latin typeface="+mn-lt"/>
                    <a:ea typeface="+mn-ea"/>
                    <a:cs typeface="+mn-cs"/>
                  </a:rPr>
                  <a:t> hy sinh</a:t>
                </a:r>
                <a:r>
                  <a:rPr lang="vi-VN" sz="1200" b="0" i="0" kern="1200" dirty="0">
                    <a:solidFill>
                      <a:schemeClr val="tx1"/>
                    </a:solidFill>
                    <a:effectLst/>
                    <a:latin typeface="+mn-lt"/>
                    <a:ea typeface="+mn-ea"/>
                    <a:cs typeface="+mn-cs"/>
                  </a:rPr>
                  <a:t> cao hay </a:t>
                </a:r>
                <a:r>
                  <a:rPr lang="vi-VN" sz="1200" b="0" i="0" kern="1200" dirty="0" err="1">
                    <a:solidFill>
                      <a:schemeClr val="tx1"/>
                    </a:solidFill>
                    <a:effectLst/>
                    <a:latin typeface="+mn-lt"/>
                    <a:ea typeface="+mn-ea"/>
                    <a:cs typeface="+mn-cs"/>
                  </a:rPr>
                  <a:t>thấp</a:t>
                </a:r>
                <a:r>
                  <a:rPr lang="vi-VN" sz="1200" b="0" i="0" kern="1200" dirty="0">
                    <a:solidFill>
                      <a:schemeClr val="tx1"/>
                    </a:solidFill>
                    <a:effectLst/>
                    <a:latin typeface="+mn-lt"/>
                    <a:ea typeface="+mn-ea"/>
                    <a:cs typeface="+mn-cs"/>
                  </a:rPr>
                  <a:t> không gây </a:t>
                </a:r>
                <a:r>
                  <a:rPr lang="vi-VN" sz="1200" b="0" i="0" kern="1200" dirty="0" err="1">
                    <a:solidFill>
                      <a:schemeClr val="tx1"/>
                    </a:solidFill>
                    <a:effectLst/>
                    <a:latin typeface="+mn-lt"/>
                    <a:ea typeface="+mn-ea"/>
                    <a:cs typeface="+mn-cs"/>
                  </a:rPr>
                  <a:t>ảnh</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hưởng</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nhiều</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tới</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giá</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trị</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của</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hàm</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mục</a:t>
                </a:r>
                <a:r>
                  <a:rPr lang="vi-VN" sz="1200" b="0" i="0" kern="1200" dirty="0">
                    <a:solidFill>
                      <a:schemeClr val="tx1"/>
                    </a:solidFill>
                    <a:effectLst/>
                    <a:latin typeface="+mn-lt"/>
                    <a:ea typeface="+mn-ea"/>
                    <a:cs typeface="+mn-cs"/>
                  </a:rPr>
                  <a:t> tiêu, </a:t>
                </a:r>
                <a:r>
                  <a:rPr lang="vi-VN" sz="1200" b="0" i="0" kern="1200" dirty="0" err="1">
                    <a:solidFill>
                      <a:schemeClr val="tx1"/>
                    </a:solidFill>
                    <a:effectLst/>
                    <a:latin typeface="+mn-lt"/>
                    <a:ea typeface="+mn-ea"/>
                    <a:cs typeface="+mn-cs"/>
                  </a:rPr>
                  <a:t>thuật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toán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sẽ</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điều</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chỉnh</a:t>
                </a:r>
                <a:r>
                  <a:rPr lang="vi-VN" sz="1200" b="0" i="0" kern="1200" dirty="0">
                    <a:solidFill>
                      <a:schemeClr val="tx1"/>
                    </a:solidFill>
                    <a:effectLst/>
                    <a:latin typeface="+mn-lt"/>
                    <a:ea typeface="+mn-ea"/>
                    <a:cs typeface="+mn-cs"/>
                  </a:rPr>
                  <a:t> sao cho </a:t>
                </a:r>
                <a14:m>
                  <m:oMath xmlns:m="http://schemas.openxmlformats.org/officeDocument/2006/math">
                    <m:sSubSup>
                      <m:sSubSupPr>
                        <m:ctrlPr>
                          <a:rPr lang="en-US" sz="1200" i="1" noProof="1" dirty="0" smtClean="0">
                            <a:solidFill>
                              <a:schemeClr val="tx1"/>
                            </a:solidFill>
                            <a:latin typeface="Cambria Math" panose="02040503050406030204" pitchFamily="18" charset="0"/>
                          </a:rPr>
                        </m:ctrlPr>
                      </m:sSubSupPr>
                      <m:e>
                        <m:d>
                          <m:dPr>
                            <m:begChr m:val="‖"/>
                            <m:endChr m:val="‖"/>
                            <m:ctrlPr>
                              <a:rPr lang="en-US" sz="1200" i="1" noProof="1" dirty="0" smtClean="0">
                                <a:solidFill>
                                  <a:schemeClr val="tx1"/>
                                </a:solidFill>
                                <a:latin typeface="Cambria Math" panose="02040503050406030204" pitchFamily="18" charset="0"/>
                              </a:rPr>
                            </m:ctrlPr>
                          </m:dPr>
                          <m:e>
                            <m:r>
                              <a:rPr lang="en-US" sz="1200" i="1" noProof="1" dirty="0" smtClean="0">
                                <a:solidFill>
                                  <a:schemeClr val="tx1"/>
                                </a:solidFill>
                                <a:latin typeface="Cambria Math" panose="02040503050406030204" pitchFamily="18" charset="0"/>
                              </a:rPr>
                              <m:t>𝑤</m:t>
                            </m:r>
                          </m:e>
                        </m:d>
                      </m:e>
                      <m:sub>
                        <m:r>
                          <a:rPr lang="en-US" sz="1200" i="1" noProof="1" dirty="0" smtClean="0">
                            <a:solidFill>
                              <a:schemeClr val="tx1"/>
                            </a:solidFill>
                            <a:latin typeface="Cambria Math" panose="02040503050406030204" pitchFamily="18" charset="0"/>
                          </a:rPr>
                          <m:t>2</m:t>
                        </m:r>
                      </m:sub>
                      <m:sup>
                        <m:r>
                          <a:rPr lang="en-US" sz="1200" i="1" noProof="1" dirty="0" smtClean="0">
                            <a:solidFill>
                              <a:schemeClr val="tx1"/>
                            </a:solidFill>
                            <a:latin typeface="Cambria Math" panose="02040503050406030204" pitchFamily="18" charset="0"/>
                          </a:rPr>
                          <m:t>2</m:t>
                        </m:r>
                      </m:sup>
                    </m:sSubSup>
                  </m:oMath>
                </a14:m>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là</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nhỏ</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nhất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tức</a:t>
                </a:r>
                <a:r>
                  <a:rPr lang="vi-VN" sz="1200" b="0" i="0" kern="1200" dirty="0">
                    <a:solidFill>
                      <a:schemeClr val="tx1"/>
                    </a:solidFill>
                    <a:effectLst/>
                    <a:latin typeface="+mn-lt"/>
                    <a:ea typeface="+mn-ea"/>
                    <a:cs typeface="+mn-cs"/>
                  </a:rPr>
                  <a:t> </a:t>
                </a:r>
                <a:r>
                  <a:rPr lang="vi-VN" sz="1200" b="0" i="1" kern="1200" dirty="0" err="1">
                    <a:solidFill>
                      <a:schemeClr val="tx1"/>
                    </a:solidFill>
                    <a:effectLst/>
                    <a:latin typeface="+mn-lt"/>
                    <a:ea typeface="+mn-ea"/>
                    <a:cs typeface="+mn-cs"/>
                  </a:rPr>
                  <a:t>margin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là</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lớn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nhất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điều</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sẽ</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dẫn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tới</a:t>
                </a:r>
                <a:r>
                  <a:rPr lang="vi-VN" sz="1200" b="0" i="0" kern="1200" dirty="0">
                    <a:solidFill>
                      <a:schemeClr val="tx1"/>
                    </a:solidFill>
                    <a:effectLst/>
                    <a:latin typeface="+mn-lt"/>
                    <a:ea typeface="+mn-ea"/>
                    <a:cs typeface="+mn-cs"/>
                  </a:rPr>
                  <a:t> </a:t>
                </a:r>
                <a14:m>
                  <m:oMath xmlns:m="http://schemas.openxmlformats.org/officeDocument/2006/math">
                    <m:nary>
                      <m:naryPr>
                        <m:chr m:val="∑"/>
                        <m:limLoc m:val="undOvr"/>
                        <m:ctrlPr>
                          <a:rPr lang="en-US" sz="1200" i="1" noProof="1" dirty="0" smtClean="0">
                            <a:solidFill>
                              <a:schemeClr val="tx1"/>
                            </a:solidFill>
                            <a:latin typeface="Cambria Math" panose="02040503050406030204" pitchFamily="18" charset="0"/>
                          </a:rPr>
                        </m:ctrlPr>
                      </m:naryPr>
                      <m:sub>
                        <m:r>
                          <a:rPr lang="en-US" sz="1200" i="1" noProof="1" dirty="0" smtClean="0">
                            <a:solidFill>
                              <a:schemeClr val="tx1"/>
                            </a:solidFill>
                            <a:latin typeface="Cambria Math" panose="02040503050406030204" pitchFamily="18" charset="0"/>
                          </a:rPr>
                          <m:t>𝑛</m:t>
                        </m:r>
                        <m:r>
                          <a:rPr lang="en-US" sz="1200" i="1" noProof="1" dirty="0" smtClean="0">
                            <a:solidFill>
                              <a:schemeClr val="tx1"/>
                            </a:solidFill>
                            <a:latin typeface="Cambria Math" panose="02040503050406030204" pitchFamily="18" charset="0"/>
                          </a:rPr>
                          <m:t>=</m:t>
                        </m:r>
                        <m:r>
                          <a:rPr lang="en-US" sz="1200" i="1" noProof="1" dirty="0" smtClean="0">
                            <a:solidFill>
                              <a:schemeClr val="tx1"/>
                            </a:solidFill>
                            <a:latin typeface="Cambria Math" panose="02040503050406030204" pitchFamily="18" charset="0"/>
                          </a:rPr>
                          <m:t>1</m:t>
                        </m:r>
                      </m:sub>
                      <m:sup>
                        <m:r>
                          <a:rPr lang="en-US" sz="1200" i="1" noProof="1" dirty="0" smtClean="0">
                            <a:solidFill>
                              <a:schemeClr val="tx1"/>
                            </a:solidFill>
                            <a:latin typeface="Cambria Math" panose="02040503050406030204" pitchFamily="18" charset="0"/>
                          </a:rPr>
                          <m:t>𝑁</m:t>
                        </m:r>
                      </m:sup>
                      <m:e>
                        <m:sSub>
                          <m:sSubPr>
                            <m:ctrlPr>
                              <a:rPr lang="en-US" sz="1200" i="1" noProof="1" dirty="0" smtClean="0">
                                <a:solidFill>
                                  <a:schemeClr val="tx1"/>
                                </a:solidFill>
                                <a:latin typeface="Cambria Math" panose="02040503050406030204" pitchFamily="18" charset="0"/>
                              </a:rPr>
                            </m:ctrlPr>
                          </m:sSubPr>
                          <m:e>
                            <m:r>
                              <a:rPr lang="en-US" sz="1200" i="1" noProof="1" dirty="0" smtClean="0">
                                <a:solidFill>
                                  <a:schemeClr val="tx1"/>
                                </a:solidFill>
                                <a:latin typeface="Cambria Math" panose="02040503050406030204" pitchFamily="18" charset="0"/>
                              </a:rPr>
                              <m:t>𝜉</m:t>
                            </m:r>
                          </m:e>
                          <m:sub>
                            <m:r>
                              <a:rPr lang="en-US" sz="1200" i="1" noProof="1" dirty="0" smtClean="0">
                                <a:solidFill>
                                  <a:schemeClr val="tx1"/>
                                </a:solidFill>
                                <a:latin typeface="Cambria Math" panose="02040503050406030204" pitchFamily="18" charset="0"/>
                              </a:rPr>
                              <m:t>𝑛</m:t>
                            </m:r>
                          </m:sub>
                        </m:sSub>
                      </m:e>
                    </m:nary>
                  </m:oMath>
                </a14:m>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sẽ</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lớn</a:t>
                </a:r>
                <a:r>
                  <a:rPr lang="vi-VN" sz="1200" b="0" i="0" kern="1200" dirty="0">
                    <a:solidFill>
                      <a:schemeClr val="tx1"/>
                    </a:solidFill>
                    <a:effectLst/>
                    <a:latin typeface="+mn-lt"/>
                    <a:ea typeface="+mn-ea"/>
                    <a:cs typeface="+mn-cs"/>
                  </a:rPr>
                  <a:t> theo. </a:t>
                </a:r>
                <a:r>
                  <a:rPr lang="vi-VN" sz="1200" b="0" i="0" kern="1200" dirty="0" err="1">
                    <a:solidFill>
                      <a:schemeClr val="tx1"/>
                    </a:solidFill>
                    <a:effectLst/>
                    <a:latin typeface="+mn-lt"/>
                    <a:ea typeface="+mn-ea"/>
                    <a:cs typeface="+mn-cs"/>
                  </a:rPr>
                  <a:t>Ngược</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lại</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nếu</a:t>
                </a:r>
                <a:r>
                  <a:rPr lang="vi-VN" sz="1200" b="0" i="0" kern="1200" dirty="0">
                    <a:solidFill>
                      <a:schemeClr val="tx1"/>
                    </a:solidFill>
                    <a:effectLst/>
                    <a:latin typeface="+mn-lt"/>
                    <a:ea typeface="+mn-ea"/>
                    <a:cs typeface="+mn-cs"/>
                  </a:rPr>
                  <a:t> C </a:t>
                </a:r>
                <a:r>
                  <a:rPr lang="vi-VN" sz="1200" b="0" i="0" kern="1200" dirty="0" err="1">
                    <a:solidFill>
                      <a:schemeClr val="tx1"/>
                    </a:solidFill>
                    <a:effectLst/>
                    <a:latin typeface="+mn-lt"/>
                    <a:ea typeface="+mn-ea"/>
                    <a:cs typeface="+mn-cs"/>
                  </a:rPr>
                  <a:t>quá</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lớn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để</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hàm</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mục</a:t>
                </a:r>
                <a:r>
                  <a:rPr lang="vi-VN" sz="1200" b="0" i="0" kern="1200" dirty="0">
                    <a:solidFill>
                      <a:schemeClr val="tx1"/>
                    </a:solidFill>
                    <a:effectLst/>
                    <a:latin typeface="+mn-lt"/>
                    <a:ea typeface="+mn-ea"/>
                    <a:cs typeface="+mn-cs"/>
                  </a:rPr>
                  <a:t> tiêu </a:t>
                </a:r>
                <a:r>
                  <a:rPr lang="vi-VN" sz="1200" b="0" i="0" kern="1200" dirty="0" err="1">
                    <a:solidFill>
                      <a:schemeClr val="tx1"/>
                    </a:solidFill>
                    <a:effectLst/>
                    <a:latin typeface="+mn-lt"/>
                    <a:ea typeface="+mn-ea"/>
                    <a:cs typeface="+mn-cs"/>
                  </a:rPr>
                  <a:t>đạt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giá</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trị</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nhỏ</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nhất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thuật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toán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sẽ</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tập</a:t>
                </a:r>
                <a:r>
                  <a:rPr lang="vi-VN" sz="1200" b="0" i="0" kern="1200" dirty="0">
                    <a:solidFill>
                      <a:schemeClr val="tx1"/>
                    </a:solidFill>
                    <a:effectLst/>
                    <a:latin typeface="+mn-lt"/>
                    <a:ea typeface="+mn-ea"/>
                    <a:cs typeface="+mn-cs"/>
                  </a:rPr>
                  <a:t> trung </a:t>
                </a:r>
                <a:r>
                  <a:rPr lang="vi-VN" sz="1200" b="0" i="0" kern="1200" dirty="0" err="1">
                    <a:solidFill>
                      <a:schemeClr val="tx1"/>
                    </a:solidFill>
                    <a:effectLst/>
                    <a:latin typeface="+mn-lt"/>
                    <a:ea typeface="+mn-ea"/>
                    <a:cs typeface="+mn-cs"/>
                  </a:rPr>
                  <a:t>vào</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làm</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giảm</a:t>
                </a:r>
                <a:r>
                  <a:rPr lang="vi-VN" sz="1200" b="0" i="0" kern="1200" dirty="0">
                    <a:solidFill>
                      <a:schemeClr val="tx1"/>
                    </a:solidFill>
                    <a:effectLst/>
                    <a:latin typeface="+mn-lt"/>
                    <a:ea typeface="+mn-ea"/>
                    <a:cs typeface="+mn-cs"/>
                  </a:rPr>
                  <a:t> </a:t>
                </a:r>
                <a14:m>
                  <m:oMath xmlns:m="http://schemas.openxmlformats.org/officeDocument/2006/math">
                    <m:nary>
                      <m:naryPr>
                        <m:chr m:val="∑"/>
                        <m:limLoc m:val="undOvr"/>
                        <m:ctrlPr>
                          <a:rPr lang="en-US" sz="1200" i="1" noProof="1" dirty="0" smtClean="0">
                            <a:solidFill>
                              <a:schemeClr val="tx1"/>
                            </a:solidFill>
                            <a:latin typeface="Cambria Math" panose="02040503050406030204" pitchFamily="18" charset="0"/>
                          </a:rPr>
                        </m:ctrlPr>
                      </m:naryPr>
                      <m:sub>
                        <m:r>
                          <a:rPr lang="en-US" sz="1200" i="1" noProof="1" dirty="0" smtClean="0">
                            <a:solidFill>
                              <a:schemeClr val="tx1"/>
                            </a:solidFill>
                            <a:latin typeface="Cambria Math" panose="02040503050406030204" pitchFamily="18" charset="0"/>
                          </a:rPr>
                          <m:t>𝑛</m:t>
                        </m:r>
                        <m:r>
                          <a:rPr lang="en-US" sz="1200" i="1" noProof="1" dirty="0" smtClean="0">
                            <a:solidFill>
                              <a:schemeClr val="tx1"/>
                            </a:solidFill>
                            <a:latin typeface="Cambria Math" panose="02040503050406030204" pitchFamily="18" charset="0"/>
                          </a:rPr>
                          <m:t>=</m:t>
                        </m:r>
                        <m:r>
                          <a:rPr lang="en-US" sz="1200" i="1" noProof="1" dirty="0" smtClean="0">
                            <a:solidFill>
                              <a:schemeClr val="tx1"/>
                            </a:solidFill>
                            <a:latin typeface="Cambria Math" panose="02040503050406030204" pitchFamily="18" charset="0"/>
                          </a:rPr>
                          <m:t>1</m:t>
                        </m:r>
                      </m:sub>
                      <m:sup>
                        <m:r>
                          <a:rPr lang="en-US" sz="1200" i="1" noProof="1" dirty="0" smtClean="0">
                            <a:solidFill>
                              <a:schemeClr val="tx1"/>
                            </a:solidFill>
                            <a:latin typeface="Cambria Math" panose="02040503050406030204" pitchFamily="18" charset="0"/>
                          </a:rPr>
                          <m:t>𝑁</m:t>
                        </m:r>
                      </m:sup>
                      <m:e>
                        <m:sSub>
                          <m:sSubPr>
                            <m:ctrlPr>
                              <a:rPr lang="en-US" sz="1200" i="1" noProof="1" dirty="0" smtClean="0">
                                <a:solidFill>
                                  <a:schemeClr val="tx1"/>
                                </a:solidFill>
                                <a:latin typeface="Cambria Math" panose="02040503050406030204" pitchFamily="18" charset="0"/>
                              </a:rPr>
                            </m:ctrlPr>
                          </m:sSubPr>
                          <m:e>
                            <m:r>
                              <a:rPr lang="en-US" sz="1200" i="1" noProof="1" dirty="0" smtClean="0">
                                <a:solidFill>
                                  <a:schemeClr val="tx1"/>
                                </a:solidFill>
                                <a:latin typeface="Cambria Math" panose="02040503050406030204" pitchFamily="18" charset="0"/>
                              </a:rPr>
                              <m:t>𝜉</m:t>
                            </m:r>
                          </m:e>
                          <m:sub>
                            <m:r>
                              <a:rPr lang="en-US" sz="1200" i="1" noProof="1" dirty="0" smtClean="0">
                                <a:solidFill>
                                  <a:schemeClr val="tx1"/>
                                </a:solidFill>
                                <a:latin typeface="Cambria Math" panose="02040503050406030204" pitchFamily="18" charset="0"/>
                              </a:rPr>
                              <m:t>𝑛</m:t>
                            </m:r>
                          </m:sub>
                        </m:sSub>
                      </m:e>
                    </m:nary>
                  </m:oMath>
                </a14:m>
                <a:r>
                  <a:rPr lang="vi-VN" sz="1200" b="0" i="0" kern="1200" dirty="0">
                    <a:solidFill>
                      <a:schemeClr val="tx1"/>
                    </a:solidFill>
                    <a:effectLst/>
                    <a:latin typeface="+mn-lt"/>
                    <a:ea typeface="+mn-ea"/>
                    <a:cs typeface="+mn-cs"/>
                  </a:rPr>
                  <a:t>. Trong </a:t>
                </a:r>
                <a:r>
                  <a:rPr lang="vi-VN" sz="1200" b="0" i="0" kern="1200" dirty="0" err="1">
                    <a:solidFill>
                      <a:schemeClr val="tx1"/>
                    </a:solidFill>
                    <a:effectLst/>
                    <a:latin typeface="+mn-lt"/>
                    <a:ea typeface="+mn-ea"/>
                    <a:cs typeface="+mn-cs"/>
                  </a:rPr>
                  <a:t>trường</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hợp</a:t>
                </a:r>
                <a:r>
                  <a:rPr lang="vi-VN" sz="1200" b="0" i="0" kern="1200" dirty="0">
                    <a:solidFill>
                      <a:schemeClr val="tx1"/>
                    </a:solidFill>
                    <a:effectLst/>
                    <a:latin typeface="+mn-lt"/>
                    <a:ea typeface="+mn-ea"/>
                    <a:cs typeface="+mn-cs"/>
                  </a:rPr>
                  <a:t> C </a:t>
                </a:r>
                <a:r>
                  <a:rPr lang="vi-VN" sz="1200" b="0" i="0" kern="1200" dirty="0" err="1">
                    <a:solidFill>
                      <a:schemeClr val="tx1"/>
                    </a:solidFill>
                    <a:effectLst/>
                    <a:latin typeface="+mn-lt"/>
                    <a:ea typeface="+mn-ea"/>
                    <a:cs typeface="+mn-cs"/>
                  </a:rPr>
                  <a:t>rất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rất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lớn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và</a:t>
                </a:r>
                <a:r>
                  <a:rPr lang="vi-VN" sz="1200" b="0" i="0" kern="1200" dirty="0">
                    <a:solidFill>
                      <a:schemeClr val="tx1"/>
                    </a:solidFill>
                    <a:effectLst/>
                    <a:latin typeface="+mn-lt"/>
                    <a:ea typeface="+mn-ea"/>
                    <a:cs typeface="+mn-cs"/>
                  </a:rPr>
                  <a:t> hai </a:t>
                </a:r>
                <a:r>
                  <a:rPr lang="vi-VN" sz="1200" b="0" i="0" kern="1200" dirty="0" err="1">
                    <a:solidFill>
                      <a:schemeClr val="tx1"/>
                    </a:solidFill>
                    <a:effectLst/>
                    <a:latin typeface="+mn-lt"/>
                    <a:ea typeface="+mn-ea"/>
                    <a:cs typeface="+mn-cs"/>
                  </a:rPr>
                  <a:t>classes</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là</a:t>
                </a:r>
                <a:r>
                  <a:rPr lang="vi-VN" sz="1200" b="0" i="0" kern="1200" dirty="0">
                    <a:solidFill>
                      <a:schemeClr val="tx1"/>
                    </a:solidFill>
                    <a:effectLst/>
                    <a:latin typeface="+mn-lt"/>
                    <a:ea typeface="+mn-ea"/>
                    <a:cs typeface="+mn-cs"/>
                  </a:rPr>
                  <a:t> </a:t>
                </a:r>
                <a:r>
                  <a:rPr lang="vi-VN" sz="1200" b="0" i="1" kern="1200" dirty="0" err="1">
                    <a:solidFill>
                      <a:schemeClr val="tx1"/>
                    </a:solidFill>
                    <a:effectLst/>
                    <a:latin typeface="+mn-lt"/>
                    <a:ea typeface="+mn-ea"/>
                    <a:cs typeface="+mn-cs"/>
                  </a:rPr>
                  <a:t>linearly</a:t>
                </a:r>
                <a:r>
                  <a:rPr lang="vi-VN" sz="1200" b="0" i="1" kern="1200" dirty="0">
                    <a:solidFill>
                      <a:schemeClr val="tx1"/>
                    </a:solidFill>
                    <a:effectLst/>
                    <a:latin typeface="+mn-lt"/>
                    <a:ea typeface="+mn-ea"/>
                    <a:cs typeface="+mn-cs"/>
                  </a:rPr>
                  <a:t> </a:t>
                </a:r>
                <a:r>
                  <a:rPr lang="vi-VN" sz="1200" b="0" i="1" kern="1200" dirty="0" err="1">
                    <a:solidFill>
                      <a:schemeClr val="tx1"/>
                    </a:solidFill>
                    <a:effectLst/>
                    <a:latin typeface="+mn-lt"/>
                    <a:ea typeface="+mn-ea"/>
                    <a:cs typeface="+mn-cs"/>
                  </a:rPr>
                  <a:t>separable</a:t>
                </a:r>
                <a:r>
                  <a:rPr lang="vi-VN" sz="1200" b="0" i="0" kern="1200" dirty="0">
                    <a:solidFill>
                      <a:schemeClr val="tx1"/>
                    </a:solidFill>
                    <a:effectLst/>
                    <a:latin typeface="+mn-lt"/>
                    <a:ea typeface="+mn-ea"/>
                    <a:cs typeface="+mn-cs"/>
                  </a:rPr>
                  <a:t>, ta </a:t>
                </a:r>
                <a:r>
                  <a:rPr lang="vi-VN" sz="1200" b="0" i="0" kern="1200" dirty="0" err="1">
                    <a:solidFill>
                      <a:schemeClr val="tx1"/>
                    </a:solidFill>
                    <a:effectLst/>
                    <a:latin typeface="+mn-lt"/>
                    <a:ea typeface="+mn-ea"/>
                    <a:cs typeface="+mn-cs"/>
                  </a:rPr>
                  <a:t>sẽ</a:t>
                </a:r>
                <a:r>
                  <a:rPr lang="vi-VN" sz="1200" b="0" i="0" kern="1200" dirty="0">
                    <a:solidFill>
                      <a:schemeClr val="tx1"/>
                    </a:solidFill>
                    <a:effectLst/>
                    <a:latin typeface="+mn-lt"/>
                    <a:ea typeface="+mn-ea"/>
                    <a:cs typeface="+mn-cs"/>
                  </a:rPr>
                  <a:t> thu </a:t>
                </a:r>
                <a:r>
                  <a:rPr lang="vi-VN" sz="1200" b="0" i="0" kern="1200" dirty="0" err="1">
                    <a:solidFill>
                      <a:schemeClr val="tx1"/>
                    </a:solidFill>
                    <a:effectLst/>
                    <a:latin typeface="+mn-lt"/>
                    <a:ea typeface="+mn-ea"/>
                    <a:cs typeface="+mn-cs"/>
                  </a:rPr>
                  <a:t>được</a:t>
                </a:r>
                <a:r>
                  <a:rPr lang="vi-VN" sz="1200" b="0" i="0" kern="1200" dirty="0">
                    <a:solidFill>
                      <a:schemeClr val="tx1"/>
                    </a:solidFill>
                    <a:effectLst/>
                    <a:latin typeface="+mn-lt"/>
                    <a:ea typeface="+mn-ea"/>
                    <a:cs typeface="+mn-cs"/>
                  </a:rPr>
                  <a:t> </a:t>
                </a:r>
                <a14:m>
                  <m:oMath xmlns:m="http://schemas.openxmlformats.org/officeDocument/2006/math">
                    <m:nary>
                      <m:naryPr>
                        <m:chr m:val="∑"/>
                        <m:limLoc m:val="undOvr"/>
                        <m:ctrlPr>
                          <a:rPr lang="en-US" sz="1200" i="1" noProof="1" dirty="0" smtClean="0">
                            <a:solidFill>
                              <a:schemeClr val="tx1"/>
                            </a:solidFill>
                            <a:latin typeface="Cambria Math" panose="02040503050406030204" pitchFamily="18" charset="0"/>
                          </a:rPr>
                        </m:ctrlPr>
                      </m:naryPr>
                      <m:sub>
                        <m:r>
                          <a:rPr lang="en-US" sz="1200" i="1" noProof="1" dirty="0" smtClean="0">
                            <a:solidFill>
                              <a:schemeClr val="tx1"/>
                            </a:solidFill>
                            <a:latin typeface="Cambria Math" panose="02040503050406030204" pitchFamily="18" charset="0"/>
                          </a:rPr>
                          <m:t>𝑛</m:t>
                        </m:r>
                        <m:r>
                          <a:rPr lang="en-US" sz="1200" i="1" noProof="1" dirty="0" smtClean="0">
                            <a:solidFill>
                              <a:schemeClr val="tx1"/>
                            </a:solidFill>
                            <a:latin typeface="Cambria Math" panose="02040503050406030204" pitchFamily="18" charset="0"/>
                          </a:rPr>
                          <m:t>=</m:t>
                        </m:r>
                        <m:r>
                          <a:rPr lang="en-US" sz="1200" i="1" noProof="1" dirty="0" smtClean="0">
                            <a:solidFill>
                              <a:schemeClr val="tx1"/>
                            </a:solidFill>
                            <a:latin typeface="Cambria Math" panose="02040503050406030204" pitchFamily="18" charset="0"/>
                          </a:rPr>
                          <m:t>1</m:t>
                        </m:r>
                      </m:sub>
                      <m:sup>
                        <m:r>
                          <a:rPr lang="en-US" sz="1200" i="1" noProof="1" dirty="0" smtClean="0">
                            <a:solidFill>
                              <a:schemeClr val="tx1"/>
                            </a:solidFill>
                            <a:latin typeface="Cambria Math" panose="02040503050406030204" pitchFamily="18" charset="0"/>
                          </a:rPr>
                          <m:t>𝑁</m:t>
                        </m:r>
                      </m:sup>
                      <m:e>
                        <m:sSub>
                          <m:sSubPr>
                            <m:ctrlPr>
                              <a:rPr lang="en-US" sz="1200" i="1" noProof="1" dirty="0" smtClean="0">
                                <a:solidFill>
                                  <a:schemeClr val="tx1"/>
                                </a:solidFill>
                                <a:latin typeface="Cambria Math" panose="02040503050406030204" pitchFamily="18" charset="0"/>
                              </a:rPr>
                            </m:ctrlPr>
                          </m:sSubPr>
                          <m:e>
                            <m:r>
                              <a:rPr lang="en-US" sz="1200" i="1" noProof="1" dirty="0" smtClean="0">
                                <a:solidFill>
                                  <a:schemeClr val="tx1"/>
                                </a:solidFill>
                                <a:latin typeface="Cambria Math" panose="02040503050406030204" pitchFamily="18" charset="0"/>
                              </a:rPr>
                              <m:t>𝜉</m:t>
                            </m:r>
                          </m:e>
                          <m:sub>
                            <m:r>
                              <a:rPr lang="en-US" sz="1200" i="1" noProof="1" dirty="0" smtClean="0">
                                <a:solidFill>
                                  <a:schemeClr val="tx1"/>
                                </a:solidFill>
                                <a:latin typeface="Cambria Math" panose="02040503050406030204" pitchFamily="18" charset="0"/>
                              </a:rPr>
                              <m:t>𝑛</m:t>
                            </m:r>
                          </m:sub>
                        </m:sSub>
                      </m:e>
                    </m:nary>
                  </m:oMath>
                </a14:m>
                <a:r>
                  <a:rPr lang="vi-VN" sz="1200" b="0" i="0" kern="1200" dirty="0">
                    <a:solidFill>
                      <a:schemeClr val="tx1"/>
                    </a:solidFill>
                    <a:effectLst/>
                    <a:latin typeface="+mn-lt"/>
                    <a:ea typeface="+mn-ea"/>
                    <a:cs typeface="+mn-cs"/>
                  </a:rPr>
                  <a:t>=0.</a:t>
                </a:r>
                <a:endParaRPr lang="en-US" sz="1200" b="0" i="0" kern="1200" dirty="0">
                  <a:solidFill>
                    <a:schemeClr val="tx1"/>
                  </a:solidFill>
                  <a:effectLst/>
                  <a:latin typeface="+mn-lt"/>
                  <a:ea typeface="+mn-ea"/>
                  <a:cs typeface="+mn-cs"/>
                </a:endParaRPr>
              </a:p>
              <a:p>
                <a:pPr marL="171450" indent="-171450">
                  <a:buFontTx/>
                  <a:buChar char="-"/>
                </a:pPr>
                <a:r>
                  <a:rPr lang="en-US" sz="1200" b="0" i="0" kern="1200" noProof="1">
                    <a:solidFill>
                      <a:schemeClr val="tx1"/>
                    </a:solidFill>
                    <a:effectLst/>
                    <a:latin typeface="+mn-lt"/>
                    <a:ea typeface="+mn-ea"/>
                    <a:cs typeface="+mn-cs"/>
                  </a:rPr>
                  <a:t>Giải bài toán tối </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u ta tìm đ</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ợc mặt phằng phân chia cần tìm. Bài toán có thể tối </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u sử dụng đối ngãu lagrange</a:t>
                </a:r>
              </a:p>
              <a:p>
                <a:pPr marL="0" indent="0">
                  <a:buFontTx/>
                  <a:buNone/>
                </a:pPr>
                <a:r>
                  <a:rPr lang="en-US" sz="1200" b="0" i="0" kern="1200" noProof="1">
                    <a:solidFill>
                      <a:schemeClr val="tx1"/>
                    </a:solidFill>
                    <a:effectLst/>
                    <a:latin typeface="+mn-lt"/>
                    <a:ea typeface="+mn-ea"/>
                    <a:cs typeface="+mn-cs"/>
                  </a:rPr>
                  <a:t>Ngoài ra, dữ liệu trong thực tế t</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ờng xảy ra nhất là hoàn toàn ko phân biệt tt, cần một hàm để ánh xạ dữ liệu, đ</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a dữ liệu trở thành phân biệt tuyến tính, thuật toán sử dụng các hàm này gọi là kernel svm, tuy nhiên do sự phức tạp và em ch</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a tìm hiểu kỹ nên em xin phép về tìm hiểu them say</a:t>
                </a:r>
                <a:endParaRPr lang="en-US" noProof="1"/>
              </a:p>
            </p:txBody>
          </p:sp>
        </mc:Choice>
        <mc:Fallback>
          <p:sp>
            <p:nvSpPr>
              <p:cNvPr id="3" name="Chỗ dành sẵn cho Ghi chú 2"/>
              <p:cNvSpPr>
                <a:spLocks noGrp="1"/>
              </p:cNvSpPr>
              <p:nvPr>
                <p:ph type="body" idx="1"/>
              </p:nvPr>
            </p:nvSpPr>
            <p:spPr/>
            <p:txBody>
              <a:bodyPr/>
              <a:lstStyle/>
              <a:p>
                <a:pPr marL="171450" indent="-171450">
                  <a:buFontTx/>
                  <a:buChar char="-"/>
                </a:pPr>
                <a:r>
                  <a:rPr lang="en-US" noProof="1"/>
                  <a:t>C là một hằng số d</a:t>
                </a:r>
                <a:r>
                  <a:rPr lang="vi-VN" noProof="1"/>
                  <a:t>ư</a:t>
                </a:r>
                <a:r>
                  <a:rPr lang="en-US" noProof="1"/>
                  <a:t>ơng đ</a:t>
                </a:r>
                <a:r>
                  <a:rPr lang="vi-VN" noProof="1"/>
                  <a:t>ư</a:t>
                </a:r>
                <a:r>
                  <a:rPr lang="en-US" noProof="1"/>
                  <a:t>ợc dùng để điều chỉnh tầm quan trọng giữa margin và s</a:t>
                </a:r>
                <a:r>
                  <a:rPr lang="vi-VN" noProof="1"/>
                  <a:t>ư</a:t>
                </a:r>
                <a:r>
                  <a:rPr lang="en-US" noProof="1"/>
                  <a:t>̣ hy sinh</a:t>
                </a:r>
              </a:p>
              <a:p>
                <a:pPr marL="171450" indent="-171450">
                  <a:buFontTx/>
                  <a:buChar char="-"/>
                </a:pPr>
                <a:r>
                  <a:rPr lang="vi-VN" sz="1200" b="0" i="0" kern="1200" dirty="0" err="1">
                    <a:solidFill>
                      <a:schemeClr val="tx1"/>
                    </a:solidFill>
                    <a:effectLst/>
                    <a:latin typeface="+mn-lt"/>
                    <a:ea typeface="+mn-ea"/>
                    <a:cs typeface="+mn-cs"/>
                  </a:rPr>
                  <a:t>Nếu</a:t>
                </a:r>
                <a:r>
                  <a:rPr lang="vi-VN" sz="1200" b="0" i="0" kern="1200" dirty="0">
                    <a:solidFill>
                      <a:schemeClr val="tx1"/>
                    </a:solidFill>
                    <a:effectLst/>
                    <a:latin typeface="+mn-lt"/>
                    <a:ea typeface="+mn-ea"/>
                    <a:cs typeface="+mn-cs"/>
                  </a:rPr>
                  <a:t> C </a:t>
                </a:r>
                <a:r>
                  <a:rPr lang="vi-VN" sz="1200" b="0" i="0" kern="1200" dirty="0" err="1">
                    <a:solidFill>
                      <a:schemeClr val="tx1"/>
                    </a:solidFill>
                    <a:effectLst/>
                    <a:latin typeface="+mn-lt"/>
                    <a:ea typeface="+mn-ea"/>
                    <a:cs typeface="+mn-cs"/>
                  </a:rPr>
                  <a:t>nhỏ</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việc</a:t>
                </a:r>
                <a:r>
                  <a:rPr lang="vi-VN" sz="1200" b="0" i="0" kern="1200" dirty="0">
                    <a:solidFill>
                      <a:schemeClr val="tx1"/>
                    </a:solidFill>
                    <a:effectLst/>
                    <a:latin typeface="+mn-lt"/>
                    <a:ea typeface="+mn-ea"/>
                    <a:cs typeface="+mn-cs"/>
                  </a:rPr>
                  <a:t> </a:t>
                </a:r>
                <a:r>
                  <a:rPr lang="vi-VN" sz="1200" b="0" i="1" kern="1200" dirty="0" err="1">
                    <a:solidFill>
                      <a:schemeClr val="tx1"/>
                    </a:solidFill>
                    <a:effectLst/>
                    <a:latin typeface="+mn-lt"/>
                    <a:ea typeface="+mn-ea"/>
                    <a:cs typeface="+mn-cs"/>
                  </a:rPr>
                  <a:t>sự</a:t>
                </a:r>
                <a:r>
                  <a:rPr lang="vi-VN" sz="1200" b="0" i="1" kern="1200" dirty="0">
                    <a:solidFill>
                      <a:schemeClr val="tx1"/>
                    </a:solidFill>
                    <a:effectLst/>
                    <a:latin typeface="+mn-lt"/>
                    <a:ea typeface="+mn-ea"/>
                    <a:cs typeface="+mn-cs"/>
                  </a:rPr>
                  <a:t> hy sinh</a:t>
                </a:r>
                <a:r>
                  <a:rPr lang="vi-VN" sz="1200" b="0" i="0" kern="1200" dirty="0">
                    <a:solidFill>
                      <a:schemeClr val="tx1"/>
                    </a:solidFill>
                    <a:effectLst/>
                    <a:latin typeface="+mn-lt"/>
                    <a:ea typeface="+mn-ea"/>
                    <a:cs typeface="+mn-cs"/>
                  </a:rPr>
                  <a:t> cao hay </a:t>
                </a:r>
                <a:r>
                  <a:rPr lang="vi-VN" sz="1200" b="0" i="0" kern="1200" dirty="0" err="1">
                    <a:solidFill>
                      <a:schemeClr val="tx1"/>
                    </a:solidFill>
                    <a:effectLst/>
                    <a:latin typeface="+mn-lt"/>
                    <a:ea typeface="+mn-ea"/>
                    <a:cs typeface="+mn-cs"/>
                  </a:rPr>
                  <a:t>thấp</a:t>
                </a:r>
                <a:r>
                  <a:rPr lang="vi-VN" sz="1200" b="0" i="0" kern="1200" dirty="0">
                    <a:solidFill>
                      <a:schemeClr val="tx1"/>
                    </a:solidFill>
                    <a:effectLst/>
                    <a:latin typeface="+mn-lt"/>
                    <a:ea typeface="+mn-ea"/>
                    <a:cs typeface="+mn-cs"/>
                  </a:rPr>
                  <a:t> không gây </a:t>
                </a:r>
                <a:r>
                  <a:rPr lang="vi-VN" sz="1200" b="0" i="0" kern="1200" dirty="0" err="1">
                    <a:solidFill>
                      <a:schemeClr val="tx1"/>
                    </a:solidFill>
                    <a:effectLst/>
                    <a:latin typeface="+mn-lt"/>
                    <a:ea typeface="+mn-ea"/>
                    <a:cs typeface="+mn-cs"/>
                  </a:rPr>
                  <a:t>ảnh</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hưởng</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nhiều</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tới</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giá</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trị</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của</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hàm</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mục</a:t>
                </a:r>
                <a:r>
                  <a:rPr lang="vi-VN" sz="1200" b="0" i="0" kern="1200" dirty="0">
                    <a:solidFill>
                      <a:schemeClr val="tx1"/>
                    </a:solidFill>
                    <a:effectLst/>
                    <a:latin typeface="+mn-lt"/>
                    <a:ea typeface="+mn-ea"/>
                    <a:cs typeface="+mn-cs"/>
                  </a:rPr>
                  <a:t> tiêu, </a:t>
                </a:r>
                <a:r>
                  <a:rPr lang="vi-VN" sz="1200" b="0" i="0" kern="1200" dirty="0" err="1">
                    <a:solidFill>
                      <a:schemeClr val="tx1"/>
                    </a:solidFill>
                    <a:effectLst/>
                    <a:latin typeface="+mn-lt"/>
                    <a:ea typeface="+mn-ea"/>
                    <a:cs typeface="+mn-cs"/>
                  </a:rPr>
                  <a:t>thuật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toán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sẽ</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điều</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chỉnh</a:t>
                </a:r>
                <a:r>
                  <a:rPr lang="vi-VN" sz="1200" b="0" i="0" kern="1200" dirty="0">
                    <a:solidFill>
                      <a:schemeClr val="tx1"/>
                    </a:solidFill>
                    <a:effectLst/>
                    <a:latin typeface="+mn-lt"/>
                    <a:ea typeface="+mn-ea"/>
                    <a:cs typeface="+mn-cs"/>
                  </a:rPr>
                  <a:t> sao cho </a:t>
                </a:r>
                <a:r>
                  <a:rPr lang="en-US" sz="1200" i="0" noProof="1">
                    <a:solidFill>
                      <a:schemeClr val="tx1"/>
                    </a:solidFill>
                    <a:latin typeface="Cambria Math" panose="02040503050406030204" pitchFamily="18" charset="0"/>
                  </a:rPr>
                  <a:t>‖𝑤‖_2^2</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là</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nhỏ</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nhất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tức</a:t>
                </a:r>
                <a:r>
                  <a:rPr lang="vi-VN" sz="1200" b="0" i="0" kern="1200" dirty="0">
                    <a:solidFill>
                      <a:schemeClr val="tx1"/>
                    </a:solidFill>
                    <a:effectLst/>
                    <a:latin typeface="+mn-lt"/>
                    <a:ea typeface="+mn-ea"/>
                    <a:cs typeface="+mn-cs"/>
                  </a:rPr>
                  <a:t> </a:t>
                </a:r>
                <a:r>
                  <a:rPr lang="vi-VN" sz="1200" b="0" i="1" kern="1200" dirty="0" err="1">
                    <a:solidFill>
                      <a:schemeClr val="tx1"/>
                    </a:solidFill>
                    <a:effectLst/>
                    <a:latin typeface="+mn-lt"/>
                    <a:ea typeface="+mn-ea"/>
                    <a:cs typeface="+mn-cs"/>
                  </a:rPr>
                  <a:t>margin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là</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lớn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nhất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điều</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này</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sẽ</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dẫn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tới</a:t>
                </a:r>
                <a:r>
                  <a:rPr lang="vi-VN" sz="1200" b="0" i="0" kern="1200" dirty="0">
                    <a:solidFill>
                      <a:schemeClr val="tx1"/>
                    </a:solidFill>
                    <a:effectLst/>
                    <a:latin typeface="+mn-lt"/>
                    <a:ea typeface="+mn-ea"/>
                    <a:cs typeface="+mn-cs"/>
                  </a:rPr>
                  <a:t> </a:t>
                </a:r>
                <a:r>
                  <a:rPr lang="en-US" sz="1200" i="0" noProof="1">
                    <a:solidFill>
                      <a:schemeClr val="tx1"/>
                    </a:solidFill>
                    <a:latin typeface="Cambria Math" panose="02040503050406030204" pitchFamily="18" charset="0"/>
                  </a:rPr>
                  <a:t>∑1_(𝑛=1)^𝑁▒𝜉_𝑛 </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sẽ</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lớn</a:t>
                </a:r>
                <a:r>
                  <a:rPr lang="vi-VN" sz="1200" b="0" i="0" kern="1200" dirty="0">
                    <a:solidFill>
                      <a:schemeClr val="tx1"/>
                    </a:solidFill>
                    <a:effectLst/>
                    <a:latin typeface="+mn-lt"/>
                    <a:ea typeface="+mn-ea"/>
                    <a:cs typeface="+mn-cs"/>
                  </a:rPr>
                  <a:t> theo. </a:t>
                </a:r>
                <a:r>
                  <a:rPr lang="vi-VN" sz="1200" b="0" i="0" kern="1200" dirty="0" err="1">
                    <a:solidFill>
                      <a:schemeClr val="tx1"/>
                    </a:solidFill>
                    <a:effectLst/>
                    <a:latin typeface="+mn-lt"/>
                    <a:ea typeface="+mn-ea"/>
                    <a:cs typeface="+mn-cs"/>
                  </a:rPr>
                  <a:t>Ngược</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lại</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nếu</a:t>
                </a:r>
                <a:r>
                  <a:rPr lang="vi-VN" sz="1200" b="0" i="0" kern="1200" dirty="0">
                    <a:solidFill>
                      <a:schemeClr val="tx1"/>
                    </a:solidFill>
                    <a:effectLst/>
                    <a:latin typeface="+mn-lt"/>
                    <a:ea typeface="+mn-ea"/>
                    <a:cs typeface="+mn-cs"/>
                  </a:rPr>
                  <a:t> C </a:t>
                </a:r>
                <a:r>
                  <a:rPr lang="vi-VN" sz="1200" b="0" i="0" kern="1200" dirty="0" err="1">
                    <a:solidFill>
                      <a:schemeClr val="tx1"/>
                    </a:solidFill>
                    <a:effectLst/>
                    <a:latin typeface="+mn-lt"/>
                    <a:ea typeface="+mn-ea"/>
                    <a:cs typeface="+mn-cs"/>
                  </a:rPr>
                  <a:t>quá</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lớn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để</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hàm</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mục</a:t>
                </a:r>
                <a:r>
                  <a:rPr lang="vi-VN" sz="1200" b="0" i="0" kern="1200" dirty="0">
                    <a:solidFill>
                      <a:schemeClr val="tx1"/>
                    </a:solidFill>
                    <a:effectLst/>
                    <a:latin typeface="+mn-lt"/>
                    <a:ea typeface="+mn-ea"/>
                    <a:cs typeface="+mn-cs"/>
                  </a:rPr>
                  <a:t> tiêu </a:t>
                </a:r>
                <a:r>
                  <a:rPr lang="vi-VN" sz="1200" b="0" i="0" kern="1200" dirty="0" err="1">
                    <a:solidFill>
                      <a:schemeClr val="tx1"/>
                    </a:solidFill>
                    <a:effectLst/>
                    <a:latin typeface="+mn-lt"/>
                    <a:ea typeface="+mn-ea"/>
                    <a:cs typeface="+mn-cs"/>
                  </a:rPr>
                  <a:t>đạt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giá</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trị</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nhỏ</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nhất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thuật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toán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sẽ</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tập</a:t>
                </a:r>
                <a:r>
                  <a:rPr lang="vi-VN" sz="1200" b="0" i="0" kern="1200" dirty="0">
                    <a:solidFill>
                      <a:schemeClr val="tx1"/>
                    </a:solidFill>
                    <a:effectLst/>
                    <a:latin typeface="+mn-lt"/>
                    <a:ea typeface="+mn-ea"/>
                    <a:cs typeface="+mn-cs"/>
                  </a:rPr>
                  <a:t> trung </a:t>
                </a:r>
                <a:r>
                  <a:rPr lang="vi-VN" sz="1200" b="0" i="0" kern="1200" dirty="0" err="1">
                    <a:solidFill>
                      <a:schemeClr val="tx1"/>
                    </a:solidFill>
                    <a:effectLst/>
                    <a:latin typeface="+mn-lt"/>
                    <a:ea typeface="+mn-ea"/>
                    <a:cs typeface="+mn-cs"/>
                  </a:rPr>
                  <a:t>vào</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làm</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giảm</a:t>
                </a:r>
                <a:r>
                  <a:rPr lang="vi-VN" sz="1200" b="0" i="0" kern="1200" dirty="0">
                    <a:solidFill>
                      <a:schemeClr val="tx1"/>
                    </a:solidFill>
                    <a:effectLst/>
                    <a:latin typeface="+mn-lt"/>
                    <a:ea typeface="+mn-ea"/>
                    <a:cs typeface="+mn-cs"/>
                  </a:rPr>
                  <a:t> </a:t>
                </a:r>
                <a:r>
                  <a:rPr lang="en-US" sz="1200" i="0" noProof="1">
                    <a:solidFill>
                      <a:schemeClr val="tx1"/>
                    </a:solidFill>
                    <a:latin typeface="Cambria Math" panose="02040503050406030204" pitchFamily="18" charset="0"/>
                  </a:rPr>
                  <a:t>∑1_(𝑛=1)^𝑁▒𝜉_𝑛 </a:t>
                </a:r>
                <a:r>
                  <a:rPr lang="vi-VN" sz="1200" b="0" i="0" kern="1200" dirty="0">
                    <a:solidFill>
                      <a:schemeClr val="tx1"/>
                    </a:solidFill>
                    <a:effectLst/>
                    <a:latin typeface="+mn-lt"/>
                    <a:ea typeface="+mn-ea"/>
                    <a:cs typeface="+mn-cs"/>
                  </a:rPr>
                  <a:t>. Trong </a:t>
                </a:r>
                <a:r>
                  <a:rPr lang="vi-VN" sz="1200" b="0" i="0" kern="1200" dirty="0" err="1">
                    <a:solidFill>
                      <a:schemeClr val="tx1"/>
                    </a:solidFill>
                    <a:effectLst/>
                    <a:latin typeface="+mn-lt"/>
                    <a:ea typeface="+mn-ea"/>
                    <a:cs typeface="+mn-cs"/>
                  </a:rPr>
                  <a:t>trường</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hợp</a:t>
                </a:r>
                <a:r>
                  <a:rPr lang="vi-VN" sz="1200" b="0" i="0" kern="1200" dirty="0">
                    <a:solidFill>
                      <a:schemeClr val="tx1"/>
                    </a:solidFill>
                    <a:effectLst/>
                    <a:latin typeface="+mn-lt"/>
                    <a:ea typeface="+mn-ea"/>
                    <a:cs typeface="+mn-cs"/>
                  </a:rPr>
                  <a:t> C </a:t>
                </a:r>
                <a:r>
                  <a:rPr lang="vi-VN" sz="1200" b="0" i="0" kern="1200" dirty="0" err="1">
                    <a:solidFill>
                      <a:schemeClr val="tx1"/>
                    </a:solidFill>
                    <a:effectLst/>
                    <a:latin typeface="+mn-lt"/>
                    <a:ea typeface="+mn-ea"/>
                    <a:cs typeface="+mn-cs"/>
                  </a:rPr>
                  <a:t>rất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rất</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lớn</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và</a:t>
                </a:r>
                <a:r>
                  <a:rPr lang="vi-VN" sz="1200" b="0" i="0" kern="1200" dirty="0">
                    <a:solidFill>
                      <a:schemeClr val="tx1"/>
                    </a:solidFill>
                    <a:effectLst/>
                    <a:latin typeface="+mn-lt"/>
                    <a:ea typeface="+mn-ea"/>
                    <a:cs typeface="+mn-cs"/>
                  </a:rPr>
                  <a:t> hai </a:t>
                </a:r>
                <a:r>
                  <a:rPr lang="vi-VN" sz="1200" b="0" i="0" kern="1200" dirty="0" err="1">
                    <a:solidFill>
                      <a:schemeClr val="tx1"/>
                    </a:solidFill>
                    <a:effectLst/>
                    <a:latin typeface="+mn-lt"/>
                    <a:ea typeface="+mn-ea"/>
                    <a:cs typeface="+mn-cs"/>
                  </a:rPr>
                  <a:t>classes</a:t>
                </a:r>
                <a:r>
                  <a:rPr lang="vi-VN" sz="1200" b="0" i="0" kern="1200" dirty="0">
                    <a:solidFill>
                      <a:schemeClr val="tx1"/>
                    </a:solidFill>
                    <a:effectLst/>
                    <a:latin typeface="+mn-lt"/>
                    <a:ea typeface="+mn-ea"/>
                    <a:cs typeface="+mn-cs"/>
                  </a:rPr>
                  <a:t> </a:t>
                </a:r>
                <a:r>
                  <a:rPr lang="vi-VN" sz="1200" b="0" i="0" kern="1200" dirty="0" err="1">
                    <a:solidFill>
                      <a:schemeClr val="tx1"/>
                    </a:solidFill>
                    <a:effectLst/>
                    <a:latin typeface="+mn-lt"/>
                    <a:ea typeface="+mn-ea"/>
                    <a:cs typeface="+mn-cs"/>
                  </a:rPr>
                  <a:t>là</a:t>
                </a:r>
                <a:r>
                  <a:rPr lang="vi-VN" sz="1200" b="0" i="0" kern="1200" dirty="0">
                    <a:solidFill>
                      <a:schemeClr val="tx1"/>
                    </a:solidFill>
                    <a:effectLst/>
                    <a:latin typeface="+mn-lt"/>
                    <a:ea typeface="+mn-ea"/>
                    <a:cs typeface="+mn-cs"/>
                  </a:rPr>
                  <a:t> </a:t>
                </a:r>
                <a:r>
                  <a:rPr lang="vi-VN" sz="1200" b="0" i="1" kern="1200" dirty="0" err="1">
                    <a:solidFill>
                      <a:schemeClr val="tx1"/>
                    </a:solidFill>
                    <a:effectLst/>
                    <a:latin typeface="+mn-lt"/>
                    <a:ea typeface="+mn-ea"/>
                    <a:cs typeface="+mn-cs"/>
                  </a:rPr>
                  <a:t>linearly</a:t>
                </a:r>
                <a:r>
                  <a:rPr lang="vi-VN" sz="1200" b="0" i="1" kern="1200" dirty="0">
                    <a:solidFill>
                      <a:schemeClr val="tx1"/>
                    </a:solidFill>
                    <a:effectLst/>
                    <a:latin typeface="+mn-lt"/>
                    <a:ea typeface="+mn-ea"/>
                    <a:cs typeface="+mn-cs"/>
                  </a:rPr>
                  <a:t> </a:t>
                </a:r>
                <a:r>
                  <a:rPr lang="vi-VN" sz="1200" b="0" i="1" kern="1200" dirty="0" err="1">
                    <a:solidFill>
                      <a:schemeClr val="tx1"/>
                    </a:solidFill>
                    <a:effectLst/>
                    <a:latin typeface="+mn-lt"/>
                    <a:ea typeface="+mn-ea"/>
                    <a:cs typeface="+mn-cs"/>
                  </a:rPr>
                  <a:t>separable</a:t>
                </a:r>
                <a:r>
                  <a:rPr lang="vi-VN" sz="1200" b="0" i="0" kern="1200" dirty="0">
                    <a:solidFill>
                      <a:schemeClr val="tx1"/>
                    </a:solidFill>
                    <a:effectLst/>
                    <a:latin typeface="+mn-lt"/>
                    <a:ea typeface="+mn-ea"/>
                    <a:cs typeface="+mn-cs"/>
                  </a:rPr>
                  <a:t>, ta </a:t>
                </a:r>
                <a:r>
                  <a:rPr lang="vi-VN" sz="1200" b="0" i="0" kern="1200" dirty="0" err="1">
                    <a:solidFill>
                      <a:schemeClr val="tx1"/>
                    </a:solidFill>
                    <a:effectLst/>
                    <a:latin typeface="+mn-lt"/>
                    <a:ea typeface="+mn-ea"/>
                    <a:cs typeface="+mn-cs"/>
                  </a:rPr>
                  <a:t>sẽ</a:t>
                </a:r>
                <a:r>
                  <a:rPr lang="vi-VN" sz="1200" b="0" i="0" kern="1200" dirty="0">
                    <a:solidFill>
                      <a:schemeClr val="tx1"/>
                    </a:solidFill>
                    <a:effectLst/>
                    <a:latin typeface="+mn-lt"/>
                    <a:ea typeface="+mn-ea"/>
                    <a:cs typeface="+mn-cs"/>
                  </a:rPr>
                  <a:t> thu </a:t>
                </a:r>
                <a:r>
                  <a:rPr lang="vi-VN" sz="1200" b="0" i="0" kern="1200" dirty="0" err="1">
                    <a:solidFill>
                      <a:schemeClr val="tx1"/>
                    </a:solidFill>
                    <a:effectLst/>
                    <a:latin typeface="+mn-lt"/>
                    <a:ea typeface="+mn-ea"/>
                    <a:cs typeface="+mn-cs"/>
                  </a:rPr>
                  <a:t>được</a:t>
                </a:r>
                <a:r>
                  <a:rPr lang="vi-VN" sz="1200" b="0" i="0" kern="1200" dirty="0">
                    <a:solidFill>
                      <a:schemeClr val="tx1"/>
                    </a:solidFill>
                    <a:effectLst/>
                    <a:latin typeface="+mn-lt"/>
                    <a:ea typeface="+mn-ea"/>
                    <a:cs typeface="+mn-cs"/>
                  </a:rPr>
                  <a:t> </a:t>
                </a:r>
                <a:r>
                  <a:rPr lang="en-US" sz="1200" i="0" noProof="1">
                    <a:solidFill>
                      <a:schemeClr val="tx1"/>
                    </a:solidFill>
                    <a:latin typeface="Cambria Math" panose="02040503050406030204" pitchFamily="18" charset="0"/>
                  </a:rPr>
                  <a:t>∑1_(𝑛=1)^𝑁▒𝜉_𝑛 </a:t>
                </a:r>
                <a:r>
                  <a:rPr lang="vi-VN" sz="1200" b="0" i="0" kern="1200" dirty="0">
                    <a:solidFill>
                      <a:schemeClr val="tx1"/>
                    </a:solidFill>
                    <a:effectLst/>
                    <a:latin typeface="+mn-lt"/>
                    <a:ea typeface="+mn-ea"/>
                    <a:cs typeface="+mn-cs"/>
                  </a:rPr>
                  <a:t>=0.</a:t>
                </a:r>
                <a:endParaRPr lang="en-US" sz="1200" b="0" i="0" kern="1200" dirty="0">
                  <a:solidFill>
                    <a:schemeClr val="tx1"/>
                  </a:solidFill>
                  <a:effectLst/>
                  <a:latin typeface="+mn-lt"/>
                  <a:ea typeface="+mn-ea"/>
                  <a:cs typeface="+mn-cs"/>
                </a:endParaRPr>
              </a:p>
              <a:p>
                <a:pPr marL="171450" indent="-171450">
                  <a:buFontTx/>
                  <a:buChar char="-"/>
                </a:pPr>
                <a:r>
                  <a:rPr lang="en-US" sz="1200" b="0" i="0" kern="1200" noProof="1">
                    <a:solidFill>
                      <a:schemeClr val="tx1"/>
                    </a:solidFill>
                    <a:effectLst/>
                    <a:latin typeface="+mn-lt"/>
                    <a:ea typeface="+mn-ea"/>
                    <a:cs typeface="+mn-cs"/>
                  </a:rPr>
                  <a:t>Giải bài toán tối </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u ta tìm đ</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ợc mặt phằng phân chia cần tìm. Bài toán có thể tối </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u sử dụng đối ngãu lagrange</a:t>
                </a:r>
              </a:p>
              <a:p>
                <a:pPr marL="0" indent="0">
                  <a:buFontTx/>
                  <a:buNone/>
                </a:pPr>
                <a:r>
                  <a:rPr lang="en-US" sz="1200" b="0" i="0" kern="1200" noProof="1">
                    <a:solidFill>
                      <a:schemeClr val="tx1"/>
                    </a:solidFill>
                    <a:effectLst/>
                    <a:latin typeface="+mn-lt"/>
                    <a:ea typeface="+mn-ea"/>
                    <a:cs typeface="+mn-cs"/>
                  </a:rPr>
                  <a:t>Ngoài ra, dữ liệu trong thực tế t</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ờng xảy ra nhất là hoàn toàn ko phân biệt tt, cần một hàm để ánh xạ dữ liệu, đ</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a dữ liệu trở thành phân biệt tuyến tính, thuật toán sử dụng các hàm này gọi là kernel svm, tuy nhiên do sự phức tạp và em ch</a:t>
                </a:r>
                <a:r>
                  <a:rPr lang="vi-VN" sz="1200" b="0" i="0" kern="1200" noProof="1">
                    <a:solidFill>
                      <a:schemeClr val="tx1"/>
                    </a:solidFill>
                    <a:effectLst/>
                    <a:latin typeface="+mn-lt"/>
                    <a:ea typeface="+mn-ea"/>
                    <a:cs typeface="+mn-cs"/>
                  </a:rPr>
                  <a:t>ư</a:t>
                </a:r>
                <a:r>
                  <a:rPr lang="en-US" sz="1200" b="0" i="0" kern="1200" noProof="1">
                    <a:solidFill>
                      <a:schemeClr val="tx1"/>
                    </a:solidFill>
                    <a:effectLst/>
                    <a:latin typeface="+mn-lt"/>
                    <a:ea typeface="+mn-ea"/>
                    <a:cs typeface="+mn-cs"/>
                  </a:rPr>
                  <a:t>a tìm hiểu kỹ nên em xin phép về tìm hiểu them say</a:t>
                </a:r>
                <a:endParaRPr lang="en-US" noProof="1"/>
              </a:p>
            </p:txBody>
          </p:sp>
        </mc:Fallback>
      </mc:AlternateContent>
      <p:sp>
        <p:nvSpPr>
          <p:cNvPr id="4" name="Chỗ dành sẵn cho Số hiệu Bản chiếu 3"/>
          <p:cNvSpPr>
            <a:spLocks noGrp="1"/>
          </p:cNvSpPr>
          <p:nvPr>
            <p:ph type="sldNum" sz="quarter" idx="5"/>
          </p:nvPr>
        </p:nvSpPr>
        <p:spPr/>
        <p:txBody>
          <a:bodyPr/>
          <a:lstStyle/>
          <a:p>
            <a:fld id="{E0103891-D0FE-4A62-B78F-756E6DF4C90B}" type="slidenum">
              <a:rPr lang="en-US" smtClean="0"/>
              <a:t>20</a:t>
            </a:fld>
            <a:endParaRPr lang="en-US"/>
          </a:p>
        </p:txBody>
      </p:sp>
    </p:spTree>
    <p:extLst>
      <p:ext uri="{BB962C8B-B14F-4D97-AF65-F5344CB8AC3E}">
        <p14:creationId xmlns:p14="http://schemas.microsoft.com/office/powerpoint/2010/main" val="16273422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Hình</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bên</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trái</a:t>
            </a:r>
            <a:r>
              <a:rPr lang="en-US" sz="1600" b="0" dirty="0">
                <a:solidFill>
                  <a:schemeClr val="tx1"/>
                </a:solidFill>
                <a:latin typeface="Arial" panose="020B0604020202020204" pitchFamily="34" charset="0"/>
                <a:cs typeface="Arial" panose="020B0604020202020204" pitchFamily="34" charset="0"/>
              </a:rPr>
              <a:t> là </a:t>
            </a:r>
            <a:r>
              <a:rPr lang="en-US" sz="1600" b="0" dirty="0" err="1">
                <a:solidFill>
                  <a:schemeClr val="tx1"/>
                </a:solidFill>
                <a:latin typeface="Arial" panose="020B0604020202020204" pitchFamily="34" charset="0"/>
                <a:cs typeface="Arial" panose="020B0604020202020204" pitchFamily="34" charset="0"/>
              </a:rPr>
              <a:t>cài</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đặt</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thư</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nghiệm</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của</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em</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với</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mô</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hình</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hồi</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quy</a:t>
            </a:r>
            <a:r>
              <a:rPr lang="en-US" sz="1600" b="0" dirty="0">
                <a:solidFill>
                  <a:schemeClr val="tx1"/>
                </a:solidFill>
                <a:latin typeface="Arial" panose="020B0604020202020204" pitchFamily="34" charset="0"/>
                <a:cs typeface="Arial" panose="020B0604020202020204" pitchFamily="34" charset="0"/>
              </a:rPr>
              <a:t> logistic </a:t>
            </a:r>
            <a:r>
              <a:rPr lang="en-US" sz="1600" b="0" dirty="0" err="1">
                <a:solidFill>
                  <a:schemeClr val="tx1"/>
                </a:solidFill>
                <a:latin typeface="Arial" panose="020B0604020202020204" pitchFamily="34" charset="0"/>
                <a:cs typeface="Arial" panose="020B0604020202020204" pitchFamily="34" charset="0"/>
              </a:rPr>
              <a:t>chạy</a:t>
            </a:r>
            <a:r>
              <a:rPr lang="en-US" sz="1600" b="0" dirty="0">
                <a:solidFill>
                  <a:schemeClr val="tx1"/>
                </a:solidFill>
                <a:latin typeface="Arial" panose="020B0604020202020204" pitchFamily="34" charset="0"/>
                <a:cs typeface="Arial" panose="020B0604020202020204" pitchFamily="34" charset="0"/>
              </a:rPr>
              <a:t> v</a:t>
            </a:r>
            <a:r>
              <a:rPr lang="vi-VN" sz="1600" b="0" dirty="0">
                <a:solidFill>
                  <a:schemeClr val="tx1"/>
                </a:solidFill>
                <a:latin typeface="Arial" panose="020B0604020202020204" pitchFamily="34" charset="0"/>
                <a:cs typeface="Arial" panose="020B0604020202020204" pitchFamily="34" charset="0"/>
              </a:rPr>
              <a:t>ơ</a:t>
            </a:r>
            <a:r>
              <a:rPr lang="en-US" sz="1600" b="0" dirty="0">
                <a:solidFill>
                  <a:schemeClr val="tx1"/>
                </a:solidFill>
                <a:latin typeface="Arial" panose="020B0604020202020204" pitchFamily="34" charset="0"/>
                <a:cs typeface="Arial" panose="020B0604020202020204" pitchFamily="34" charset="0"/>
              </a:rPr>
              <a:t>́</a:t>
            </a:r>
            <a:r>
              <a:rPr lang="en-US" sz="1600" b="0" dirty="0" err="1">
                <a:solidFill>
                  <a:schemeClr val="tx1"/>
                </a:solidFill>
                <a:latin typeface="Arial" panose="020B0604020202020204" pitchFamily="34" charset="0"/>
                <a:cs typeface="Arial" panose="020B0604020202020204" pitchFamily="34" charset="0"/>
              </a:rPr>
              <a:t>i</a:t>
            </a:r>
            <a:r>
              <a:rPr lang="en-US" sz="1600" b="0" dirty="0">
                <a:solidFill>
                  <a:schemeClr val="tx1"/>
                </a:solidFill>
                <a:latin typeface="Arial" panose="020B0604020202020204" pitchFamily="34" charset="0"/>
                <a:cs typeface="Arial" panose="020B0604020202020204" pitchFamily="34" charset="0"/>
              </a:rPr>
              <a:t> 5000 </a:t>
            </a:r>
            <a:r>
              <a:rPr lang="en-US" sz="1600" b="0" dirty="0" err="1">
                <a:solidFill>
                  <a:schemeClr val="tx1"/>
                </a:solidFill>
                <a:latin typeface="Arial" panose="020B0604020202020204" pitchFamily="34" charset="0"/>
                <a:cs typeface="Arial" panose="020B0604020202020204" pitchFamily="34" charset="0"/>
              </a:rPr>
              <a:t>vòng</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lặp</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chúng</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cho</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kết</a:t>
            </a:r>
            <a:r>
              <a:rPr lang="en-US" sz="1600" b="0" dirty="0">
                <a:solidFill>
                  <a:schemeClr val="tx1"/>
                </a:solidFill>
                <a:latin typeface="Arial" panose="020B0604020202020204" pitchFamily="34" charset="0"/>
                <a:cs typeface="Arial" panose="020B0604020202020204" pitchFamily="34" charset="0"/>
              </a:rPr>
              <a:t> quả khá t</a:t>
            </a:r>
            <a:r>
              <a:rPr lang="vi-VN" sz="1600" b="0" dirty="0">
                <a:solidFill>
                  <a:schemeClr val="tx1"/>
                </a:solidFill>
                <a:latin typeface="Arial" panose="020B0604020202020204" pitchFamily="34" charset="0"/>
                <a:cs typeface="Arial" panose="020B0604020202020204" pitchFamily="34" charset="0"/>
              </a:rPr>
              <a:t>ư</a:t>
            </a:r>
            <a:r>
              <a:rPr lang="en-US" sz="1600" b="0" dirty="0" err="1">
                <a:solidFill>
                  <a:schemeClr val="tx1"/>
                </a:solidFill>
                <a:latin typeface="Arial" panose="020B0604020202020204" pitchFamily="34" charset="0"/>
                <a:cs typeface="Arial" panose="020B0604020202020204" pitchFamily="34" charset="0"/>
              </a:rPr>
              <a:t>ơng</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đồng</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vê</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đô</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chính</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xác</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tổng</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thê</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tuy</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nhiên</a:t>
            </a:r>
            <a:r>
              <a:rPr lang="en-US" sz="1600" b="0" dirty="0">
                <a:solidFill>
                  <a:schemeClr val="tx1"/>
                </a:solidFill>
                <a:latin typeface="Arial" panose="020B0604020202020204" pitchFamily="34" charset="0"/>
                <a:cs typeface="Arial" panose="020B0604020202020204" pitchFamily="34" charset="0"/>
              </a:rPr>
              <a:t> có </a:t>
            </a:r>
            <a:r>
              <a:rPr lang="en-US" sz="1600" b="0" dirty="0" err="1">
                <a:solidFill>
                  <a:schemeClr val="tx1"/>
                </a:solidFill>
                <a:latin typeface="Arial" panose="020B0604020202020204" pitchFamily="34" charset="0"/>
                <a:cs typeface="Arial" panose="020B0604020202020204" pitchFamily="34" charset="0"/>
              </a:rPr>
              <a:t>chút</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khác</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biệt</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vê</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các</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trọng</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sô</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của</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mô</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hình</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tuy</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nhiên</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mô</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hình</a:t>
            </a:r>
            <a:r>
              <a:rPr lang="en-US" sz="1600" b="0" dirty="0">
                <a:solidFill>
                  <a:schemeClr val="tx1"/>
                </a:solidFill>
                <a:latin typeface="Arial" panose="020B0604020202020204" pitchFamily="34" charset="0"/>
                <a:cs typeface="Arial" panose="020B0604020202020204" pitchFamily="34" charset="0"/>
              </a:rPr>
              <a:t> đ</a:t>
            </a:r>
            <a:r>
              <a:rPr lang="vi-VN" sz="1600" b="0" dirty="0">
                <a:solidFill>
                  <a:schemeClr val="tx1"/>
                </a:solidFill>
                <a:latin typeface="Arial" panose="020B0604020202020204" pitchFamily="34" charset="0"/>
                <a:cs typeface="Arial" panose="020B0604020202020204" pitchFamily="34" charset="0"/>
              </a:rPr>
              <a:t>ư</a:t>
            </a:r>
            <a:r>
              <a:rPr lang="en-US" sz="1600" b="0" dirty="0" err="1">
                <a:solidFill>
                  <a:schemeClr val="tx1"/>
                </a:solidFill>
                <a:latin typeface="Arial" panose="020B0604020202020204" pitchFamily="34" charset="0"/>
                <a:cs typeface="Arial" panose="020B0604020202020204" pitchFamily="34" charset="0"/>
              </a:rPr>
              <a:t>ợc</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cài</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đặt</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của</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em</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chạy</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chậm</a:t>
            </a:r>
            <a:r>
              <a:rPr lang="en-US" sz="1600" b="0" dirty="0">
                <a:solidFill>
                  <a:schemeClr val="tx1"/>
                </a:solidFill>
                <a:latin typeface="Arial" panose="020B0604020202020204" pitchFamily="34" charset="0"/>
                <a:cs typeface="Arial" panose="020B0604020202020204" pitchFamily="34" charset="0"/>
              </a:rPr>
              <a:t> h</a:t>
            </a:r>
            <a:r>
              <a:rPr lang="vi-VN" sz="1600" b="0" dirty="0">
                <a:solidFill>
                  <a:schemeClr val="tx1"/>
                </a:solidFill>
                <a:latin typeface="Arial" panose="020B0604020202020204" pitchFamily="34" charset="0"/>
                <a:cs typeface="Arial" panose="020B0604020202020204" pitchFamily="34" charset="0"/>
              </a:rPr>
              <a:t>ơ</a:t>
            </a:r>
            <a:r>
              <a:rPr lang="en-US" sz="1600" b="0" dirty="0">
                <a:solidFill>
                  <a:schemeClr val="tx1"/>
                </a:solidFill>
                <a:latin typeface="Arial" panose="020B0604020202020204" pitchFamily="34" charset="0"/>
                <a:cs typeface="Arial" panose="020B0604020202020204" pitchFamily="34" charset="0"/>
              </a:rPr>
              <a:t>n </a:t>
            </a:r>
            <a:r>
              <a:rPr lang="en-US" sz="1600" b="0" dirty="0" err="1">
                <a:solidFill>
                  <a:schemeClr val="tx1"/>
                </a:solidFill>
                <a:latin typeface="Arial" panose="020B0604020202020204" pitchFamily="34" charset="0"/>
                <a:cs typeface="Arial" panose="020B0604020202020204" pitchFamily="34" charset="0"/>
              </a:rPr>
              <a:t>nhiều</a:t>
            </a:r>
            <a:r>
              <a:rPr lang="en-US" sz="1600" b="0" dirty="0">
                <a:solidFill>
                  <a:schemeClr val="tx1"/>
                </a:solidFill>
                <a:latin typeface="Arial" panose="020B0604020202020204" pitchFamily="34" charset="0"/>
                <a:cs typeface="Arial" panose="020B0604020202020204" pitchFamily="34" charset="0"/>
              </a:rPr>
              <a:t> so </a:t>
            </a:r>
            <a:r>
              <a:rPr lang="en-US" sz="1600" b="0" dirty="0" err="1">
                <a:solidFill>
                  <a:schemeClr val="tx1"/>
                </a:solidFill>
                <a:latin typeface="Arial" panose="020B0604020202020204" pitchFamily="34" charset="0"/>
                <a:cs typeface="Arial" panose="020B0604020202020204" pitchFamily="34" charset="0"/>
              </a:rPr>
              <a:t>với</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sư</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dụng</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th</a:t>
            </a:r>
            <a:r>
              <a:rPr lang="vi-VN" sz="1600" b="0" dirty="0">
                <a:solidFill>
                  <a:schemeClr val="tx1"/>
                </a:solidFill>
                <a:latin typeface="Arial" panose="020B0604020202020204" pitchFamily="34" charset="0"/>
                <a:cs typeface="Arial" panose="020B0604020202020204" pitchFamily="34" charset="0"/>
              </a:rPr>
              <a:t>ư</a:t>
            </a:r>
            <a:r>
              <a:rPr lang="en-US" sz="1600" b="0" dirty="0">
                <a:solidFill>
                  <a:schemeClr val="tx1"/>
                </a:solidFill>
                <a:latin typeface="Arial" panose="020B0604020202020204" pitchFamily="34" charset="0"/>
                <a:cs typeface="Arial" panose="020B0604020202020204" pitchFamily="34" charset="0"/>
              </a:rPr>
              <a:t> </a:t>
            </a:r>
            <a:r>
              <a:rPr lang="en-US" sz="1600" b="0" dirty="0" err="1">
                <a:solidFill>
                  <a:schemeClr val="tx1"/>
                </a:solidFill>
                <a:latin typeface="Arial" panose="020B0604020202020204" pitchFamily="34" charset="0"/>
                <a:cs typeface="Arial" panose="020B0604020202020204" pitchFamily="34" charset="0"/>
              </a:rPr>
              <a:t>viện</a:t>
            </a:r>
            <a:r>
              <a:rPr lang="en-US" sz="1600" b="0" dirty="0">
                <a:solidFill>
                  <a:schemeClr val="tx1"/>
                </a:solidFill>
                <a:latin typeface="Arial" panose="020B0604020202020204" pitchFamily="34" charset="0"/>
                <a:cs typeface="Arial" panose="020B0604020202020204" pitchFamily="34" charset="0"/>
              </a:rPr>
              <a:t> có </a:t>
            </a:r>
            <a:r>
              <a:rPr lang="en-US" sz="1600" b="0" dirty="0" err="1">
                <a:solidFill>
                  <a:schemeClr val="tx1"/>
                </a:solidFill>
                <a:latin typeface="Arial" panose="020B0604020202020204" pitchFamily="34" charset="0"/>
                <a:cs typeface="Arial" panose="020B0604020202020204" pitchFamily="34" charset="0"/>
              </a:rPr>
              <a:t>sẵn</a:t>
            </a:r>
            <a:r>
              <a:rPr lang="en-US" sz="1600" b="0" dirty="0">
                <a:solidFill>
                  <a:schemeClr val="tx1"/>
                </a:solidFill>
                <a:latin typeface="Arial" panose="020B0604020202020204" pitchFamily="34" charset="0"/>
                <a:cs typeface="Arial" panose="020B0604020202020204" pitchFamily="34" charset="0"/>
              </a:rPr>
              <a:t> </a:t>
            </a:r>
            <a:r>
              <a:rPr lang="en-US" sz="1600" b="0" i="0" kern="1200" dirty="0" err="1">
                <a:solidFill>
                  <a:schemeClr val="tx1"/>
                </a:solidFill>
                <a:effectLst/>
                <a:latin typeface="+mn-lt"/>
                <a:ea typeface="+mn-ea"/>
                <a:cs typeface="+mn-cs"/>
              </a:rPr>
              <a:t>scikit</a:t>
            </a:r>
            <a:r>
              <a:rPr lang="en-US" sz="1600" b="0" i="0" kern="1200" dirty="0">
                <a:solidFill>
                  <a:schemeClr val="tx1"/>
                </a:solidFill>
                <a:effectLst/>
                <a:latin typeface="+mn-lt"/>
                <a:ea typeface="+mn-ea"/>
                <a:cs typeface="+mn-cs"/>
              </a:rPr>
              <a:t>-learn </a:t>
            </a:r>
            <a:r>
              <a:rPr lang="en-US" sz="1600" b="0" i="0" kern="1200" dirty="0" err="1">
                <a:solidFill>
                  <a:schemeClr val="tx1"/>
                </a:solidFill>
                <a:effectLst/>
                <a:latin typeface="+mn-lt"/>
                <a:ea typeface="+mn-ea"/>
                <a:cs typeface="+mn-cs"/>
              </a:rPr>
              <a:t>nên</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th</a:t>
            </a:r>
            <a:r>
              <a:rPr lang="vi-VN" sz="1600" b="0" i="0" kern="1200" dirty="0">
                <a:solidFill>
                  <a:schemeClr val="tx1"/>
                </a:solidFill>
                <a:effectLst/>
                <a:latin typeface="+mn-lt"/>
                <a:ea typeface="+mn-ea"/>
                <a:cs typeface="+mn-cs"/>
              </a:rPr>
              <a:t>ư</a:t>
            </a:r>
            <a:r>
              <a:rPr lang="en-US" sz="1600" b="0" i="0" kern="1200" dirty="0" err="1">
                <a:solidFill>
                  <a:schemeClr val="tx1"/>
                </a:solidFill>
                <a:effectLst/>
                <a:latin typeface="+mn-lt"/>
                <a:ea typeface="+mn-ea"/>
                <a:cs typeface="+mn-cs"/>
              </a:rPr>
              <a:t>ờng</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khi</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thực</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hiện</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các</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bài</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toán</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phức</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tạp</a:t>
            </a:r>
            <a:r>
              <a:rPr lang="en-US" sz="1600" b="0" i="0" kern="1200" dirty="0">
                <a:solidFill>
                  <a:schemeClr val="tx1"/>
                </a:solidFill>
                <a:effectLst/>
                <a:latin typeface="+mn-lt"/>
                <a:ea typeface="+mn-ea"/>
                <a:cs typeface="+mn-cs"/>
              </a:rPr>
              <a:t> h</a:t>
            </a:r>
            <a:r>
              <a:rPr lang="vi-VN" sz="1600" b="0" i="0" kern="1200" dirty="0">
                <a:solidFill>
                  <a:schemeClr val="tx1"/>
                </a:solidFill>
                <a:effectLst/>
                <a:latin typeface="+mn-lt"/>
                <a:ea typeface="+mn-ea"/>
                <a:cs typeface="+mn-cs"/>
              </a:rPr>
              <a:t>ơ</a:t>
            </a:r>
            <a:r>
              <a:rPr lang="en-US" sz="1600" b="0" i="0" kern="1200" dirty="0">
                <a:solidFill>
                  <a:schemeClr val="tx1"/>
                </a:solidFill>
                <a:effectLst/>
                <a:latin typeface="+mn-lt"/>
                <a:ea typeface="+mn-ea"/>
                <a:cs typeface="+mn-cs"/>
              </a:rPr>
              <a:t>n, </a:t>
            </a:r>
            <a:r>
              <a:rPr lang="en-US" sz="1600" b="0" i="0" kern="1200" dirty="0" err="1">
                <a:solidFill>
                  <a:schemeClr val="tx1"/>
                </a:solidFill>
                <a:effectLst/>
                <a:latin typeface="+mn-lt"/>
                <a:ea typeface="+mn-ea"/>
                <a:cs typeface="+mn-cs"/>
              </a:rPr>
              <a:t>th</a:t>
            </a:r>
            <a:r>
              <a:rPr lang="vi-VN" sz="1600" b="0" i="0" kern="1200" dirty="0">
                <a:solidFill>
                  <a:schemeClr val="tx1"/>
                </a:solidFill>
                <a:effectLst/>
                <a:latin typeface="+mn-lt"/>
                <a:ea typeface="+mn-ea"/>
                <a:cs typeface="+mn-cs"/>
              </a:rPr>
              <a:t>ư</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viên</a:t>
            </a:r>
            <a:r>
              <a:rPr lang="en-US" sz="1600" b="0" i="0" kern="1200" dirty="0">
                <a:solidFill>
                  <a:schemeClr val="tx1"/>
                </a:solidFill>
                <a:effectLst/>
                <a:latin typeface="+mn-lt"/>
                <a:ea typeface="+mn-ea"/>
                <a:cs typeface="+mn-cs"/>
              </a:rPr>
              <a:t> có </a:t>
            </a:r>
            <a:r>
              <a:rPr lang="en-US" sz="1600" b="0" i="0" kern="1200" dirty="0" err="1">
                <a:solidFill>
                  <a:schemeClr val="tx1"/>
                </a:solidFill>
                <a:effectLst/>
                <a:latin typeface="+mn-lt"/>
                <a:ea typeface="+mn-ea"/>
                <a:cs typeface="+mn-cs"/>
              </a:rPr>
              <a:t>sẵn</a:t>
            </a:r>
            <a:r>
              <a:rPr lang="en-US" sz="1600" b="0" i="0" kern="1200" dirty="0">
                <a:solidFill>
                  <a:schemeClr val="tx1"/>
                </a:solidFill>
                <a:effectLst/>
                <a:latin typeface="+mn-lt"/>
                <a:ea typeface="+mn-ea"/>
                <a:cs typeface="+mn-cs"/>
              </a:rPr>
              <a:t> sẽ là </a:t>
            </a:r>
            <a:r>
              <a:rPr lang="en-US" sz="1600" b="0" i="0" kern="1200" dirty="0" err="1">
                <a:solidFill>
                  <a:schemeClr val="tx1"/>
                </a:solidFill>
                <a:effectLst/>
                <a:latin typeface="+mn-lt"/>
                <a:ea typeface="+mn-ea"/>
                <a:cs typeface="+mn-cs"/>
              </a:rPr>
              <a:t>lựa</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chọn</a:t>
            </a:r>
            <a:r>
              <a:rPr lang="en-US" sz="1600" b="0" i="0" kern="1200" dirty="0">
                <a:solidFill>
                  <a:schemeClr val="tx1"/>
                </a:solidFill>
                <a:effectLst/>
                <a:latin typeface="+mn-lt"/>
                <a:ea typeface="+mn-ea"/>
                <a:cs typeface="+mn-cs"/>
              </a:rPr>
              <a:t> </a:t>
            </a:r>
            <a:r>
              <a:rPr lang="en-US" sz="1600" b="0" i="0" kern="1200" dirty="0" err="1">
                <a:solidFill>
                  <a:schemeClr val="tx1"/>
                </a:solidFill>
                <a:effectLst/>
                <a:latin typeface="+mn-lt"/>
                <a:ea typeface="+mn-ea"/>
                <a:cs typeface="+mn-cs"/>
              </a:rPr>
              <a:t>tốt</a:t>
            </a:r>
            <a:r>
              <a:rPr lang="en-US" sz="1600" b="0" i="0" kern="1200" dirty="0">
                <a:solidFill>
                  <a:schemeClr val="tx1"/>
                </a:solidFill>
                <a:effectLst/>
                <a:latin typeface="+mn-lt"/>
                <a:ea typeface="+mn-ea"/>
                <a:cs typeface="+mn-cs"/>
              </a:rPr>
              <a:t>.</a:t>
            </a:r>
            <a:endParaRPr lang="en-US" sz="1600" b="0" dirty="0">
              <a:solidFill>
                <a:schemeClr val="tx1"/>
              </a:solidFill>
              <a:latin typeface="Arial" panose="020B0604020202020204" pitchFamily="34" charset="0"/>
              <a:cs typeface="Arial" panose="020B0604020202020204" pitchFamily="34" charset="0"/>
            </a:endParaRPr>
          </a:p>
        </p:txBody>
      </p:sp>
      <p:sp>
        <p:nvSpPr>
          <p:cNvPr id="4" name="Chỗ dành sẵn cho Số hiệu Bản chiếu 3"/>
          <p:cNvSpPr>
            <a:spLocks noGrp="1"/>
          </p:cNvSpPr>
          <p:nvPr>
            <p:ph type="sldNum" sz="quarter" idx="5"/>
          </p:nvPr>
        </p:nvSpPr>
        <p:spPr/>
        <p:txBody>
          <a:bodyPr/>
          <a:lstStyle/>
          <a:p>
            <a:fld id="{E0103891-D0FE-4A62-B78F-756E6DF4C90B}" type="slidenum">
              <a:rPr lang="en-US" smtClean="0"/>
              <a:t>22</a:t>
            </a:fld>
            <a:endParaRPr lang="en-US"/>
          </a:p>
        </p:txBody>
      </p:sp>
    </p:spTree>
    <p:extLst>
      <p:ext uri="{BB962C8B-B14F-4D97-AF65-F5344CB8AC3E}">
        <p14:creationId xmlns:p14="http://schemas.microsoft.com/office/powerpoint/2010/main" val="3370242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Chỗ dành sẵn cho Ghi chú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600" noProof="1">
                    <a:solidFill>
                      <a:schemeClr val="tx1"/>
                    </a:solidFill>
                  </a:rPr>
                  <a:t>Hồi quy logistic là một mô hình hồi quy thường được sử dụng trong phân loại nhị phân</a:t>
                </a:r>
                <a:r>
                  <a:rPr lang="en-US" sz="1600" noProof="1">
                    <a:solidFill>
                      <a:schemeClr val="tx1"/>
                    </a:solidFill>
                  </a:rPr>
                  <a:t>, </a:t>
                </a:r>
                <a:r>
                  <a:rPr lang="en-US" sz="1600" noProof="1">
                    <a:solidFill>
                      <a:schemeClr val="tx1"/>
                    </a:solidFill>
                    <a:latin typeface="Arial" panose="020B0604020202020204" pitchFamily="34" charset="0"/>
                    <a:cs typeface="Arial" panose="020B0604020202020204" pitchFamily="34" charset="0"/>
                  </a:rPr>
                  <a:t>nó đ</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ợc đặt tên theo hàm cốt lõi, hàm logistic, ở đây sẽ dùng hàm sigmoid. </a:t>
                </a:r>
                <a:r>
                  <a:rPr lang="en-US" sz="1200" b="0" i="0" kern="1200" noProof="1">
                    <a:solidFill>
                      <a:schemeClr val="tx1"/>
                    </a:solidFill>
                    <a:effectLst/>
                    <a:latin typeface="+mn-lt"/>
                    <a:ea typeface="+mn-ea"/>
                    <a:cs typeface="+mn-cs"/>
                  </a:rPr>
                  <a:t>hồi quy </a:t>
                </a:r>
                <a:r>
                  <a:rPr lang="en-US" sz="1200" b="0" i="0" kern="1200" dirty="0">
                    <a:solidFill>
                      <a:schemeClr val="tx1"/>
                    </a:solidFill>
                    <a:effectLst/>
                    <a:latin typeface="+mn-lt"/>
                    <a:ea typeface="+mn-ea"/>
                    <a:cs typeface="+mn-cs"/>
                  </a:rPr>
                  <a:t>logistic </a:t>
                </a:r>
                <a:r>
                  <a:rPr lang="en-US" sz="1200" b="0" i="0" kern="1200" noProof="1">
                    <a:solidFill>
                      <a:schemeClr val="tx1"/>
                    </a:solidFill>
                    <a:effectLst/>
                    <a:latin typeface="+mn-lt"/>
                    <a:ea typeface="+mn-ea"/>
                    <a:cs typeface="+mn-cs"/>
                  </a:rPr>
                  <a:t>biến đổi đầu </a:t>
                </a:r>
                <a:r>
                  <a:rPr lang="en-US" sz="1200" b="0" i="0" kern="1200" dirty="0">
                    <a:solidFill>
                      <a:schemeClr val="tx1"/>
                    </a:solidFill>
                    <a:effectLst/>
                    <a:latin typeface="+mn-lt"/>
                    <a:ea typeface="+mn-ea"/>
                    <a:cs typeface="+mn-cs"/>
                  </a:rPr>
                  <a:t>ra </a:t>
                </a:r>
                <a:r>
                  <a:rPr lang="en-US" sz="1200" b="0" i="0" kern="1200" noProof="1">
                    <a:solidFill>
                      <a:schemeClr val="tx1"/>
                    </a:solidFill>
                    <a:effectLst/>
                    <a:latin typeface="+mn-lt"/>
                    <a:ea typeface="+mn-ea"/>
                    <a:cs typeface="+mn-cs"/>
                  </a:rPr>
                  <a:t>của nó bằng cách sử dụng hàm </a:t>
                </a:r>
                <a:r>
                  <a:rPr lang="en-US" sz="1200" b="0" i="0" kern="1200" dirty="0">
                    <a:solidFill>
                      <a:schemeClr val="tx1"/>
                    </a:solidFill>
                    <a:effectLst/>
                    <a:latin typeface="+mn-lt"/>
                    <a:ea typeface="+mn-ea"/>
                    <a:cs typeface="+mn-cs"/>
                  </a:rPr>
                  <a:t>sigmoid </a:t>
                </a:r>
                <a:r>
                  <a:rPr lang="en-US" sz="1200" b="0" i="0" kern="1200" noProof="1">
                    <a:solidFill>
                      <a:schemeClr val="tx1"/>
                    </a:solidFill>
                    <a:effectLst/>
                    <a:latin typeface="+mn-lt"/>
                    <a:ea typeface="+mn-ea"/>
                    <a:cs typeface="+mn-cs"/>
                  </a:rPr>
                  <a:t>để trả về một giá trị xác suất và sử dụng </a:t>
                </a:r>
                <a:r>
                  <a:rPr lang="en-US" sz="1200" b="0" i="0" kern="1200" dirty="0">
                    <a:solidFill>
                      <a:schemeClr val="tx1"/>
                    </a:solidFill>
                    <a:effectLst/>
                    <a:latin typeface="+mn-lt"/>
                    <a:ea typeface="+mn-ea"/>
                    <a:cs typeface="+mn-cs"/>
                  </a:rPr>
                  <a:t>nó </a:t>
                </a:r>
                <a:r>
                  <a:rPr lang="en-US" sz="1200" b="0" i="0" kern="1200" noProof="1">
                    <a:solidFill>
                      <a:schemeClr val="tx1"/>
                    </a:solidFill>
                    <a:effectLst/>
                    <a:latin typeface="+mn-lt"/>
                    <a:ea typeface="+mn-ea"/>
                    <a:cs typeface="+mn-cs"/>
                  </a:rPr>
                  <a:t>để phân loại</a:t>
                </a:r>
                <a:endParaRPr lang="en-US" sz="1600" noProof="1">
                  <a:solidFill>
                    <a:schemeClr val="tx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600" kern="1200" noProof="1">
                    <a:solidFill>
                      <a:schemeClr val="tx1"/>
                    </a:solidFill>
                    <a:effectLst/>
                    <a:latin typeface="+mn-lt"/>
                    <a:ea typeface="+mn-ea"/>
                    <a:cs typeface="+mn-cs"/>
                  </a:rPr>
                  <a:t>Để đưa ra quyết định về một dữ liệu thử nghiệm sau khi chúng ta đã học được các trọng số trong việc đào tạo, bộ phân loại đầu tiên nhân mỗi </a:t>
                </a:r>
                <a14:m>
                  <m:oMath xmlns:m="http://schemas.openxmlformats.org/officeDocument/2006/math">
                    <m:sSub>
                      <m:sSubPr>
                        <m:ctrlPr>
                          <a:rPr lang="en-US" sz="1600" i="1" kern="1200" noProof="1" dirty="0">
                            <a:solidFill>
                              <a:schemeClr val="tx1"/>
                            </a:solidFill>
                            <a:effectLst/>
                            <a:latin typeface="Cambria Math" panose="02040503050406030204" pitchFamily="18" charset="0"/>
                            <a:ea typeface="+mn-ea"/>
                            <a:cs typeface="+mn-cs"/>
                          </a:rPr>
                        </m:ctrlPr>
                      </m:sSubPr>
                      <m:e>
                        <m:r>
                          <a:rPr lang="en-US" sz="1600" i="1" kern="1200" noProof="1" dirty="0">
                            <a:solidFill>
                              <a:schemeClr val="tx1"/>
                            </a:solidFill>
                            <a:effectLst/>
                            <a:latin typeface="Cambria Math" panose="02040503050406030204" pitchFamily="18" charset="0"/>
                            <a:ea typeface="+mn-ea"/>
                            <a:cs typeface="+mn-cs"/>
                          </a:rPr>
                          <m:t>𝑥</m:t>
                        </m:r>
                      </m:e>
                      <m:sub>
                        <m:r>
                          <a:rPr lang="en-US" sz="1600" i="1" kern="1200" noProof="1" dirty="0">
                            <a:solidFill>
                              <a:schemeClr val="tx1"/>
                            </a:solidFill>
                            <a:effectLst/>
                            <a:latin typeface="Cambria Math" panose="02040503050406030204" pitchFamily="18" charset="0"/>
                            <a:ea typeface="+mn-ea"/>
                            <a:cs typeface="+mn-cs"/>
                          </a:rPr>
                          <m:t>𝑖</m:t>
                        </m:r>
                      </m:sub>
                    </m:sSub>
                  </m:oMath>
                </a14:m>
                <a:r>
                  <a:rPr lang="en-US" sz="1600" kern="1200" noProof="1">
                    <a:solidFill>
                      <a:schemeClr val="tx1"/>
                    </a:solidFill>
                    <a:effectLst/>
                    <a:latin typeface="+mn-lt"/>
                    <a:ea typeface="+mn-ea"/>
                    <a:cs typeface="+mn-cs"/>
                  </a:rPr>
                  <a:t> với trọng số của nó, lấy tổng của chúng với hệ số bias b</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600" kern="1200" noProof="1">
                    <a:solidFill>
                      <a:schemeClr val="tx1"/>
                    </a:solidFill>
                    <a:effectLst/>
                    <a:latin typeface="+mn-lt"/>
                    <a:ea typeface="+mn-ea"/>
                    <a:cs typeface="+mn-cs"/>
                  </a:rPr>
                  <a:t>Để tạo ra xác suất, chúng ta chuyển </a:t>
                </a:r>
                <a14:m>
                  <m:oMath xmlns:m="http://schemas.openxmlformats.org/officeDocument/2006/math">
                    <m:r>
                      <a:rPr lang="en-US" sz="1600" i="1" kern="1200" noProof="1" dirty="0">
                        <a:solidFill>
                          <a:schemeClr val="tx1"/>
                        </a:solidFill>
                        <a:effectLst/>
                        <a:latin typeface="Cambria Math" panose="02040503050406030204" pitchFamily="18" charset="0"/>
                        <a:ea typeface="+mn-ea"/>
                        <a:cs typeface="+mn-cs"/>
                      </a:rPr>
                      <m:t>𝑧</m:t>
                    </m:r>
                  </m:oMath>
                </a14:m>
                <a:r>
                  <a:rPr lang="en-US" sz="1600" kern="1200" noProof="1">
                    <a:solidFill>
                      <a:schemeClr val="tx1"/>
                    </a:solidFill>
                    <a:effectLst/>
                    <a:latin typeface="+mn-lt"/>
                    <a:ea typeface="+mn-ea"/>
                    <a:cs typeface="+mn-cs"/>
                  </a:rPr>
                  <a:t> qua hàm sigmoid </a:t>
                </a:r>
                <a14:m>
                  <m:oMath xmlns:m="http://schemas.openxmlformats.org/officeDocument/2006/math">
                    <m:r>
                      <a:rPr lang="en-US" sz="1600" i="1" kern="1200" noProof="1" dirty="0">
                        <a:solidFill>
                          <a:schemeClr val="tx1"/>
                        </a:solidFill>
                        <a:effectLst/>
                        <a:latin typeface="Cambria Math" panose="02040503050406030204" pitchFamily="18" charset="0"/>
                        <a:ea typeface="+mn-ea"/>
                        <a:cs typeface="+mn-cs"/>
                      </a:rPr>
                      <m:t>𝜎</m:t>
                    </m:r>
                    <m:r>
                      <a:rPr lang="en-US" sz="1600" i="1" kern="1200" noProof="1" dirty="0">
                        <a:solidFill>
                          <a:schemeClr val="tx1"/>
                        </a:solidFill>
                        <a:effectLst/>
                        <a:latin typeface="Cambria Math" panose="02040503050406030204" pitchFamily="18" charset="0"/>
                        <a:ea typeface="+mn-ea"/>
                        <a:cs typeface="+mn-cs"/>
                      </a:rPr>
                      <m:t>(</m:t>
                    </m:r>
                    <m:r>
                      <a:rPr lang="en-US" sz="1600" i="1" kern="1200" noProof="1" dirty="0">
                        <a:solidFill>
                          <a:schemeClr val="tx1"/>
                        </a:solidFill>
                        <a:effectLst/>
                        <a:latin typeface="Cambria Math" panose="02040503050406030204" pitchFamily="18" charset="0"/>
                        <a:ea typeface="+mn-ea"/>
                        <a:cs typeface="+mn-cs"/>
                      </a:rPr>
                      <m:t>𝑧</m:t>
                    </m:r>
                    <m:r>
                      <a:rPr lang="en-US" sz="1600" i="1" kern="1200" noProof="1" dirty="0">
                        <a:solidFill>
                          <a:schemeClr val="tx1"/>
                        </a:solidFill>
                        <a:effectLst/>
                        <a:latin typeface="Cambria Math" panose="02040503050406030204" pitchFamily="18" charset="0"/>
                        <a:ea typeface="+mn-ea"/>
                        <a:cs typeface="+mn-cs"/>
                      </a:rPr>
                      <m:t>)</m:t>
                    </m:r>
                  </m:oMath>
                </a14:m>
                <a:r>
                  <a:rPr lang="en-US" sz="1600" kern="1200" noProof="1">
                    <a:solidFill>
                      <a:schemeClr val="tx1"/>
                    </a:solidFill>
                    <a:effectLst/>
                    <a:latin typeface="+mn-lt"/>
                    <a:ea typeface="+mn-ea"/>
                    <a:cs typeface="+mn-cs"/>
                  </a:rPr>
                  <a:t>, hàm sigmoid lấy một số có giá trị thực và ánh xạ nó vào phạm </a:t>
                </a:r>
                <a:r>
                  <a:rPr lang="en-US" sz="1600" kern="1200" dirty="0">
                    <a:solidFill>
                      <a:schemeClr val="tx1"/>
                    </a:solidFill>
                    <a:effectLst/>
                    <a:latin typeface="+mn-lt"/>
                    <a:ea typeface="+mn-ea"/>
                    <a:cs typeface="+mn-cs"/>
                  </a:rPr>
                  <a:t>vi [0, 1]</a:t>
                </a:r>
              </a:p>
            </p:txBody>
          </p:sp>
        </mc:Choice>
        <mc:Fallback xmlns="">
          <p:sp>
            <p:nvSpPr>
              <p:cNvPr id="3" name="Chỗ dành sẵn cho Ghi chú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200" noProof="1">
                    <a:solidFill>
                      <a:schemeClr val="tx1"/>
                    </a:solidFill>
                  </a:rPr>
                  <a:t>Hồi quy logistic là một mô hình hồi quy thường được sử dụng trong phân loại nhị phân</a:t>
                </a:r>
                <a:r>
                  <a:rPr lang="en-US" sz="1200" noProof="1">
                    <a:solidFill>
                      <a:schemeClr val="tx1"/>
                    </a:solidFill>
                  </a:rPr>
                  <a:t>, </a:t>
                </a:r>
                <a:r>
                  <a:rPr lang="en-US" sz="1200" noProof="1">
                    <a:solidFill>
                      <a:schemeClr val="tx1"/>
                    </a:solidFill>
                    <a:latin typeface="Arial" panose="020B0604020202020204" pitchFamily="34" charset="0"/>
                    <a:cs typeface="Arial" panose="020B0604020202020204" pitchFamily="34" charset="0"/>
                  </a:rPr>
                  <a:t>nó đ</a:t>
                </a:r>
                <a:r>
                  <a:rPr lang="vi-VN" sz="1200" noProof="1">
                    <a:solidFill>
                      <a:schemeClr val="tx1"/>
                    </a:solidFill>
                    <a:latin typeface="+mn-lt"/>
                    <a:cs typeface="Arial" panose="020B0604020202020204" pitchFamily="34" charset="0"/>
                  </a:rPr>
                  <a:t>ư</a:t>
                </a:r>
                <a:r>
                  <a:rPr lang="en-US" sz="1200" noProof="1">
                    <a:solidFill>
                      <a:schemeClr val="tx1"/>
                    </a:solidFill>
                    <a:latin typeface="Arial" panose="020B0604020202020204" pitchFamily="34" charset="0"/>
                    <a:cs typeface="Arial" panose="020B0604020202020204" pitchFamily="34" charset="0"/>
                  </a:rPr>
                  <a:t>ợc đặt tên theo hàm cốt lõi, hàm logistic, ở đây sẽ dùng hàm sigmoid.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noProof="1">
                    <a:solidFill>
                      <a:schemeClr val="tx1"/>
                    </a:solidFill>
                    <a:effectLst/>
                    <a:latin typeface="+mn-lt"/>
                    <a:ea typeface="+mn-ea"/>
                    <a:cs typeface="+mn-cs"/>
                  </a:rPr>
                  <a:t>Để đưa ra quyết định về một dữ liệu thử nghiệm sau khi chúng ta đã học được các trọng số trong việc đào tạo, bộ phân loại đầu tiên nhân mỗi </a:t>
                </a:r>
                <a:r>
                  <a:rPr lang="en-US" sz="1200" i="0" kern="1200" noProof="1">
                    <a:solidFill>
                      <a:schemeClr val="tx1"/>
                    </a:solidFill>
                    <a:effectLst/>
                    <a:latin typeface="+mn-lt"/>
                    <a:ea typeface="+mn-ea"/>
                    <a:cs typeface="+mn-cs"/>
                  </a:rPr>
                  <a:t>𝑥_𝑖</a:t>
                </a:r>
                <a:r>
                  <a:rPr lang="en-US" sz="1200" kern="1200" noProof="1">
                    <a:solidFill>
                      <a:schemeClr val="tx1"/>
                    </a:solidFill>
                    <a:effectLst/>
                    <a:latin typeface="+mn-lt"/>
                    <a:ea typeface="+mn-ea"/>
                    <a:cs typeface="+mn-cs"/>
                  </a:rPr>
                  <a:t> với trọng số của nó, lấy tổng của chúng với hệ số bias b</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kern="1200" noProof="1">
                    <a:solidFill>
                      <a:schemeClr val="tx1"/>
                    </a:solidFill>
                    <a:effectLst/>
                    <a:latin typeface="+mn-lt"/>
                    <a:ea typeface="+mn-ea"/>
                    <a:cs typeface="+mn-cs"/>
                  </a:rPr>
                  <a:t>Để tạo ra xác suất, chúng ta chuyển </a:t>
                </a:r>
                <a:r>
                  <a:rPr lang="en-US" sz="1200" i="0" kern="1200" noProof="1">
                    <a:solidFill>
                      <a:schemeClr val="tx1"/>
                    </a:solidFill>
                    <a:effectLst/>
                    <a:latin typeface="+mn-lt"/>
                    <a:ea typeface="+mn-ea"/>
                    <a:cs typeface="+mn-cs"/>
                  </a:rPr>
                  <a:t>𝑧</a:t>
                </a:r>
                <a:r>
                  <a:rPr lang="en-US" sz="1200" kern="1200" noProof="1">
                    <a:solidFill>
                      <a:schemeClr val="tx1"/>
                    </a:solidFill>
                    <a:effectLst/>
                    <a:latin typeface="+mn-lt"/>
                    <a:ea typeface="+mn-ea"/>
                    <a:cs typeface="+mn-cs"/>
                  </a:rPr>
                  <a:t> qua hàm sigmoid </a:t>
                </a:r>
                <a:r>
                  <a:rPr lang="en-US" sz="1200" i="0" kern="1200" noProof="1">
                    <a:solidFill>
                      <a:schemeClr val="tx1"/>
                    </a:solidFill>
                    <a:effectLst/>
                    <a:latin typeface="+mn-lt"/>
                    <a:ea typeface="+mn-ea"/>
                    <a:cs typeface="+mn-cs"/>
                  </a:rPr>
                  <a:t>𝜎(𝑧)</a:t>
                </a:r>
                <a:r>
                  <a:rPr lang="en-US" sz="1200" kern="1200" noProof="1">
                    <a:solidFill>
                      <a:schemeClr val="tx1"/>
                    </a:solidFill>
                    <a:effectLst/>
                    <a:latin typeface="+mn-lt"/>
                    <a:ea typeface="+mn-ea"/>
                    <a:cs typeface="+mn-cs"/>
                  </a:rPr>
                  <a:t>, hàm sigmoid lấy một số có giá trị thực và ánh xạ nó vào phạm </a:t>
                </a:r>
                <a:r>
                  <a:rPr lang="en-US" sz="1200" kern="1200" dirty="0">
                    <a:solidFill>
                      <a:schemeClr val="tx1"/>
                    </a:solidFill>
                    <a:effectLst/>
                    <a:latin typeface="+mn-lt"/>
                    <a:ea typeface="+mn-ea"/>
                    <a:cs typeface="+mn-cs"/>
                  </a:rPr>
                  <a:t>vi [0, 1]</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noProof="1">
                  <a:solidFill>
                    <a:schemeClr val="tx1"/>
                  </a:solidFill>
                  <a:latin typeface="Arial" panose="020B0604020202020204" pitchFamily="34" charset="0"/>
                  <a:cs typeface="Arial" panose="020B0604020202020204" pitchFamily="34" charset="0"/>
                </a:endParaRPr>
              </a:p>
              <a:p>
                <a:endParaRPr lang="en-US" dirty="0"/>
              </a:p>
            </p:txBody>
          </p:sp>
        </mc:Fallback>
      </mc:AlternateContent>
      <p:sp>
        <p:nvSpPr>
          <p:cNvPr id="4" name="Chỗ dành sẵn cho Số hiệu Bản chiếu 3"/>
          <p:cNvSpPr>
            <a:spLocks noGrp="1"/>
          </p:cNvSpPr>
          <p:nvPr>
            <p:ph type="sldNum" sz="quarter" idx="5"/>
          </p:nvPr>
        </p:nvSpPr>
        <p:spPr/>
        <p:txBody>
          <a:bodyPr/>
          <a:lstStyle/>
          <a:p>
            <a:fld id="{E0103891-D0FE-4A62-B78F-756E6DF4C90B}" type="slidenum">
              <a:rPr lang="en-US" smtClean="0"/>
              <a:t>4</a:t>
            </a:fld>
            <a:endParaRPr lang="en-US"/>
          </a:p>
        </p:txBody>
      </p:sp>
    </p:spTree>
    <p:extLst>
      <p:ext uri="{BB962C8B-B14F-4D97-AF65-F5344CB8AC3E}">
        <p14:creationId xmlns:p14="http://schemas.microsoft.com/office/powerpoint/2010/main" val="2200752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Chỗ dành sẵn cho Ghi chú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600" noProof="1">
                    <a:solidFill>
                      <a:schemeClr val="tx1"/>
                    </a:solidFill>
                    <a:latin typeface="+mn-lt"/>
                    <a:cs typeface="Arial" panose="020B0604020202020204" pitchFamily="34" charset="0"/>
                  </a:rPr>
                  <a:t>Chúng</a:t>
                </a:r>
                <a:r>
                  <a:rPr lang="en-US" sz="1600" noProof="1">
                    <a:solidFill>
                      <a:schemeClr val="tx1"/>
                    </a:solidFill>
                    <a:latin typeface="Arial" panose="020B0604020202020204" pitchFamily="34" charset="0"/>
                    <a:cs typeface="Arial" panose="020B0604020202020204" pitchFamily="34" charset="0"/>
                  </a:rPr>
                  <a:t> ta muốn mô hình gần với d</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 liệu đã cho nhất tức là các xác suất ở trên đạt giá trị cao nhất, tức là cần tìm w thỏa mãn 2.3</a:t>
                </a:r>
              </a:p>
              <a:p>
                <a:r>
                  <a:rPr lang="en-US" sz="1200" kern="1200" dirty="0">
                    <a:solidFill>
                      <a:schemeClr val="tx1"/>
                    </a:solidFill>
                    <a:effectLst/>
                    <a:latin typeface="+mn-lt"/>
                    <a:ea typeface="+mn-ea"/>
                    <a:cs typeface="+mn-cs"/>
                  </a:rPr>
                  <a:t>- </a:t>
                </a:r>
                <a:r>
                  <a:rPr lang="en-US" sz="1200" kern="1200" noProof="1">
                    <a:solidFill>
                      <a:schemeClr val="tx1"/>
                    </a:solidFill>
                    <a:effectLst/>
                    <a:latin typeface="+mn-lt"/>
                    <a:ea typeface="+mn-ea"/>
                    <a:cs typeface="+mn-cs"/>
                  </a:rPr>
                  <a:t>Vì chỉ có hai kết quả riêng biệt (1 hoặc 0), đây là phân phối Bernoulli và chúng ta có thể biểu thị xác suất P(y | x) mà trình phân loại tạo ra cho một quan sát như sau</a:t>
                </a:r>
                <a:r>
                  <a:rPr lang="en-US" sz="1200" kern="1200" dirty="0">
                    <a:solidFill>
                      <a:schemeClr val="tx1"/>
                    </a:solidFill>
                    <a:effectLst/>
                    <a:latin typeface="+mn-lt"/>
                    <a:ea typeface="+mn-ea"/>
                    <a:cs typeface="+mn-cs"/>
                  </a:rPr>
                  <a:t>:</a:t>
                </a:r>
                <a14:m>
                  <m:oMath xmlns:m="http://schemas.openxmlformats.org/officeDocument/2006/math">
                    <m:r>
                      <a:rPr lang="en-US" sz="1200" b="0" i="0" kern="1200" smtClean="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𝑃</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𝑦</m:t>
                        </m:r>
                        <m:r>
                          <a:rPr lang="en-US" sz="1200" i="1" kern="1200">
                            <a:solidFill>
                              <a:schemeClr val="tx1"/>
                            </a:solidFill>
                            <a:effectLst/>
                            <a:latin typeface="Cambria Math" panose="02040503050406030204" pitchFamily="18" charset="0"/>
                            <a:ea typeface="+mn-ea"/>
                            <a:cs typeface="+mn-cs"/>
                          </a:rPr>
                          <m:t> </m:t>
                        </m:r>
                      </m:e>
                      <m:e>
                        <m:r>
                          <a:rPr lang="en-US" sz="1200" i="1" kern="1200">
                            <a:solidFill>
                              <a:schemeClr val="tx1"/>
                            </a:solidFill>
                            <a:effectLst/>
                            <a:latin typeface="Cambria Math" panose="02040503050406030204" pitchFamily="18" charset="0"/>
                            <a:ea typeface="+mn-ea"/>
                            <a:cs typeface="+mn-cs"/>
                          </a:rPr>
                          <m:t> </m:t>
                        </m:r>
                        <m:r>
                          <a:rPr lang="en-US" sz="1200" i="1" kern="1200">
                            <a:solidFill>
                              <a:schemeClr val="tx1"/>
                            </a:solidFill>
                            <a:effectLst/>
                            <a:latin typeface="Cambria Math" panose="02040503050406030204" pitchFamily="18" charset="0"/>
                            <a:ea typeface="+mn-ea"/>
                            <a:cs typeface="+mn-cs"/>
                          </a:rPr>
                          <m:t>𝑥</m:t>
                        </m:r>
                      </m:e>
                    </m:d>
                    <m:r>
                      <a:rPr lang="en-US" sz="1200" i="1" kern="1200">
                        <a:solidFill>
                          <a:schemeClr val="tx1"/>
                        </a:solidFill>
                        <a:effectLst/>
                        <a:latin typeface="Cambria Math" panose="02040503050406030204" pitchFamily="18" charset="0"/>
                        <a:ea typeface="+mn-ea"/>
                        <a:cs typeface="+mn-cs"/>
                      </a:rPr>
                      <m:t>= </m:t>
                    </m:r>
                    <m:sSup>
                      <m:sSupPr>
                        <m:ctrlPr>
                          <a:rPr lang="en-US" sz="1200" i="1" kern="1200">
                            <a:solidFill>
                              <a:schemeClr val="tx1"/>
                            </a:solidFill>
                            <a:effectLst/>
                            <a:latin typeface="Cambria Math" panose="02040503050406030204" pitchFamily="18" charset="0"/>
                            <a:ea typeface="+mn-ea"/>
                            <a:cs typeface="+mn-cs"/>
                          </a:rPr>
                        </m:ctrlPr>
                      </m:sSupPr>
                      <m:e>
                        <m:sSup>
                          <m:sSupPr>
                            <m:ctrlPr>
                              <a:rPr lang="en-US" sz="1200" i="1" kern="1200">
                                <a:solidFill>
                                  <a:schemeClr val="tx1"/>
                                </a:solidFill>
                                <a:effectLst/>
                                <a:latin typeface="Cambria Math" panose="02040503050406030204" pitchFamily="18" charset="0"/>
                                <a:ea typeface="+mn-ea"/>
                                <a:cs typeface="+mn-cs"/>
                              </a:rPr>
                            </m:ctrlPr>
                          </m:sSupPr>
                          <m:e>
                            <m:r>
                              <a:rPr lang="en-US" sz="1200" i="1" kern="1200">
                                <a:solidFill>
                                  <a:schemeClr val="tx1"/>
                                </a:solidFill>
                                <a:effectLst/>
                                <a:latin typeface="Cambria Math" panose="02040503050406030204" pitchFamily="18" charset="0"/>
                                <a:ea typeface="+mn-ea"/>
                                <a:cs typeface="+mn-cs"/>
                              </a:rPr>
                              <m:t>𝜎</m:t>
                            </m:r>
                          </m:e>
                          <m:sup>
                            <m:r>
                              <a:rPr lang="en-US" sz="1200" i="1" kern="1200">
                                <a:solidFill>
                                  <a:schemeClr val="tx1"/>
                                </a:solidFill>
                                <a:effectLst/>
                                <a:latin typeface="Cambria Math" panose="02040503050406030204" pitchFamily="18" charset="0"/>
                                <a:ea typeface="+mn-ea"/>
                                <a:cs typeface="+mn-cs"/>
                              </a:rPr>
                              <m:t>𝑦</m:t>
                            </m:r>
                          </m:sup>
                        </m:sSup>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𝜎</m:t>
                            </m:r>
                          </m:e>
                        </m:d>
                      </m:e>
                      <m:sup>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𝑦</m:t>
                        </m:r>
                      </m:sup>
                    </m:sSup>
                  </m:oMath>
                </a14:m>
                <a:endParaRPr lang="en-US" sz="1600" noProof="1">
                  <a:solidFill>
                    <a:schemeClr val="tx1"/>
                  </a:solidFill>
                  <a:latin typeface="Arial" panose="020B0604020202020204" pitchFamily="34" charset="0"/>
                  <a:cs typeface="Arial" panose="020B0604020202020204" pitchFamily="34" charset="0"/>
                </a:endParaRPr>
              </a:p>
              <a:p>
                <a:r>
                  <a:rPr lang="en-US" sz="1600" dirty="0" err="1"/>
                  <a:t>Với</a:t>
                </a:r>
                <a:r>
                  <a:rPr lang="en-US" sz="1600" dirty="0"/>
                  <a:t> </a:t>
                </a:r>
                <a:r>
                  <a:rPr lang="en-US" sz="1600" dirty="0" err="1"/>
                  <a:t>gia</a:t>
                </a:r>
                <a:r>
                  <a:rPr lang="en-US" sz="1600" dirty="0"/>
                  <a:t>̉ </a:t>
                </a:r>
                <a:r>
                  <a:rPr lang="en-US" sz="1600" dirty="0" err="1"/>
                  <a:t>thiết</a:t>
                </a:r>
                <a:r>
                  <a:rPr lang="en-US" sz="1600" dirty="0"/>
                  <a:t> </a:t>
                </a:r>
                <a:r>
                  <a:rPr lang="en-US" sz="1600" dirty="0" err="1"/>
                  <a:t>các</a:t>
                </a:r>
                <a:r>
                  <a:rPr lang="en-US" sz="1600" dirty="0"/>
                  <a:t> </a:t>
                </a:r>
                <a:r>
                  <a:rPr lang="en-US" sz="1600" dirty="0" err="1"/>
                  <a:t>điểm</a:t>
                </a:r>
                <a:r>
                  <a:rPr lang="en-US" sz="1600" dirty="0"/>
                  <a:t> </a:t>
                </a:r>
                <a:r>
                  <a:rPr lang="en-US" sz="1600" dirty="0" err="1"/>
                  <a:t>dư</a:t>
                </a:r>
                <a:r>
                  <a:rPr lang="en-US" sz="1600" dirty="0"/>
                  <a:t>̃ </a:t>
                </a:r>
                <a:r>
                  <a:rPr lang="en-US" sz="1600" dirty="0" err="1"/>
                  <a:t>liệu</a:t>
                </a:r>
                <a:r>
                  <a:rPr lang="en-US" sz="1600" dirty="0"/>
                  <a:t> </a:t>
                </a:r>
                <a:r>
                  <a:rPr lang="en-US" sz="1600" dirty="0" err="1"/>
                  <a:t>độc</a:t>
                </a:r>
                <a:r>
                  <a:rPr lang="en-US" sz="1600" dirty="0"/>
                  <a:t> </a:t>
                </a:r>
                <a:r>
                  <a:rPr lang="en-US" sz="1600" dirty="0" err="1"/>
                  <a:t>lập</a:t>
                </a:r>
                <a:r>
                  <a:rPr lang="en-US" sz="1600" dirty="0"/>
                  <a:t> </a:t>
                </a:r>
                <a:r>
                  <a:rPr lang="en-US" sz="1600" dirty="0" err="1"/>
                  <a:t>với</a:t>
                </a:r>
                <a:r>
                  <a:rPr lang="en-US" sz="1600" dirty="0"/>
                  <a:t> </a:t>
                </a:r>
                <a:r>
                  <a:rPr lang="en-US" sz="1600" dirty="0" err="1"/>
                  <a:t>nhau</a:t>
                </a:r>
                <a:r>
                  <a:rPr lang="en-US" sz="1600" dirty="0"/>
                  <a:t>, </a:t>
                </a:r>
                <a:r>
                  <a:rPr lang="en-US" sz="1600" dirty="0" err="1"/>
                  <a:t>xác</a:t>
                </a:r>
                <a:r>
                  <a:rPr lang="en-US" sz="1600" dirty="0"/>
                  <a:t> </a:t>
                </a:r>
                <a:r>
                  <a:rPr lang="en-US" sz="1600" dirty="0" err="1"/>
                  <a:t>xuaatsa</a:t>
                </a:r>
                <a:r>
                  <a:rPr lang="en-US" sz="1600" dirty="0"/>
                  <a:t> P(</a:t>
                </a:r>
                <a:r>
                  <a:rPr lang="en-US" sz="1600" dirty="0" err="1"/>
                  <a:t>y|x;w</a:t>
                </a:r>
                <a:r>
                  <a:rPr lang="en-US" sz="1600" dirty="0"/>
                  <a:t>) sẽ </a:t>
                </a:r>
                <a:r>
                  <a:rPr lang="en-US" sz="1600" dirty="0" err="1"/>
                  <a:t>bằng</a:t>
                </a:r>
                <a:r>
                  <a:rPr lang="en-US" sz="1600" dirty="0"/>
                  <a:t> </a:t>
                </a:r>
                <a:r>
                  <a:rPr lang="en-US" sz="1600" dirty="0" err="1"/>
                  <a:t>tích</a:t>
                </a:r>
                <a:r>
                  <a:rPr lang="en-US" sz="1600" dirty="0"/>
                  <a:t> </a:t>
                </a:r>
                <a:r>
                  <a:rPr lang="en-US" sz="1600" dirty="0" err="1"/>
                  <a:t>các</a:t>
                </a:r>
                <a:r>
                  <a:rPr lang="en-US" sz="1600" dirty="0"/>
                  <a:t> </a:t>
                </a:r>
                <a:r>
                  <a:rPr lang="en-US" sz="1600" dirty="0" err="1"/>
                  <a:t>xác</a:t>
                </a:r>
                <a:r>
                  <a:rPr lang="en-US" sz="1600" dirty="0"/>
                  <a:t> </a:t>
                </a:r>
                <a:r>
                  <a:rPr lang="en-US" sz="1600" dirty="0" err="1"/>
                  <a:t>suất</a:t>
                </a:r>
                <a:r>
                  <a:rPr lang="en-US" sz="1600" dirty="0"/>
                  <a:t> P(</a:t>
                </a:r>
                <a:r>
                  <a:rPr lang="en-US" sz="1600" dirty="0" err="1"/>
                  <a:t>x_i,y_i</a:t>
                </a:r>
                <a:r>
                  <a:rPr lang="en-US" sz="1600" dirty="0"/>
                  <a:t>)</a:t>
                </a:r>
              </a:p>
            </p:txBody>
          </p:sp>
        </mc:Choice>
        <mc:Fallback xmlns="">
          <p:sp>
            <p:nvSpPr>
              <p:cNvPr id="3" name="Chỗ dành sẵn cho Ghi chú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600" noProof="1">
                    <a:solidFill>
                      <a:schemeClr val="tx1"/>
                    </a:solidFill>
                    <a:latin typeface="+mn-lt"/>
                    <a:cs typeface="Arial" panose="020B0604020202020204" pitchFamily="34" charset="0"/>
                  </a:rPr>
                  <a:t>Chúng</a:t>
                </a:r>
                <a:r>
                  <a:rPr lang="en-US" sz="1600" noProof="1">
                    <a:solidFill>
                      <a:schemeClr val="tx1"/>
                    </a:solidFill>
                    <a:latin typeface="Arial" panose="020B0604020202020204" pitchFamily="34" charset="0"/>
                    <a:cs typeface="Arial" panose="020B0604020202020204" pitchFamily="34" charset="0"/>
                  </a:rPr>
                  <a:t> ta muốn mô hình gần với d</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 liệu đã cho nhất tức là các xác suất ở trên đạt giá trị cao nhất, tức là cần tìm w thỏa mãn 2.3</a:t>
                </a:r>
              </a:p>
              <a:p>
                <a:r>
                  <a:rPr lang="en-US" sz="1200" kern="1200" dirty="0">
                    <a:solidFill>
                      <a:schemeClr val="tx1"/>
                    </a:solidFill>
                    <a:effectLst/>
                    <a:latin typeface="+mn-lt"/>
                    <a:ea typeface="+mn-ea"/>
                    <a:cs typeface="+mn-cs"/>
                  </a:rPr>
                  <a:t>- </a:t>
                </a:r>
                <a:r>
                  <a:rPr lang="en-US" sz="1200" kern="1200" noProof="1">
                    <a:solidFill>
                      <a:schemeClr val="tx1"/>
                    </a:solidFill>
                    <a:effectLst/>
                    <a:latin typeface="+mn-lt"/>
                    <a:ea typeface="+mn-ea"/>
                    <a:cs typeface="+mn-cs"/>
                  </a:rPr>
                  <a:t>Vì chỉ có hai kết quả riêng biệt (1 hoặc 0), đây là phân phối Bernoulli và chúng ta có thể biểu thị xác suất P(y | x) mà trình phân loại tạo ra cho một quan sát như sau</a:t>
                </a:r>
                <a:r>
                  <a:rPr lang="en-US" sz="1200" kern="1200" dirty="0">
                    <a:solidFill>
                      <a:schemeClr val="tx1"/>
                    </a:solidFill>
                    <a:effectLst/>
                    <a:latin typeface="+mn-lt"/>
                    <a:ea typeface="+mn-ea"/>
                    <a:cs typeface="+mn-cs"/>
                  </a:rPr>
                  <a:t>:</a:t>
                </a:r>
                <a:r>
                  <a:rPr lang="en-US" sz="1200" b="0" i="0" kern="1200">
                    <a:solidFill>
                      <a:schemeClr val="tx1"/>
                    </a:solidFill>
                    <a:effectLst/>
                    <a:latin typeface="Cambria Math" panose="02040503050406030204" pitchFamily="18" charset="0"/>
                    <a:ea typeface="+mn-ea"/>
                    <a:cs typeface="+mn-cs"/>
                  </a:rPr>
                  <a:t> </a:t>
                </a:r>
                <a:r>
                  <a:rPr lang="en-US" sz="1200" i="0" kern="1200">
                    <a:solidFill>
                      <a:schemeClr val="tx1"/>
                    </a:solidFill>
                    <a:effectLst/>
                    <a:latin typeface="+mn-lt"/>
                    <a:ea typeface="+mn-ea"/>
                    <a:cs typeface="+mn-cs"/>
                  </a:rPr>
                  <a:t>𝑃(𝑦 │ 𝑥)= 〖𝜎^𝑦 (1−𝜎)〗^(1−𝑦)</a:t>
                </a:r>
                <a:endParaRPr lang="en-US" sz="1600" noProof="1">
                  <a:solidFill>
                    <a:schemeClr val="tx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600" noProof="1">
                    <a:solidFill>
                      <a:schemeClr val="tx1"/>
                    </a:solidFill>
                    <a:latin typeface="Arial" panose="020B0604020202020204" pitchFamily="34" charset="0"/>
                    <a:cs typeface="Arial" panose="020B0604020202020204" pitchFamily="34" charset="0"/>
                  </a:rPr>
                  <a:t>Nh</a:t>
                </a:r>
                <a:r>
                  <a:rPr lang="vi-VN" sz="1600" noProof="1">
                    <a:solidFill>
                      <a:schemeClr val="tx1"/>
                    </a:solidFill>
                    <a:latin typeface="Arial" panose="020B0604020202020204" pitchFamily="34" charset="0"/>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 vậy để tối tìm đ</a:t>
                </a:r>
                <a:r>
                  <a:rPr lang="vi-VN" sz="1600" noProof="1">
                    <a:solidFill>
                      <a:schemeClr val="tx1"/>
                    </a:solidFill>
                    <a:latin typeface="Arial" panose="020B0604020202020204" pitchFamily="34" charset="0"/>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ợc w thỏa mãn, ta th</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̣c hiên tìm giá trị nhỏ nhất của hàm mất mát L(w)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600" noProof="1">
                    <a:solidFill>
                      <a:schemeClr val="tx1"/>
                    </a:solidFill>
                    <a:latin typeface="Arial" panose="020B0604020202020204" pitchFamily="34" charset="0"/>
                    <a:cs typeface="Arial" panose="020B0604020202020204" pitchFamily="34" charset="0"/>
                  </a:rPr>
                  <a:t>Ta thực hiện tối </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u hàm mất mát sử dụng ph</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ơng pháp h</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ớng giám Gradient</a:t>
                </a:r>
                <a:endParaRPr lang="vi-VN" sz="1600" noProof="1">
                  <a:solidFill>
                    <a:schemeClr val="tx1"/>
                  </a:solidFill>
                  <a:latin typeface="+mn-lt"/>
                  <a:cs typeface="Arial" panose="020B0604020202020204" pitchFamily="34" charset="0"/>
                </a:endParaRPr>
              </a:p>
              <a:p>
                <a:endParaRPr lang="en-US" sz="1600" dirty="0"/>
              </a:p>
            </p:txBody>
          </p:sp>
        </mc:Fallback>
      </mc:AlternateContent>
      <p:sp>
        <p:nvSpPr>
          <p:cNvPr id="4" name="Chỗ dành sẵn cho Số hiệu Bản chiếu 3"/>
          <p:cNvSpPr>
            <a:spLocks noGrp="1"/>
          </p:cNvSpPr>
          <p:nvPr>
            <p:ph type="sldNum" sz="quarter" idx="5"/>
          </p:nvPr>
        </p:nvSpPr>
        <p:spPr/>
        <p:txBody>
          <a:bodyPr/>
          <a:lstStyle/>
          <a:p>
            <a:fld id="{E0103891-D0FE-4A62-B78F-756E6DF4C90B}" type="slidenum">
              <a:rPr lang="en-US" smtClean="0"/>
              <a:t>5</a:t>
            </a:fld>
            <a:endParaRPr lang="en-US"/>
          </a:p>
        </p:txBody>
      </p:sp>
    </p:spTree>
    <p:extLst>
      <p:ext uri="{BB962C8B-B14F-4D97-AF65-F5344CB8AC3E}">
        <p14:creationId xmlns:p14="http://schemas.microsoft.com/office/powerpoint/2010/main" val="11983520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Chỗ dành sẵn cho Ghi chú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600" noProof="1">
                    <a:solidFill>
                      <a:schemeClr val="tx1"/>
                    </a:solidFill>
                    <a:latin typeface="Arial" panose="020B0604020202020204" pitchFamily="34" charset="0"/>
                    <a:cs typeface="Arial" panose="020B0604020202020204" pitchFamily="34" charset="0"/>
                  </a:rPr>
                  <a:t>Chúng ta có hàm mất mát cross-entropy nh</a:t>
                </a:r>
                <a:r>
                  <a:rPr lang="vi-VN" sz="1600" noProof="1">
                    <a:solidFill>
                      <a:schemeClr val="tx1"/>
                    </a:solidFill>
                    <a:latin typeface="Arial" panose="020B0604020202020204" pitchFamily="34" charset="0"/>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 trên,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600" noProof="1">
                    <a:solidFill>
                      <a:schemeClr val="tx1"/>
                    </a:solidFill>
                    <a:latin typeface="Arial" panose="020B0604020202020204" pitchFamily="34" charset="0"/>
                    <a:cs typeface="Arial" panose="020B0604020202020204" pitchFamily="34" charset="0"/>
                  </a:rPr>
                  <a:t>Nh</a:t>
                </a:r>
                <a:r>
                  <a:rPr lang="vi-VN" sz="1600" noProof="1">
                    <a:solidFill>
                      <a:schemeClr val="tx1"/>
                    </a:solidFill>
                    <a:latin typeface="Arial" panose="020B0604020202020204" pitchFamily="34" charset="0"/>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 vậy để tối tìm đ</a:t>
                </a:r>
                <a:r>
                  <a:rPr lang="vi-VN" sz="1600" noProof="1">
                    <a:solidFill>
                      <a:schemeClr val="tx1"/>
                    </a:solidFill>
                    <a:latin typeface="Arial" panose="020B0604020202020204" pitchFamily="34" charset="0"/>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ợc w thỏa mãn, ta th</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̣c hiên tìm giá trị nhỏ nhất của hàm mất mát L(w)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600" noProof="1">
                    <a:solidFill>
                      <a:schemeClr val="tx1"/>
                    </a:solidFill>
                    <a:latin typeface="Arial" panose="020B0604020202020204" pitchFamily="34" charset="0"/>
                    <a:cs typeface="Arial" panose="020B0604020202020204" pitchFamily="34" charset="0"/>
                  </a:rPr>
                  <a:t>Đạo hàm của hàm sigmoid có thể tính đ</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ợc một các dễ dàng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600" noProof="1">
                    <a:solidFill>
                      <a:schemeClr val="tx1"/>
                    </a:solidFill>
                    <a:latin typeface="Arial" panose="020B0604020202020204" pitchFamily="34" charset="0"/>
                    <a:cs typeface="Arial" panose="020B0604020202020204" pitchFamily="34" charset="0"/>
                  </a:rPr>
                  <a:t>Ta thực hiện tối </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u hàm mất mát sử dụng ph</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ơng pháp h</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ớng giám Gradient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600" noProof="1">
                    <a:solidFill>
                      <a:schemeClr val="tx1"/>
                    </a:solidFill>
                    <a:latin typeface="Arial" panose="020B0604020202020204" pitchFamily="34" charset="0"/>
                    <a:cs typeface="Arial" panose="020B0604020202020204" pitchFamily="34" charset="0"/>
                  </a:rPr>
                  <a:t>Tính đọa hàm của hàm mất mát bằng đạo hàm hàm hợp</a:t>
                </a:r>
                <a:endParaRPr lang="vi-VN" sz="1600" noProof="1">
                  <a:solidFill>
                    <a:schemeClr val="tx1"/>
                  </a:solidFill>
                  <a:latin typeface="+mn-lt"/>
                  <a:cs typeface="Arial" panose="020B0604020202020204" pitchFamily="34" charset="0"/>
                </a:endParaRPr>
              </a:p>
              <a:p>
                <a:endParaRPr lang="en-US" sz="1600" dirty="0"/>
              </a:p>
            </p:txBody>
          </p:sp>
        </mc:Choice>
        <mc:Fallback xmlns="">
          <p:sp>
            <p:nvSpPr>
              <p:cNvPr id="3" name="Chỗ dành sẵn cho Ghi chú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vi-VN" sz="1600" noProof="1">
                    <a:solidFill>
                      <a:schemeClr val="tx1"/>
                    </a:solidFill>
                    <a:latin typeface="+mn-lt"/>
                    <a:cs typeface="Arial" panose="020B0604020202020204" pitchFamily="34" charset="0"/>
                  </a:rPr>
                  <a:t>Chúng</a:t>
                </a:r>
                <a:r>
                  <a:rPr lang="en-US" sz="1600" noProof="1">
                    <a:solidFill>
                      <a:schemeClr val="tx1"/>
                    </a:solidFill>
                    <a:latin typeface="Arial" panose="020B0604020202020204" pitchFamily="34" charset="0"/>
                    <a:cs typeface="Arial" panose="020B0604020202020204" pitchFamily="34" charset="0"/>
                  </a:rPr>
                  <a:t> ta muốn mô hình gần với d</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 liệu đã cho nhất tức là các xác suất ở trên đạt giá trị cao nhất, tức là cần tìm w thỏa mãn 2.3</a:t>
                </a:r>
              </a:p>
              <a:p>
                <a:r>
                  <a:rPr lang="en-US" sz="1200" kern="1200" dirty="0">
                    <a:solidFill>
                      <a:schemeClr val="tx1"/>
                    </a:solidFill>
                    <a:effectLst/>
                    <a:latin typeface="+mn-lt"/>
                    <a:ea typeface="+mn-ea"/>
                    <a:cs typeface="+mn-cs"/>
                  </a:rPr>
                  <a:t>- </a:t>
                </a:r>
                <a:r>
                  <a:rPr lang="en-US" sz="1200" kern="1200" noProof="1">
                    <a:solidFill>
                      <a:schemeClr val="tx1"/>
                    </a:solidFill>
                    <a:effectLst/>
                    <a:latin typeface="+mn-lt"/>
                    <a:ea typeface="+mn-ea"/>
                    <a:cs typeface="+mn-cs"/>
                  </a:rPr>
                  <a:t>Vì chỉ có hai kết quả riêng biệt (1 hoặc 0), đây là phân phối Bernoulli và chúng ta có thể biểu thị xác suất P(y | x) mà trình phân loại tạo ra cho một quan sát như sau</a:t>
                </a:r>
                <a:r>
                  <a:rPr lang="en-US" sz="1200" kern="1200" dirty="0">
                    <a:solidFill>
                      <a:schemeClr val="tx1"/>
                    </a:solidFill>
                    <a:effectLst/>
                    <a:latin typeface="+mn-lt"/>
                    <a:ea typeface="+mn-ea"/>
                    <a:cs typeface="+mn-cs"/>
                  </a:rPr>
                  <a:t>:</a:t>
                </a:r>
                <a:r>
                  <a:rPr lang="en-US" sz="1200" b="0" i="0" kern="1200">
                    <a:solidFill>
                      <a:schemeClr val="tx1"/>
                    </a:solidFill>
                    <a:effectLst/>
                    <a:latin typeface="Cambria Math" panose="02040503050406030204" pitchFamily="18" charset="0"/>
                    <a:ea typeface="+mn-ea"/>
                    <a:cs typeface="+mn-cs"/>
                  </a:rPr>
                  <a:t> </a:t>
                </a:r>
                <a:r>
                  <a:rPr lang="en-US" sz="1200" i="0" kern="1200">
                    <a:solidFill>
                      <a:schemeClr val="tx1"/>
                    </a:solidFill>
                    <a:effectLst/>
                    <a:latin typeface="+mn-lt"/>
                    <a:ea typeface="+mn-ea"/>
                    <a:cs typeface="+mn-cs"/>
                  </a:rPr>
                  <a:t>𝑃(𝑦 │ 𝑥)= 〖𝜎^𝑦 (1−𝜎)〗^(1−𝑦)</a:t>
                </a:r>
                <a:endParaRPr lang="en-US" sz="1600" noProof="1">
                  <a:solidFill>
                    <a:schemeClr val="tx1"/>
                  </a:solidFill>
                  <a:latin typeface="Arial" panose="020B0604020202020204" pitchFamily="34" charset="0"/>
                  <a:cs typeface="Arial" panose="020B0604020202020204" pitchFamily="34" charset="0"/>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600" noProof="1">
                    <a:solidFill>
                      <a:schemeClr val="tx1"/>
                    </a:solidFill>
                    <a:latin typeface="Arial" panose="020B0604020202020204" pitchFamily="34" charset="0"/>
                    <a:cs typeface="Arial" panose="020B0604020202020204" pitchFamily="34" charset="0"/>
                  </a:rPr>
                  <a:t>Nh</a:t>
                </a:r>
                <a:r>
                  <a:rPr lang="vi-VN" sz="1600" noProof="1">
                    <a:solidFill>
                      <a:schemeClr val="tx1"/>
                    </a:solidFill>
                    <a:latin typeface="Arial" panose="020B0604020202020204" pitchFamily="34" charset="0"/>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 vậy để tối tìm đ</a:t>
                </a:r>
                <a:r>
                  <a:rPr lang="vi-VN" sz="1600" noProof="1">
                    <a:solidFill>
                      <a:schemeClr val="tx1"/>
                    </a:solidFill>
                    <a:latin typeface="Arial" panose="020B0604020202020204" pitchFamily="34" charset="0"/>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ợc w thỏa mãn, ta th</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̣c hiên tìm giá trị nhỏ nhất của hàm mất mát L(w)</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600" noProof="1">
                    <a:solidFill>
                      <a:schemeClr val="tx1"/>
                    </a:solidFill>
                    <a:latin typeface="Arial" panose="020B0604020202020204" pitchFamily="34" charset="0"/>
                    <a:cs typeface="Arial" panose="020B0604020202020204" pitchFamily="34" charset="0"/>
                  </a:rPr>
                  <a:t>Ta thực hiện tối </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u hàm mất mát sử dụng ph</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ơng pháp h</a:t>
                </a:r>
                <a:r>
                  <a:rPr lang="vi-VN" sz="1600" noProof="1">
                    <a:solidFill>
                      <a:schemeClr val="tx1"/>
                    </a:solidFill>
                    <a:latin typeface="+mn-lt"/>
                    <a:cs typeface="Arial" panose="020B0604020202020204" pitchFamily="34" charset="0"/>
                  </a:rPr>
                  <a:t>ư</a:t>
                </a:r>
                <a:r>
                  <a:rPr lang="en-US" sz="1600" noProof="1">
                    <a:solidFill>
                      <a:schemeClr val="tx1"/>
                    </a:solidFill>
                    <a:latin typeface="Arial" panose="020B0604020202020204" pitchFamily="34" charset="0"/>
                    <a:cs typeface="Arial" panose="020B0604020202020204" pitchFamily="34" charset="0"/>
                  </a:rPr>
                  <a:t>ớng giám Gradient</a:t>
                </a:r>
                <a:endParaRPr lang="vi-VN" sz="1600" noProof="1">
                  <a:solidFill>
                    <a:schemeClr val="tx1"/>
                  </a:solidFill>
                  <a:latin typeface="+mn-lt"/>
                  <a:cs typeface="Arial" panose="020B0604020202020204" pitchFamily="34" charset="0"/>
                </a:endParaRPr>
              </a:p>
              <a:p>
                <a:endParaRPr lang="en-US" sz="1600" dirty="0"/>
              </a:p>
            </p:txBody>
          </p:sp>
        </mc:Fallback>
      </mc:AlternateContent>
      <p:sp>
        <p:nvSpPr>
          <p:cNvPr id="4" name="Chỗ dành sẵn cho Số hiệu Bản chiếu 3"/>
          <p:cNvSpPr>
            <a:spLocks noGrp="1"/>
          </p:cNvSpPr>
          <p:nvPr>
            <p:ph type="sldNum" sz="quarter" idx="5"/>
          </p:nvPr>
        </p:nvSpPr>
        <p:spPr/>
        <p:txBody>
          <a:bodyPr/>
          <a:lstStyle/>
          <a:p>
            <a:fld id="{E0103891-D0FE-4A62-B78F-756E6DF4C90B}" type="slidenum">
              <a:rPr lang="en-US" smtClean="0"/>
              <a:t>6</a:t>
            </a:fld>
            <a:endParaRPr lang="en-US"/>
          </a:p>
        </p:txBody>
      </p:sp>
    </p:spTree>
    <p:extLst>
      <p:ext uri="{BB962C8B-B14F-4D97-AF65-F5344CB8AC3E}">
        <p14:creationId xmlns:p14="http://schemas.microsoft.com/office/powerpoint/2010/main" val="2931465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noProof="1"/>
              <a:t>Ta cập nhật trọng số qua các vòng lặp tới khi nó hội tụ hoặc qua một số vòng lặp xác định, đ</a:t>
            </a:r>
            <a:r>
              <a:rPr lang="vi-VN" noProof="1"/>
              <a:t>ư</a:t>
            </a:r>
            <a:r>
              <a:rPr lang="en-US" noProof="1"/>
              <a:t>ợc w cần tìm</a:t>
            </a:r>
          </a:p>
          <a:p>
            <a:pPr marL="171450" indent="-171450">
              <a:buFontTx/>
              <a:buChar char="-"/>
            </a:pPr>
            <a:r>
              <a:rPr lang="en-US" noProof="1"/>
              <a:t>Eta là hệ số learning rate, chỉ tốc độ học tập</a:t>
            </a:r>
          </a:p>
        </p:txBody>
      </p:sp>
      <p:sp>
        <p:nvSpPr>
          <p:cNvPr id="4" name="Chỗ dành sẵn cho Số hiệu Bản chiếu 3"/>
          <p:cNvSpPr>
            <a:spLocks noGrp="1"/>
          </p:cNvSpPr>
          <p:nvPr>
            <p:ph type="sldNum" sz="quarter" idx="5"/>
          </p:nvPr>
        </p:nvSpPr>
        <p:spPr/>
        <p:txBody>
          <a:bodyPr/>
          <a:lstStyle/>
          <a:p>
            <a:fld id="{E0103891-D0FE-4A62-B78F-756E6DF4C90B}" type="slidenum">
              <a:rPr lang="en-US" smtClean="0"/>
              <a:t>7</a:t>
            </a:fld>
            <a:endParaRPr lang="en-US"/>
          </a:p>
        </p:txBody>
      </p:sp>
    </p:spTree>
    <p:extLst>
      <p:ext uri="{BB962C8B-B14F-4D97-AF65-F5344CB8AC3E}">
        <p14:creationId xmlns:p14="http://schemas.microsoft.com/office/powerpoint/2010/main" val="16343096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285750" indent="-285750">
              <a:buFontTx/>
              <a:buChar char="-"/>
            </a:pPr>
            <a:r>
              <a:rPr lang="vi-VN" sz="1600" kern="1200" noProof="1">
                <a:solidFill>
                  <a:schemeClr val="tx1"/>
                </a:solidFill>
                <a:effectLst/>
                <a:latin typeface="+mn-lt"/>
                <a:ea typeface="+mn-ea"/>
                <a:cs typeface="+mn-cs"/>
              </a:rPr>
              <a:t>Cây quyết định có lẽ là phương pháp học tập được biết đến nhiều nhất và sử dụng rộng rãi nhất trong các ứng dụng khai thác dữ liệu. Cây quyết định có khái niệm đơn giản, dễ sử dụng, tốc độ tính toán khá cao và mạnh mẽ với các quy tắc dễ hiểu nó tạo ra</a:t>
            </a:r>
            <a:endParaRPr lang="en-US" sz="1600" kern="1200" noProof="1">
              <a:solidFill>
                <a:schemeClr val="tx1"/>
              </a:solidFill>
              <a:effectLst/>
              <a:latin typeface="+mn-lt"/>
              <a:ea typeface="+mn-ea"/>
              <a:cs typeface="+mn-cs"/>
            </a:endParaRPr>
          </a:p>
          <a:p>
            <a:pPr marL="285750" indent="-285750">
              <a:buFontTx/>
              <a:buChar char="-"/>
            </a:pPr>
            <a:r>
              <a:rPr lang="en-US" sz="1600" kern="1200" noProof="1">
                <a:solidFill>
                  <a:schemeClr val="tx1"/>
                </a:solidFill>
                <a:effectLst/>
                <a:latin typeface="+mn-lt"/>
                <a:ea typeface="+mn-ea"/>
                <a:cs typeface="+mn-cs"/>
              </a:rPr>
              <a:t>Có bảng dữ liệu với thông tin đầu vào nh</a:t>
            </a:r>
            <a:r>
              <a:rPr lang="vi-VN" sz="1600" kern="1200" noProof="1">
                <a:solidFill>
                  <a:schemeClr val="tx1"/>
                </a:solidFill>
                <a:effectLst/>
                <a:latin typeface="+mn-lt"/>
                <a:ea typeface="+mn-ea"/>
                <a:cs typeface="+mn-cs"/>
              </a:rPr>
              <a:t>ư</a:t>
            </a:r>
            <a:r>
              <a:rPr lang="en-US" sz="1600" kern="1200" noProof="1">
                <a:solidFill>
                  <a:schemeClr val="tx1"/>
                </a:solidFill>
                <a:effectLst/>
                <a:latin typeface="+mn-lt"/>
                <a:ea typeface="+mn-ea"/>
                <a:cs typeface="+mn-cs"/>
              </a:rPr>
              <a:t> tuổi, thu nhập có phải sinh viên không, điểm tín dụng và đầu ra là có mua máy tính ko, tìm cách đ</a:t>
            </a:r>
            <a:r>
              <a:rPr lang="vi-VN" sz="1600" kern="1200" noProof="1">
                <a:solidFill>
                  <a:schemeClr val="tx1"/>
                </a:solidFill>
                <a:effectLst/>
                <a:latin typeface="+mn-lt"/>
                <a:ea typeface="+mn-ea"/>
                <a:cs typeface="+mn-cs"/>
              </a:rPr>
              <a:t>ư</a:t>
            </a:r>
            <a:r>
              <a:rPr lang="en-US" sz="1600" kern="1200" noProof="1">
                <a:solidFill>
                  <a:schemeClr val="tx1"/>
                </a:solidFill>
                <a:effectLst/>
                <a:latin typeface="+mn-lt"/>
                <a:ea typeface="+mn-ea"/>
                <a:cs typeface="+mn-cs"/>
              </a:rPr>
              <a:t>a ra một cấu trúc dạng cây để tiến hàndangjn lớp, nh</a:t>
            </a:r>
            <a:r>
              <a:rPr lang="vi-VN" sz="1600" kern="1200" noProof="1">
                <a:solidFill>
                  <a:schemeClr val="tx1"/>
                </a:solidFill>
                <a:effectLst/>
                <a:latin typeface="+mn-lt"/>
                <a:ea typeface="+mn-ea"/>
                <a:cs typeface="+mn-cs"/>
              </a:rPr>
              <a:t>ư</a:t>
            </a:r>
            <a:r>
              <a:rPr lang="en-US" sz="1600" kern="1200" noProof="1">
                <a:solidFill>
                  <a:schemeClr val="tx1"/>
                </a:solidFill>
                <a:effectLst/>
                <a:latin typeface="+mn-lt"/>
                <a:ea typeface="+mn-ea"/>
                <a:cs typeface="+mn-cs"/>
              </a:rPr>
              <a:t> cây ở trên. Dựa vào bảng dữ liệu bên phải đ</a:t>
            </a:r>
            <a:r>
              <a:rPr lang="vi-VN" sz="1600" kern="1200" noProof="1">
                <a:solidFill>
                  <a:schemeClr val="tx1"/>
                </a:solidFill>
                <a:effectLst/>
                <a:latin typeface="+mn-lt"/>
                <a:ea typeface="+mn-ea"/>
                <a:cs typeface="+mn-cs"/>
              </a:rPr>
              <a:t>ư</a:t>
            </a:r>
            <a:r>
              <a:rPr lang="en-US" sz="1600" kern="1200" noProof="1">
                <a:solidFill>
                  <a:schemeClr val="tx1"/>
                </a:solidFill>
                <a:effectLst/>
                <a:latin typeface="+mn-lt"/>
                <a:ea typeface="+mn-ea"/>
                <a:cs typeface="+mn-cs"/>
              </a:rPr>
              <a:t>a ra dạng nh</a:t>
            </a:r>
            <a:r>
              <a:rPr lang="vi-VN" sz="1600" kern="1200" noProof="1">
                <a:solidFill>
                  <a:schemeClr val="tx1"/>
                </a:solidFill>
                <a:effectLst/>
                <a:latin typeface="+mn-lt"/>
                <a:ea typeface="+mn-ea"/>
                <a:cs typeface="+mn-cs"/>
              </a:rPr>
              <a:t>ư</a:t>
            </a:r>
            <a:r>
              <a:rPr lang="en-US" sz="1600" kern="1200" noProof="1">
                <a:solidFill>
                  <a:schemeClr val="tx1"/>
                </a:solidFill>
                <a:effectLst/>
                <a:latin typeface="+mn-lt"/>
                <a:ea typeface="+mn-ea"/>
                <a:cs typeface="+mn-cs"/>
              </a:rPr>
              <a:t> cây nh</a:t>
            </a:r>
            <a:r>
              <a:rPr lang="vi-VN" sz="1600" kern="1200" noProof="1">
                <a:solidFill>
                  <a:schemeClr val="tx1"/>
                </a:solidFill>
                <a:effectLst/>
                <a:latin typeface="+mn-lt"/>
                <a:ea typeface="+mn-ea"/>
                <a:cs typeface="+mn-cs"/>
              </a:rPr>
              <a:t>ư</a:t>
            </a:r>
            <a:r>
              <a:rPr lang="en-US" sz="1600" kern="1200" noProof="1">
                <a:solidFill>
                  <a:schemeClr val="tx1"/>
                </a:solidFill>
                <a:effectLst/>
                <a:latin typeface="+mn-lt"/>
                <a:ea typeface="+mn-ea"/>
                <a:cs typeface="+mn-cs"/>
              </a:rPr>
              <a:t> ở bên trái gọi là cây quyết định</a:t>
            </a:r>
          </a:p>
          <a:p>
            <a:pPr marL="285750" indent="-285750">
              <a:buFontTx/>
              <a:buChar char="-"/>
            </a:pPr>
            <a:r>
              <a:rPr lang="en-US" sz="1600" kern="1200" noProof="1">
                <a:solidFill>
                  <a:schemeClr val="tx1"/>
                </a:solidFill>
                <a:effectLst/>
                <a:latin typeface="+mn-lt"/>
                <a:ea typeface="+mn-ea"/>
                <a:cs typeface="+mn-cs"/>
              </a:rPr>
              <a:t>Thuật toán xây dựng cây quyết định dựa trên t</a:t>
            </a:r>
            <a:r>
              <a:rPr lang="vi-VN" sz="1600" kern="1200" noProof="1">
                <a:solidFill>
                  <a:schemeClr val="tx1"/>
                </a:solidFill>
                <a:effectLst/>
                <a:latin typeface="+mn-lt"/>
                <a:ea typeface="+mn-ea"/>
                <a:cs typeface="+mn-cs"/>
              </a:rPr>
              <a:t>ư</a:t>
            </a:r>
            <a:r>
              <a:rPr lang="en-US" sz="1600" kern="1200" noProof="1">
                <a:solidFill>
                  <a:schemeClr val="tx1"/>
                </a:solidFill>
                <a:effectLst/>
                <a:latin typeface="+mn-lt"/>
                <a:ea typeface="+mn-ea"/>
                <a:cs typeface="+mn-cs"/>
              </a:rPr>
              <a:t> t</a:t>
            </a:r>
            <a:r>
              <a:rPr lang="vi-VN" sz="1600" kern="1200" noProof="1">
                <a:solidFill>
                  <a:schemeClr val="tx1"/>
                </a:solidFill>
                <a:effectLst/>
                <a:latin typeface="+mn-lt"/>
                <a:ea typeface="+mn-ea"/>
                <a:cs typeface="+mn-cs"/>
              </a:rPr>
              <a:t>ư</a:t>
            </a:r>
            <a:r>
              <a:rPr lang="en-US" sz="1600" kern="1200" noProof="1">
                <a:solidFill>
                  <a:schemeClr val="tx1"/>
                </a:solidFill>
                <a:effectLst/>
                <a:latin typeface="+mn-lt"/>
                <a:ea typeface="+mn-ea"/>
                <a:cs typeface="+mn-cs"/>
              </a:rPr>
              <a:t>ởng về độ hỗn loạn của dữ liệu.</a:t>
            </a:r>
          </a:p>
        </p:txBody>
      </p:sp>
      <p:sp>
        <p:nvSpPr>
          <p:cNvPr id="4" name="Chỗ dành sẵn cho Số hiệu Bản chiếu 3"/>
          <p:cNvSpPr>
            <a:spLocks noGrp="1"/>
          </p:cNvSpPr>
          <p:nvPr>
            <p:ph type="sldNum" sz="quarter" idx="5"/>
          </p:nvPr>
        </p:nvSpPr>
        <p:spPr/>
        <p:txBody>
          <a:bodyPr/>
          <a:lstStyle/>
          <a:p>
            <a:fld id="{E0103891-D0FE-4A62-B78F-756E6DF4C90B}" type="slidenum">
              <a:rPr lang="en-US" smtClean="0"/>
              <a:t>8</a:t>
            </a:fld>
            <a:endParaRPr lang="en-US"/>
          </a:p>
        </p:txBody>
      </p:sp>
    </p:spTree>
    <p:extLst>
      <p:ext uri="{BB962C8B-B14F-4D97-AF65-F5344CB8AC3E}">
        <p14:creationId xmlns:p14="http://schemas.microsoft.com/office/powerpoint/2010/main" val="1260657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0" indent="0">
              <a:buFontTx/>
              <a:buNone/>
            </a:pPr>
            <a:r>
              <a:rPr lang="en-US" sz="1600" kern="1200" noProof="1">
                <a:solidFill>
                  <a:schemeClr val="tx1"/>
                </a:solidFill>
                <a:effectLst/>
                <a:latin typeface="Arial" panose="020B0604020202020204" pitchFamily="34" charset="0"/>
                <a:ea typeface="+mn-ea"/>
                <a:cs typeface="Arial" panose="020B0604020202020204" pitchFamily="34" charset="0"/>
              </a:rPr>
              <a:t>- Các dữ liệu của tập huấn luyện ban đầu chứa trong nút gốc của cây được chia thành các tập con rời rạc được đặt tạm thời trong hai hoặc nhiều nút con cháu (phân nhánh) và kiểm tra điều kiện dừng nếu không thỏa mãn thì tiếp tục phân tách. Ở nút lá dữ liệu phải thuộc cùng 1 lớp thì mới phân lớp đ</a:t>
            </a:r>
            <a:r>
              <a:rPr lang="vi-VN" sz="1600" kern="1200" noProof="1">
                <a:solidFill>
                  <a:schemeClr val="tx1"/>
                </a:solidFill>
                <a:effectLst/>
                <a:latin typeface="Arial" panose="020B0604020202020204" pitchFamily="34" charset="0"/>
                <a:ea typeface="+mn-ea"/>
                <a:cs typeface="Arial" panose="020B0604020202020204" pitchFamily="34" charset="0"/>
              </a:rPr>
              <a:t>ư</a:t>
            </a:r>
            <a:r>
              <a:rPr lang="en-US" sz="1600" kern="1200" noProof="1">
                <a:solidFill>
                  <a:schemeClr val="tx1"/>
                </a:solidFill>
                <a:effectLst/>
                <a:latin typeface="Arial" panose="020B0604020202020204" pitchFamily="34" charset="0"/>
                <a:ea typeface="+mn-ea"/>
                <a:cs typeface="Arial" panose="020B0604020202020204" pitchFamily="34" charset="0"/>
              </a:rPr>
              <a:t>ợc. Nh</a:t>
            </a:r>
            <a:r>
              <a:rPr lang="vi-VN" sz="1600" kern="1200" noProof="1">
                <a:solidFill>
                  <a:schemeClr val="tx1"/>
                </a:solidFill>
                <a:effectLst/>
                <a:latin typeface="Arial" panose="020B0604020202020204" pitchFamily="34" charset="0"/>
                <a:ea typeface="+mn-ea"/>
                <a:cs typeface="Arial" panose="020B0604020202020204" pitchFamily="34" charset="0"/>
              </a:rPr>
              <a:t>ư</a:t>
            </a:r>
            <a:r>
              <a:rPr lang="en-US" sz="1600" kern="1200" noProof="1">
                <a:solidFill>
                  <a:schemeClr val="tx1"/>
                </a:solidFill>
                <a:effectLst/>
                <a:latin typeface="Arial" panose="020B0604020202020204" pitchFamily="34" charset="0"/>
                <a:ea typeface="+mn-ea"/>
                <a:cs typeface="Arial" panose="020B0604020202020204" pitchFamily="34" charset="0"/>
              </a:rPr>
              <a:t> vậy việc cần làm ở đây là tìm cách nhanh nhất để các nút lá có dữ liệu thuộc về cùng 1 lớp</a:t>
            </a:r>
          </a:p>
          <a:p>
            <a:pPr marL="0" indent="0">
              <a:buFontTx/>
              <a:buNone/>
            </a:pPr>
            <a:r>
              <a:rPr lang="en-US" sz="1600" kern="1200" noProof="1">
                <a:solidFill>
                  <a:schemeClr val="tx1"/>
                </a:solidFill>
                <a:effectLst/>
                <a:latin typeface="Arial" panose="020B0604020202020204" pitchFamily="34" charset="0"/>
                <a:ea typeface="+mn-ea"/>
                <a:cs typeface="Arial" panose="020B0604020202020204" pitchFamily="34" charset="0"/>
              </a:rPr>
              <a:t>- </a:t>
            </a:r>
            <a:r>
              <a:rPr lang="vi-VN" sz="1600" kern="1200" noProof="1">
                <a:solidFill>
                  <a:schemeClr val="tx1"/>
                </a:solidFill>
                <a:effectLst/>
                <a:latin typeface="+mn-lt"/>
                <a:ea typeface="+mn-ea"/>
                <a:cs typeface="+mn-cs"/>
              </a:rPr>
              <a:t>Việc</a:t>
            </a:r>
            <a:r>
              <a:rPr lang="en-US" sz="1600" kern="1200" noProof="1">
                <a:solidFill>
                  <a:schemeClr val="tx1"/>
                </a:solidFill>
                <a:effectLst/>
                <a:latin typeface="+mn-lt"/>
                <a:ea typeface="+mn-ea"/>
                <a:cs typeface="+mn-cs"/>
              </a:rPr>
              <a:t> chọn thuộc tính và</a:t>
            </a:r>
            <a:r>
              <a:rPr lang="vi-VN" sz="1600" kern="1200" noProof="1">
                <a:solidFill>
                  <a:schemeClr val="tx1"/>
                </a:solidFill>
                <a:effectLst/>
                <a:latin typeface="+mn-lt"/>
                <a:ea typeface="+mn-ea"/>
                <a:cs typeface="+mn-cs"/>
              </a:rPr>
              <a:t> phân chia các dữ liệu trong mỗi nút được thực hiện bằng </a:t>
            </a:r>
            <a:r>
              <a:rPr lang="en-US" sz="1600" kern="1200" noProof="1">
                <a:solidFill>
                  <a:schemeClr val="tx1"/>
                </a:solidFill>
                <a:effectLst/>
                <a:latin typeface="+mn-lt"/>
                <a:ea typeface="+mn-ea"/>
                <a:cs typeface="+mn-cs"/>
              </a:rPr>
              <a:t>tiêu chí </a:t>
            </a:r>
            <a:r>
              <a:rPr lang="vi-VN" sz="1600" kern="1200" noProof="1">
                <a:solidFill>
                  <a:schemeClr val="tx1"/>
                </a:solidFill>
                <a:effectLst/>
                <a:latin typeface="+mn-lt"/>
                <a:ea typeface="+mn-ea"/>
                <a:cs typeface="+mn-cs"/>
              </a:rPr>
              <a:t>chia tách, được chọn dựa trên một hàm đánh giá cụ thể</a:t>
            </a:r>
            <a:r>
              <a:rPr lang="en-US" sz="1600" kern="1200" noProof="1">
                <a:solidFill>
                  <a:schemeClr val="tx1"/>
                </a:solidFill>
                <a:effectLst/>
                <a:latin typeface="+mn-lt"/>
                <a:ea typeface="+mn-ea"/>
                <a:cs typeface="+mn-cs"/>
              </a:rPr>
              <a:t>.</a:t>
            </a:r>
          </a:p>
          <a:p>
            <a:pPr marL="0" indent="0">
              <a:buFontTx/>
              <a:buNone/>
            </a:pPr>
            <a:r>
              <a:rPr lang="vi-VN" sz="1600" kern="1200" noProof="1">
                <a:solidFill>
                  <a:schemeClr val="tx1"/>
                </a:solidFill>
                <a:effectLst/>
                <a:latin typeface="Arial" panose="020B0604020202020204" pitchFamily="34" charset="0"/>
                <a:ea typeface="+mn-ea"/>
                <a:cs typeface="Arial" panose="020B0604020202020204" pitchFamily="34" charset="0"/>
              </a:rPr>
              <a:t>- </a:t>
            </a:r>
            <a:r>
              <a:rPr lang="vi-VN" sz="1600" kern="1200" noProof="1">
                <a:solidFill>
                  <a:schemeClr val="tx1"/>
                </a:solidFill>
                <a:effectLst/>
                <a:latin typeface="+mn-lt"/>
                <a:ea typeface="+mn-ea"/>
                <a:cs typeface="+mn-cs"/>
              </a:rPr>
              <a:t>Bằng cách thay đổi </a:t>
            </a:r>
            <a:r>
              <a:rPr lang="en-US" sz="1600" kern="1200" noProof="1">
                <a:solidFill>
                  <a:schemeClr val="tx1"/>
                </a:solidFill>
                <a:effectLst/>
                <a:latin typeface="+mn-lt"/>
                <a:ea typeface="+mn-ea"/>
                <a:cs typeface="+mn-cs"/>
              </a:rPr>
              <a:t>tiêu chí </a:t>
            </a:r>
            <a:r>
              <a:rPr lang="vi-VN" sz="1600" kern="1200" noProof="1">
                <a:solidFill>
                  <a:schemeClr val="tx1"/>
                </a:solidFill>
                <a:effectLst/>
                <a:latin typeface="+mn-lt"/>
                <a:ea typeface="+mn-ea"/>
                <a:cs typeface="+mn-cs"/>
              </a:rPr>
              <a:t>chia tách được sử dụng, có thể thu được các phiên bản khác nhau của cây phân loại. Hầu hết các tiêu chí đánh giá được đề xuất đều có chung mục tiêu là tối đa hóa tính đồng nhất của lớp mục tiêu cho các quan sát được đặt trong mỗi nút</a:t>
            </a:r>
            <a:endParaRPr lang="vi-VN" sz="1600" kern="1200" noProof="1">
              <a:solidFill>
                <a:schemeClr val="tx1"/>
              </a:solidFill>
              <a:effectLst/>
              <a:latin typeface="Arial" panose="020B0604020202020204" pitchFamily="34" charset="0"/>
              <a:ea typeface="+mn-ea"/>
              <a:cs typeface="Arial" panose="020B0604020202020204" pitchFamily="34" charset="0"/>
            </a:endParaRPr>
          </a:p>
        </p:txBody>
      </p:sp>
      <p:sp>
        <p:nvSpPr>
          <p:cNvPr id="4" name="Chỗ dành sẵn cho Số hiệu Bản chiếu 3"/>
          <p:cNvSpPr>
            <a:spLocks noGrp="1"/>
          </p:cNvSpPr>
          <p:nvPr>
            <p:ph type="sldNum" sz="quarter" idx="5"/>
          </p:nvPr>
        </p:nvSpPr>
        <p:spPr/>
        <p:txBody>
          <a:bodyPr/>
          <a:lstStyle/>
          <a:p>
            <a:fld id="{E0103891-D0FE-4A62-B78F-756E6DF4C90B}" type="slidenum">
              <a:rPr lang="en-US" smtClean="0"/>
              <a:t>9</a:t>
            </a:fld>
            <a:endParaRPr lang="en-US"/>
          </a:p>
        </p:txBody>
      </p:sp>
    </p:spTree>
    <p:extLst>
      <p:ext uri="{BB962C8B-B14F-4D97-AF65-F5344CB8AC3E}">
        <p14:creationId xmlns:p14="http://schemas.microsoft.com/office/powerpoint/2010/main" val="1665925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vi-VN" sz="1200" kern="1200" noProof="1">
                <a:solidFill>
                  <a:schemeClr val="tx1"/>
                </a:solidFill>
                <a:effectLst/>
                <a:latin typeface="+mn-lt"/>
                <a:ea typeface="+mn-ea"/>
                <a:cs typeface="+mn-cs"/>
              </a:rPr>
              <a:t>sự chia tách được thực hiện trên các nút theo thuộc tính giải thích nào hiệu quả nhất dựa trên tiêu chí phân tách đặt ra</a:t>
            </a:r>
            <a:endParaRPr lang="en-US" sz="1200" kern="1200" noProof="1">
              <a:solidFill>
                <a:schemeClr val="tx1"/>
              </a:solidFill>
              <a:effectLst/>
              <a:latin typeface="+mn-lt"/>
              <a:ea typeface="+mn-ea"/>
              <a:cs typeface="+mn-cs"/>
            </a:endParaRPr>
          </a:p>
          <a:p>
            <a:pPr marL="171450" indent="-171450">
              <a:buFontTx/>
              <a:buChar char="-"/>
            </a:pPr>
            <a:r>
              <a:rPr lang="en-US" sz="1200" kern="1200" noProof="1">
                <a:solidFill>
                  <a:schemeClr val="tx1"/>
                </a:solidFill>
                <a:effectLst/>
                <a:latin typeface="+mn-lt"/>
                <a:ea typeface="+mn-ea"/>
                <a:cs typeface="+mn-cs"/>
              </a:rPr>
              <a:t>Entropy đại diện cho độ hỗn loạn thông tin. A là thuộc tính chia tách, v là số phân vùng chia tách(th</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ờng là 2) thuộc tính đ</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ợc lựa chọn theo mức giảm entropy(hay mức tang thông tin), mức giảm entropy càng cao càng tốt, nó sẽ làm cho entropy nhanh chóng về 0. thuật toán dừng khi các node lá có entropy = 0 (các quan sát trong node thuộc cùng 1 lớp), entropy càng cao thì độ hỗn loạn thông tin càng cao, càng khó đoán đ</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ợc dữ liệu thuộc lớp nào</a:t>
            </a:r>
          </a:p>
          <a:p>
            <a:pPr marL="171450" indent="-171450">
              <a:buFontTx/>
              <a:buChar char="-"/>
            </a:pPr>
            <a:r>
              <a:rPr lang="en-US" sz="1200" kern="1200" noProof="1">
                <a:solidFill>
                  <a:schemeClr val="tx1"/>
                </a:solidFill>
                <a:effectLst/>
                <a:latin typeface="+mn-lt"/>
                <a:ea typeface="+mn-ea"/>
                <a:cs typeface="+mn-cs"/>
              </a:rPr>
              <a:t>T</a:t>
            </a:r>
            <a:r>
              <a:rPr lang="vi-VN" sz="1200" kern="1200" noProof="1">
                <a:solidFill>
                  <a:schemeClr val="tx1"/>
                </a:solidFill>
                <a:effectLst/>
                <a:latin typeface="+mn-lt"/>
                <a:ea typeface="+mn-ea"/>
                <a:cs typeface="+mn-cs"/>
              </a:rPr>
              <a:t>ư</a:t>
            </a:r>
            <a:r>
              <a:rPr lang="en-US" sz="1200" kern="1200" noProof="1">
                <a:solidFill>
                  <a:schemeClr val="tx1"/>
                </a:solidFill>
                <a:effectLst/>
                <a:latin typeface="+mn-lt"/>
                <a:ea typeface="+mn-ea"/>
                <a:cs typeface="+mn-cs"/>
              </a:rPr>
              <a:t>ơng tự entropy, gini đại diện cho độ pha tạp thông tin, và việc chọn thuộc tính chia tách cũng sẽ chọn với mức giảm sự pha tạp thông tin là lớn nhất</a:t>
            </a:r>
          </a:p>
          <a:p>
            <a:pPr marL="171450" indent="-171450">
              <a:buFontTx/>
              <a:buChar char="-"/>
            </a:pPr>
            <a:endParaRPr lang="vi-VN" noProof="1"/>
          </a:p>
        </p:txBody>
      </p:sp>
      <p:sp>
        <p:nvSpPr>
          <p:cNvPr id="4" name="Chỗ dành sẵn cho Số hiệu Bản chiếu 3"/>
          <p:cNvSpPr>
            <a:spLocks noGrp="1"/>
          </p:cNvSpPr>
          <p:nvPr>
            <p:ph type="sldNum" sz="quarter" idx="5"/>
          </p:nvPr>
        </p:nvSpPr>
        <p:spPr/>
        <p:txBody>
          <a:bodyPr/>
          <a:lstStyle/>
          <a:p>
            <a:fld id="{E0103891-D0FE-4A62-B78F-756E6DF4C90B}" type="slidenum">
              <a:rPr lang="en-US" smtClean="0"/>
              <a:t>10</a:t>
            </a:fld>
            <a:endParaRPr lang="en-US"/>
          </a:p>
        </p:txBody>
      </p:sp>
    </p:spTree>
    <p:extLst>
      <p:ext uri="{BB962C8B-B14F-4D97-AF65-F5344CB8AC3E}">
        <p14:creationId xmlns:p14="http://schemas.microsoft.com/office/powerpoint/2010/main" val="1585617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marL="171450" indent="-171450">
              <a:buFontTx/>
              <a:buChar char="-"/>
            </a:pPr>
            <a:r>
              <a:rPr lang="en-US" dirty="0" err="1"/>
              <a:t>Khi</a:t>
            </a:r>
            <a:r>
              <a:rPr lang="en-US" dirty="0"/>
              <a:t> </a:t>
            </a:r>
            <a:r>
              <a:rPr lang="en-US" dirty="0" err="1"/>
              <a:t>sư</a:t>
            </a:r>
            <a:r>
              <a:rPr lang="en-US" dirty="0"/>
              <a:t>̉ </a:t>
            </a:r>
            <a:r>
              <a:rPr lang="en-US" dirty="0" err="1"/>
              <a:t>dụng</a:t>
            </a:r>
            <a:r>
              <a:rPr lang="en-US" dirty="0"/>
              <a:t> </a:t>
            </a:r>
            <a:r>
              <a:rPr lang="en-US" dirty="0" err="1"/>
              <a:t>cách</a:t>
            </a:r>
            <a:r>
              <a:rPr lang="en-US" dirty="0"/>
              <a:t> </a:t>
            </a:r>
            <a:r>
              <a:rPr lang="en-US" dirty="0" err="1"/>
              <a:t>thức</a:t>
            </a:r>
            <a:r>
              <a:rPr lang="en-US" dirty="0"/>
              <a:t> </a:t>
            </a:r>
            <a:r>
              <a:rPr lang="en-US" dirty="0" err="1"/>
              <a:t>này</a:t>
            </a:r>
            <a:r>
              <a:rPr lang="en-US" dirty="0"/>
              <a:t> </a:t>
            </a:r>
            <a:r>
              <a:rPr lang="en-US" dirty="0" err="1"/>
              <a:t>đê</a:t>
            </a:r>
            <a:r>
              <a:rPr lang="en-US" dirty="0"/>
              <a:t>̉ </a:t>
            </a:r>
            <a:r>
              <a:rPr lang="en-US" dirty="0" err="1"/>
              <a:t>tiến</a:t>
            </a:r>
            <a:r>
              <a:rPr lang="en-US" dirty="0"/>
              <a:t> </a:t>
            </a:r>
            <a:r>
              <a:rPr lang="en-US" dirty="0" err="1"/>
              <a:t>hành</a:t>
            </a:r>
            <a:r>
              <a:rPr lang="en-US" dirty="0"/>
              <a:t> </a:t>
            </a:r>
            <a:r>
              <a:rPr lang="en-US" dirty="0" err="1"/>
              <a:t>phần</a:t>
            </a:r>
            <a:r>
              <a:rPr lang="en-US" dirty="0"/>
              <a:t> </a:t>
            </a:r>
            <a:r>
              <a:rPr lang="en-US" dirty="0" err="1"/>
              <a:t>lớp</a:t>
            </a:r>
            <a:r>
              <a:rPr lang="en-US" dirty="0"/>
              <a:t>, </a:t>
            </a:r>
            <a:r>
              <a:rPr lang="en-US" dirty="0" err="1"/>
              <a:t>các</a:t>
            </a:r>
            <a:r>
              <a:rPr lang="en-US" dirty="0"/>
              <a:t> </a:t>
            </a:r>
            <a:r>
              <a:rPr lang="en-US" dirty="0" err="1"/>
              <a:t>thuộc</a:t>
            </a:r>
            <a:r>
              <a:rPr lang="en-US" dirty="0"/>
              <a:t> </a:t>
            </a:r>
            <a:r>
              <a:rPr lang="en-US" dirty="0" err="1"/>
              <a:t>tính</a:t>
            </a:r>
            <a:r>
              <a:rPr lang="en-US" dirty="0"/>
              <a:t> </a:t>
            </a:r>
            <a:r>
              <a:rPr lang="en-US" dirty="0" err="1"/>
              <a:t>th</a:t>
            </a:r>
            <a:r>
              <a:rPr lang="vi-VN" dirty="0"/>
              <a:t>ư</a:t>
            </a:r>
            <a:r>
              <a:rPr lang="en-US" dirty="0" err="1"/>
              <a:t>ờng</a:t>
            </a:r>
            <a:r>
              <a:rPr lang="en-US" dirty="0"/>
              <a:t> chỉ chia </a:t>
            </a:r>
            <a:r>
              <a:rPr lang="en-US" dirty="0" err="1"/>
              <a:t>thành</a:t>
            </a:r>
            <a:r>
              <a:rPr lang="en-US" dirty="0"/>
              <a:t> 1 </a:t>
            </a:r>
            <a:r>
              <a:rPr lang="en-US" dirty="0" err="1"/>
              <a:t>vài</a:t>
            </a:r>
            <a:r>
              <a:rPr lang="en-US" dirty="0"/>
              <a:t> </a:t>
            </a:r>
            <a:r>
              <a:rPr lang="en-US" dirty="0" err="1"/>
              <a:t>nhánh</a:t>
            </a:r>
            <a:r>
              <a:rPr lang="en-US" dirty="0"/>
              <a:t>, </a:t>
            </a:r>
            <a:r>
              <a:rPr lang="en-US" dirty="0" err="1"/>
              <a:t>nh</a:t>
            </a:r>
            <a:r>
              <a:rPr lang="vi-VN" dirty="0"/>
              <a:t>ư</a:t>
            </a:r>
            <a:r>
              <a:rPr lang="en-US" dirty="0"/>
              <a:t> </a:t>
            </a:r>
            <a:r>
              <a:rPr lang="en-US" dirty="0" err="1"/>
              <a:t>vậy</a:t>
            </a:r>
            <a:r>
              <a:rPr lang="en-US" dirty="0"/>
              <a:t> </a:t>
            </a:r>
            <a:r>
              <a:rPr lang="en-US" dirty="0" err="1"/>
              <a:t>các</a:t>
            </a:r>
            <a:r>
              <a:rPr lang="en-US" dirty="0"/>
              <a:t> </a:t>
            </a:r>
            <a:r>
              <a:rPr lang="en-US" dirty="0" err="1"/>
              <a:t>thuộc</a:t>
            </a:r>
            <a:r>
              <a:rPr lang="en-US" dirty="0"/>
              <a:t> </a:t>
            </a:r>
            <a:r>
              <a:rPr lang="en-US" dirty="0" err="1"/>
              <a:t>tính</a:t>
            </a:r>
            <a:r>
              <a:rPr lang="en-US" dirty="0"/>
              <a:t> </a:t>
            </a:r>
            <a:r>
              <a:rPr lang="en-US" dirty="0" err="1"/>
              <a:t>th</a:t>
            </a:r>
            <a:r>
              <a:rPr lang="vi-VN" dirty="0"/>
              <a:t>ư</a:t>
            </a:r>
            <a:r>
              <a:rPr lang="en-US" dirty="0" err="1"/>
              <a:t>ờng</a:t>
            </a:r>
            <a:r>
              <a:rPr lang="en-US" dirty="0"/>
              <a:t> là </a:t>
            </a:r>
            <a:r>
              <a:rPr lang="en-US" dirty="0" err="1"/>
              <a:t>rời</a:t>
            </a:r>
            <a:r>
              <a:rPr lang="en-US" dirty="0"/>
              <a:t> </a:t>
            </a:r>
            <a:r>
              <a:rPr lang="en-US" dirty="0" err="1"/>
              <a:t>rạc</a:t>
            </a:r>
            <a:endParaRPr lang="en-US" dirty="0"/>
          </a:p>
          <a:p>
            <a:pPr marL="171450" indent="-171450">
              <a:buFontTx/>
              <a:buChar char="-"/>
            </a:pPr>
            <a:r>
              <a:rPr lang="en-US" dirty="0" err="1"/>
              <a:t>Khi</a:t>
            </a:r>
            <a:r>
              <a:rPr lang="en-US" dirty="0"/>
              <a:t> </a:t>
            </a:r>
            <a:r>
              <a:rPr lang="en-US" dirty="0" err="1"/>
              <a:t>thuộc</a:t>
            </a:r>
            <a:r>
              <a:rPr lang="en-US" dirty="0"/>
              <a:t> </a:t>
            </a:r>
            <a:r>
              <a:rPr lang="en-US" dirty="0" err="1"/>
              <a:t>tính</a:t>
            </a:r>
            <a:r>
              <a:rPr lang="en-US" dirty="0"/>
              <a:t> là </a:t>
            </a:r>
            <a:r>
              <a:rPr lang="en-US" dirty="0" err="1"/>
              <a:t>liên</a:t>
            </a:r>
            <a:r>
              <a:rPr lang="en-US" dirty="0"/>
              <a:t> </a:t>
            </a:r>
            <a:r>
              <a:rPr lang="en-US" dirty="0" err="1"/>
              <a:t>tục</a:t>
            </a:r>
            <a:r>
              <a:rPr lang="en-US" dirty="0"/>
              <a:t>, ta </a:t>
            </a:r>
            <a:r>
              <a:rPr lang="en-US" dirty="0" err="1"/>
              <a:t>cần</a:t>
            </a:r>
            <a:r>
              <a:rPr lang="en-US" dirty="0"/>
              <a:t> </a:t>
            </a:r>
            <a:r>
              <a:rPr lang="en-US" dirty="0" err="1"/>
              <a:t>thực</a:t>
            </a:r>
            <a:r>
              <a:rPr lang="en-US" dirty="0"/>
              <a:t> </a:t>
            </a:r>
            <a:r>
              <a:rPr lang="en-US" dirty="0" err="1"/>
              <a:t>hiên</a:t>
            </a:r>
            <a:r>
              <a:rPr lang="en-US" dirty="0"/>
              <a:t> </a:t>
            </a:r>
            <a:r>
              <a:rPr lang="en-US" dirty="0" err="1"/>
              <a:t>rời</a:t>
            </a:r>
            <a:r>
              <a:rPr lang="en-US" dirty="0"/>
              <a:t> </a:t>
            </a:r>
            <a:r>
              <a:rPr lang="en-US" dirty="0" err="1"/>
              <a:t>rạc</a:t>
            </a:r>
            <a:r>
              <a:rPr lang="en-US" dirty="0"/>
              <a:t> </a:t>
            </a:r>
            <a:r>
              <a:rPr lang="en-US" dirty="0" err="1"/>
              <a:t>hóa</a:t>
            </a:r>
            <a:r>
              <a:rPr lang="en-US" dirty="0"/>
              <a:t> </a:t>
            </a:r>
            <a:r>
              <a:rPr lang="en-US" dirty="0" err="1"/>
              <a:t>dư</a:t>
            </a:r>
            <a:r>
              <a:rPr lang="en-US" dirty="0"/>
              <a:t>̃ </a:t>
            </a:r>
            <a:r>
              <a:rPr lang="en-US" dirty="0" err="1"/>
              <a:t>liệu</a:t>
            </a:r>
            <a:r>
              <a:rPr lang="en-US" dirty="0"/>
              <a:t>, </a:t>
            </a:r>
            <a:r>
              <a:rPr lang="en-US" dirty="0" err="1"/>
              <a:t>thông</a:t>
            </a:r>
            <a:r>
              <a:rPr lang="en-US" dirty="0"/>
              <a:t> </a:t>
            </a:r>
            <a:r>
              <a:rPr lang="en-US" dirty="0" err="1"/>
              <a:t>th</a:t>
            </a:r>
            <a:r>
              <a:rPr lang="vi-VN" dirty="0"/>
              <a:t>ư</a:t>
            </a:r>
            <a:r>
              <a:rPr lang="en-US" dirty="0" err="1"/>
              <a:t>ờng</a:t>
            </a:r>
            <a:r>
              <a:rPr lang="en-US" dirty="0"/>
              <a:t> ng</a:t>
            </a:r>
            <a:r>
              <a:rPr lang="vi-VN" dirty="0"/>
              <a:t>ư</a:t>
            </a:r>
            <a:r>
              <a:rPr lang="en-US" dirty="0" err="1"/>
              <a:t>ời</a:t>
            </a:r>
            <a:r>
              <a:rPr lang="en-US" dirty="0"/>
              <a:t> ta chia </a:t>
            </a:r>
            <a:r>
              <a:rPr lang="en-US" dirty="0" err="1"/>
              <a:t>thành</a:t>
            </a:r>
            <a:r>
              <a:rPr lang="en-US" dirty="0"/>
              <a:t> </a:t>
            </a:r>
            <a:r>
              <a:rPr lang="en-US" dirty="0" err="1"/>
              <a:t>thuộc</a:t>
            </a:r>
            <a:r>
              <a:rPr lang="en-US" dirty="0"/>
              <a:t> </a:t>
            </a:r>
            <a:r>
              <a:rPr lang="en-US" dirty="0" err="1"/>
              <a:t>tính</a:t>
            </a:r>
            <a:r>
              <a:rPr lang="en-US" dirty="0"/>
              <a:t> </a:t>
            </a:r>
            <a:r>
              <a:rPr lang="en-US" dirty="0" err="1"/>
              <a:t>nhi</a:t>
            </a:r>
            <a:r>
              <a:rPr lang="en-US" dirty="0"/>
              <a:t>̣ </a:t>
            </a:r>
            <a:r>
              <a:rPr lang="en-US" dirty="0" err="1"/>
              <a:t>phân</a:t>
            </a:r>
            <a:r>
              <a:rPr lang="en-US" dirty="0"/>
              <a:t>, </a:t>
            </a:r>
            <a:r>
              <a:rPr lang="en-US" dirty="0" err="1"/>
              <a:t>chẳng</a:t>
            </a:r>
            <a:r>
              <a:rPr lang="en-US" dirty="0"/>
              <a:t> </a:t>
            </a:r>
            <a:r>
              <a:rPr lang="en-US" dirty="0" err="1"/>
              <a:t>hạnchawngrtuooir</a:t>
            </a:r>
            <a:r>
              <a:rPr lang="en-US" dirty="0"/>
              <a:t> </a:t>
            </a:r>
            <a:r>
              <a:rPr lang="en-US" dirty="0" err="1"/>
              <a:t>thành</a:t>
            </a:r>
            <a:r>
              <a:rPr lang="en-US" dirty="0"/>
              <a:t> &gt;40 </a:t>
            </a:r>
            <a:r>
              <a:rPr lang="en-US" dirty="0" err="1"/>
              <a:t>va</a:t>
            </a:r>
            <a:r>
              <a:rPr lang="en-US" dirty="0"/>
              <a:t>̀ &lt;40,</a:t>
            </a:r>
          </a:p>
          <a:p>
            <a:pPr marL="171450" indent="-171450">
              <a:buFontTx/>
              <a:buChar char="-"/>
            </a:pPr>
            <a:r>
              <a:rPr lang="en-US" dirty="0" err="1"/>
              <a:t>cách</a:t>
            </a:r>
            <a:r>
              <a:rPr lang="en-US" dirty="0"/>
              <a:t> </a:t>
            </a:r>
            <a:r>
              <a:rPr lang="en-US" dirty="0" err="1"/>
              <a:t>chọn</a:t>
            </a:r>
            <a:r>
              <a:rPr lang="en-US" dirty="0"/>
              <a:t> </a:t>
            </a:r>
            <a:r>
              <a:rPr lang="en-US" dirty="0" err="1"/>
              <a:t>thuộc</a:t>
            </a:r>
            <a:r>
              <a:rPr lang="en-US" dirty="0"/>
              <a:t> </a:t>
            </a:r>
            <a:r>
              <a:rPr lang="en-US" dirty="0" err="1"/>
              <a:t>tính</a:t>
            </a:r>
            <a:r>
              <a:rPr lang="en-US" dirty="0"/>
              <a:t> </a:t>
            </a:r>
            <a:r>
              <a:rPr lang="en-US" dirty="0" err="1"/>
              <a:t>phân</a:t>
            </a:r>
            <a:r>
              <a:rPr lang="en-US" dirty="0"/>
              <a:t> </a:t>
            </a:r>
            <a:r>
              <a:rPr lang="en-US" dirty="0" err="1"/>
              <a:t>lớp</a:t>
            </a:r>
            <a:r>
              <a:rPr lang="en-US" dirty="0"/>
              <a:t> </a:t>
            </a:r>
            <a:r>
              <a:rPr lang="en-US" dirty="0" err="1"/>
              <a:t>hoàn</a:t>
            </a:r>
            <a:r>
              <a:rPr lang="en-US" dirty="0"/>
              <a:t> </a:t>
            </a:r>
            <a:r>
              <a:rPr lang="en-US" dirty="0" err="1"/>
              <a:t>toàn</a:t>
            </a:r>
            <a:r>
              <a:rPr lang="en-US" dirty="0"/>
              <a:t> </a:t>
            </a:r>
            <a:r>
              <a:rPr lang="en-US" dirty="0" err="1"/>
              <a:t>dựa</a:t>
            </a:r>
            <a:r>
              <a:rPr lang="en-US" dirty="0"/>
              <a:t> </a:t>
            </a:r>
            <a:r>
              <a:rPr lang="en-US" dirty="0" err="1"/>
              <a:t>trên</a:t>
            </a:r>
            <a:r>
              <a:rPr lang="en-US" dirty="0"/>
              <a:t> c</a:t>
            </a:r>
            <a:r>
              <a:rPr lang="vi-VN" dirty="0"/>
              <a:t>ơ</a:t>
            </a:r>
            <a:r>
              <a:rPr lang="en-US" dirty="0"/>
              <a:t> </a:t>
            </a:r>
            <a:r>
              <a:rPr lang="en-US" dirty="0" err="1"/>
              <a:t>sơ</a:t>
            </a:r>
            <a:r>
              <a:rPr lang="en-US" dirty="0"/>
              <a:t>̉ </a:t>
            </a:r>
            <a:r>
              <a:rPr lang="en-US" dirty="0" err="1"/>
              <a:t>của</a:t>
            </a:r>
            <a:r>
              <a:rPr lang="en-US" dirty="0"/>
              <a:t> t</a:t>
            </a:r>
            <a:r>
              <a:rPr lang="vi-VN" dirty="0"/>
              <a:t>ư</a:t>
            </a:r>
            <a:r>
              <a:rPr lang="en-US" dirty="0"/>
              <a:t> t</a:t>
            </a:r>
            <a:r>
              <a:rPr lang="vi-VN" dirty="0"/>
              <a:t>ư</a:t>
            </a:r>
            <a:r>
              <a:rPr lang="en-US" dirty="0" err="1"/>
              <a:t>ởng</a:t>
            </a:r>
            <a:r>
              <a:rPr lang="en-US" dirty="0"/>
              <a:t> </a:t>
            </a:r>
            <a:r>
              <a:rPr lang="en-US" dirty="0" err="1"/>
              <a:t>tham</a:t>
            </a:r>
            <a:r>
              <a:rPr lang="en-US" dirty="0"/>
              <a:t> lam, </a:t>
            </a:r>
            <a:r>
              <a:rPr lang="en-US" dirty="0" err="1"/>
              <a:t>lấy</a:t>
            </a:r>
            <a:r>
              <a:rPr lang="en-US" dirty="0"/>
              <a:t> </a:t>
            </a:r>
            <a:r>
              <a:rPr lang="en-US" dirty="0" err="1"/>
              <a:t>thuộc</a:t>
            </a:r>
            <a:r>
              <a:rPr lang="en-US" dirty="0"/>
              <a:t> </a:t>
            </a:r>
            <a:r>
              <a:rPr lang="en-US" dirty="0" err="1"/>
              <a:t>tính</a:t>
            </a:r>
            <a:r>
              <a:rPr lang="en-US" dirty="0"/>
              <a:t> có </a:t>
            </a:r>
            <a:r>
              <a:rPr lang="en-US" dirty="0" err="1"/>
              <a:t>mức</a:t>
            </a:r>
            <a:r>
              <a:rPr lang="en-US" dirty="0"/>
              <a:t> </a:t>
            </a:r>
            <a:r>
              <a:rPr lang="en-US" dirty="0" err="1"/>
              <a:t>giảm</a:t>
            </a:r>
            <a:r>
              <a:rPr lang="en-US" dirty="0"/>
              <a:t> entropy </a:t>
            </a:r>
            <a:r>
              <a:rPr lang="en-US" dirty="0" err="1"/>
              <a:t>cao</a:t>
            </a:r>
            <a:r>
              <a:rPr lang="en-US" dirty="0"/>
              <a:t> </a:t>
            </a:r>
            <a:r>
              <a:rPr lang="en-US" dirty="0" err="1"/>
              <a:t>nhất</a:t>
            </a:r>
            <a:r>
              <a:rPr lang="en-US" dirty="0"/>
              <a:t> </a:t>
            </a:r>
            <a:r>
              <a:rPr lang="en-US" dirty="0" err="1"/>
              <a:t>tại</a:t>
            </a:r>
            <a:r>
              <a:rPr lang="en-US" dirty="0"/>
              <a:t> </a:t>
            </a:r>
            <a:r>
              <a:rPr lang="en-US" dirty="0" err="1"/>
              <a:t>mỗi</a:t>
            </a:r>
            <a:r>
              <a:rPr lang="en-US" dirty="0"/>
              <a:t> b</a:t>
            </a:r>
            <a:r>
              <a:rPr lang="vi-VN" dirty="0"/>
              <a:t>ư</a:t>
            </a:r>
            <a:r>
              <a:rPr lang="en-US" dirty="0" err="1"/>
              <a:t>ớc</a:t>
            </a:r>
            <a:r>
              <a:rPr lang="en-US" dirty="0"/>
              <a:t>, </a:t>
            </a:r>
            <a:r>
              <a:rPr lang="en-US" dirty="0" err="1"/>
              <a:t>tuy</a:t>
            </a:r>
            <a:r>
              <a:rPr lang="en-US" dirty="0"/>
              <a:t> </a:t>
            </a:r>
            <a:r>
              <a:rPr lang="en-US" dirty="0" err="1"/>
              <a:t>rằng</a:t>
            </a:r>
            <a:r>
              <a:rPr lang="en-US" dirty="0"/>
              <a:t> </a:t>
            </a:r>
            <a:r>
              <a:rPr lang="en-US" dirty="0" err="1"/>
              <a:t>ch</a:t>
            </a:r>
            <a:r>
              <a:rPr lang="vi-VN" dirty="0"/>
              <a:t>ư</a:t>
            </a:r>
            <a:r>
              <a:rPr lang="en-US" dirty="0"/>
              <a:t>a </a:t>
            </a:r>
            <a:r>
              <a:rPr lang="en-US" dirty="0" err="1"/>
              <a:t>chắc</a:t>
            </a:r>
            <a:r>
              <a:rPr lang="en-US" dirty="0"/>
              <a:t> </a:t>
            </a:r>
            <a:r>
              <a:rPr lang="en-US" dirty="0" err="1"/>
              <a:t>đa</a:t>
            </a:r>
            <a:r>
              <a:rPr lang="en-US" dirty="0"/>
              <a:t>̃ có </a:t>
            </a:r>
            <a:r>
              <a:rPr lang="en-US" dirty="0" err="1"/>
              <a:t>một</a:t>
            </a:r>
            <a:r>
              <a:rPr lang="en-US" dirty="0"/>
              <a:t> </a:t>
            </a:r>
            <a:r>
              <a:rPr lang="en-US" dirty="0" err="1"/>
              <a:t>cây</a:t>
            </a:r>
            <a:r>
              <a:rPr lang="en-US" dirty="0"/>
              <a:t> có </a:t>
            </a:r>
            <a:r>
              <a:rPr lang="en-US" dirty="0" err="1"/>
              <a:t>đô</a:t>
            </a:r>
            <a:r>
              <a:rPr lang="en-US" dirty="0"/>
              <a:t>̣ </a:t>
            </a:r>
            <a:r>
              <a:rPr lang="en-US" dirty="0" err="1"/>
              <a:t>sâu</a:t>
            </a:r>
            <a:r>
              <a:rPr lang="en-US" dirty="0"/>
              <a:t> </a:t>
            </a:r>
            <a:r>
              <a:rPr lang="en-US" dirty="0" err="1"/>
              <a:t>thấp</a:t>
            </a:r>
            <a:r>
              <a:rPr lang="en-US" dirty="0"/>
              <a:t> </a:t>
            </a:r>
            <a:r>
              <a:rPr lang="en-US" dirty="0" err="1"/>
              <a:t>nhất</a:t>
            </a:r>
            <a:r>
              <a:rPr lang="en-US" dirty="0"/>
              <a:t>(entropy </a:t>
            </a:r>
            <a:r>
              <a:rPr lang="en-US" dirty="0" err="1"/>
              <a:t>vê</a:t>
            </a:r>
            <a:r>
              <a:rPr lang="en-US" dirty="0"/>
              <a:t>̀ 0 </a:t>
            </a:r>
            <a:r>
              <a:rPr lang="en-US" dirty="0" err="1"/>
              <a:t>nhanh</a:t>
            </a:r>
            <a:r>
              <a:rPr lang="en-US" dirty="0"/>
              <a:t> </a:t>
            </a:r>
            <a:r>
              <a:rPr lang="en-US" dirty="0" err="1"/>
              <a:t>nhất</a:t>
            </a:r>
            <a:r>
              <a:rPr lang="en-US" dirty="0"/>
              <a:t>) </a:t>
            </a:r>
            <a:r>
              <a:rPr lang="en-US" dirty="0" err="1"/>
              <a:t>nh</a:t>
            </a:r>
            <a:r>
              <a:rPr lang="vi-VN" dirty="0"/>
              <a:t>ư</a:t>
            </a:r>
            <a:r>
              <a:rPr lang="en-US" dirty="0"/>
              <a:t>ng nó </a:t>
            </a:r>
            <a:r>
              <a:rPr lang="en-US" dirty="0" err="1"/>
              <a:t>đảm</a:t>
            </a:r>
            <a:r>
              <a:rPr lang="en-US" dirty="0"/>
              <a:t> </a:t>
            </a:r>
            <a:r>
              <a:rPr lang="en-US" dirty="0" err="1"/>
              <a:t>bảo</a:t>
            </a:r>
            <a:r>
              <a:rPr lang="en-US" dirty="0"/>
              <a:t> ta có </a:t>
            </a:r>
            <a:r>
              <a:rPr lang="en-US" dirty="0" err="1"/>
              <a:t>một</a:t>
            </a:r>
            <a:r>
              <a:rPr lang="en-US" dirty="0"/>
              <a:t> </a:t>
            </a:r>
            <a:r>
              <a:rPr lang="en-US" dirty="0" err="1"/>
              <a:t>kết</a:t>
            </a:r>
            <a:r>
              <a:rPr lang="en-US" dirty="0"/>
              <a:t> quả khá </a:t>
            </a:r>
            <a:r>
              <a:rPr lang="en-US" dirty="0" err="1"/>
              <a:t>tốt</a:t>
            </a:r>
            <a:endParaRPr lang="en-US" dirty="0"/>
          </a:p>
        </p:txBody>
      </p:sp>
      <p:sp>
        <p:nvSpPr>
          <p:cNvPr id="4" name="Chỗ dành sẵn cho Số hiệu Bản chiếu 3"/>
          <p:cNvSpPr>
            <a:spLocks noGrp="1"/>
          </p:cNvSpPr>
          <p:nvPr>
            <p:ph type="sldNum" sz="quarter" idx="5"/>
          </p:nvPr>
        </p:nvSpPr>
        <p:spPr/>
        <p:txBody>
          <a:bodyPr/>
          <a:lstStyle/>
          <a:p>
            <a:fld id="{E0103891-D0FE-4A62-B78F-756E6DF4C90B}" type="slidenum">
              <a:rPr lang="en-US" smtClean="0"/>
              <a:t>11</a:t>
            </a:fld>
            <a:endParaRPr lang="en-US"/>
          </a:p>
        </p:txBody>
      </p:sp>
    </p:spTree>
    <p:extLst>
      <p:ext uri="{BB962C8B-B14F-4D97-AF65-F5344CB8AC3E}">
        <p14:creationId xmlns:p14="http://schemas.microsoft.com/office/powerpoint/2010/main" val="3730387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êu đề Bản chiếu">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vi-VN"/>
              <a:t>Bấm để sửa kiểu tiêu đề Bản cái</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vi-VN"/>
              <a:t>Bấm để chỉnh sửa kiểu tiêu đề phụ của Bản cái</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êu đề và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rích dẫn cùng vớ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rích dẫn Danh Thiếp">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Đúng hoặc Sai">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vi-VN"/>
              <a:t>Bấm để sửa kiểu tiêu đề Bản cái</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Bấm để chỉnh sửa kiểu văn bản của Bản cái</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Vertical Text Placeholder 2"/>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vi-VN"/>
              <a:t>Bấm để sửa kiểu tiêu đề Bản cái</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vi-VN"/>
              <a:t>Bấm để sửa kiểu tiêu đề Bản cái</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vi-VN"/>
              <a:t>Bấm để chỉnh sửa kiểu văn bản của Bản cái</a:t>
            </a:r>
          </a:p>
        </p:txBody>
      </p:sp>
      <p:sp>
        <p:nvSpPr>
          <p:cNvPr id="4" name="Date Placeholder 3"/>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a:t>Bấm để sửa kiểu tiêu đề Bản cái</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vi-VN"/>
              <a:t>Bấm để sửa kiểu tiêu đề Bản cái</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vi-VN"/>
              <a:t>Bấm để sửa kiểu tiêu đề Bản cái</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vi-VN"/>
              <a:t>Bấm để sửa kiểu tiêu đề Bản cái</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vi-VN"/>
              <a:t>Bấm để chỉnh sửa kiểu văn bản của Bản cái</a:t>
            </a:r>
          </a:p>
        </p:txBody>
      </p:sp>
      <p:sp>
        <p:nvSpPr>
          <p:cNvPr id="5" name="Date Placeholder 4"/>
          <p:cNvSpPr>
            <a:spLocks noGrp="1"/>
          </p:cNvSpPr>
          <p:nvPr>
            <p:ph type="dt" sz="half" idx="10"/>
          </p:nvPr>
        </p:nvSpPr>
        <p:spPr/>
        <p:txBody>
          <a:bodyPr/>
          <a:lstStyle/>
          <a:p>
            <a:fld id="{42A54C80-263E-416B-A8E0-580EDEADCBDC}" type="datetimeFigureOut">
              <a:rPr lang="en-US" dirty="0"/>
              <a:t>7/13/2020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vi-VN"/>
              <a:t>Bấm để sửa kiểu tiêu đề Bản cái</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vi-VN"/>
              <a:t>Bấm biểu tượng để thêm hình ảnh</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vi-VN"/>
              <a:t>Bấm để chỉnh sửa kiểu văn bản của Bản cái</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vi-VN"/>
              <a:t>Bấm để sửa kiểu tiêu đề Bản cái</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êu đề 1">
            <a:extLst>
              <a:ext uri="{FF2B5EF4-FFF2-40B4-BE49-F238E27FC236}">
                <a16:creationId xmlns:a16="http://schemas.microsoft.com/office/drawing/2014/main" id="{0D1385D6-F74D-4E6E-B806-2C1875AA2B4D}"/>
              </a:ext>
            </a:extLst>
          </p:cNvPr>
          <p:cNvSpPr>
            <a:spLocks noGrp="1"/>
          </p:cNvSpPr>
          <p:nvPr>
            <p:ph type="ctrTitle"/>
          </p:nvPr>
        </p:nvSpPr>
        <p:spPr>
          <a:xfrm>
            <a:off x="744311" y="647561"/>
            <a:ext cx="8791575" cy="3169697"/>
          </a:xfrm>
        </p:spPr>
        <p:txBody>
          <a:bodyPr anchor="ctr">
            <a:normAutofit/>
          </a:bodyPr>
          <a:lstStyle/>
          <a:p>
            <a:pPr algn="ctr">
              <a:lnSpc>
                <a:spcPct val="150000"/>
              </a:lnSpc>
            </a:pPr>
            <a:r>
              <a:rPr lang="en-US" sz="3600" b="1" noProof="1">
                <a:solidFill>
                  <a:schemeClr val="tx1"/>
                </a:solidFill>
                <a:latin typeface="Arial" panose="020B0604020202020204" pitchFamily="34" charset="0"/>
                <a:cs typeface="Arial" panose="020B0604020202020204" pitchFamily="34" charset="0"/>
              </a:rPr>
              <a:t>MỘT SỐ MÔ HÌNH PHÂN LOẠI </a:t>
            </a:r>
            <a:br>
              <a:rPr lang="en-US" sz="3600" b="1" noProof="1">
                <a:solidFill>
                  <a:schemeClr val="tx1"/>
                </a:solidFill>
                <a:latin typeface="Arial" panose="020B0604020202020204" pitchFamily="34" charset="0"/>
                <a:cs typeface="Arial" panose="020B0604020202020204" pitchFamily="34" charset="0"/>
              </a:rPr>
            </a:br>
            <a:r>
              <a:rPr lang="en-US" sz="3600" b="1" noProof="1">
                <a:solidFill>
                  <a:schemeClr val="tx1"/>
                </a:solidFill>
                <a:latin typeface="Arial" panose="020B0604020202020204" pitchFamily="34" charset="0"/>
                <a:cs typeface="Arial" panose="020B0604020202020204" pitchFamily="34" charset="0"/>
              </a:rPr>
              <a:t>TRONG HỆ HỖ TRỢ QUYẾT ĐỊNH</a:t>
            </a:r>
          </a:p>
        </p:txBody>
      </p:sp>
      <p:sp>
        <p:nvSpPr>
          <p:cNvPr id="5" name="Tiêu đề phụ 2">
            <a:extLst>
              <a:ext uri="{FF2B5EF4-FFF2-40B4-BE49-F238E27FC236}">
                <a16:creationId xmlns:a16="http://schemas.microsoft.com/office/drawing/2014/main" id="{B2C15988-C864-47D1-A4E5-E2E747E9ADA0}"/>
              </a:ext>
            </a:extLst>
          </p:cNvPr>
          <p:cNvSpPr>
            <a:spLocks noGrp="1"/>
          </p:cNvSpPr>
          <p:nvPr>
            <p:ph type="subTitle" idx="1"/>
          </p:nvPr>
        </p:nvSpPr>
        <p:spPr>
          <a:xfrm>
            <a:off x="744311" y="3995672"/>
            <a:ext cx="8791575" cy="1575581"/>
          </a:xfrm>
        </p:spPr>
        <p:txBody>
          <a:bodyPr>
            <a:noAutofit/>
          </a:bodyPr>
          <a:lstStyle/>
          <a:p>
            <a:pPr algn="ctr"/>
            <a:r>
              <a:rPr lang="en-US" sz="2400" noProof="1">
                <a:solidFill>
                  <a:schemeClr val="tx1"/>
                </a:solidFill>
                <a:latin typeface="Arial" panose="020B0604020202020204" pitchFamily="34" charset="0"/>
              </a:rPr>
              <a:t>Giảng viên h</a:t>
            </a:r>
            <a:r>
              <a:rPr lang="vi-VN" sz="2400" noProof="1">
                <a:solidFill>
                  <a:schemeClr val="tx1"/>
                </a:solidFill>
              </a:rPr>
              <a:t>ư</a:t>
            </a:r>
            <a:r>
              <a:rPr lang="en-US" sz="2400" noProof="1">
                <a:solidFill>
                  <a:schemeClr val="tx1"/>
                </a:solidFill>
                <a:latin typeface="Arial" panose="020B0604020202020204" pitchFamily="34" charset="0"/>
              </a:rPr>
              <a:t>ớng dẫn: TS. Nguyễn Thị Thanh Huyền</a:t>
            </a:r>
          </a:p>
          <a:p>
            <a:pPr algn="ctr"/>
            <a:r>
              <a:rPr lang="en-US" sz="2400" noProof="1">
                <a:solidFill>
                  <a:schemeClr val="tx1"/>
                </a:solidFill>
                <a:latin typeface="Arial" panose="020B0604020202020204" pitchFamily="34" charset="0"/>
              </a:rPr>
              <a:t>Sinh viên thực hiện: Vũ Mạnh Quang</a:t>
            </a:r>
          </a:p>
          <a:p>
            <a:pPr algn="ctr"/>
            <a:r>
              <a:rPr lang="en-US" sz="2400" noProof="1">
                <a:solidFill>
                  <a:schemeClr val="tx1"/>
                </a:solidFill>
                <a:latin typeface="Arial" panose="020B0604020202020204" pitchFamily="34" charset="0"/>
              </a:rPr>
              <a:t>MSSV: 20163332</a:t>
            </a:r>
          </a:p>
        </p:txBody>
      </p:sp>
    </p:spTree>
    <p:extLst>
      <p:ext uri="{BB962C8B-B14F-4D97-AF65-F5344CB8AC3E}">
        <p14:creationId xmlns:p14="http://schemas.microsoft.com/office/powerpoint/2010/main" val="3967520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E10FE3E-FF02-4254-AB46-235663C65A98}"/>
              </a:ext>
            </a:extLst>
          </p:cNvPr>
          <p:cNvSpPr>
            <a:spLocks noGrp="1"/>
          </p:cNvSpPr>
          <p:nvPr>
            <p:ph type="title"/>
          </p:nvPr>
        </p:nvSpPr>
        <p:spPr/>
        <p:txBody>
          <a:bodyPr anchor="ctr"/>
          <a:lstStyle/>
          <a:p>
            <a:r>
              <a:rPr lang="vi-VN" noProof="1">
                <a:solidFill>
                  <a:schemeClr val="tx1"/>
                </a:solidFill>
                <a:latin typeface="Arial" panose="020B0604020202020204" pitchFamily="34" charset="0"/>
                <a:cs typeface="Arial" panose="020B0604020202020204" pitchFamily="34" charset="0"/>
              </a:rPr>
              <a:t>3. Cây quyết định</a:t>
            </a:r>
            <a:endParaRPr lang="en-US"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EA9566A8-2DD2-4DA5-95C5-83EBECBBC3F8}"/>
                  </a:ext>
                </a:extLst>
              </p:cNvPr>
              <p:cNvSpPr>
                <a:spLocks noGrp="1"/>
              </p:cNvSpPr>
              <p:nvPr>
                <p:ph idx="1"/>
              </p:nvPr>
            </p:nvSpPr>
            <p:spPr>
              <a:xfrm>
                <a:off x="677334" y="1664208"/>
                <a:ext cx="8596668" cy="4828031"/>
              </a:xfrm>
            </p:spPr>
            <p:txBody>
              <a:bodyPr>
                <a:normAutofit/>
              </a:bodyPr>
              <a:lstStyle/>
              <a:p>
                <a:pPr>
                  <a:lnSpc>
                    <a:spcPct val="150000"/>
                  </a:lnSpc>
                </a:pPr>
                <a:r>
                  <a:rPr lang="vi-VN" sz="2400" noProof="1">
                    <a:solidFill>
                      <a:schemeClr val="tx1"/>
                    </a:solidFill>
                    <a:latin typeface="Arial" panose="020B0604020202020204" pitchFamily="34" charset="0"/>
                    <a:cs typeface="Arial" panose="020B0604020202020204" pitchFamily="34" charset="0"/>
                  </a:rPr>
                  <a:t>Chỉ số </a:t>
                </a:r>
                <a:r>
                  <a:rPr lang="en-US" sz="2400" noProof="1">
                    <a:solidFill>
                      <a:schemeClr val="tx1"/>
                    </a:solidFill>
                    <a:latin typeface="Arial" panose="020B0604020202020204" pitchFamily="34" charset="0"/>
                    <a:cs typeface="Arial" panose="020B0604020202020204" pitchFamily="34" charset="0"/>
                  </a:rPr>
                  <a:t>entropy: </a:t>
                </a:r>
                <a14:m>
                  <m:oMath xmlns:m="http://schemas.openxmlformats.org/officeDocument/2006/math">
                    <m:r>
                      <a:rPr lang="en-US" sz="2400" i="1">
                        <a:solidFill>
                          <a:schemeClr val="tx1"/>
                        </a:solidFill>
                        <a:latin typeface="Cambria Math" panose="02040503050406030204" pitchFamily="18" charset="0"/>
                      </a:rPr>
                      <m:t>𝐸</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𝐷</m:t>
                        </m:r>
                      </m:e>
                    </m:d>
                    <m:r>
                      <a:rPr lang="en-US" sz="2400" i="1">
                        <a:solidFill>
                          <a:schemeClr val="tx1"/>
                        </a:solidFill>
                        <a:latin typeface="Cambria Math" panose="02040503050406030204" pitchFamily="18" charset="0"/>
                      </a:rPr>
                      <m:t>= −</m:t>
                    </m:r>
                    <m:nary>
                      <m:naryPr>
                        <m:chr m:val="∑"/>
                        <m:limLoc m:val="undOvr"/>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𝑚</m:t>
                        </m:r>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𝑝</m:t>
                            </m:r>
                          </m:e>
                          <m:sub>
                            <m:r>
                              <a:rPr lang="en-US" sz="2400" i="1">
                                <a:solidFill>
                                  <a:schemeClr val="tx1"/>
                                </a:solidFill>
                                <a:latin typeface="Cambria Math" panose="02040503050406030204" pitchFamily="18" charset="0"/>
                              </a:rPr>
                              <m:t>𝑖</m:t>
                            </m:r>
                          </m:sub>
                        </m:sSub>
                        <m:func>
                          <m:funcPr>
                            <m:ctrlPr>
                              <a:rPr lang="en-US" sz="2400" i="1">
                                <a:solidFill>
                                  <a:schemeClr val="tx1"/>
                                </a:solidFill>
                                <a:latin typeface="Cambria Math" panose="02040503050406030204" pitchFamily="18" charset="0"/>
                              </a:rPr>
                            </m:ctrlPr>
                          </m:funcPr>
                          <m:fName>
                            <m:sSub>
                              <m:sSubPr>
                                <m:ctrlPr>
                                  <a:rPr lang="en-US" sz="2400" i="1">
                                    <a:solidFill>
                                      <a:schemeClr val="tx1"/>
                                    </a:solidFill>
                                    <a:latin typeface="Cambria Math" panose="02040503050406030204" pitchFamily="18" charset="0"/>
                                  </a:rPr>
                                </m:ctrlPr>
                              </m:sSubPr>
                              <m:e>
                                <m:r>
                                  <m:rPr>
                                    <m:sty m:val="p"/>
                                  </m:rPr>
                                  <a:rPr lang="en-US" sz="2400">
                                    <a:solidFill>
                                      <a:schemeClr val="tx1"/>
                                    </a:solidFill>
                                    <a:latin typeface="Cambria Math" panose="02040503050406030204" pitchFamily="18" charset="0"/>
                                  </a:rPr>
                                  <m:t>log</m:t>
                                </m:r>
                              </m:e>
                              <m:sub>
                                <m:r>
                                  <a:rPr lang="en-US" sz="2400" i="1">
                                    <a:solidFill>
                                      <a:schemeClr val="tx1"/>
                                    </a:solidFill>
                                    <a:latin typeface="Cambria Math" panose="02040503050406030204" pitchFamily="18" charset="0"/>
                                  </a:rPr>
                                  <m:t>2</m:t>
                                </m:r>
                              </m:sub>
                            </m:sSub>
                          </m:fNa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𝑝</m:t>
                                </m:r>
                              </m:e>
                              <m:sub>
                                <m:r>
                                  <a:rPr lang="en-US" sz="2400" i="1">
                                    <a:solidFill>
                                      <a:schemeClr val="tx1"/>
                                    </a:solidFill>
                                    <a:latin typeface="Cambria Math" panose="02040503050406030204" pitchFamily="18" charset="0"/>
                                  </a:rPr>
                                  <m:t>𝑖</m:t>
                                </m:r>
                              </m:sub>
                            </m:sSub>
                          </m:e>
                        </m:func>
                      </m:e>
                    </m:nary>
                  </m:oMath>
                </a14:m>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 Mức giảm entropy</a:t>
                </a:r>
              </a:p>
              <a:p>
                <a:pPr marL="0" indent="0" algn="ctr">
                  <a:buNone/>
                </a:pPr>
                <a14:m>
                  <m:oMath xmlns:m="http://schemas.openxmlformats.org/officeDocument/2006/math">
                    <m:r>
                      <a:rPr lang="en-US" sz="2400" i="1" smtClean="0">
                        <a:solidFill>
                          <a:schemeClr val="tx1"/>
                        </a:solidFill>
                        <a:latin typeface="Cambria Math" panose="02040503050406030204" pitchFamily="18" charset="0"/>
                      </a:rPr>
                      <m:t>𝐺𝑎𝑖𝑛</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𝐴</m:t>
                        </m:r>
                      </m:e>
                    </m:d>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𝐸</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𝐷</m:t>
                        </m:r>
                      </m:e>
                    </m:d>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𝐸</m:t>
                        </m:r>
                      </m:e>
                      <m:sub>
                        <m:r>
                          <a:rPr lang="en-US" sz="2400" i="1">
                            <a:solidFill>
                              <a:schemeClr val="tx1"/>
                            </a:solidFill>
                            <a:latin typeface="Cambria Math" panose="02040503050406030204" pitchFamily="18" charset="0"/>
                          </a:rPr>
                          <m:t>𝐴</m:t>
                        </m:r>
                      </m:sub>
                    </m:sSub>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𝐷</m:t>
                        </m:r>
                      </m:e>
                    </m:d>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𝐸</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𝐷</m:t>
                        </m:r>
                      </m:e>
                    </m:d>
                    <m:r>
                      <a:rPr lang="en-US" sz="2400" i="1">
                        <a:solidFill>
                          <a:schemeClr val="tx1"/>
                        </a:solidFill>
                        <a:latin typeface="Cambria Math" panose="02040503050406030204" pitchFamily="18" charset="0"/>
                      </a:rPr>
                      <m:t>− </m:t>
                    </m:r>
                    <m:nary>
                      <m:naryPr>
                        <m:chr m:val="∑"/>
                        <m:limLoc m:val="undOvr"/>
                        <m:ctrlPr>
                          <a:rPr lang="en-US" sz="2400" i="1" smtClean="0">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𝑗</m:t>
                        </m:r>
                        <m:r>
                          <a:rPr lang="en-US" sz="2400" i="1">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𝑣</m:t>
                        </m:r>
                      </m:sup>
                      <m:e>
                        <m:f>
                          <m:fPr>
                            <m:ctrlPr>
                              <a:rPr lang="en-US" sz="2400" i="1">
                                <a:solidFill>
                                  <a:schemeClr val="tx1"/>
                                </a:solidFill>
                                <a:latin typeface="Cambria Math" panose="02040503050406030204" pitchFamily="18" charset="0"/>
                              </a:rPr>
                            </m:ctrlPr>
                          </m:fPr>
                          <m:num>
                            <m:d>
                              <m:dPr>
                                <m:begChr m:val="|"/>
                                <m:endChr m:val="|"/>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𝐷</m:t>
                                    </m:r>
                                  </m:e>
                                  <m:sub>
                                    <m:r>
                                      <a:rPr lang="en-US" sz="2400" i="1">
                                        <a:solidFill>
                                          <a:schemeClr val="tx1"/>
                                        </a:solidFill>
                                        <a:latin typeface="Cambria Math" panose="02040503050406030204" pitchFamily="18" charset="0"/>
                                      </a:rPr>
                                      <m:t>𝑗</m:t>
                                    </m:r>
                                  </m:sub>
                                </m:sSub>
                              </m:e>
                            </m:d>
                          </m:num>
                          <m:den>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𝐷</m:t>
                                </m:r>
                              </m:e>
                            </m:d>
                          </m:den>
                        </m:f>
                      </m:e>
                    </m:nary>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𝐸</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𝐷</m:t>
                        </m:r>
                      </m:e>
                      <m:sub>
                        <m:r>
                          <a:rPr lang="en-US" sz="2400" i="1">
                            <a:solidFill>
                              <a:schemeClr val="tx1"/>
                            </a:solidFill>
                            <a:latin typeface="Cambria Math" panose="02040503050406030204" pitchFamily="18" charset="0"/>
                          </a:rPr>
                          <m:t>𝑗</m:t>
                        </m:r>
                      </m:sub>
                    </m:sSub>
                    <m:r>
                      <a:rPr lang="en-US" sz="2400" i="1">
                        <a:solidFill>
                          <a:schemeClr val="tx1"/>
                        </a:solidFill>
                        <a:latin typeface="Cambria Math" panose="02040503050406030204" pitchFamily="18" charset="0"/>
                      </a:rPr>
                      <m:t>)</m:t>
                    </m:r>
                  </m:oMath>
                </a14:m>
                <a:r>
                  <a:rPr lang="en-US" sz="2400" dirty="0">
                    <a:solidFill>
                      <a:schemeClr val="tx1"/>
                    </a:solidFill>
                    <a:latin typeface="Arial" panose="020B0604020202020204" pitchFamily="34" charset="0"/>
                    <a:cs typeface="Arial" panose="020B0604020202020204" pitchFamily="34" charset="0"/>
                  </a:rPr>
                  <a:t> </a:t>
                </a:r>
                <a:endParaRPr lang="en-US" sz="2400" noProof="1">
                  <a:solidFill>
                    <a:schemeClr val="tx1"/>
                  </a:solidFill>
                  <a:latin typeface="Arial" panose="020B0604020202020204" pitchFamily="34" charset="0"/>
                  <a:cs typeface="Arial" panose="020B0604020202020204" pitchFamily="34" charset="0"/>
                </a:endParaRPr>
              </a:p>
              <a:p>
                <a:pPr>
                  <a:lnSpc>
                    <a:spcPct val="150000"/>
                  </a:lnSpc>
                </a:pPr>
                <a:r>
                  <a:rPr lang="en-US" sz="2400" noProof="1">
                    <a:solidFill>
                      <a:schemeClr val="tx1"/>
                    </a:solidFill>
                    <a:latin typeface="Arial" panose="020B0604020202020204" pitchFamily="34" charset="0"/>
                    <a:cs typeface="Arial" panose="020B0604020202020204" pitchFamily="34" charset="0"/>
                  </a:rPr>
                  <a:t>Chỉ số gini: </a:t>
                </a:r>
                <a14:m>
                  <m:oMath xmlns:m="http://schemas.openxmlformats.org/officeDocument/2006/math">
                    <m:r>
                      <a:rPr lang="en-US" sz="2400" i="1" smtClean="0">
                        <a:solidFill>
                          <a:schemeClr val="tx1"/>
                        </a:solidFill>
                        <a:latin typeface="Cambria Math" panose="02040503050406030204" pitchFamily="18" charset="0"/>
                      </a:rPr>
                      <m:t>𝑔𝑖𝑛𝑖</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𝐷</m:t>
                        </m:r>
                      </m:e>
                    </m:d>
                    <m:r>
                      <a:rPr lang="en-US" sz="2400" i="1">
                        <a:solidFill>
                          <a:schemeClr val="tx1"/>
                        </a:solidFill>
                        <a:latin typeface="Cambria Math" panose="02040503050406030204" pitchFamily="18" charset="0"/>
                      </a:rPr>
                      <m:t>=1−</m:t>
                    </m:r>
                    <m:nary>
                      <m:naryPr>
                        <m:chr m:val="∑"/>
                        <m:limLoc m:val="undOvr"/>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𝑛</m:t>
                        </m:r>
                      </m:sup>
                      <m:e>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𝑝</m:t>
                            </m:r>
                          </m:e>
                          <m:sub>
                            <m:r>
                              <a:rPr lang="en-US" sz="2400" i="1">
                                <a:solidFill>
                                  <a:schemeClr val="tx1"/>
                                </a:solidFill>
                                <a:latin typeface="Cambria Math" panose="02040503050406030204" pitchFamily="18" charset="0"/>
                              </a:rPr>
                              <m:t>𝑖</m:t>
                            </m:r>
                          </m:sub>
                          <m:sup>
                            <m:r>
                              <a:rPr lang="en-US" sz="2400" i="1">
                                <a:solidFill>
                                  <a:schemeClr val="tx1"/>
                                </a:solidFill>
                                <a:latin typeface="Cambria Math" panose="02040503050406030204" pitchFamily="18" charset="0"/>
                              </a:rPr>
                              <m:t>2</m:t>
                            </m:r>
                          </m:sup>
                        </m:sSubSup>
                      </m:e>
                    </m:nary>
                  </m:oMath>
                </a14:m>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 Mức giảm sự pha tạp thông tin</a:t>
                </a:r>
              </a:p>
              <a:p>
                <a:pPr marL="0" indent="0">
                  <a:lnSpc>
                    <a:spcPct val="110000"/>
                  </a:lnSpc>
                  <a:buNone/>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m:t>
                      </m:r>
                      <m:r>
                        <a:rPr lang="en-US" sz="2400" i="1" smtClean="0">
                          <a:solidFill>
                            <a:schemeClr val="tx1"/>
                          </a:solidFill>
                          <a:latin typeface="Cambria Math" panose="02040503050406030204" pitchFamily="18" charset="0"/>
                        </a:rPr>
                        <m:t>𝑔𝑖𝑛𝑖</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𝐴</m:t>
                          </m:r>
                        </m:e>
                      </m:d>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𝑔𝑖𝑛𝑖</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𝐷</m:t>
                          </m:r>
                        </m:e>
                      </m:d>
                      <m:r>
                        <a:rPr lang="en-US" sz="2400" b="0" i="1" smtClean="0">
                          <a:solidFill>
                            <a:schemeClr val="tx1"/>
                          </a:solidFill>
                          <a:latin typeface="Cambria Math" panose="02040503050406030204" pitchFamily="18" charset="0"/>
                        </a:rPr>
                        <m:t>−</m:t>
                      </m:r>
                      <m:nary>
                        <m:naryPr>
                          <m:chr m:val="∑"/>
                          <m:limLoc m:val="undOvr"/>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𝑗</m:t>
                          </m:r>
                          <m:r>
                            <a:rPr lang="en-US" sz="2400" i="1">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𝑣</m:t>
                          </m:r>
                        </m:sup>
                        <m:e>
                          <m:f>
                            <m:fPr>
                              <m:ctrlPr>
                                <a:rPr lang="en-US" sz="2400" i="1">
                                  <a:solidFill>
                                    <a:schemeClr val="tx1"/>
                                  </a:solidFill>
                                  <a:latin typeface="Cambria Math" panose="02040503050406030204" pitchFamily="18" charset="0"/>
                                </a:rPr>
                              </m:ctrlPr>
                            </m:fPr>
                            <m:num>
                              <m:d>
                                <m:dPr>
                                  <m:begChr m:val="|"/>
                                  <m:endChr m:val="|"/>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𝐷</m:t>
                                      </m:r>
                                    </m:e>
                                    <m:sub>
                                      <m:r>
                                        <a:rPr lang="en-US" sz="2400" i="1">
                                          <a:solidFill>
                                            <a:schemeClr val="tx1"/>
                                          </a:solidFill>
                                          <a:latin typeface="Cambria Math" panose="02040503050406030204" pitchFamily="18" charset="0"/>
                                        </a:rPr>
                                        <m:t>𝑗</m:t>
                                      </m:r>
                                    </m:sub>
                                  </m:sSub>
                                </m:e>
                              </m:d>
                            </m:num>
                            <m:den>
                              <m:d>
                                <m:dPr>
                                  <m:begChr m:val="|"/>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𝐷</m:t>
                                  </m:r>
                                </m:e>
                              </m:d>
                            </m:den>
                          </m:f>
                        </m:e>
                      </m:nary>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𝑔𝑖𝑛𝑖</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𝐷</m:t>
                          </m:r>
                        </m:e>
                        <m:sub>
                          <m:r>
                            <a:rPr lang="en-US" sz="2400" i="1">
                              <a:solidFill>
                                <a:schemeClr val="tx1"/>
                              </a:solidFill>
                              <a:latin typeface="Cambria Math" panose="02040503050406030204" pitchFamily="18" charset="0"/>
                            </a:rPr>
                            <m:t>𝑗</m:t>
                          </m:r>
                        </m:sub>
                      </m:sSub>
                      <m:r>
                        <a:rPr lang="en-US" sz="2400" i="1">
                          <a:solidFill>
                            <a:schemeClr val="tx1"/>
                          </a:solidFill>
                          <a:latin typeface="Cambria Math" panose="02040503050406030204" pitchFamily="18" charset="0"/>
                        </a:rPr>
                        <m:t>)</m:t>
                      </m:r>
                    </m:oMath>
                  </m:oMathPara>
                </a14:m>
                <a:endParaRPr lang="vi-VN" sz="2400" noProof="1">
                  <a:solidFill>
                    <a:schemeClr val="tx1"/>
                  </a:solidFill>
                  <a:latin typeface="Arial" panose="020B0604020202020204" pitchFamily="34" charset="0"/>
                  <a:cs typeface="Arial" panose="020B0604020202020204" pitchFamily="34" charset="0"/>
                </a:endParaRPr>
              </a:p>
            </p:txBody>
          </p:sp>
        </mc:Choice>
        <mc:Fallback xmlns="">
          <p:sp>
            <p:nvSpPr>
              <p:cNvPr id="3" name="Chỗ dành sẵn cho Nội dung 2">
                <a:extLst>
                  <a:ext uri="{FF2B5EF4-FFF2-40B4-BE49-F238E27FC236}">
                    <a16:creationId xmlns:a16="http://schemas.microsoft.com/office/drawing/2014/main" id="{EA9566A8-2DD2-4DA5-95C5-83EBECBBC3F8}"/>
                  </a:ext>
                </a:extLst>
              </p:cNvPr>
              <p:cNvSpPr>
                <a:spLocks noGrp="1" noRot="1" noChangeAspect="1" noMove="1" noResize="1" noEditPoints="1" noAdjustHandles="1" noChangeArrowheads="1" noChangeShapeType="1" noTextEdit="1"/>
              </p:cNvSpPr>
              <p:nvPr>
                <p:ph idx="1"/>
              </p:nvPr>
            </p:nvSpPr>
            <p:spPr>
              <a:xfrm>
                <a:off x="677334" y="1664208"/>
                <a:ext cx="8596668" cy="4828031"/>
              </a:xfrm>
              <a:blipFill>
                <a:blip r:embed="rId3"/>
                <a:stretch>
                  <a:fillRect l="-1064" t="-9848"/>
                </a:stretch>
              </a:blipFill>
            </p:spPr>
            <p:txBody>
              <a:bodyPr/>
              <a:lstStyle/>
              <a:p>
                <a:r>
                  <a:rPr lang="en-US">
                    <a:noFill/>
                  </a:rPr>
                  <a:t> </a:t>
                </a:r>
              </a:p>
            </p:txBody>
          </p:sp>
        </mc:Fallback>
      </mc:AlternateContent>
      <p:pic>
        <p:nvPicPr>
          <p:cNvPr id="7" name="Picture 2">
            <a:extLst>
              <a:ext uri="{FF2B5EF4-FFF2-40B4-BE49-F238E27FC236}">
                <a16:creationId xmlns:a16="http://schemas.microsoft.com/office/drawing/2014/main" id="{8F5581F7-DD55-4F05-AFA0-677183590D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6802" y="1258631"/>
            <a:ext cx="2240664" cy="2162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307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6DF10CE-20B4-4945-A564-F547AA084BDA}"/>
              </a:ext>
            </a:extLst>
          </p:cNvPr>
          <p:cNvSpPr>
            <a:spLocks noGrp="1"/>
          </p:cNvSpPr>
          <p:nvPr>
            <p:ph type="title"/>
          </p:nvPr>
        </p:nvSpPr>
        <p:spPr/>
        <p:txBody>
          <a:bodyPr anchor="ctr"/>
          <a:lstStyle/>
          <a:p>
            <a:r>
              <a:rPr lang="vi-VN" noProof="1">
                <a:solidFill>
                  <a:schemeClr val="tx1"/>
                </a:solidFill>
                <a:latin typeface="Arial" panose="020B0604020202020204" pitchFamily="34" charset="0"/>
                <a:cs typeface="Arial" panose="020B0604020202020204" pitchFamily="34" charset="0"/>
              </a:rPr>
              <a:t>3. Cây quyết định</a:t>
            </a:r>
            <a:endParaRPr lang="en-US" dirty="0"/>
          </a:p>
        </p:txBody>
      </p:sp>
      <p:sp>
        <p:nvSpPr>
          <p:cNvPr id="3" name="Chỗ dành sẵn cho Nội dung 2">
            <a:extLst>
              <a:ext uri="{FF2B5EF4-FFF2-40B4-BE49-F238E27FC236}">
                <a16:creationId xmlns:a16="http://schemas.microsoft.com/office/drawing/2014/main" id="{8D892348-AC12-45D1-BA3E-868566D2A129}"/>
              </a:ext>
            </a:extLst>
          </p:cNvPr>
          <p:cNvSpPr>
            <a:spLocks noGrp="1"/>
          </p:cNvSpPr>
          <p:nvPr>
            <p:ph idx="1"/>
          </p:nvPr>
        </p:nvSpPr>
        <p:spPr>
          <a:xfrm>
            <a:off x="677333" y="1811868"/>
            <a:ext cx="9347199" cy="4588932"/>
          </a:xfrm>
        </p:spPr>
        <p:txBody>
          <a:bodyPr>
            <a:normAutofit/>
          </a:bodyPr>
          <a:lstStyle/>
          <a:p>
            <a:pPr>
              <a:lnSpc>
                <a:spcPct val="150000"/>
              </a:lnSpc>
            </a:pPr>
            <a:r>
              <a:rPr lang="en-US" sz="2400" noProof="1">
                <a:solidFill>
                  <a:schemeClr val="tx1"/>
                </a:solidFill>
                <a:latin typeface="Arial" panose="020B0604020202020204" pitchFamily="34" charset="0"/>
                <a:cs typeface="Arial" panose="020B0604020202020204" pitchFamily="34" charset="0"/>
              </a:rPr>
              <a:t>D</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 liệu th</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ờng chỉ đ</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ợc chia tách thành 1 vài nhánh, nh</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 vậy thuộc tính sử dụng để chia tách là rời rạc</a:t>
            </a:r>
          </a:p>
          <a:p>
            <a:pPr>
              <a:lnSpc>
                <a:spcPct val="150000"/>
              </a:lnSpc>
            </a:pPr>
            <a:r>
              <a:rPr lang="en-US" sz="2400" noProof="1">
                <a:solidFill>
                  <a:schemeClr val="tx1"/>
                </a:solidFill>
                <a:latin typeface="Arial" panose="020B0604020202020204" pitchFamily="34" charset="0"/>
                <a:cs typeface="Arial" panose="020B0604020202020204" pitchFamily="34" charset="0"/>
              </a:rPr>
              <a:t>Nếu thuộc tính là liên tục, ta cần rời rạc hóa dữ liệu:  </a:t>
            </a:r>
          </a:p>
          <a:p>
            <a:pPr lvl="1">
              <a:lnSpc>
                <a:spcPct val="150000"/>
              </a:lnSpc>
              <a:buFont typeface="Wingdings" panose="05000000000000000000" pitchFamily="2" charset="2"/>
              <a:buChar char="§"/>
            </a:pPr>
            <a:r>
              <a:rPr lang="en-US" sz="2400" noProof="1">
                <a:solidFill>
                  <a:schemeClr val="tx1"/>
                </a:solidFill>
                <a:latin typeface="Arial" panose="020B0604020202020204" pitchFamily="34" charset="0"/>
                <a:cs typeface="Arial" panose="020B0604020202020204" pitchFamily="34" charset="0"/>
              </a:rPr>
              <a:t>Sắp xếp giá trị của thuộc tính theo thứ t</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 tăng dần</a:t>
            </a:r>
          </a:p>
          <a:p>
            <a:pPr lvl="1">
              <a:lnSpc>
                <a:spcPct val="150000"/>
              </a:lnSpc>
              <a:buFont typeface="Wingdings" panose="05000000000000000000" pitchFamily="2" charset="2"/>
              <a:buChar char="§"/>
            </a:pPr>
            <a:r>
              <a:rPr lang="en-US" sz="2400" noProof="1">
                <a:solidFill>
                  <a:schemeClr val="tx1"/>
                </a:solidFill>
                <a:latin typeface="Arial" panose="020B0604020202020204" pitchFamily="34" charset="0"/>
                <a:cs typeface="Arial" panose="020B0604020202020204" pitchFamily="34" charset="0"/>
              </a:rPr>
              <a:t>Tuần t</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 chọn giá trị chính giữa của 2 điểm dữ liệu kề nhau, thử phân tại đó xem entropy suy giảm nh</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 thế nào</a:t>
            </a:r>
          </a:p>
          <a:p>
            <a:pPr lvl="1">
              <a:lnSpc>
                <a:spcPct val="150000"/>
              </a:lnSpc>
              <a:buFont typeface="Wingdings" panose="05000000000000000000" pitchFamily="2" charset="2"/>
              <a:buChar char="§"/>
            </a:pPr>
            <a:r>
              <a:rPr lang="en-US" sz="2400" noProof="1">
                <a:solidFill>
                  <a:schemeClr val="tx1"/>
                </a:solidFill>
                <a:latin typeface="Arial" panose="020B0604020202020204" pitchFamily="34" charset="0"/>
                <a:cs typeface="Arial" panose="020B0604020202020204" pitchFamily="34" charset="0"/>
              </a:rPr>
              <a:t>Chọn vị trí chia sao cho entropy suy giảm nhanh nhất</a:t>
            </a:r>
          </a:p>
        </p:txBody>
      </p:sp>
    </p:spTree>
    <p:extLst>
      <p:ext uri="{BB962C8B-B14F-4D97-AF65-F5344CB8AC3E}">
        <p14:creationId xmlns:p14="http://schemas.microsoft.com/office/powerpoint/2010/main" val="3664867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93CB337-7DCC-43F2-9AB6-FC99D314D0B4}"/>
              </a:ext>
            </a:extLst>
          </p:cNvPr>
          <p:cNvSpPr>
            <a:spLocks noGrp="1"/>
          </p:cNvSpPr>
          <p:nvPr>
            <p:ph type="title"/>
          </p:nvPr>
        </p:nvSpPr>
        <p:spPr/>
        <p:txBody>
          <a:bodyPr anchor="ctr"/>
          <a:lstStyle/>
          <a:p>
            <a:r>
              <a:rPr lang="vi-VN" noProof="1">
                <a:solidFill>
                  <a:schemeClr val="tx1"/>
                </a:solidFill>
                <a:latin typeface="Arial" panose="020B0604020202020204" pitchFamily="34" charset="0"/>
                <a:cs typeface="Arial" panose="020B0604020202020204" pitchFamily="34" charset="0"/>
              </a:rPr>
              <a:t>3. Cây quyết định</a:t>
            </a:r>
            <a:endParaRPr lang="en-US" dirty="0"/>
          </a:p>
        </p:txBody>
      </p:sp>
      <p:sp>
        <p:nvSpPr>
          <p:cNvPr id="3" name="Chỗ dành sẵn cho Nội dung 2">
            <a:extLst>
              <a:ext uri="{FF2B5EF4-FFF2-40B4-BE49-F238E27FC236}">
                <a16:creationId xmlns:a16="http://schemas.microsoft.com/office/drawing/2014/main" id="{84494339-484C-4107-AD8E-88A45749E6DB}"/>
              </a:ext>
            </a:extLst>
          </p:cNvPr>
          <p:cNvSpPr>
            <a:spLocks noGrp="1"/>
          </p:cNvSpPr>
          <p:nvPr>
            <p:ph idx="1"/>
          </p:nvPr>
        </p:nvSpPr>
        <p:spPr>
          <a:xfrm>
            <a:off x="677334" y="1700784"/>
            <a:ext cx="8596668" cy="4547615"/>
          </a:xfrm>
        </p:spPr>
        <p:txBody>
          <a:bodyPr>
            <a:noAutofit/>
          </a:bodyPr>
          <a:lstStyle/>
          <a:p>
            <a:pPr>
              <a:lnSpc>
                <a:spcPct val="150000"/>
              </a:lnSpc>
            </a:pPr>
            <a:r>
              <a:rPr lang="vi-VN" sz="2400" noProof="1">
                <a:solidFill>
                  <a:schemeClr val="tx1"/>
                </a:solidFill>
                <a:latin typeface="Arial" panose="020B0604020202020204" pitchFamily="34" charset="0"/>
                <a:cs typeface="Arial" panose="020B0604020202020204" pitchFamily="34" charset="0"/>
              </a:rPr>
              <a:t>Sự quá </a:t>
            </a:r>
            <a:r>
              <a:rPr lang="en-US" sz="2400" noProof="1">
                <a:solidFill>
                  <a:schemeClr val="tx1"/>
                </a:solidFill>
                <a:latin typeface="Arial" panose="020B0604020202020204" pitchFamily="34" charset="0"/>
                <a:cs typeface="Arial" panose="020B0604020202020204" pitchFamily="34" charset="0"/>
              </a:rPr>
              <a:t>khớp</a:t>
            </a:r>
            <a:r>
              <a:rPr lang="vi-VN" sz="2400" noProof="1">
                <a:solidFill>
                  <a:schemeClr val="tx1"/>
                </a:solidFill>
                <a:latin typeface="Arial" panose="020B0604020202020204" pitchFamily="34" charset="0"/>
                <a:cs typeface="Arial" panose="020B0604020202020204" pitchFamily="34" charset="0"/>
              </a:rPr>
              <a:t> là </a:t>
            </a:r>
            <a:r>
              <a:rPr lang="en-US" sz="2400" noProof="1">
                <a:solidFill>
                  <a:schemeClr val="tx1"/>
                </a:solidFill>
                <a:latin typeface="Arial" panose="020B0604020202020204" pitchFamily="34" charset="0"/>
                <a:cs typeface="Arial" panose="020B0604020202020204" pitchFamily="34" charset="0"/>
              </a:rPr>
              <a:t>dễ xảy ra với cây quyết định</a:t>
            </a:r>
          </a:p>
          <a:p>
            <a:pPr>
              <a:lnSpc>
                <a:spcPct val="150000"/>
              </a:lnSpc>
            </a:pPr>
            <a:r>
              <a:rPr lang="en-US" sz="2400" noProof="1">
                <a:solidFill>
                  <a:schemeClr val="tx1"/>
                </a:solidFill>
                <a:latin typeface="Arial" panose="020B0604020202020204" pitchFamily="34" charset="0"/>
                <a:cs typeface="Arial" panose="020B0604020202020204" pitchFamily="34" charset="0"/>
              </a:rPr>
              <a:t>Một số tiêu chí dừng:</a:t>
            </a: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 - kích th</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ớc node</a:t>
            </a: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 - độ tinh khiết (tỷ lệ dữ liệu thuộc cùng một lớp)</a:t>
            </a: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 - độ cải thiện (mức giảm độ hỗn loạn hay pha tạp</a:t>
            </a: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 - độ sâu tối đa của cây</a:t>
            </a: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 - …</a:t>
            </a:r>
          </a:p>
          <a:p>
            <a:pPr>
              <a:lnSpc>
                <a:spcPct val="150000"/>
              </a:lnSpc>
            </a:pPr>
            <a:endParaRPr lang="vi-VN" sz="24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565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A32AB5-2564-40A6-9FBD-820194D3EF82}"/>
              </a:ext>
            </a:extLst>
          </p:cNvPr>
          <p:cNvSpPr>
            <a:spLocks noGrp="1"/>
          </p:cNvSpPr>
          <p:nvPr>
            <p:ph type="title"/>
          </p:nvPr>
        </p:nvSpPr>
        <p:spPr/>
        <p:txBody>
          <a:bodyPr anchor="ctr"/>
          <a:lstStyle/>
          <a:p>
            <a:r>
              <a:rPr lang="en-US" noProof="1">
                <a:solidFill>
                  <a:schemeClr val="tx1"/>
                </a:solidFill>
                <a:latin typeface="Arial" panose="020B0604020202020204" pitchFamily="34" charset="0"/>
                <a:cs typeface="Arial" panose="020B0604020202020204" pitchFamily="34" charset="0"/>
              </a:rPr>
              <a:t>4. Ph</a:t>
            </a:r>
            <a:r>
              <a:rPr lang="vi-VN" noProof="1">
                <a:solidFill>
                  <a:schemeClr val="tx1"/>
                </a:solidFill>
                <a:latin typeface="Arial" panose="020B0604020202020204" pitchFamily="34" charset="0"/>
                <a:cs typeface="Arial" panose="020B0604020202020204" pitchFamily="34" charset="0"/>
              </a:rPr>
              <a:t>ư</a:t>
            </a:r>
            <a:r>
              <a:rPr lang="en-US" noProof="1">
                <a:solidFill>
                  <a:schemeClr val="tx1"/>
                </a:solidFill>
                <a:latin typeface="Arial" panose="020B0604020202020204" pitchFamily="34" charset="0"/>
                <a:cs typeface="Arial" panose="020B0604020202020204" pitchFamily="34" charset="0"/>
              </a:rPr>
              <a:t>ơng pháp Bayes</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96D9A5CA-4007-4609-9246-D2E144188DE8}"/>
                  </a:ext>
                </a:extLst>
              </p:cNvPr>
              <p:cNvSpPr>
                <a:spLocks noGrp="1"/>
              </p:cNvSpPr>
              <p:nvPr>
                <p:ph idx="1"/>
              </p:nvPr>
            </p:nvSpPr>
            <p:spPr>
              <a:xfrm>
                <a:off x="677334" y="1700785"/>
                <a:ext cx="9746826" cy="4340578"/>
              </a:xfrm>
            </p:spPr>
            <p:txBody>
              <a:bodyPr>
                <a:normAutofit/>
              </a:bodyPr>
              <a:lstStyle/>
              <a:p>
                <a:pPr>
                  <a:lnSpc>
                    <a:spcPct val="150000"/>
                  </a:lnSpc>
                </a:pPr>
                <a:r>
                  <a:rPr lang="vi-VN" sz="2400" noProof="1">
                    <a:solidFill>
                      <a:schemeClr val="tx1"/>
                    </a:solidFill>
                    <a:latin typeface="Arial" panose="020B0604020202020204" pitchFamily="34" charset="0"/>
                    <a:cs typeface="Arial" panose="020B0604020202020204" pitchFamily="34" charset="0"/>
                  </a:rPr>
                  <a:t>Định lý Bayes được sử dụng để tính xác suất P (y | x), nghĩa là xác suất nhận lớp mục tiêu y đã cho của dữ liệu x</a:t>
                </a:r>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𝑃</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𝑦</m:t>
                          </m:r>
                        </m:e>
                        <m:e>
                          <m:r>
                            <a:rPr lang="en-US" sz="2400" i="1">
                              <a:solidFill>
                                <a:schemeClr val="tx1"/>
                              </a:solidFill>
                              <a:latin typeface="Cambria Math" panose="02040503050406030204" pitchFamily="18" charset="0"/>
                            </a:rPr>
                            <m:t>𝑥</m:t>
                          </m:r>
                        </m:e>
                      </m:d>
                      <m:r>
                        <a:rPr lang="en-US" sz="2400" i="1">
                          <a:solidFill>
                            <a:schemeClr val="tx1"/>
                          </a:solidFill>
                          <a:latin typeface="Cambria Math" panose="02040503050406030204" pitchFamily="18" charset="0"/>
                        </a:rPr>
                        <m:t>= </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𝑃</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𝑥</m:t>
                              </m:r>
                            </m:e>
                            <m:e>
                              <m:r>
                                <a:rPr lang="en-US" sz="2400" i="1">
                                  <a:solidFill>
                                    <a:schemeClr val="tx1"/>
                                  </a:solidFill>
                                  <a:latin typeface="Cambria Math" panose="02040503050406030204" pitchFamily="18" charset="0"/>
                                </a:rPr>
                                <m:t>𝑦</m:t>
                              </m:r>
                            </m:e>
                          </m:d>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𝑃</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num>
                        <m:den>
                          <m:r>
                            <a:rPr lang="en-US" sz="2400" i="1">
                              <a:solidFill>
                                <a:schemeClr val="tx1"/>
                              </a:solidFill>
                              <a:latin typeface="Cambria Math" panose="02040503050406030204" pitchFamily="18" charset="0"/>
                            </a:rPr>
                            <m:t>𝑃</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m:t>
                          </m:r>
                        </m:den>
                      </m:f>
                    </m:oMath>
                  </m:oMathPara>
                </a14:m>
                <a:endParaRPr lang="en-US" sz="2400" noProof="1">
                  <a:solidFill>
                    <a:schemeClr val="tx1"/>
                  </a:solidFill>
                  <a:latin typeface="Arial" panose="020B0604020202020204" pitchFamily="34" charset="0"/>
                  <a:cs typeface="Arial" panose="020B0604020202020204" pitchFamily="34" charset="0"/>
                </a:endParaRPr>
              </a:p>
              <a:p>
                <a:pPr>
                  <a:lnSpc>
                    <a:spcPct val="150000"/>
                  </a:lnSpc>
                </a:pPr>
                <a:r>
                  <a:rPr lang="en-US" sz="2400" noProof="1">
                    <a:solidFill>
                      <a:schemeClr val="tx1"/>
                    </a:solidFill>
                    <a:latin typeface="Arial" panose="020B0604020202020204" pitchFamily="34" charset="0"/>
                    <a:cs typeface="Arial" panose="020B0604020202020204" pitchFamily="34" charset="0"/>
                  </a:rPr>
                  <a:t>Việc phân lớp d</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 liệu là gán dữ liệu x cho lớp mang lại </a:t>
                </a:r>
                <a14:m>
                  <m:oMath xmlns:m="http://schemas.openxmlformats.org/officeDocument/2006/math">
                    <m:r>
                      <a:rPr lang="en-US" sz="2400" i="1">
                        <a:solidFill>
                          <a:schemeClr val="tx1"/>
                        </a:solidFill>
                        <a:latin typeface="Cambria Math" panose="02040503050406030204" pitchFamily="18" charset="0"/>
                      </a:rPr>
                      <m:t>𝑃</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𝑦</m:t>
                        </m:r>
                      </m:e>
                      <m:e>
                        <m:r>
                          <a:rPr lang="en-US" sz="2400" i="1">
                            <a:solidFill>
                              <a:schemeClr val="tx1"/>
                            </a:solidFill>
                            <a:latin typeface="Cambria Math" panose="02040503050406030204" pitchFamily="18" charset="0"/>
                          </a:rPr>
                          <m:t>𝑥</m:t>
                        </m:r>
                      </m:e>
                    </m:d>
                  </m:oMath>
                </a14:m>
                <a:r>
                  <a:rPr lang="en-US" sz="2400" noProof="1">
                    <a:solidFill>
                      <a:schemeClr val="tx1"/>
                    </a:solidFill>
                    <a:latin typeface="Arial" panose="020B0604020202020204" pitchFamily="34" charset="0"/>
                    <a:cs typeface="Arial" panose="020B0604020202020204" pitchFamily="34" charset="0"/>
                  </a:rPr>
                  <a:t> tối đa</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𝑦</m:t>
                          </m:r>
                        </m:e>
                        <m:sub>
                          <m:r>
                            <a:rPr lang="en-US" sz="2400" b="0" i="1" smtClean="0">
                              <a:solidFill>
                                <a:schemeClr val="tx1"/>
                              </a:solidFill>
                              <a:latin typeface="Cambria Math" panose="02040503050406030204" pitchFamily="18" charset="0"/>
                            </a:rPr>
                            <m:t>𝑝</m:t>
                          </m:r>
                        </m:sub>
                      </m:sSub>
                      <m:r>
                        <a:rPr lang="en-US" sz="2400" i="1">
                          <a:solidFill>
                            <a:schemeClr val="tx1"/>
                          </a:solidFill>
                          <a:latin typeface="Cambria Math" panose="02040503050406030204" pitchFamily="18" charset="0"/>
                        </a:rPr>
                        <m:t>=</m:t>
                      </m:r>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arg</m:t>
                          </m:r>
                        </m:fName>
                        <m:e>
                          <m:func>
                            <m:funcPr>
                              <m:ctrlPr>
                                <a:rPr lang="en-US" sz="2400" i="1">
                                  <a:solidFill>
                                    <a:schemeClr val="tx1"/>
                                  </a:solidFill>
                                  <a:latin typeface="Cambria Math" panose="02040503050406030204" pitchFamily="18" charset="0"/>
                                </a:rPr>
                              </m:ctrlPr>
                            </m:funcPr>
                            <m:fName>
                              <m:limLow>
                                <m:limLowPr>
                                  <m:ctrlPr>
                                    <a:rPr lang="en-US" sz="2400" i="1">
                                      <a:solidFill>
                                        <a:schemeClr val="tx1"/>
                                      </a:solidFill>
                                      <a:latin typeface="Cambria Math" panose="02040503050406030204" pitchFamily="18" charset="0"/>
                                    </a:rPr>
                                  </m:ctrlPr>
                                </m:limLowPr>
                                <m:e>
                                  <m:r>
                                    <m:rPr>
                                      <m:sty m:val="p"/>
                                    </m:rPr>
                                    <a:rPr lang="en-US" sz="2400">
                                      <a:solidFill>
                                        <a:schemeClr val="tx1"/>
                                      </a:solidFill>
                                      <a:latin typeface="Cambria Math" panose="02040503050406030204" pitchFamily="18" charset="0"/>
                                    </a:rPr>
                                    <m:t>max</m:t>
                                  </m:r>
                                </m:e>
                                <m:lim>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𝐻</m:t>
                                  </m:r>
                                </m:lim>
                              </m:limLow>
                            </m:fName>
                            <m:e>
                              <m:r>
                                <a:rPr lang="en-US" sz="2400" i="1">
                                  <a:solidFill>
                                    <a:schemeClr val="tx1"/>
                                  </a:solidFill>
                                  <a:latin typeface="Cambria Math" panose="02040503050406030204" pitchFamily="18" charset="0"/>
                                </a:rPr>
                                <m:t>𝑃</m:t>
                              </m:r>
                              <m:d>
                                <m:dPr>
                                  <m:endChr m:val="|"/>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 </m:t>
                                  </m:r>
                                </m:e>
                              </m:d>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m:t>
                              </m:r>
                            </m:e>
                          </m:func>
                        </m:e>
                      </m:func>
                      <m:r>
                        <a:rPr lang="en-US" sz="2400" i="1">
                          <a:solidFill>
                            <a:schemeClr val="tx1"/>
                          </a:solidFill>
                          <a:latin typeface="Cambria Math" panose="02040503050406030204" pitchFamily="18" charset="0"/>
                        </a:rPr>
                        <m:t>=</m:t>
                      </m:r>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arg</m:t>
                          </m:r>
                        </m:fName>
                        <m:e>
                          <m:func>
                            <m:funcPr>
                              <m:ctrlPr>
                                <a:rPr lang="en-US" sz="2400" i="1">
                                  <a:solidFill>
                                    <a:schemeClr val="tx1"/>
                                  </a:solidFill>
                                  <a:latin typeface="Cambria Math" panose="02040503050406030204" pitchFamily="18" charset="0"/>
                                </a:rPr>
                              </m:ctrlPr>
                            </m:funcPr>
                            <m:fName>
                              <m:limLow>
                                <m:limLowPr>
                                  <m:ctrlPr>
                                    <a:rPr lang="en-US" sz="2400" i="1">
                                      <a:solidFill>
                                        <a:schemeClr val="tx1"/>
                                      </a:solidFill>
                                      <a:latin typeface="Cambria Math" panose="02040503050406030204" pitchFamily="18" charset="0"/>
                                    </a:rPr>
                                  </m:ctrlPr>
                                </m:limLowPr>
                                <m:e>
                                  <m:r>
                                    <m:rPr>
                                      <m:sty m:val="p"/>
                                    </m:rPr>
                                    <a:rPr lang="en-US" sz="2400">
                                      <a:solidFill>
                                        <a:schemeClr val="tx1"/>
                                      </a:solidFill>
                                      <a:latin typeface="Cambria Math" panose="02040503050406030204" pitchFamily="18" charset="0"/>
                                    </a:rPr>
                                    <m:t>max</m:t>
                                  </m:r>
                                </m:e>
                                <m:lim>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𝐻</m:t>
                                  </m:r>
                                </m:lim>
                              </m:limLow>
                            </m:fName>
                            <m:e>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𝑃</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𝑥</m:t>
                                      </m:r>
                                    </m:e>
                                    <m:e>
                                      <m:r>
                                        <a:rPr lang="en-US" sz="2400" i="1">
                                          <a:solidFill>
                                            <a:schemeClr val="tx1"/>
                                          </a:solidFill>
                                          <a:latin typeface="Cambria Math" panose="02040503050406030204" pitchFamily="18" charset="0"/>
                                        </a:rPr>
                                        <m:t>𝑦</m:t>
                                      </m:r>
                                    </m:e>
                                  </m:d>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𝑃</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num>
                                <m:den>
                                  <m:r>
                                    <a:rPr lang="en-US" sz="2400" i="1">
                                      <a:solidFill>
                                        <a:schemeClr val="tx1"/>
                                      </a:solidFill>
                                      <a:latin typeface="Cambria Math" panose="02040503050406030204" pitchFamily="18" charset="0"/>
                                    </a:rPr>
                                    <m:t>𝑃</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m:t>
                                  </m:r>
                                </m:den>
                              </m:f>
                            </m:e>
                          </m:func>
                        </m:e>
                      </m:func>
                      <m:r>
                        <a:rPr lang="en-US" sz="2400" b="0" i="1" smtClean="0">
                          <a:solidFill>
                            <a:schemeClr val="tx1"/>
                          </a:solidFill>
                          <a:latin typeface="Cambria Math" panose="02040503050406030204" pitchFamily="18" charset="0"/>
                        </a:rPr>
                        <m:t>=</m:t>
                      </m:r>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arg</m:t>
                          </m:r>
                        </m:fName>
                        <m:e>
                          <m:func>
                            <m:funcPr>
                              <m:ctrlPr>
                                <a:rPr lang="en-US" sz="2400" i="1">
                                  <a:solidFill>
                                    <a:schemeClr val="tx1"/>
                                  </a:solidFill>
                                  <a:latin typeface="Cambria Math" panose="02040503050406030204" pitchFamily="18" charset="0"/>
                                </a:rPr>
                              </m:ctrlPr>
                            </m:funcPr>
                            <m:fName>
                              <m:limLow>
                                <m:limLowPr>
                                  <m:ctrlPr>
                                    <a:rPr lang="en-US" sz="2400" i="1">
                                      <a:solidFill>
                                        <a:schemeClr val="tx1"/>
                                      </a:solidFill>
                                      <a:latin typeface="Cambria Math" panose="02040503050406030204" pitchFamily="18" charset="0"/>
                                    </a:rPr>
                                  </m:ctrlPr>
                                </m:limLowPr>
                                <m:e>
                                  <m:r>
                                    <m:rPr>
                                      <m:sty m:val="p"/>
                                    </m:rPr>
                                    <a:rPr lang="en-US" sz="2400">
                                      <a:solidFill>
                                        <a:schemeClr val="tx1"/>
                                      </a:solidFill>
                                      <a:latin typeface="Cambria Math" panose="02040503050406030204" pitchFamily="18" charset="0"/>
                                    </a:rPr>
                                    <m:t>max</m:t>
                                  </m:r>
                                </m:e>
                                <m:lim>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𝐻</m:t>
                                  </m:r>
                                </m:lim>
                              </m:limLow>
                            </m:fName>
                            <m:e>
                              <m:r>
                                <a:rPr lang="en-US" sz="2400" i="1">
                                  <a:solidFill>
                                    <a:schemeClr val="tx1"/>
                                  </a:solidFill>
                                  <a:latin typeface="Cambria Math" panose="02040503050406030204" pitchFamily="18" charset="0"/>
                                </a:rPr>
                                <m:t>𝑃</m:t>
                              </m:r>
                              <m:d>
                                <m:dPr>
                                  <m:endChr m:val="|"/>
                                  <m:ctrlPr>
                                    <a:rPr lang="en-US" sz="2400" i="1">
                                      <a:solidFill>
                                        <a:schemeClr val="tx1"/>
                                      </a:solidFill>
                                      <a:latin typeface="Cambria Math" panose="02040503050406030204" pitchFamily="18" charset="0"/>
                                    </a:rPr>
                                  </m:ctrlPr>
                                </m:dPr>
                                <m:e>
                                  <m:r>
                                    <a:rPr lang="en-US" sz="2400" b="0" i="1" smtClean="0">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 </m:t>
                                  </m:r>
                                </m:e>
                              </m:d>
                              <m:r>
                                <a:rPr lang="en-US" sz="2400" b="0" i="1" smtClean="0">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𝑃</m:t>
                              </m:r>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𝑦</m:t>
                              </m:r>
                              <m:r>
                                <a:rPr lang="en-US" sz="2400" b="0" i="1" smtClean="0">
                                  <a:solidFill>
                                    <a:schemeClr val="tx1"/>
                                  </a:solidFill>
                                  <a:latin typeface="Cambria Math" panose="02040503050406030204" pitchFamily="18" charset="0"/>
                                </a:rPr>
                                <m:t>)</m:t>
                              </m:r>
                            </m:e>
                          </m:func>
                        </m:e>
                      </m:func>
                    </m:oMath>
                  </m:oMathPara>
                </a14:m>
                <a:endParaRPr lang="en-US" sz="2400" dirty="0">
                  <a:latin typeface="Arial" panose="020B0604020202020204" pitchFamily="34" charset="0"/>
                  <a:cs typeface="Arial" panose="020B0604020202020204" pitchFamily="34" charset="0"/>
                </a:endParaRPr>
              </a:p>
              <a:p>
                <a:pPr marL="0" indent="0">
                  <a:lnSpc>
                    <a:spcPct val="150000"/>
                  </a:lnSpc>
                  <a:buNone/>
                </a:pPr>
                <a:endParaRPr lang="en-US" sz="2400" dirty="0">
                  <a:latin typeface="Arial" panose="020B0604020202020204" pitchFamily="34" charset="0"/>
                  <a:cs typeface="Arial" panose="020B0604020202020204" pitchFamily="34" charset="0"/>
                </a:endParaRPr>
              </a:p>
              <a:p>
                <a:pPr marL="0" indent="0">
                  <a:lnSpc>
                    <a:spcPct val="150000"/>
                  </a:lnSpc>
                  <a:buNone/>
                </a:pPr>
                <a:endParaRPr lang="vi-VN" sz="2400" noProof="1">
                  <a:solidFill>
                    <a:schemeClr val="tx1"/>
                  </a:solidFill>
                  <a:latin typeface="Arial" panose="020B0604020202020204" pitchFamily="34" charset="0"/>
                  <a:cs typeface="Arial" panose="020B0604020202020204" pitchFamily="34" charset="0"/>
                </a:endParaRPr>
              </a:p>
            </p:txBody>
          </p:sp>
        </mc:Choice>
        <mc:Fallback xmlns="">
          <p:sp>
            <p:nvSpPr>
              <p:cNvPr id="3" name="Chỗ dành sẵn cho Nội dung 2">
                <a:extLst>
                  <a:ext uri="{FF2B5EF4-FFF2-40B4-BE49-F238E27FC236}">
                    <a16:creationId xmlns:a16="http://schemas.microsoft.com/office/drawing/2014/main" id="{96D9A5CA-4007-4609-9246-D2E144188DE8}"/>
                  </a:ext>
                </a:extLst>
              </p:cNvPr>
              <p:cNvSpPr>
                <a:spLocks noGrp="1" noRot="1" noChangeAspect="1" noMove="1" noResize="1" noEditPoints="1" noAdjustHandles="1" noChangeArrowheads="1" noChangeShapeType="1" noTextEdit="1"/>
              </p:cNvSpPr>
              <p:nvPr>
                <p:ph idx="1"/>
              </p:nvPr>
            </p:nvSpPr>
            <p:spPr>
              <a:xfrm>
                <a:off x="677334" y="1700785"/>
                <a:ext cx="9746826" cy="4340578"/>
              </a:xfrm>
              <a:blipFill>
                <a:blip r:embed="rId3"/>
                <a:stretch>
                  <a:fillRect l="-500" r="-876"/>
                </a:stretch>
              </a:blipFill>
            </p:spPr>
            <p:txBody>
              <a:bodyPr/>
              <a:lstStyle/>
              <a:p>
                <a:r>
                  <a:rPr lang="en-US">
                    <a:noFill/>
                  </a:rPr>
                  <a:t> </a:t>
                </a:r>
              </a:p>
            </p:txBody>
          </p:sp>
        </mc:Fallback>
      </mc:AlternateContent>
    </p:spTree>
    <p:extLst>
      <p:ext uri="{BB962C8B-B14F-4D97-AF65-F5344CB8AC3E}">
        <p14:creationId xmlns:p14="http://schemas.microsoft.com/office/powerpoint/2010/main" val="41713854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C94D8FC-5FDE-43BE-A3A5-D08D2012775B}"/>
              </a:ext>
            </a:extLst>
          </p:cNvPr>
          <p:cNvSpPr>
            <a:spLocks noGrp="1"/>
          </p:cNvSpPr>
          <p:nvPr>
            <p:ph type="title"/>
          </p:nvPr>
        </p:nvSpPr>
        <p:spPr/>
        <p:txBody>
          <a:bodyPr anchor="ctr"/>
          <a:lstStyle/>
          <a:p>
            <a:r>
              <a:rPr lang="en-US" noProof="1">
                <a:solidFill>
                  <a:schemeClr val="tx1"/>
                </a:solidFill>
                <a:latin typeface="Arial" panose="020B0604020202020204" pitchFamily="34" charset="0"/>
                <a:cs typeface="Arial" panose="020B0604020202020204" pitchFamily="34" charset="0"/>
              </a:rPr>
              <a:t>4. Ph</a:t>
            </a:r>
            <a:r>
              <a:rPr lang="vi-VN" noProof="1">
                <a:solidFill>
                  <a:schemeClr val="tx1"/>
                </a:solidFill>
                <a:latin typeface="Arial" panose="020B0604020202020204" pitchFamily="34" charset="0"/>
                <a:cs typeface="Arial" panose="020B0604020202020204" pitchFamily="34" charset="0"/>
              </a:rPr>
              <a:t>ư</a:t>
            </a:r>
            <a:r>
              <a:rPr lang="en-US" noProof="1">
                <a:solidFill>
                  <a:schemeClr val="tx1"/>
                </a:solidFill>
                <a:latin typeface="Arial" panose="020B0604020202020204" pitchFamily="34" charset="0"/>
                <a:cs typeface="Arial" panose="020B0604020202020204" pitchFamily="34" charset="0"/>
              </a:rPr>
              <a:t>ơng pháp Bayes</a:t>
            </a:r>
            <a:endParaRPr lang="en-US"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951570D2-8403-4964-B196-A0242EAD873B}"/>
                  </a:ext>
                </a:extLst>
              </p:cNvPr>
              <p:cNvSpPr>
                <a:spLocks noGrp="1"/>
              </p:cNvSpPr>
              <p:nvPr>
                <p:ph idx="1"/>
              </p:nvPr>
            </p:nvSpPr>
            <p:spPr>
              <a:xfrm>
                <a:off x="677334" y="1737361"/>
                <a:ext cx="9435930" cy="4304002"/>
              </a:xfrm>
            </p:spPr>
            <p:txBody>
              <a:bodyPr>
                <a:normAutofit/>
              </a:bodyPr>
              <a:lstStyle/>
              <a:p>
                <a:pPr marL="0" indent="0">
                  <a:buNone/>
                </a:pPr>
                <a:r>
                  <a:rPr lang="vi-VN" sz="2400" b="1" noProof="1">
                    <a:solidFill>
                      <a:schemeClr val="tx1"/>
                    </a:solidFill>
                    <a:latin typeface="Arial" panose="020B0604020202020204" pitchFamily="34" charset="0"/>
                    <a:cs typeface="Arial" panose="020B0604020202020204" pitchFamily="34" charset="0"/>
                  </a:rPr>
                  <a:t>Naïve Bayes:</a:t>
                </a:r>
              </a:p>
              <a:p>
                <a:pPr marL="0" indent="0">
                  <a:buNone/>
                </a:pPr>
                <a14:m>
                  <m:oMathPara xmlns:m="http://schemas.openxmlformats.org/officeDocument/2006/math">
                    <m:oMathParaPr>
                      <m:jc m:val="centerGroup"/>
                    </m:oMathParaPr>
                    <m:oMath xmlns:m="http://schemas.openxmlformats.org/officeDocument/2006/math">
                      <m:r>
                        <a:rPr lang="vi-VN" sz="2400" i="1" noProof="1" dirty="0" smtClean="0">
                          <a:solidFill>
                            <a:schemeClr val="tx1"/>
                          </a:solidFill>
                          <a:latin typeface="Cambria Math" panose="02040503050406030204" pitchFamily="18" charset="0"/>
                        </a:rPr>
                        <m:t>𝑃</m:t>
                      </m:r>
                      <m:d>
                        <m:dPr>
                          <m:endChr m:val="|"/>
                          <m:ctrlPr>
                            <a:rPr lang="vi-VN" sz="2400" i="1" noProof="1" dirty="0" smtClean="0">
                              <a:solidFill>
                                <a:schemeClr val="tx1"/>
                              </a:solidFill>
                              <a:latin typeface="Cambria Math" panose="02040503050406030204" pitchFamily="18" charset="0"/>
                            </a:rPr>
                          </m:ctrlPr>
                        </m:dPr>
                        <m:e>
                          <m:r>
                            <a:rPr lang="vi-VN" sz="2400" i="1" noProof="1" dirty="0" smtClean="0">
                              <a:solidFill>
                                <a:schemeClr val="tx1"/>
                              </a:solidFill>
                              <a:latin typeface="Cambria Math" panose="02040503050406030204" pitchFamily="18" charset="0"/>
                            </a:rPr>
                            <m:t>𝑥</m:t>
                          </m:r>
                          <m:r>
                            <a:rPr lang="vi-VN" sz="2400" i="1" noProof="1" dirty="0" smtClean="0">
                              <a:solidFill>
                                <a:schemeClr val="tx1"/>
                              </a:solidFill>
                              <a:latin typeface="Cambria Math" panose="02040503050406030204" pitchFamily="18" charset="0"/>
                            </a:rPr>
                            <m:t> </m:t>
                          </m:r>
                        </m:e>
                      </m:d>
                      <m:r>
                        <a:rPr lang="vi-VN" sz="2400" i="1" noProof="1" dirty="0" smtClean="0">
                          <a:solidFill>
                            <a:schemeClr val="tx1"/>
                          </a:solidFill>
                          <a:latin typeface="Cambria Math" panose="02040503050406030204" pitchFamily="18" charset="0"/>
                        </a:rPr>
                        <m:t> </m:t>
                      </m:r>
                      <m:r>
                        <a:rPr lang="vi-VN" sz="2400" i="1" noProof="1" dirty="0" smtClean="0">
                          <a:solidFill>
                            <a:schemeClr val="tx1"/>
                          </a:solidFill>
                          <a:latin typeface="Cambria Math" panose="02040503050406030204" pitchFamily="18" charset="0"/>
                        </a:rPr>
                        <m:t>𝑦</m:t>
                      </m:r>
                      <m:r>
                        <a:rPr lang="vi-VN" sz="2400" i="1" noProof="1" dirty="0" smtClean="0">
                          <a:solidFill>
                            <a:schemeClr val="tx1"/>
                          </a:solidFill>
                          <a:latin typeface="Cambria Math" panose="02040503050406030204" pitchFamily="18" charset="0"/>
                        </a:rPr>
                        <m:t>)=</m:t>
                      </m:r>
                      <m:r>
                        <a:rPr lang="vi-VN" sz="2400" i="1" noProof="1" dirty="0" smtClean="0">
                          <a:solidFill>
                            <a:schemeClr val="tx1"/>
                          </a:solidFill>
                          <a:latin typeface="Cambria Math" panose="02040503050406030204" pitchFamily="18" charset="0"/>
                        </a:rPr>
                        <m:t>𝑃</m:t>
                      </m:r>
                      <m:d>
                        <m:dPr>
                          <m:endChr m:val="|"/>
                          <m:ctrlPr>
                            <a:rPr lang="vi-VN" sz="2400" i="1" noProof="1" dirty="0" smtClean="0">
                              <a:solidFill>
                                <a:schemeClr val="tx1"/>
                              </a:solidFill>
                              <a:latin typeface="Cambria Math" panose="02040503050406030204" pitchFamily="18" charset="0"/>
                            </a:rPr>
                          </m:ctrlPr>
                        </m:dPr>
                        <m:e>
                          <m:sSub>
                            <m:sSubPr>
                              <m:ctrlPr>
                                <a:rPr lang="vi-VN" sz="2400" i="1" noProof="1" dirty="0" smtClean="0">
                                  <a:solidFill>
                                    <a:schemeClr val="tx1"/>
                                  </a:solidFill>
                                  <a:latin typeface="Cambria Math" panose="02040503050406030204" pitchFamily="18" charset="0"/>
                                </a:rPr>
                              </m:ctrlPr>
                            </m:sSubPr>
                            <m:e>
                              <m:r>
                                <a:rPr lang="vi-VN" sz="2400" i="1" noProof="1" dirty="0" smtClean="0">
                                  <a:solidFill>
                                    <a:schemeClr val="tx1"/>
                                  </a:solidFill>
                                  <a:latin typeface="Cambria Math" panose="02040503050406030204" pitchFamily="18" charset="0"/>
                                </a:rPr>
                                <m:t>𝑥</m:t>
                              </m:r>
                            </m:e>
                            <m:sub>
                              <m:r>
                                <a:rPr lang="vi-VN" sz="2400" i="1" noProof="1" dirty="0" smtClean="0">
                                  <a:solidFill>
                                    <a:schemeClr val="tx1"/>
                                  </a:solidFill>
                                  <a:latin typeface="Cambria Math" panose="02040503050406030204" pitchFamily="18" charset="0"/>
                                </a:rPr>
                                <m:t>1</m:t>
                              </m:r>
                            </m:sub>
                          </m:sSub>
                          <m:r>
                            <a:rPr lang="vi-VN" sz="2400" i="1" noProof="1" dirty="0" smtClean="0">
                              <a:solidFill>
                                <a:schemeClr val="tx1"/>
                              </a:solidFill>
                              <a:latin typeface="Cambria Math" panose="02040503050406030204" pitchFamily="18" charset="0"/>
                            </a:rPr>
                            <m:t> </m:t>
                          </m:r>
                        </m:e>
                      </m:d>
                      <m:r>
                        <a:rPr lang="vi-VN" sz="2400" i="1" noProof="1" dirty="0" smtClean="0">
                          <a:solidFill>
                            <a:schemeClr val="tx1"/>
                          </a:solidFill>
                          <a:latin typeface="Cambria Math" panose="02040503050406030204" pitchFamily="18" charset="0"/>
                        </a:rPr>
                        <m:t>𝑦</m:t>
                      </m:r>
                      <m:r>
                        <a:rPr lang="vi-VN" sz="2400" i="1" noProof="1" dirty="0" smtClean="0">
                          <a:solidFill>
                            <a:schemeClr val="tx1"/>
                          </a:solidFill>
                          <a:latin typeface="Cambria Math" panose="02040503050406030204" pitchFamily="18" charset="0"/>
                        </a:rPr>
                        <m:t>)×</m:t>
                      </m:r>
                      <m:r>
                        <a:rPr lang="vi-VN" sz="2400" i="1" noProof="1" dirty="0" smtClean="0">
                          <a:solidFill>
                            <a:schemeClr val="tx1"/>
                          </a:solidFill>
                          <a:latin typeface="Cambria Math" panose="02040503050406030204" pitchFamily="18" charset="0"/>
                        </a:rPr>
                        <m:t>𝑃</m:t>
                      </m:r>
                      <m:d>
                        <m:dPr>
                          <m:endChr m:val="|"/>
                          <m:ctrlPr>
                            <a:rPr lang="vi-VN" sz="2400" i="1" noProof="1" dirty="0" smtClean="0">
                              <a:solidFill>
                                <a:schemeClr val="tx1"/>
                              </a:solidFill>
                              <a:latin typeface="Cambria Math" panose="02040503050406030204" pitchFamily="18" charset="0"/>
                            </a:rPr>
                          </m:ctrlPr>
                        </m:dPr>
                        <m:e>
                          <m:sSub>
                            <m:sSubPr>
                              <m:ctrlPr>
                                <a:rPr lang="vi-VN" sz="2400" i="1" noProof="1" dirty="0" smtClean="0">
                                  <a:solidFill>
                                    <a:schemeClr val="tx1"/>
                                  </a:solidFill>
                                  <a:latin typeface="Cambria Math" panose="02040503050406030204" pitchFamily="18" charset="0"/>
                                </a:rPr>
                              </m:ctrlPr>
                            </m:sSubPr>
                            <m:e>
                              <m:r>
                                <a:rPr lang="vi-VN" sz="2400" i="1" noProof="1" dirty="0" smtClean="0">
                                  <a:solidFill>
                                    <a:schemeClr val="tx1"/>
                                  </a:solidFill>
                                  <a:latin typeface="Cambria Math" panose="02040503050406030204" pitchFamily="18" charset="0"/>
                                </a:rPr>
                                <m:t>𝑥</m:t>
                              </m:r>
                            </m:e>
                            <m:sub>
                              <m:r>
                                <a:rPr lang="vi-VN" sz="2400" i="1" noProof="1" dirty="0" smtClean="0">
                                  <a:solidFill>
                                    <a:schemeClr val="tx1"/>
                                  </a:solidFill>
                                  <a:latin typeface="Cambria Math" panose="02040503050406030204" pitchFamily="18" charset="0"/>
                                </a:rPr>
                                <m:t>2</m:t>
                              </m:r>
                            </m:sub>
                          </m:sSub>
                          <m:r>
                            <a:rPr lang="vi-VN" sz="2400" i="1" noProof="1" dirty="0" smtClean="0">
                              <a:solidFill>
                                <a:schemeClr val="tx1"/>
                              </a:solidFill>
                              <a:latin typeface="Cambria Math" panose="02040503050406030204" pitchFamily="18" charset="0"/>
                            </a:rPr>
                            <m:t> </m:t>
                          </m:r>
                        </m:e>
                      </m:d>
                      <m:r>
                        <a:rPr lang="vi-VN" sz="2400" i="1" noProof="1" dirty="0" smtClean="0">
                          <a:solidFill>
                            <a:schemeClr val="tx1"/>
                          </a:solidFill>
                          <a:latin typeface="Cambria Math" panose="02040503050406030204" pitchFamily="18" charset="0"/>
                        </a:rPr>
                        <m:t>𝑦</m:t>
                      </m:r>
                      <m:r>
                        <a:rPr lang="vi-VN" sz="2400" i="1" noProof="1" dirty="0" smtClean="0">
                          <a:solidFill>
                            <a:schemeClr val="tx1"/>
                          </a:solidFill>
                          <a:latin typeface="Cambria Math" panose="02040503050406030204" pitchFamily="18" charset="0"/>
                        </a:rPr>
                        <m:t>)×…×</m:t>
                      </m:r>
                      <m:r>
                        <a:rPr lang="vi-VN" sz="2400" i="1" noProof="1" dirty="0" smtClean="0">
                          <a:solidFill>
                            <a:schemeClr val="tx1"/>
                          </a:solidFill>
                          <a:latin typeface="Cambria Math" panose="02040503050406030204" pitchFamily="18" charset="0"/>
                        </a:rPr>
                        <m:t>𝑃</m:t>
                      </m:r>
                      <m:d>
                        <m:dPr>
                          <m:endChr m:val="|"/>
                          <m:ctrlPr>
                            <a:rPr lang="vi-VN" sz="2400" i="1" noProof="1" dirty="0" smtClean="0">
                              <a:solidFill>
                                <a:schemeClr val="tx1"/>
                              </a:solidFill>
                              <a:latin typeface="Cambria Math" panose="02040503050406030204" pitchFamily="18" charset="0"/>
                            </a:rPr>
                          </m:ctrlPr>
                        </m:dPr>
                        <m:e>
                          <m:sSub>
                            <m:sSubPr>
                              <m:ctrlPr>
                                <a:rPr lang="vi-VN" sz="2400" i="1" noProof="1" dirty="0" smtClean="0">
                                  <a:solidFill>
                                    <a:schemeClr val="tx1"/>
                                  </a:solidFill>
                                  <a:latin typeface="Cambria Math" panose="02040503050406030204" pitchFamily="18" charset="0"/>
                                </a:rPr>
                              </m:ctrlPr>
                            </m:sSubPr>
                            <m:e>
                              <m:r>
                                <a:rPr lang="vi-VN" sz="2400" i="1" noProof="1" dirty="0" smtClean="0">
                                  <a:solidFill>
                                    <a:schemeClr val="tx1"/>
                                  </a:solidFill>
                                  <a:latin typeface="Cambria Math" panose="02040503050406030204" pitchFamily="18" charset="0"/>
                                </a:rPr>
                                <m:t>𝑥</m:t>
                              </m:r>
                            </m:e>
                            <m:sub>
                              <m:r>
                                <a:rPr lang="vi-VN" sz="2400" i="1" noProof="1" dirty="0" smtClean="0">
                                  <a:solidFill>
                                    <a:schemeClr val="tx1"/>
                                  </a:solidFill>
                                  <a:latin typeface="Cambria Math" panose="02040503050406030204" pitchFamily="18" charset="0"/>
                                </a:rPr>
                                <m:t>𝑛</m:t>
                              </m:r>
                            </m:sub>
                          </m:sSub>
                          <m:r>
                            <a:rPr lang="vi-VN" sz="2400" i="1" noProof="1" dirty="0" smtClean="0">
                              <a:solidFill>
                                <a:schemeClr val="tx1"/>
                              </a:solidFill>
                              <a:latin typeface="Cambria Math" panose="02040503050406030204" pitchFamily="18" charset="0"/>
                            </a:rPr>
                            <m:t> </m:t>
                          </m:r>
                        </m:e>
                      </m:d>
                      <m:r>
                        <a:rPr lang="vi-VN" sz="2400" i="1" noProof="1" dirty="0" smtClean="0">
                          <a:solidFill>
                            <a:schemeClr val="tx1"/>
                          </a:solidFill>
                          <a:latin typeface="Cambria Math" panose="02040503050406030204" pitchFamily="18" charset="0"/>
                        </a:rPr>
                        <m:t>𝑦</m:t>
                      </m:r>
                      <m:r>
                        <a:rPr lang="vi-VN" sz="2400" i="1" noProof="1" dirty="0" smtClean="0">
                          <a:solidFill>
                            <a:schemeClr val="tx1"/>
                          </a:solidFill>
                          <a:latin typeface="Cambria Math" panose="02040503050406030204" pitchFamily="18" charset="0"/>
                        </a:rPr>
                        <m:t>)=</m:t>
                      </m:r>
                      <m:nary>
                        <m:naryPr>
                          <m:chr m:val="∏"/>
                          <m:ctrlPr>
                            <a:rPr lang="vi-VN" sz="2400" i="1" noProof="1" dirty="0" smtClean="0">
                              <a:solidFill>
                                <a:schemeClr val="tx1"/>
                              </a:solidFill>
                              <a:latin typeface="Cambria Math" panose="02040503050406030204" pitchFamily="18" charset="0"/>
                            </a:rPr>
                          </m:ctrlPr>
                        </m:naryPr>
                        <m:sub>
                          <m:r>
                            <a:rPr lang="vi-VN" sz="2400" i="1" noProof="1" dirty="0" smtClean="0">
                              <a:solidFill>
                                <a:schemeClr val="tx1"/>
                              </a:solidFill>
                              <a:latin typeface="Cambria Math" panose="02040503050406030204" pitchFamily="18" charset="0"/>
                            </a:rPr>
                            <m:t>𝑗</m:t>
                          </m:r>
                          <m:r>
                            <a:rPr lang="vi-VN" sz="2400" i="1" noProof="1" dirty="0" smtClean="0">
                              <a:solidFill>
                                <a:schemeClr val="tx1"/>
                              </a:solidFill>
                              <a:latin typeface="Cambria Math" panose="02040503050406030204" pitchFamily="18" charset="0"/>
                            </a:rPr>
                            <m:t>=</m:t>
                          </m:r>
                          <m:r>
                            <a:rPr lang="vi-VN" sz="2400" i="1" noProof="1" dirty="0" smtClean="0">
                              <a:solidFill>
                                <a:schemeClr val="tx1"/>
                              </a:solidFill>
                              <a:latin typeface="Cambria Math" panose="02040503050406030204" pitchFamily="18" charset="0"/>
                            </a:rPr>
                            <m:t>1</m:t>
                          </m:r>
                        </m:sub>
                        <m:sup>
                          <m:r>
                            <a:rPr lang="vi-VN" sz="2400" i="1" noProof="1" dirty="0" smtClean="0">
                              <a:solidFill>
                                <a:schemeClr val="tx1"/>
                              </a:solidFill>
                              <a:latin typeface="Cambria Math" panose="02040503050406030204" pitchFamily="18" charset="0"/>
                            </a:rPr>
                            <m:t>𝑛</m:t>
                          </m:r>
                        </m:sup>
                        <m:e>
                          <m:r>
                            <a:rPr lang="vi-VN" sz="2400" i="1" noProof="1" dirty="0" smtClean="0">
                              <a:solidFill>
                                <a:schemeClr val="tx1"/>
                              </a:solidFill>
                              <a:latin typeface="Cambria Math" panose="02040503050406030204" pitchFamily="18" charset="0"/>
                            </a:rPr>
                            <m:t>𝑃</m:t>
                          </m:r>
                          <m:d>
                            <m:dPr>
                              <m:endChr m:val="|"/>
                              <m:ctrlPr>
                                <a:rPr lang="vi-VN" sz="2400" i="1" noProof="1" dirty="0" smtClean="0">
                                  <a:solidFill>
                                    <a:schemeClr val="tx1"/>
                                  </a:solidFill>
                                  <a:latin typeface="Cambria Math" panose="02040503050406030204" pitchFamily="18" charset="0"/>
                                </a:rPr>
                              </m:ctrlPr>
                            </m:dPr>
                            <m:e>
                              <m:sSub>
                                <m:sSubPr>
                                  <m:ctrlPr>
                                    <a:rPr lang="vi-VN" sz="2400" i="1" noProof="1" dirty="0" smtClean="0">
                                      <a:solidFill>
                                        <a:schemeClr val="tx1"/>
                                      </a:solidFill>
                                      <a:latin typeface="Cambria Math" panose="02040503050406030204" pitchFamily="18" charset="0"/>
                                    </a:rPr>
                                  </m:ctrlPr>
                                </m:sSubPr>
                                <m:e>
                                  <m:r>
                                    <a:rPr lang="vi-VN" sz="2400" i="1" noProof="1" dirty="0" smtClean="0">
                                      <a:solidFill>
                                        <a:schemeClr val="tx1"/>
                                      </a:solidFill>
                                      <a:latin typeface="Cambria Math" panose="02040503050406030204" pitchFamily="18" charset="0"/>
                                    </a:rPr>
                                    <m:t>𝑥</m:t>
                                  </m:r>
                                </m:e>
                                <m:sub>
                                  <m:r>
                                    <a:rPr lang="vi-VN" sz="2400" i="1" noProof="1" dirty="0" smtClean="0">
                                      <a:solidFill>
                                        <a:schemeClr val="tx1"/>
                                      </a:solidFill>
                                      <a:latin typeface="Cambria Math" panose="02040503050406030204" pitchFamily="18" charset="0"/>
                                    </a:rPr>
                                    <m:t>𝑗</m:t>
                                  </m:r>
                                </m:sub>
                              </m:sSub>
                              <m:r>
                                <a:rPr lang="vi-VN" sz="2400" i="1" noProof="1" dirty="0" smtClean="0">
                                  <a:solidFill>
                                    <a:schemeClr val="tx1"/>
                                  </a:solidFill>
                                  <a:latin typeface="Cambria Math" panose="02040503050406030204" pitchFamily="18" charset="0"/>
                                </a:rPr>
                                <m:t> </m:t>
                              </m:r>
                            </m:e>
                          </m:d>
                          <m:r>
                            <a:rPr lang="vi-VN" sz="2400" i="1" noProof="1" dirty="0" smtClean="0">
                              <a:solidFill>
                                <a:schemeClr val="tx1"/>
                              </a:solidFill>
                              <a:latin typeface="Cambria Math" panose="02040503050406030204" pitchFamily="18" charset="0"/>
                            </a:rPr>
                            <m:t>𝑦</m:t>
                          </m:r>
                          <m:r>
                            <a:rPr lang="vi-VN" sz="2400" i="1" noProof="1" dirty="0" smtClean="0">
                              <a:solidFill>
                                <a:schemeClr val="tx1"/>
                              </a:solidFill>
                              <a:latin typeface="Cambria Math" panose="02040503050406030204" pitchFamily="18" charset="0"/>
                            </a:rPr>
                            <m:t>).</m:t>
                          </m:r>
                        </m:e>
                      </m:nary>
                    </m:oMath>
                  </m:oMathPara>
                </a14:m>
                <a:endParaRPr lang="vi-VN" sz="2400" noProof="1">
                  <a:latin typeface="Arial" panose="020B0604020202020204" pitchFamily="34" charset="0"/>
                  <a:cs typeface="Arial" panose="020B0604020202020204" pitchFamily="34" charset="0"/>
                </a:endParaRPr>
              </a:p>
              <a:p>
                <a:pPr marL="0" indent="0">
                  <a:lnSpc>
                    <a:spcPct val="150000"/>
                  </a:lnSpc>
                  <a:buNone/>
                </a:pPr>
                <a:r>
                  <a:rPr lang="vi-VN" sz="2400" noProof="1">
                    <a:solidFill>
                      <a:schemeClr val="tx1"/>
                    </a:solidFill>
                    <a:latin typeface="Arial" panose="020B0604020202020204" pitchFamily="34" charset="0"/>
                    <a:cs typeface="Arial" panose="020B0604020202020204" pitchFamily="34" charset="0"/>
                  </a:rPr>
                  <a:t>Như vậy </a:t>
                </a:r>
                <a:r>
                  <a:rPr lang="en-US" sz="2400" noProof="1">
                    <a:solidFill>
                      <a:schemeClr val="tx1"/>
                    </a:solidFill>
                    <a:latin typeface="Arial" panose="020B0604020202020204" pitchFamily="34" charset="0"/>
                    <a:cs typeface="Arial" panose="020B0604020202020204" pitchFamily="34" charset="0"/>
                  </a:rPr>
                  <a:t>l</a:t>
                </a:r>
                <a:r>
                  <a:rPr lang="vi-VN" sz="2400" noProof="1">
                    <a:solidFill>
                      <a:schemeClr val="tx1"/>
                    </a:solidFill>
                    <a:latin typeface="Arial" panose="020B0604020202020204" pitchFamily="34" charset="0"/>
                    <a:cs typeface="Arial" panose="020B0604020202020204" pitchFamily="34" charset="0"/>
                  </a:rPr>
                  <a:t>ơ</a:t>
                </a:r>
                <a:r>
                  <a:rPr lang="en-US" sz="2400" noProof="1">
                    <a:solidFill>
                      <a:schemeClr val="tx1"/>
                    </a:solidFill>
                    <a:latin typeface="Arial" panose="020B0604020202020204" pitchFamily="34" charset="0"/>
                    <a:cs typeface="Arial" panose="020B0604020202020204" pitchFamily="34" charset="0"/>
                  </a:rPr>
                  <a:t>́p mục tiêu của dữ liệu x sẽ đ</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ợc xác định </a:t>
                </a: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𝑝</m:t>
                          </m:r>
                        </m:sub>
                      </m:sSub>
                      <m:r>
                        <a:rPr lang="en-US" sz="2400" i="1">
                          <a:solidFill>
                            <a:schemeClr val="tx1"/>
                          </a:solidFill>
                          <a:latin typeface="Cambria Math" panose="02040503050406030204" pitchFamily="18" charset="0"/>
                        </a:rPr>
                        <m:t>=</m:t>
                      </m:r>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arg</m:t>
                          </m:r>
                        </m:fName>
                        <m:e>
                          <m:func>
                            <m:funcPr>
                              <m:ctrlPr>
                                <a:rPr lang="en-US" sz="2400" i="1">
                                  <a:solidFill>
                                    <a:schemeClr val="tx1"/>
                                  </a:solidFill>
                                  <a:latin typeface="Cambria Math" panose="02040503050406030204" pitchFamily="18" charset="0"/>
                                </a:rPr>
                              </m:ctrlPr>
                            </m:funcPr>
                            <m:fName>
                              <m:limLow>
                                <m:limLowPr>
                                  <m:ctrlPr>
                                    <a:rPr lang="en-US" sz="2400" i="1">
                                      <a:solidFill>
                                        <a:schemeClr val="tx1"/>
                                      </a:solidFill>
                                      <a:latin typeface="Cambria Math" panose="02040503050406030204" pitchFamily="18" charset="0"/>
                                    </a:rPr>
                                  </m:ctrlPr>
                                </m:limLowPr>
                                <m:e>
                                  <m:r>
                                    <m:rPr>
                                      <m:sty m:val="p"/>
                                    </m:rPr>
                                    <a:rPr lang="en-US" sz="2400">
                                      <a:solidFill>
                                        <a:schemeClr val="tx1"/>
                                      </a:solidFill>
                                      <a:latin typeface="Cambria Math" panose="02040503050406030204" pitchFamily="18" charset="0"/>
                                    </a:rPr>
                                    <m:t>max</m:t>
                                  </m:r>
                                </m:e>
                                <m:lim>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𝐻</m:t>
                                  </m:r>
                                </m:lim>
                              </m:limLow>
                            </m:fName>
                            <m:e>
                              <m:r>
                                <a:rPr lang="en-US" sz="2400" i="1">
                                  <a:solidFill>
                                    <a:schemeClr val="tx1"/>
                                  </a:solidFill>
                                  <a:latin typeface="Cambria Math" panose="02040503050406030204" pitchFamily="18" charset="0"/>
                                </a:rPr>
                                <m:t>𝑃</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e>
                          </m:func>
                        </m:e>
                      </m:func>
                      <m:r>
                        <a:rPr lang="en-US" sz="2400" b="0" i="1" smtClean="0">
                          <a:solidFill>
                            <a:schemeClr val="tx1"/>
                          </a:solidFill>
                          <a:latin typeface="Cambria Math" panose="02040503050406030204" pitchFamily="18" charset="0"/>
                        </a:rPr>
                        <m:t>.</m:t>
                      </m:r>
                      <m:nary>
                        <m:naryPr>
                          <m:chr m:val="∏"/>
                          <m:ctrlPr>
                            <a:rPr lang="vi-VN" sz="2400" i="1" noProof="1" dirty="0">
                              <a:solidFill>
                                <a:schemeClr val="tx1"/>
                              </a:solidFill>
                              <a:latin typeface="Cambria Math" panose="02040503050406030204" pitchFamily="18" charset="0"/>
                            </a:rPr>
                          </m:ctrlPr>
                        </m:naryPr>
                        <m:sub>
                          <m:r>
                            <a:rPr lang="vi-VN" sz="2400" i="1" noProof="1" dirty="0">
                              <a:solidFill>
                                <a:schemeClr val="tx1"/>
                              </a:solidFill>
                              <a:latin typeface="Cambria Math" panose="02040503050406030204" pitchFamily="18" charset="0"/>
                            </a:rPr>
                            <m:t>𝑗</m:t>
                          </m:r>
                          <m:r>
                            <a:rPr lang="vi-VN" sz="2400" i="1" noProof="1" dirty="0">
                              <a:solidFill>
                                <a:schemeClr val="tx1"/>
                              </a:solidFill>
                              <a:latin typeface="Cambria Math" panose="02040503050406030204" pitchFamily="18" charset="0"/>
                            </a:rPr>
                            <m:t>=</m:t>
                          </m:r>
                          <m:r>
                            <a:rPr lang="vi-VN" sz="2400" i="1" noProof="1" dirty="0">
                              <a:solidFill>
                                <a:schemeClr val="tx1"/>
                              </a:solidFill>
                              <a:latin typeface="Cambria Math" panose="02040503050406030204" pitchFamily="18" charset="0"/>
                            </a:rPr>
                            <m:t>1</m:t>
                          </m:r>
                        </m:sub>
                        <m:sup>
                          <m:r>
                            <a:rPr lang="vi-VN" sz="2400" i="1" noProof="1" dirty="0">
                              <a:solidFill>
                                <a:schemeClr val="tx1"/>
                              </a:solidFill>
                              <a:latin typeface="Cambria Math" panose="02040503050406030204" pitchFamily="18" charset="0"/>
                            </a:rPr>
                            <m:t>𝑛</m:t>
                          </m:r>
                        </m:sup>
                        <m:e>
                          <m:r>
                            <a:rPr lang="vi-VN" sz="2400" i="1" noProof="1" dirty="0">
                              <a:solidFill>
                                <a:schemeClr val="tx1"/>
                              </a:solidFill>
                              <a:latin typeface="Cambria Math" panose="02040503050406030204" pitchFamily="18" charset="0"/>
                            </a:rPr>
                            <m:t>𝑃</m:t>
                          </m:r>
                          <m:d>
                            <m:dPr>
                              <m:endChr m:val="|"/>
                              <m:ctrlPr>
                                <a:rPr lang="vi-VN" sz="2400" i="1" noProof="1" dirty="0">
                                  <a:solidFill>
                                    <a:schemeClr val="tx1"/>
                                  </a:solidFill>
                                  <a:latin typeface="Cambria Math" panose="02040503050406030204" pitchFamily="18" charset="0"/>
                                </a:rPr>
                              </m:ctrlPr>
                            </m:dPr>
                            <m:e>
                              <m:sSub>
                                <m:sSubPr>
                                  <m:ctrlPr>
                                    <a:rPr lang="vi-VN" sz="2400" i="1" noProof="1" dirty="0">
                                      <a:solidFill>
                                        <a:schemeClr val="tx1"/>
                                      </a:solidFill>
                                      <a:latin typeface="Cambria Math" panose="02040503050406030204" pitchFamily="18" charset="0"/>
                                    </a:rPr>
                                  </m:ctrlPr>
                                </m:sSubPr>
                                <m:e>
                                  <m:r>
                                    <a:rPr lang="vi-VN" sz="2400" i="1" noProof="1" dirty="0">
                                      <a:solidFill>
                                        <a:schemeClr val="tx1"/>
                                      </a:solidFill>
                                      <a:latin typeface="Cambria Math" panose="02040503050406030204" pitchFamily="18" charset="0"/>
                                    </a:rPr>
                                    <m:t>𝑥</m:t>
                                  </m:r>
                                </m:e>
                                <m:sub>
                                  <m:r>
                                    <a:rPr lang="vi-VN" sz="2400" i="1" noProof="1" dirty="0">
                                      <a:solidFill>
                                        <a:schemeClr val="tx1"/>
                                      </a:solidFill>
                                      <a:latin typeface="Cambria Math" panose="02040503050406030204" pitchFamily="18" charset="0"/>
                                    </a:rPr>
                                    <m:t>𝑗</m:t>
                                  </m:r>
                                </m:sub>
                              </m:sSub>
                              <m:r>
                                <a:rPr lang="vi-VN" sz="2400" i="1" noProof="1" dirty="0">
                                  <a:solidFill>
                                    <a:schemeClr val="tx1"/>
                                  </a:solidFill>
                                  <a:latin typeface="Cambria Math" panose="02040503050406030204" pitchFamily="18" charset="0"/>
                                </a:rPr>
                                <m:t> </m:t>
                              </m:r>
                            </m:e>
                          </m:d>
                          <m:r>
                            <a:rPr lang="vi-VN" sz="2400" i="1" noProof="1" dirty="0">
                              <a:solidFill>
                                <a:schemeClr val="tx1"/>
                              </a:solidFill>
                              <a:latin typeface="Cambria Math" panose="02040503050406030204" pitchFamily="18" charset="0"/>
                            </a:rPr>
                            <m:t>𝑦</m:t>
                          </m:r>
                          <m:r>
                            <a:rPr lang="vi-VN" sz="2400" i="1" noProof="1" dirty="0">
                              <a:solidFill>
                                <a:schemeClr val="tx1"/>
                              </a:solidFill>
                              <a:latin typeface="Cambria Math" panose="02040503050406030204" pitchFamily="18" charset="0"/>
                            </a:rPr>
                            <m:t>).</m:t>
                          </m:r>
                        </m:e>
                      </m:nary>
                    </m:oMath>
                  </m:oMathPara>
                </a14:m>
                <a:endParaRPr lang="vi-VN" sz="2400" noProof="1">
                  <a:solidFill>
                    <a:schemeClr val="tx1"/>
                  </a:solidFill>
                  <a:latin typeface="Arial" panose="020B0604020202020204" pitchFamily="34" charset="0"/>
                  <a:cs typeface="Arial" panose="020B0604020202020204" pitchFamily="34" charset="0"/>
                </a:endParaRPr>
              </a:p>
              <a:p>
                <a:pPr marL="0" indent="0">
                  <a:buNone/>
                </a:pPr>
                <a:endParaRPr lang="vi-VN" sz="2400" b="1" noProof="1">
                  <a:solidFill>
                    <a:schemeClr val="tx1"/>
                  </a:solidFill>
                  <a:latin typeface="Arial" panose="020B0604020202020204" pitchFamily="34" charset="0"/>
                  <a:cs typeface="Arial" panose="020B0604020202020204" pitchFamily="34" charset="0"/>
                </a:endParaRPr>
              </a:p>
            </p:txBody>
          </p:sp>
        </mc:Choice>
        <mc:Fallback xmlns="">
          <p:sp>
            <p:nvSpPr>
              <p:cNvPr id="3" name="Chỗ dành sẵn cho Nội dung 2">
                <a:extLst>
                  <a:ext uri="{FF2B5EF4-FFF2-40B4-BE49-F238E27FC236}">
                    <a16:creationId xmlns:a16="http://schemas.microsoft.com/office/drawing/2014/main" id="{951570D2-8403-4964-B196-A0242EAD873B}"/>
                  </a:ext>
                </a:extLst>
              </p:cNvPr>
              <p:cNvSpPr>
                <a:spLocks noGrp="1" noRot="1" noChangeAspect="1" noMove="1" noResize="1" noEditPoints="1" noAdjustHandles="1" noChangeArrowheads="1" noChangeShapeType="1" noTextEdit="1"/>
              </p:cNvSpPr>
              <p:nvPr>
                <p:ph idx="1"/>
              </p:nvPr>
            </p:nvSpPr>
            <p:spPr>
              <a:xfrm>
                <a:off x="677334" y="1737361"/>
                <a:ext cx="9435930" cy="4304002"/>
              </a:xfrm>
              <a:blipFill>
                <a:blip r:embed="rId3"/>
                <a:stretch>
                  <a:fillRect l="-969" t="-992"/>
                </a:stretch>
              </a:blipFill>
            </p:spPr>
            <p:txBody>
              <a:bodyPr/>
              <a:lstStyle/>
              <a:p>
                <a:r>
                  <a:rPr lang="en-US">
                    <a:noFill/>
                  </a:rPr>
                  <a:t> </a:t>
                </a:r>
              </a:p>
            </p:txBody>
          </p:sp>
        </mc:Fallback>
      </mc:AlternateContent>
    </p:spTree>
    <p:extLst>
      <p:ext uri="{BB962C8B-B14F-4D97-AF65-F5344CB8AC3E}">
        <p14:creationId xmlns:p14="http://schemas.microsoft.com/office/powerpoint/2010/main" val="1003082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63DABA-251B-4ABE-B577-F621D55BA872}"/>
              </a:ext>
            </a:extLst>
          </p:cNvPr>
          <p:cNvSpPr>
            <a:spLocks noGrp="1"/>
          </p:cNvSpPr>
          <p:nvPr>
            <p:ph type="title"/>
          </p:nvPr>
        </p:nvSpPr>
        <p:spPr/>
        <p:txBody>
          <a:bodyPr anchor="ctr"/>
          <a:lstStyle/>
          <a:p>
            <a:r>
              <a:rPr lang="en-US" noProof="1">
                <a:solidFill>
                  <a:schemeClr val="tx1"/>
                </a:solidFill>
                <a:latin typeface="Arial" panose="020B0604020202020204" pitchFamily="34" charset="0"/>
                <a:cs typeface="Arial" panose="020B0604020202020204" pitchFamily="34" charset="0"/>
              </a:rPr>
              <a:t>4. Ph</a:t>
            </a:r>
            <a:r>
              <a:rPr lang="vi-VN" noProof="1">
                <a:solidFill>
                  <a:schemeClr val="tx1"/>
                </a:solidFill>
                <a:latin typeface="Arial" panose="020B0604020202020204" pitchFamily="34" charset="0"/>
                <a:cs typeface="Arial" panose="020B0604020202020204" pitchFamily="34" charset="0"/>
              </a:rPr>
              <a:t>ư</a:t>
            </a:r>
            <a:r>
              <a:rPr lang="en-US" noProof="1">
                <a:solidFill>
                  <a:schemeClr val="tx1"/>
                </a:solidFill>
                <a:latin typeface="Arial" panose="020B0604020202020204" pitchFamily="34" charset="0"/>
                <a:cs typeface="Arial" panose="020B0604020202020204" pitchFamily="34" charset="0"/>
              </a:rPr>
              <a:t>ơng pháp Bayes</a:t>
            </a:r>
            <a:endParaRPr lang="en-US"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8358D313-97FC-4E45-A386-DCE2B4D609AC}"/>
                  </a:ext>
                </a:extLst>
              </p:cNvPr>
              <p:cNvSpPr>
                <a:spLocks noGrp="1"/>
              </p:cNvSpPr>
              <p:nvPr>
                <p:ph idx="1"/>
              </p:nvPr>
            </p:nvSpPr>
            <p:spPr>
              <a:xfrm>
                <a:off x="677334" y="1930400"/>
                <a:ext cx="9658652" cy="463499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vi-VN" sz="2400" i="1" noProof="1" dirty="0" smtClean="0">
                              <a:solidFill>
                                <a:schemeClr val="tx1"/>
                              </a:solidFill>
                              <a:latin typeface="Cambria Math" panose="02040503050406030204" pitchFamily="18" charset="0"/>
                            </a:rPr>
                          </m:ctrlPr>
                        </m:sSubPr>
                        <m:e>
                          <m:r>
                            <a:rPr lang="vi-VN" sz="2400" i="1" noProof="1" dirty="0">
                              <a:solidFill>
                                <a:schemeClr val="tx1"/>
                              </a:solidFill>
                              <a:latin typeface="Cambria Math" panose="02040503050406030204" pitchFamily="18" charset="0"/>
                            </a:rPr>
                            <m:t>𝑦</m:t>
                          </m:r>
                        </m:e>
                        <m:sub>
                          <m:r>
                            <a:rPr lang="vi-VN" sz="2400" i="1" noProof="1" dirty="0">
                              <a:solidFill>
                                <a:schemeClr val="tx1"/>
                              </a:solidFill>
                              <a:latin typeface="Cambria Math" panose="02040503050406030204" pitchFamily="18" charset="0"/>
                            </a:rPr>
                            <m:t>𝑝</m:t>
                          </m:r>
                        </m:sub>
                      </m:sSub>
                      <m:r>
                        <a:rPr lang="vi-VN" sz="2400" b="0" i="1" noProof="1" dirty="0" smtClean="0">
                          <a:solidFill>
                            <a:schemeClr val="tx1"/>
                          </a:solidFill>
                          <a:latin typeface="Cambria Math" panose="02040503050406030204" pitchFamily="18" charset="0"/>
                        </a:rPr>
                        <m:t>=</m:t>
                      </m:r>
                      <m:func>
                        <m:funcPr>
                          <m:ctrlPr>
                            <a:rPr lang="vi-VN" sz="2400" b="0" i="1" noProof="1" dirty="0" smtClean="0">
                              <a:solidFill>
                                <a:schemeClr val="tx1"/>
                              </a:solidFill>
                              <a:latin typeface="Cambria Math" panose="02040503050406030204" pitchFamily="18" charset="0"/>
                            </a:rPr>
                          </m:ctrlPr>
                        </m:funcPr>
                        <m:fName>
                          <m:r>
                            <m:rPr>
                              <m:sty m:val="p"/>
                            </m:rPr>
                            <a:rPr lang="vi-VN" sz="2400" b="0" i="0" noProof="1" dirty="0" smtClean="0">
                              <a:solidFill>
                                <a:schemeClr val="tx1"/>
                              </a:solidFill>
                              <a:latin typeface="Cambria Math" panose="02040503050406030204" pitchFamily="18" charset="0"/>
                            </a:rPr>
                            <m:t>arg</m:t>
                          </m:r>
                        </m:fName>
                        <m:e>
                          <m:func>
                            <m:funcPr>
                              <m:ctrlPr>
                                <a:rPr lang="vi-VN" sz="2400" b="0" i="1" noProof="1" dirty="0" smtClean="0">
                                  <a:solidFill>
                                    <a:schemeClr val="tx1"/>
                                  </a:solidFill>
                                  <a:latin typeface="Cambria Math" panose="02040503050406030204" pitchFamily="18" charset="0"/>
                                </a:rPr>
                              </m:ctrlPr>
                            </m:funcPr>
                            <m:fName>
                              <m:limLow>
                                <m:limLowPr>
                                  <m:ctrlPr>
                                    <a:rPr lang="vi-VN" sz="2400" b="0" i="1" noProof="1" dirty="0" smtClean="0">
                                      <a:solidFill>
                                        <a:schemeClr val="tx1"/>
                                      </a:solidFill>
                                      <a:latin typeface="Cambria Math" panose="02040503050406030204" pitchFamily="18" charset="0"/>
                                    </a:rPr>
                                  </m:ctrlPr>
                                </m:limLowPr>
                                <m:e>
                                  <m:r>
                                    <m:rPr>
                                      <m:sty m:val="p"/>
                                    </m:rPr>
                                    <a:rPr lang="vi-VN" sz="2400" b="0" i="0" noProof="1" dirty="0" smtClean="0">
                                      <a:solidFill>
                                        <a:schemeClr val="tx1"/>
                                      </a:solidFill>
                                      <a:latin typeface="Cambria Math" panose="02040503050406030204" pitchFamily="18" charset="0"/>
                                    </a:rPr>
                                    <m:t>max</m:t>
                                  </m:r>
                                </m:e>
                                <m:lim>
                                  <m:r>
                                    <a:rPr lang="vi-VN" sz="2400" b="0" i="1" noProof="1" dirty="0" smtClean="0">
                                      <a:solidFill>
                                        <a:schemeClr val="tx1"/>
                                      </a:solidFill>
                                      <a:latin typeface="Cambria Math" panose="02040503050406030204" pitchFamily="18" charset="0"/>
                                    </a:rPr>
                                    <m:t>𝑦</m:t>
                                  </m:r>
                                  <m:r>
                                    <a:rPr lang="vi-VN" sz="2400" b="0" i="1" noProof="1" dirty="0" smtClean="0">
                                      <a:solidFill>
                                        <a:schemeClr val="tx1"/>
                                      </a:solidFill>
                                      <a:latin typeface="Cambria Math" panose="02040503050406030204" pitchFamily="18" charset="0"/>
                                      <a:ea typeface="Cambria Math" panose="02040503050406030204" pitchFamily="18" charset="0"/>
                                    </a:rPr>
                                    <m:t>𝜖</m:t>
                                  </m:r>
                                  <m:r>
                                    <a:rPr lang="vi-VN" sz="2400" b="0" i="1" noProof="1" dirty="0" smtClean="0">
                                      <a:solidFill>
                                        <a:schemeClr val="tx1"/>
                                      </a:solidFill>
                                      <a:latin typeface="Cambria Math" panose="02040503050406030204" pitchFamily="18" charset="0"/>
                                      <a:ea typeface="Cambria Math" panose="02040503050406030204" pitchFamily="18" charset="0"/>
                                    </a:rPr>
                                    <m:t> </m:t>
                                  </m:r>
                                  <m:r>
                                    <a:rPr lang="vi-VN" sz="2400" b="0" i="1" noProof="1" dirty="0" smtClean="0">
                                      <a:solidFill>
                                        <a:schemeClr val="tx1"/>
                                      </a:solidFill>
                                      <a:latin typeface="Cambria Math" panose="02040503050406030204" pitchFamily="18" charset="0"/>
                                      <a:ea typeface="Cambria Math" panose="02040503050406030204" pitchFamily="18" charset="0"/>
                                    </a:rPr>
                                    <m:t>𝐻</m:t>
                                  </m:r>
                                </m:lim>
                              </m:limLow>
                            </m:fName>
                            <m:e>
                              <m:d>
                                <m:dPr>
                                  <m:ctrlPr>
                                    <a:rPr lang="vi-VN" sz="2400" b="0" i="1" noProof="1" dirty="0" smtClean="0">
                                      <a:solidFill>
                                        <a:schemeClr val="tx1"/>
                                      </a:solidFill>
                                      <a:latin typeface="Cambria Math" panose="02040503050406030204" pitchFamily="18" charset="0"/>
                                    </a:rPr>
                                  </m:ctrlPr>
                                </m:dPr>
                                <m:e>
                                  <m:func>
                                    <m:funcPr>
                                      <m:ctrlPr>
                                        <a:rPr lang="vi-VN" sz="2400" b="0" i="1" noProof="1" dirty="0" smtClean="0">
                                          <a:solidFill>
                                            <a:schemeClr val="tx1"/>
                                          </a:solidFill>
                                          <a:latin typeface="Cambria Math" panose="02040503050406030204" pitchFamily="18" charset="0"/>
                                        </a:rPr>
                                      </m:ctrlPr>
                                    </m:funcPr>
                                    <m:fName>
                                      <m:r>
                                        <m:rPr>
                                          <m:sty m:val="p"/>
                                        </m:rPr>
                                        <a:rPr lang="vi-VN" sz="2400" b="0" i="0" noProof="1" dirty="0" smtClean="0">
                                          <a:solidFill>
                                            <a:schemeClr val="tx1"/>
                                          </a:solidFill>
                                          <a:latin typeface="Cambria Math" panose="02040503050406030204" pitchFamily="18" charset="0"/>
                                        </a:rPr>
                                        <m:t>log</m:t>
                                      </m:r>
                                    </m:fName>
                                    <m:e>
                                      <m:d>
                                        <m:dPr>
                                          <m:ctrlPr>
                                            <a:rPr lang="vi-VN" sz="2400" b="0" i="1" noProof="1" dirty="0" smtClean="0">
                                              <a:solidFill>
                                                <a:schemeClr val="tx1"/>
                                              </a:solidFill>
                                              <a:latin typeface="Cambria Math" panose="02040503050406030204" pitchFamily="18" charset="0"/>
                                            </a:rPr>
                                          </m:ctrlPr>
                                        </m:dPr>
                                        <m:e>
                                          <m:r>
                                            <a:rPr lang="vi-VN" sz="2400" b="0" i="1" noProof="1" dirty="0" smtClean="0">
                                              <a:solidFill>
                                                <a:schemeClr val="tx1"/>
                                              </a:solidFill>
                                              <a:latin typeface="Cambria Math" panose="02040503050406030204" pitchFamily="18" charset="0"/>
                                            </a:rPr>
                                            <m:t>𝑃</m:t>
                                          </m:r>
                                          <m:d>
                                            <m:dPr>
                                              <m:ctrlPr>
                                                <a:rPr lang="vi-VN" sz="2400" b="0" i="1" noProof="1" dirty="0" smtClean="0">
                                                  <a:solidFill>
                                                    <a:schemeClr val="tx1"/>
                                                  </a:solidFill>
                                                  <a:latin typeface="Cambria Math" panose="02040503050406030204" pitchFamily="18" charset="0"/>
                                                </a:rPr>
                                              </m:ctrlPr>
                                            </m:dPr>
                                            <m:e>
                                              <m:r>
                                                <a:rPr lang="vi-VN" sz="2400" b="0" i="1" noProof="1" dirty="0" smtClean="0">
                                                  <a:solidFill>
                                                    <a:schemeClr val="tx1"/>
                                                  </a:solidFill>
                                                  <a:latin typeface="Cambria Math" panose="02040503050406030204" pitchFamily="18" charset="0"/>
                                                </a:rPr>
                                                <m:t>𝑦</m:t>
                                              </m:r>
                                            </m:e>
                                          </m:d>
                                        </m:e>
                                      </m:d>
                                      <m:r>
                                        <a:rPr lang="vi-VN" sz="2400" b="0" i="1" noProof="1" dirty="0" smtClean="0">
                                          <a:solidFill>
                                            <a:schemeClr val="tx1"/>
                                          </a:solidFill>
                                          <a:latin typeface="Cambria Math" panose="02040503050406030204" pitchFamily="18" charset="0"/>
                                        </a:rPr>
                                        <m:t>+</m:t>
                                      </m:r>
                                      <m:nary>
                                        <m:naryPr>
                                          <m:chr m:val="∑"/>
                                          <m:ctrlPr>
                                            <a:rPr lang="vi-VN" sz="2400" b="0" i="1" noProof="1" dirty="0" smtClean="0">
                                              <a:solidFill>
                                                <a:schemeClr val="tx1"/>
                                              </a:solidFill>
                                              <a:latin typeface="Cambria Math" panose="02040503050406030204" pitchFamily="18" charset="0"/>
                                            </a:rPr>
                                          </m:ctrlPr>
                                        </m:naryPr>
                                        <m:sub>
                                          <m:r>
                                            <m:rPr>
                                              <m:brk m:alnAt="23"/>
                                            </m:rPr>
                                            <a:rPr lang="vi-VN" sz="2400" b="0" i="1" noProof="1" dirty="0" smtClean="0">
                                              <a:solidFill>
                                                <a:schemeClr val="tx1"/>
                                              </a:solidFill>
                                              <a:latin typeface="Cambria Math" panose="02040503050406030204" pitchFamily="18" charset="0"/>
                                            </a:rPr>
                                            <m:t>𝑗</m:t>
                                          </m:r>
                                          <m:r>
                                            <a:rPr lang="vi-VN" sz="2400" b="0" i="1" noProof="1" dirty="0" smtClean="0">
                                              <a:solidFill>
                                                <a:schemeClr val="tx1"/>
                                              </a:solidFill>
                                              <a:latin typeface="Cambria Math" panose="02040503050406030204" pitchFamily="18" charset="0"/>
                                            </a:rPr>
                                            <m:t>=</m:t>
                                          </m:r>
                                          <m:r>
                                            <m:rPr>
                                              <m:brk m:alnAt="23"/>
                                            </m:rPr>
                                            <a:rPr lang="vi-VN" sz="2400" b="0" i="1" noProof="1" dirty="0" smtClean="0">
                                              <a:solidFill>
                                                <a:schemeClr val="tx1"/>
                                              </a:solidFill>
                                              <a:latin typeface="Cambria Math" panose="02040503050406030204" pitchFamily="18" charset="0"/>
                                            </a:rPr>
                                            <m:t>1</m:t>
                                          </m:r>
                                        </m:sub>
                                        <m:sup>
                                          <m:r>
                                            <a:rPr lang="vi-VN" sz="2400" b="0" i="1" noProof="1" dirty="0" smtClean="0">
                                              <a:solidFill>
                                                <a:schemeClr val="tx1"/>
                                              </a:solidFill>
                                              <a:latin typeface="Cambria Math" panose="02040503050406030204" pitchFamily="18" charset="0"/>
                                            </a:rPr>
                                            <m:t>𝑛</m:t>
                                          </m:r>
                                        </m:sup>
                                        <m:e>
                                          <m:func>
                                            <m:funcPr>
                                              <m:ctrlPr>
                                                <a:rPr lang="vi-VN" sz="2400" b="0" i="1" noProof="1" dirty="0" smtClean="0">
                                                  <a:solidFill>
                                                    <a:schemeClr val="tx1"/>
                                                  </a:solidFill>
                                                  <a:latin typeface="Cambria Math" panose="02040503050406030204" pitchFamily="18" charset="0"/>
                                                </a:rPr>
                                              </m:ctrlPr>
                                            </m:funcPr>
                                            <m:fName>
                                              <m:r>
                                                <m:rPr>
                                                  <m:sty m:val="p"/>
                                                </m:rPr>
                                                <a:rPr lang="vi-VN" sz="2400" b="0" i="0" noProof="1" dirty="0" smtClean="0">
                                                  <a:solidFill>
                                                    <a:schemeClr val="tx1"/>
                                                  </a:solidFill>
                                                  <a:latin typeface="Cambria Math" panose="02040503050406030204" pitchFamily="18" charset="0"/>
                                                </a:rPr>
                                                <m:t>log</m:t>
                                              </m:r>
                                            </m:fName>
                                            <m:e>
                                              <m:r>
                                                <a:rPr lang="vi-VN" sz="2400" b="0" i="1" noProof="1" dirty="0" smtClean="0">
                                                  <a:solidFill>
                                                    <a:schemeClr val="tx1"/>
                                                  </a:solidFill>
                                                  <a:latin typeface="Cambria Math" panose="02040503050406030204" pitchFamily="18" charset="0"/>
                                                </a:rPr>
                                                <m:t>(</m:t>
                                              </m:r>
                                              <m:r>
                                                <a:rPr lang="vi-VN" sz="2400" b="0" i="1" noProof="1" dirty="0" smtClean="0">
                                                  <a:solidFill>
                                                    <a:schemeClr val="tx1"/>
                                                  </a:solidFill>
                                                  <a:latin typeface="Cambria Math" panose="02040503050406030204" pitchFamily="18" charset="0"/>
                                                </a:rPr>
                                                <m:t>𝑃</m:t>
                                              </m:r>
                                              <m:r>
                                                <a:rPr lang="vi-VN" sz="2400" b="0" i="1" noProof="1" dirty="0" smtClean="0">
                                                  <a:solidFill>
                                                    <a:schemeClr val="tx1"/>
                                                  </a:solidFill>
                                                  <a:latin typeface="Cambria Math" panose="02040503050406030204" pitchFamily="18" charset="0"/>
                                                </a:rPr>
                                                <m:t>(</m:t>
                                              </m:r>
                                              <m:sSub>
                                                <m:sSubPr>
                                                  <m:ctrlPr>
                                                    <a:rPr lang="vi-VN" sz="2400" b="0" i="1" noProof="1" dirty="0" smtClean="0">
                                                      <a:solidFill>
                                                        <a:schemeClr val="tx1"/>
                                                      </a:solidFill>
                                                      <a:latin typeface="Cambria Math" panose="02040503050406030204" pitchFamily="18" charset="0"/>
                                                    </a:rPr>
                                                  </m:ctrlPr>
                                                </m:sSubPr>
                                                <m:e>
                                                  <m:r>
                                                    <a:rPr lang="vi-VN" sz="2400" b="0" i="1" noProof="1" dirty="0" smtClean="0">
                                                      <a:solidFill>
                                                        <a:schemeClr val="tx1"/>
                                                      </a:solidFill>
                                                      <a:latin typeface="Cambria Math" panose="02040503050406030204" pitchFamily="18" charset="0"/>
                                                    </a:rPr>
                                                    <m:t>𝑥</m:t>
                                                  </m:r>
                                                </m:e>
                                                <m:sub>
                                                  <m:r>
                                                    <a:rPr lang="vi-VN" sz="2400" b="0" i="1" noProof="1" dirty="0" smtClean="0">
                                                      <a:solidFill>
                                                        <a:schemeClr val="tx1"/>
                                                      </a:solidFill>
                                                      <a:latin typeface="Cambria Math" panose="02040503050406030204" pitchFamily="18" charset="0"/>
                                                    </a:rPr>
                                                    <m:t>𝑗</m:t>
                                                  </m:r>
                                                </m:sub>
                                              </m:sSub>
                                              <m:r>
                                                <a:rPr lang="vi-VN" sz="2400" b="0" i="1" noProof="1" dirty="0" smtClean="0">
                                                  <a:solidFill>
                                                    <a:schemeClr val="tx1"/>
                                                  </a:solidFill>
                                                  <a:latin typeface="Cambria Math" panose="02040503050406030204" pitchFamily="18" charset="0"/>
                                                </a:rPr>
                                                <m:t>|</m:t>
                                              </m:r>
                                              <m:r>
                                                <a:rPr lang="vi-VN" sz="2400" b="0" i="1" noProof="1" dirty="0" smtClean="0">
                                                  <a:solidFill>
                                                    <a:schemeClr val="tx1"/>
                                                  </a:solidFill>
                                                  <a:latin typeface="Cambria Math" panose="02040503050406030204" pitchFamily="18" charset="0"/>
                                                </a:rPr>
                                                <m:t>𝑦</m:t>
                                              </m:r>
                                              <m:r>
                                                <a:rPr lang="vi-VN" sz="2400" b="0" i="1" noProof="1" dirty="0" smtClean="0">
                                                  <a:solidFill>
                                                    <a:schemeClr val="tx1"/>
                                                  </a:solidFill>
                                                  <a:latin typeface="Cambria Math" panose="02040503050406030204" pitchFamily="18" charset="0"/>
                                                </a:rPr>
                                                <m:t>))</m:t>
                                              </m:r>
                                            </m:e>
                                          </m:func>
                                        </m:e>
                                      </m:nary>
                                    </m:e>
                                  </m:func>
                                </m:e>
                              </m:d>
                            </m:e>
                          </m:func>
                        </m:e>
                      </m:func>
                    </m:oMath>
                  </m:oMathPara>
                </a14:m>
                <a:endParaRPr lang="vi-VN" sz="2400" noProof="1">
                  <a:solidFill>
                    <a:schemeClr val="tx1"/>
                  </a:solidFill>
                  <a:latin typeface="Arial" panose="020B0604020202020204" pitchFamily="34" charset="0"/>
                  <a:cs typeface="Arial" panose="020B0604020202020204" pitchFamily="34" charset="0"/>
                </a:endParaRPr>
              </a:p>
              <a:p>
                <a:pPr>
                  <a:buFontTx/>
                  <a:buChar char="-"/>
                </a:pPr>
                <a:r>
                  <a:rPr lang="en-US" sz="2400" noProof="1">
                    <a:solidFill>
                      <a:schemeClr val="tx1"/>
                    </a:solidFill>
                    <a:latin typeface="Arial" panose="020B0604020202020204" pitchFamily="34" charset="0"/>
                    <a:cs typeface="Arial" panose="020B0604020202020204" pitchFamily="34" charset="0"/>
                  </a:rPr>
                  <a:t>Phân phối Gaussian</a:t>
                </a:r>
                <a14:m>
                  <m:oMath xmlns:m="http://schemas.openxmlformats.org/officeDocument/2006/math">
                    <m:r>
                      <a:rPr lang="en-US" sz="2400" b="0" i="0"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𝑃</m:t>
                    </m:r>
                    <m:d>
                      <m:dPr>
                        <m:ctrlPr>
                          <a:rPr lang="en-US" sz="2400" b="0" i="1" smtClean="0">
                            <a:solidFill>
                              <a:schemeClr val="tx1"/>
                            </a:solidFill>
                            <a:latin typeface="Cambria Math" panose="02040503050406030204" pitchFamily="18" charset="0"/>
                          </a:rPr>
                        </m:ctrlPr>
                      </m:dPr>
                      <m:e>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𝑥</m:t>
                            </m:r>
                          </m:e>
                          <m:sub>
                            <m:r>
                              <a:rPr lang="en-US" sz="2400" b="0" i="1" smtClean="0">
                                <a:solidFill>
                                  <a:schemeClr val="tx1"/>
                                </a:solidFill>
                                <a:latin typeface="Cambria Math" panose="02040503050406030204" pitchFamily="18" charset="0"/>
                              </a:rPr>
                              <m:t>𝑗</m:t>
                            </m:r>
                          </m:sub>
                        </m:sSub>
                      </m:e>
                      <m:e>
                        <m:r>
                          <a:rPr lang="en-US" sz="2400" b="0" i="1" smtClean="0">
                            <a:solidFill>
                              <a:schemeClr val="tx1"/>
                            </a:solidFill>
                            <a:latin typeface="Cambria Math" panose="02040503050406030204" pitchFamily="18" charset="0"/>
                          </a:rPr>
                          <m:t>𝑦</m:t>
                        </m:r>
                      </m:e>
                    </m:d>
                    <m:r>
                      <a:rPr lang="en-US" sz="2400" b="0" i="1" smtClean="0">
                        <a:solidFill>
                          <a:schemeClr val="tx1"/>
                        </a:solidFill>
                        <a:latin typeface="Cambria Math" panose="02040503050406030204" pitchFamily="18" charset="0"/>
                      </a:rPr>
                      <m:t>=</m:t>
                    </m:r>
                    <m:r>
                      <a:rPr lang="en-US" sz="2400" i="1" smtClean="0">
                        <a:solidFill>
                          <a:schemeClr val="tx1"/>
                        </a:solidFill>
                        <a:latin typeface="Cambria Math" panose="02040503050406030204" pitchFamily="18" charset="0"/>
                      </a:rPr>
                      <m:t>𝑃</m:t>
                    </m:r>
                    <m:d>
                      <m:dPr>
                        <m:endChr m:val="|"/>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𝑗</m:t>
                            </m:r>
                          </m:sub>
                        </m:sSub>
                        <m:r>
                          <a:rPr lang="en-US" sz="2400" i="1">
                            <a:solidFill>
                              <a:schemeClr val="tx1"/>
                            </a:solidFill>
                            <a:latin typeface="Cambria Math" panose="02040503050406030204" pitchFamily="18" charset="0"/>
                          </a:rPr>
                          <m:t> </m:t>
                        </m:r>
                      </m:e>
                    </m:d>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𝑣</m:t>
                        </m:r>
                      </m:e>
                      <m:sub>
                        <m:r>
                          <a:rPr lang="en-US" sz="2400" i="1">
                            <a:solidFill>
                              <a:schemeClr val="tx1"/>
                            </a:solidFill>
                            <a:latin typeface="Cambria Math" panose="02040503050406030204" pitchFamily="18" charset="0"/>
                          </a:rPr>
                          <m:t>h</m:t>
                        </m:r>
                      </m:sub>
                    </m:sSub>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rad>
                          <m:radPr>
                            <m:degHide m:val="on"/>
                            <m:ctrlPr>
                              <a:rPr lang="en-US" sz="2400" i="1">
                                <a:solidFill>
                                  <a:schemeClr val="tx1"/>
                                </a:solidFill>
                                <a:latin typeface="Cambria Math" panose="02040503050406030204" pitchFamily="18" charset="0"/>
                              </a:rPr>
                            </m:ctrlPr>
                          </m:radPr>
                          <m:deg/>
                          <m:e>
                            <m:r>
                              <a:rPr lang="en-US" sz="2400" i="1">
                                <a:solidFill>
                                  <a:schemeClr val="tx1"/>
                                </a:solidFill>
                                <a:latin typeface="Cambria Math" panose="02040503050406030204" pitchFamily="18" charset="0"/>
                              </a:rPr>
                              <m:t>2</m:t>
                            </m:r>
                            <m:r>
                              <a:rPr lang="en-US" sz="2400" i="1">
                                <a:solidFill>
                                  <a:schemeClr val="tx1"/>
                                </a:solidFill>
                                <a:latin typeface="Cambria Math" panose="02040503050406030204" pitchFamily="18" charset="0"/>
                              </a:rPr>
                              <m:t>𝜋</m:t>
                            </m:r>
                            <m:sSubSup>
                              <m:sSubSupPr>
                                <m:ctrlPr>
                                  <a:rPr lang="en-US" sz="2400" b="0" i="1" smtClean="0">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𝑗</m:t>
                                </m:r>
                                <m:r>
                                  <a:rPr lang="en-US" sz="2400" i="1">
                                    <a:solidFill>
                                      <a:schemeClr val="tx1"/>
                                    </a:solidFill>
                                    <a:latin typeface="Cambria Math" panose="02040503050406030204" pitchFamily="18" charset="0"/>
                                  </a:rPr>
                                  <m:t>h</m:t>
                                </m:r>
                              </m:sub>
                              <m:sup>
                                <m:r>
                                  <a:rPr lang="en-US" sz="2400" b="0" i="1" smtClean="0">
                                    <a:solidFill>
                                      <a:schemeClr val="tx1"/>
                                    </a:solidFill>
                                    <a:latin typeface="Cambria Math" panose="02040503050406030204" pitchFamily="18" charset="0"/>
                                  </a:rPr>
                                  <m:t>2</m:t>
                                </m:r>
                              </m:sup>
                            </m:sSubSup>
                          </m:e>
                        </m:rad>
                      </m:den>
                    </m:f>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𝑒</m:t>
                        </m:r>
                      </m:e>
                      <m:sup>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sSup>
                              <m:sSupPr>
                                <m:ctrlPr>
                                  <a:rPr lang="en-US" sz="2400" i="1">
                                    <a:solidFill>
                                      <a:schemeClr val="tx1"/>
                                    </a:solidFill>
                                    <a:latin typeface="Cambria Math" panose="02040503050406030204" pitchFamily="18" charset="0"/>
                                  </a:rPr>
                                </m:ctrlPr>
                              </m:sSupPr>
                              <m:e>
                                <m:d>
                                  <m:dPr>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𝑗</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𝜇</m:t>
                                        </m:r>
                                      </m:e>
                                      <m:sub>
                                        <m:r>
                                          <a:rPr lang="en-US" sz="2400" i="1">
                                            <a:solidFill>
                                              <a:schemeClr val="tx1"/>
                                            </a:solidFill>
                                            <a:latin typeface="Cambria Math" panose="02040503050406030204" pitchFamily="18" charset="0"/>
                                          </a:rPr>
                                          <m:t>𝑗</m:t>
                                        </m:r>
                                        <m:r>
                                          <a:rPr lang="en-US" sz="2400" i="1">
                                            <a:solidFill>
                                              <a:schemeClr val="tx1"/>
                                            </a:solidFill>
                                            <a:latin typeface="Cambria Math" panose="02040503050406030204" pitchFamily="18" charset="0"/>
                                          </a:rPr>
                                          <m:t>h</m:t>
                                        </m:r>
                                      </m:sub>
                                    </m:sSub>
                                  </m:e>
                                </m:d>
                              </m:e>
                              <m:sup>
                                <m:r>
                                  <a:rPr lang="en-US" sz="2400" i="1">
                                    <a:solidFill>
                                      <a:schemeClr val="tx1"/>
                                    </a:solidFill>
                                    <a:latin typeface="Cambria Math" panose="02040503050406030204" pitchFamily="18" charset="0"/>
                                  </a:rPr>
                                  <m:t>2</m:t>
                                </m:r>
                              </m:sup>
                            </m:sSup>
                          </m:num>
                          <m:den>
                            <m:r>
                              <a:rPr lang="en-US" sz="2400" i="1">
                                <a:solidFill>
                                  <a:schemeClr val="tx1"/>
                                </a:solidFill>
                                <a:latin typeface="Cambria Math" panose="02040503050406030204" pitchFamily="18" charset="0"/>
                              </a:rPr>
                              <m:t>2</m:t>
                            </m:r>
                            <m:sSubSup>
                              <m:sSubSupPr>
                                <m:ctrlPr>
                                  <a:rPr lang="en-US" sz="2400" i="1">
                                    <a:solidFill>
                                      <a:schemeClr val="tx1"/>
                                    </a:solidFill>
                                    <a:latin typeface="Cambria Math" panose="02040503050406030204" pitchFamily="18" charset="0"/>
                                  </a:rPr>
                                </m:ctrlPr>
                              </m:sSubSupPr>
                              <m:e>
                                <m:r>
                                  <a:rPr lang="en-US" sz="2400" i="1">
                                    <a:solidFill>
                                      <a:schemeClr val="tx1"/>
                                    </a:solidFill>
                                    <a:latin typeface="Cambria Math" panose="02040503050406030204" pitchFamily="18" charset="0"/>
                                  </a:rPr>
                                  <m:t>𝜎</m:t>
                                </m:r>
                              </m:e>
                              <m:sub>
                                <m:r>
                                  <a:rPr lang="en-US" sz="2400" i="1">
                                    <a:solidFill>
                                      <a:schemeClr val="tx1"/>
                                    </a:solidFill>
                                    <a:latin typeface="Cambria Math" panose="02040503050406030204" pitchFamily="18" charset="0"/>
                                  </a:rPr>
                                  <m:t>𝑗</m:t>
                                </m:r>
                                <m:r>
                                  <a:rPr lang="en-US" sz="2400" i="1">
                                    <a:solidFill>
                                      <a:schemeClr val="tx1"/>
                                    </a:solidFill>
                                    <a:latin typeface="Cambria Math" panose="02040503050406030204" pitchFamily="18" charset="0"/>
                                  </a:rPr>
                                  <m:t>h</m:t>
                                </m:r>
                              </m:sub>
                              <m:sup>
                                <m:r>
                                  <a:rPr lang="en-US" sz="2400" i="1">
                                    <a:solidFill>
                                      <a:schemeClr val="tx1"/>
                                    </a:solidFill>
                                    <a:latin typeface="Cambria Math" panose="02040503050406030204" pitchFamily="18" charset="0"/>
                                  </a:rPr>
                                  <m:t>2</m:t>
                                </m:r>
                              </m:sup>
                            </m:sSubSup>
                          </m:den>
                        </m:f>
                      </m:sup>
                    </m:sSup>
                  </m:oMath>
                </a14:m>
                <a:endParaRPr lang="en-US" sz="2400" noProof="1">
                  <a:solidFill>
                    <a:schemeClr val="tx1"/>
                  </a:solidFill>
                  <a:latin typeface="Arial" panose="020B0604020202020204" pitchFamily="34" charset="0"/>
                  <a:cs typeface="Arial" panose="020B0604020202020204" pitchFamily="34" charset="0"/>
                </a:endParaRPr>
              </a:p>
              <a:p>
                <a:pPr>
                  <a:lnSpc>
                    <a:spcPct val="150000"/>
                  </a:lnSpc>
                  <a:buFontTx/>
                  <a:buChar char="-"/>
                </a:pPr>
                <a:r>
                  <a:rPr lang="en-US" sz="2400" noProof="1">
                    <a:solidFill>
                      <a:schemeClr val="tx1"/>
                    </a:solidFill>
                    <a:latin typeface="Arial" panose="020B0604020202020204" pitchFamily="34" charset="0"/>
                    <a:cs typeface="Arial" panose="020B0604020202020204" pitchFamily="34" charset="0"/>
                  </a:rPr>
                  <a:t>Phân phối Multinomial</a:t>
                </a:r>
              </a:p>
              <a:p>
                <a:pPr marL="0" indent="0">
                  <a:lnSpc>
                    <a:spcPct val="150000"/>
                  </a:lnSpc>
                  <a:buNone/>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𝑃</m:t>
                      </m:r>
                      <m:d>
                        <m:dPr>
                          <m:endChr m:val="|"/>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𝑗</m:t>
                              </m:r>
                            </m:sub>
                          </m:sSub>
                          <m:r>
                            <a:rPr lang="en-US" sz="2400" i="1">
                              <a:solidFill>
                                <a:schemeClr val="tx1"/>
                              </a:solidFill>
                              <a:latin typeface="Cambria Math" panose="02040503050406030204" pitchFamily="18" charset="0"/>
                            </a:rPr>
                            <m:t> </m:t>
                          </m:r>
                        </m:e>
                      </m:d>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𝑃</m:t>
                      </m:r>
                      <m:d>
                        <m:dPr>
                          <m:endChr m:val="|"/>
                          <m:ctrlPr>
                            <a:rPr lang="en-US" sz="2400" i="1">
                              <a:solidFill>
                                <a:schemeClr val="tx1"/>
                              </a:solidFill>
                              <a:latin typeface="Cambria Math" panose="02040503050406030204" pitchFamily="18" charset="0"/>
                            </a:rPr>
                          </m:ctrlPr>
                        </m:dPr>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𝑗</m:t>
                              </m:r>
                            </m:sub>
                          </m:sSub>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𝑟</m:t>
                              </m:r>
                            </m:e>
                            <m:sub>
                              <m:r>
                                <a:rPr lang="en-US" sz="2400" i="1">
                                  <a:solidFill>
                                    <a:schemeClr val="tx1"/>
                                  </a:solidFill>
                                  <a:latin typeface="Cambria Math" panose="02040503050406030204" pitchFamily="18" charset="0"/>
                                </a:rPr>
                                <m:t>𝑗𝑘</m:t>
                              </m:r>
                            </m:sub>
                          </m:sSub>
                        </m:e>
                      </m:d>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𝑣</m:t>
                          </m:r>
                        </m:e>
                        <m:sub>
                          <m:r>
                            <a:rPr lang="en-US" sz="2400" i="1">
                              <a:solidFill>
                                <a:schemeClr val="tx1"/>
                              </a:solidFill>
                              <a:latin typeface="Cambria Math" panose="02040503050406030204" pitchFamily="18" charset="0"/>
                            </a:rPr>
                            <m:t>h</m:t>
                          </m:r>
                        </m:sub>
                      </m:sSub>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𝑠</m:t>
                              </m:r>
                            </m:e>
                            <m:sub>
                              <m:r>
                                <a:rPr lang="en-US" sz="2400" i="1">
                                  <a:solidFill>
                                    <a:schemeClr val="tx1"/>
                                  </a:solidFill>
                                  <a:latin typeface="Cambria Math" panose="02040503050406030204" pitchFamily="18" charset="0"/>
                                </a:rPr>
                                <m:t>𝑗𝑘</m:t>
                              </m:r>
                              <m:r>
                                <a:rPr lang="en-US" sz="2400" i="1">
                                  <a:solidFill>
                                    <a:schemeClr val="tx1"/>
                                  </a:solidFill>
                                  <a:latin typeface="Cambria Math" panose="02040503050406030204" pitchFamily="18" charset="0"/>
                                </a:rPr>
                                <m:t>h</m:t>
                              </m:r>
                            </m:sub>
                          </m:sSub>
                        </m:num>
                        <m:den>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𝑚</m:t>
                              </m:r>
                            </m:e>
                            <m:sub>
                              <m:r>
                                <a:rPr lang="en-US" sz="2400" i="1">
                                  <a:solidFill>
                                    <a:schemeClr val="tx1"/>
                                  </a:solidFill>
                                  <a:latin typeface="Cambria Math" panose="02040503050406030204" pitchFamily="18" charset="0"/>
                                </a:rPr>
                                <m:t>h</m:t>
                              </m:r>
                            </m:sub>
                          </m:sSub>
                        </m:den>
                      </m:f>
                    </m:oMath>
                  </m:oMathPara>
                </a14:m>
                <a:endParaRPr lang="en-US" sz="2400" dirty="0">
                  <a:solidFill>
                    <a:schemeClr val="tx1"/>
                  </a:solidFill>
                </a:endParaRPr>
              </a:p>
              <a:p>
                <a:pPr>
                  <a:buFontTx/>
                  <a:buChar char="-"/>
                </a:pPr>
                <a:endParaRPr lang="vi-VN" sz="2400" noProof="1">
                  <a:solidFill>
                    <a:schemeClr val="tx1"/>
                  </a:solidFill>
                  <a:latin typeface="Arial" panose="020B0604020202020204" pitchFamily="34" charset="0"/>
                  <a:cs typeface="Arial" panose="020B0604020202020204" pitchFamily="34" charset="0"/>
                </a:endParaRPr>
              </a:p>
            </p:txBody>
          </p:sp>
        </mc:Choice>
        <mc:Fallback xmlns="">
          <p:sp>
            <p:nvSpPr>
              <p:cNvPr id="3" name="Chỗ dành sẵn cho Nội dung 2">
                <a:extLst>
                  <a:ext uri="{FF2B5EF4-FFF2-40B4-BE49-F238E27FC236}">
                    <a16:creationId xmlns:a16="http://schemas.microsoft.com/office/drawing/2014/main" id="{8358D313-97FC-4E45-A386-DCE2B4D609AC}"/>
                  </a:ext>
                </a:extLst>
              </p:cNvPr>
              <p:cNvSpPr>
                <a:spLocks noGrp="1" noRot="1" noChangeAspect="1" noMove="1" noResize="1" noEditPoints="1" noAdjustHandles="1" noChangeArrowheads="1" noChangeShapeType="1" noTextEdit="1"/>
              </p:cNvSpPr>
              <p:nvPr>
                <p:ph idx="1"/>
              </p:nvPr>
            </p:nvSpPr>
            <p:spPr>
              <a:xfrm>
                <a:off x="677334" y="1930400"/>
                <a:ext cx="9658652" cy="4634992"/>
              </a:xfrm>
              <a:blipFill>
                <a:blip r:embed="rId3"/>
                <a:stretch>
                  <a:fillRect l="-442"/>
                </a:stretch>
              </a:blipFill>
            </p:spPr>
            <p:txBody>
              <a:bodyPr/>
              <a:lstStyle/>
              <a:p>
                <a:r>
                  <a:rPr lang="en-US">
                    <a:noFill/>
                  </a:rPr>
                  <a:t> </a:t>
                </a:r>
              </a:p>
            </p:txBody>
          </p:sp>
        </mc:Fallback>
      </mc:AlternateContent>
    </p:spTree>
    <p:extLst>
      <p:ext uri="{BB962C8B-B14F-4D97-AF65-F5344CB8AC3E}">
        <p14:creationId xmlns:p14="http://schemas.microsoft.com/office/powerpoint/2010/main" val="1947538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263DABA-251B-4ABE-B577-F621D55BA872}"/>
              </a:ext>
            </a:extLst>
          </p:cNvPr>
          <p:cNvSpPr>
            <a:spLocks noGrp="1"/>
          </p:cNvSpPr>
          <p:nvPr>
            <p:ph type="title"/>
          </p:nvPr>
        </p:nvSpPr>
        <p:spPr>
          <a:xfrm>
            <a:off x="677334" y="609600"/>
            <a:ext cx="8596668" cy="1320800"/>
          </a:xfrm>
        </p:spPr>
        <p:txBody>
          <a:bodyPr anchor="ctr"/>
          <a:lstStyle/>
          <a:p>
            <a:pPr>
              <a:lnSpc>
                <a:spcPct val="150000"/>
              </a:lnSpc>
            </a:pPr>
            <a:r>
              <a:rPr lang="en-US" dirty="0">
                <a:solidFill>
                  <a:schemeClr val="tx1"/>
                </a:solidFill>
                <a:latin typeface="Arial" panose="020B0604020202020204" pitchFamily="34" charset="0"/>
                <a:cs typeface="Arial" panose="020B0604020202020204" pitchFamily="34" charset="0"/>
              </a:rPr>
              <a:t>5. </a:t>
            </a:r>
            <a:r>
              <a:rPr lang="en-US" noProof="1">
                <a:solidFill>
                  <a:schemeClr val="tx1"/>
                </a:solidFill>
                <a:latin typeface="Arial" panose="020B0604020202020204" pitchFamily="34" charset="0"/>
                <a:cs typeface="Arial" panose="020B0604020202020204" pitchFamily="34" charset="0"/>
              </a:rPr>
              <a:t>Máy vect</a:t>
            </a:r>
            <a:r>
              <a:rPr lang="vi-VN" dirty="0">
                <a:solidFill>
                  <a:schemeClr val="tx1"/>
                </a:solidFill>
                <a:latin typeface="Arial" panose="020B0604020202020204" pitchFamily="34" charset="0"/>
                <a:cs typeface="Arial" panose="020B0604020202020204" pitchFamily="34" charset="0"/>
              </a:rPr>
              <a:t>ơ</a:t>
            </a:r>
            <a:r>
              <a:rPr lang="en-US" dirty="0">
                <a:solidFill>
                  <a:schemeClr val="tx1"/>
                </a:solidFill>
                <a:latin typeface="Arial" panose="020B0604020202020204" pitchFamily="34" charset="0"/>
                <a:cs typeface="Arial" panose="020B0604020202020204" pitchFamily="34" charset="0"/>
              </a:rPr>
              <a:t> </a:t>
            </a:r>
            <a:r>
              <a:rPr lang="en-US" noProof="1">
                <a:solidFill>
                  <a:schemeClr val="tx1"/>
                </a:solidFill>
                <a:latin typeface="Arial" panose="020B0604020202020204" pitchFamily="34" charset="0"/>
                <a:cs typeface="Arial" panose="020B0604020202020204" pitchFamily="34" charset="0"/>
              </a:rPr>
              <a:t>hỗ trợ</a:t>
            </a:r>
          </a:p>
        </p:txBody>
      </p:sp>
      <p:sp>
        <p:nvSpPr>
          <p:cNvPr id="3" name="Chỗ dành sẵn cho Nội dung 2">
            <a:extLst>
              <a:ext uri="{FF2B5EF4-FFF2-40B4-BE49-F238E27FC236}">
                <a16:creationId xmlns:a16="http://schemas.microsoft.com/office/drawing/2014/main" id="{8358D313-97FC-4E45-A386-DCE2B4D609AC}"/>
              </a:ext>
            </a:extLst>
          </p:cNvPr>
          <p:cNvSpPr>
            <a:spLocks noGrp="1"/>
          </p:cNvSpPr>
          <p:nvPr>
            <p:ph idx="1"/>
          </p:nvPr>
        </p:nvSpPr>
        <p:spPr>
          <a:xfrm>
            <a:off x="677334" y="2160589"/>
            <a:ext cx="8923866" cy="3880773"/>
          </a:xfrm>
        </p:spPr>
        <p:txBody>
          <a:bodyPr>
            <a:normAutofit/>
          </a:bodyPr>
          <a:lstStyle/>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Gọi khoảng cách nhỏ nhất </a:t>
            </a: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từ một điểm thuộc một lớp</a:t>
            </a: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tới đường phân chia là </a:t>
            </a:r>
            <a:r>
              <a:rPr lang="en-US" sz="2400" i="1" noProof="1">
                <a:solidFill>
                  <a:schemeClr val="tx1"/>
                </a:solidFill>
                <a:latin typeface="Arial" panose="020B0604020202020204" pitchFamily="34" charset="0"/>
                <a:cs typeface="Arial" panose="020B0604020202020204" pitchFamily="34" charset="0"/>
              </a:rPr>
              <a:t>margin</a:t>
            </a:r>
          </a:p>
          <a:p>
            <a:pPr marL="0" indent="0">
              <a:lnSpc>
                <a:spcPct val="150000"/>
              </a:lnSpc>
              <a:buNone/>
            </a:pPr>
            <a:r>
              <a:rPr lang="en-US" sz="2400" i="1" noProof="1">
                <a:solidFill>
                  <a:schemeClr val="tx1"/>
                </a:solidFill>
                <a:latin typeface="Arial" panose="020B0604020202020204" pitchFamily="34" charset="0"/>
                <a:cs typeface="Arial" panose="020B0604020202020204" pitchFamily="34" charset="0"/>
              </a:rPr>
              <a:t>=&gt; cần tìm một siêu phẳng phân chia sao cho margin của 2 lớp là nh</a:t>
            </a:r>
            <a:r>
              <a:rPr lang="vi-VN" sz="2400" i="1" noProof="1">
                <a:solidFill>
                  <a:schemeClr val="tx1"/>
                </a:solidFill>
                <a:latin typeface="Arial" panose="020B0604020202020204" pitchFamily="34" charset="0"/>
                <a:cs typeface="Arial" panose="020B0604020202020204" pitchFamily="34" charset="0"/>
              </a:rPr>
              <a:t>ư</a:t>
            </a:r>
            <a:r>
              <a:rPr lang="en-US" sz="2400" i="1" noProof="1">
                <a:solidFill>
                  <a:schemeClr val="tx1"/>
                </a:solidFill>
                <a:latin typeface="Arial" panose="020B0604020202020204" pitchFamily="34" charset="0"/>
                <a:cs typeface="Arial" panose="020B0604020202020204" pitchFamily="34" charset="0"/>
              </a:rPr>
              <a:t> nhau, và margin đó càng lớn càng tốt</a:t>
            </a:r>
          </a:p>
        </p:txBody>
      </p:sp>
      <p:pic>
        <p:nvPicPr>
          <p:cNvPr id="5" name="Hình ảnh 4">
            <a:extLst>
              <a:ext uri="{FF2B5EF4-FFF2-40B4-BE49-F238E27FC236}">
                <a16:creationId xmlns:a16="http://schemas.microsoft.com/office/drawing/2014/main" id="{E1EF896F-0108-4B57-9A14-D1E1DBC61479}"/>
              </a:ext>
            </a:extLst>
          </p:cNvPr>
          <p:cNvPicPr>
            <a:picLocks noChangeAspect="1"/>
          </p:cNvPicPr>
          <p:nvPr/>
        </p:nvPicPr>
        <p:blipFill>
          <a:blip r:embed="rId3"/>
          <a:stretch>
            <a:fillRect/>
          </a:stretch>
        </p:blipFill>
        <p:spPr>
          <a:xfrm>
            <a:off x="4975668" y="1270000"/>
            <a:ext cx="6562725" cy="2114550"/>
          </a:xfrm>
          <a:prstGeom prst="rect">
            <a:avLst/>
          </a:prstGeom>
        </p:spPr>
      </p:pic>
    </p:spTree>
    <p:extLst>
      <p:ext uri="{BB962C8B-B14F-4D97-AF65-F5344CB8AC3E}">
        <p14:creationId xmlns:p14="http://schemas.microsoft.com/office/powerpoint/2010/main" val="914258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376DA49-B14A-4380-9AB2-72A274D526FE}"/>
              </a:ext>
            </a:extLst>
          </p:cNvPr>
          <p:cNvSpPr>
            <a:spLocks noGrp="1"/>
          </p:cNvSpPr>
          <p:nvPr>
            <p:ph type="title"/>
          </p:nvPr>
        </p:nvSpPr>
        <p:spPr/>
        <p:txBody>
          <a:bodyPr anchor="ctr"/>
          <a:lstStyle/>
          <a:p>
            <a:r>
              <a:rPr lang="en-US" dirty="0">
                <a:solidFill>
                  <a:schemeClr val="tx1"/>
                </a:solidFill>
                <a:latin typeface="Arial" panose="020B0604020202020204" pitchFamily="34" charset="0"/>
                <a:cs typeface="Arial" panose="020B0604020202020204" pitchFamily="34" charset="0"/>
              </a:rPr>
              <a:t>5. </a:t>
            </a:r>
            <a:r>
              <a:rPr lang="en-US" noProof="1">
                <a:solidFill>
                  <a:schemeClr val="tx1"/>
                </a:solidFill>
                <a:latin typeface="Arial" panose="020B0604020202020204" pitchFamily="34" charset="0"/>
                <a:cs typeface="Arial" panose="020B0604020202020204" pitchFamily="34" charset="0"/>
              </a:rPr>
              <a:t>Máy vect</a:t>
            </a:r>
            <a:r>
              <a:rPr lang="vi-VN" dirty="0">
                <a:solidFill>
                  <a:schemeClr val="tx1"/>
                </a:solidFill>
                <a:latin typeface="Arial" panose="020B0604020202020204" pitchFamily="34" charset="0"/>
                <a:cs typeface="Arial" panose="020B0604020202020204" pitchFamily="34" charset="0"/>
              </a:rPr>
              <a:t>ơ</a:t>
            </a:r>
            <a:r>
              <a:rPr lang="en-US" dirty="0">
                <a:solidFill>
                  <a:schemeClr val="tx1"/>
                </a:solidFill>
                <a:latin typeface="Arial" panose="020B0604020202020204" pitchFamily="34" charset="0"/>
                <a:cs typeface="Arial" panose="020B0604020202020204" pitchFamily="34" charset="0"/>
              </a:rPr>
              <a:t> </a:t>
            </a:r>
            <a:r>
              <a:rPr lang="en-US" noProof="1">
                <a:solidFill>
                  <a:schemeClr val="tx1"/>
                </a:solidFill>
                <a:latin typeface="Arial" panose="020B0604020202020204" pitchFamily="34" charset="0"/>
                <a:cs typeface="Arial" panose="020B0604020202020204" pitchFamily="34" charset="0"/>
              </a:rPr>
              <a:t>hỗ trợ</a:t>
            </a:r>
            <a:endParaRPr lang="en-US"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13CEF9E3-C686-4466-8994-D2E284CF839A}"/>
                  </a:ext>
                </a:extLst>
              </p:cNvPr>
              <p:cNvSpPr>
                <a:spLocks noGrp="1"/>
              </p:cNvSpPr>
              <p:nvPr>
                <p:ph idx="1"/>
              </p:nvPr>
            </p:nvSpPr>
            <p:spPr>
              <a:xfrm>
                <a:off x="677334" y="1784096"/>
                <a:ext cx="10181166" cy="4267426"/>
              </a:xfrm>
            </p:spPr>
            <p:txBody>
              <a:bodyPr>
                <a:normAutofit/>
              </a:bodyPr>
              <a:lstStyle/>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Với cặp dữ liệu </a:t>
                </a:r>
                <a14:m>
                  <m:oMath xmlns:m="http://schemas.openxmlformats.org/officeDocument/2006/math">
                    <m:r>
                      <a:rPr lang="en-US" sz="2400" i="1" noProof="1" dirty="0">
                        <a:solidFill>
                          <a:schemeClr val="tx1"/>
                        </a:solidFill>
                        <a:latin typeface="Cambria Math" panose="02040503050406030204" pitchFamily="18" charset="0"/>
                      </a:rPr>
                      <m:t>(</m:t>
                    </m:r>
                    <m:sSub>
                      <m:sSubPr>
                        <m:ctrlPr>
                          <a:rPr lang="en-US" sz="2400" i="1" noProof="1" dirty="0">
                            <a:solidFill>
                              <a:schemeClr val="tx1"/>
                            </a:solidFill>
                            <a:latin typeface="Cambria Math" panose="02040503050406030204" pitchFamily="18" charset="0"/>
                          </a:rPr>
                        </m:ctrlPr>
                      </m:sSubPr>
                      <m:e>
                        <m:r>
                          <a:rPr lang="en-US" sz="2400" i="1" noProof="1" dirty="0">
                            <a:solidFill>
                              <a:schemeClr val="tx1"/>
                            </a:solidFill>
                            <a:latin typeface="Cambria Math" panose="02040503050406030204" pitchFamily="18" charset="0"/>
                          </a:rPr>
                          <m:t>𝑥</m:t>
                        </m:r>
                      </m:e>
                      <m:sub>
                        <m:r>
                          <a:rPr lang="en-US" sz="2400" i="1" noProof="1" dirty="0">
                            <a:solidFill>
                              <a:schemeClr val="tx1"/>
                            </a:solidFill>
                            <a:latin typeface="Cambria Math" panose="02040503050406030204" pitchFamily="18" charset="0"/>
                          </a:rPr>
                          <m:t>𝑛</m:t>
                        </m:r>
                      </m:sub>
                    </m:sSub>
                    <m:r>
                      <a:rPr lang="en-US" sz="2400" i="1" noProof="1" dirty="0">
                        <a:solidFill>
                          <a:schemeClr val="tx1"/>
                        </a:solidFill>
                        <a:latin typeface="Cambria Math" panose="02040503050406030204" pitchFamily="18" charset="0"/>
                      </a:rPr>
                      <m:t>, </m:t>
                    </m:r>
                    <m:sSub>
                      <m:sSubPr>
                        <m:ctrlPr>
                          <a:rPr lang="en-US" sz="2400" i="1" noProof="1" dirty="0">
                            <a:solidFill>
                              <a:schemeClr val="tx1"/>
                            </a:solidFill>
                            <a:latin typeface="Cambria Math" panose="02040503050406030204" pitchFamily="18" charset="0"/>
                          </a:rPr>
                        </m:ctrlPr>
                      </m:sSubPr>
                      <m:e>
                        <m:r>
                          <a:rPr lang="en-US" sz="2400" i="1" noProof="1" dirty="0">
                            <a:solidFill>
                              <a:schemeClr val="tx1"/>
                            </a:solidFill>
                            <a:latin typeface="Cambria Math" panose="02040503050406030204" pitchFamily="18" charset="0"/>
                          </a:rPr>
                          <m:t>𝑦</m:t>
                        </m:r>
                      </m:e>
                      <m:sub>
                        <m:r>
                          <a:rPr lang="en-US" sz="2400" i="1" noProof="1" dirty="0">
                            <a:solidFill>
                              <a:schemeClr val="tx1"/>
                            </a:solidFill>
                            <a:latin typeface="Cambria Math" panose="02040503050406030204" pitchFamily="18" charset="0"/>
                          </a:rPr>
                          <m:t>𝑛</m:t>
                        </m:r>
                      </m:sub>
                    </m:sSub>
                    <m:r>
                      <a:rPr lang="en-US" sz="2400" i="1" noProof="1" dirty="0">
                        <a:solidFill>
                          <a:schemeClr val="tx1"/>
                        </a:solidFill>
                        <a:latin typeface="Cambria Math" panose="02040503050406030204" pitchFamily="18" charset="0"/>
                      </a:rPr>
                      <m:t>)</m:t>
                    </m:r>
                  </m:oMath>
                </a14:m>
                <a:r>
                  <a:rPr lang="en-US" sz="2400" noProof="1">
                    <a:solidFill>
                      <a:schemeClr val="tx1"/>
                    </a:solidFill>
                    <a:latin typeface="Arial" panose="020B0604020202020204" pitchFamily="34" charset="0"/>
                    <a:cs typeface="Arial" panose="020B0604020202020204" pitchFamily="34" charset="0"/>
                  </a:rPr>
                  <a:t> bất kỳ, khoảng </a:t>
                </a: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cách từ</a:t>
                </a:r>
                <a14:m>
                  <m:oMath xmlns:m="http://schemas.openxmlformats.org/officeDocument/2006/math">
                    <m:r>
                      <a:rPr lang="en-US" sz="2400" i="1" noProof="1" dirty="0">
                        <a:solidFill>
                          <a:schemeClr val="tx1"/>
                        </a:solidFill>
                        <a:latin typeface="Cambria Math" panose="02040503050406030204" pitchFamily="18" charset="0"/>
                      </a:rPr>
                      <m:t> </m:t>
                    </m:r>
                    <m:sSub>
                      <m:sSubPr>
                        <m:ctrlPr>
                          <a:rPr lang="en-US" sz="2400" i="1" noProof="1" dirty="0">
                            <a:solidFill>
                              <a:schemeClr val="tx1"/>
                            </a:solidFill>
                            <a:latin typeface="Cambria Math" panose="02040503050406030204" pitchFamily="18" charset="0"/>
                          </a:rPr>
                        </m:ctrlPr>
                      </m:sSubPr>
                      <m:e>
                        <m:r>
                          <a:rPr lang="en-US" sz="2400" i="1" noProof="1" dirty="0">
                            <a:solidFill>
                              <a:schemeClr val="tx1"/>
                            </a:solidFill>
                            <a:latin typeface="Cambria Math" panose="02040503050406030204" pitchFamily="18" charset="0"/>
                          </a:rPr>
                          <m:t>𝑥</m:t>
                        </m:r>
                      </m:e>
                      <m:sub>
                        <m:r>
                          <a:rPr lang="en-US" sz="2400" i="1" noProof="1" dirty="0">
                            <a:solidFill>
                              <a:schemeClr val="tx1"/>
                            </a:solidFill>
                            <a:latin typeface="Cambria Math" panose="02040503050406030204" pitchFamily="18" charset="0"/>
                          </a:rPr>
                          <m:t>𝑛</m:t>
                        </m:r>
                      </m:sub>
                    </m:sSub>
                  </m:oMath>
                </a14:m>
                <a:r>
                  <a:rPr lang="en-US" sz="2400" noProof="1">
                    <a:solidFill>
                      <a:schemeClr val="tx1"/>
                    </a:solidFill>
                    <a:latin typeface="Arial" panose="020B0604020202020204" pitchFamily="34" charset="0"/>
                    <a:cs typeface="Arial" panose="020B0604020202020204" pitchFamily="34" charset="0"/>
                  </a:rPr>
                  <a:t> tới mặt phân chia là  </a:t>
                </a:r>
                <a14:m>
                  <m:oMath xmlns:m="http://schemas.openxmlformats.org/officeDocument/2006/math">
                    <m:f>
                      <m:fPr>
                        <m:ctrlPr>
                          <a:rPr lang="en-US" sz="2400" i="1" noProof="1" dirty="0">
                            <a:solidFill>
                              <a:schemeClr val="tx1"/>
                            </a:solidFill>
                            <a:latin typeface="Cambria Math" panose="02040503050406030204" pitchFamily="18" charset="0"/>
                          </a:rPr>
                        </m:ctrlPr>
                      </m:fPr>
                      <m:num>
                        <m:sSub>
                          <m:sSubPr>
                            <m:ctrlPr>
                              <a:rPr lang="en-US" sz="2400" i="1" noProof="1" dirty="0">
                                <a:solidFill>
                                  <a:schemeClr val="tx1"/>
                                </a:solidFill>
                                <a:latin typeface="Cambria Math" panose="02040503050406030204" pitchFamily="18" charset="0"/>
                              </a:rPr>
                            </m:ctrlPr>
                          </m:sSubPr>
                          <m:e>
                            <m:r>
                              <a:rPr lang="en-US" sz="2400" i="1" noProof="1" dirty="0">
                                <a:solidFill>
                                  <a:schemeClr val="tx1"/>
                                </a:solidFill>
                                <a:latin typeface="Cambria Math" panose="02040503050406030204" pitchFamily="18" charset="0"/>
                              </a:rPr>
                              <m:t>𝑦</m:t>
                            </m:r>
                          </m:e>
                          <m:sub>
                            <m:r>
                              <a:rPr lang="en-US" sz="2400" i="1" noProof="1" dirty="0">
                                <a:solidFill>
                                  <a:schemeClr val="tx1"/>
                                </a:solidFill>
                                <a:latin typeface="Cambria Math" panose="02040503050406030204" pitchFamily="18" charset="0"/>
                              </a:rPr>
                              <m:t>𝑛</m:t>
                            </m:r>
                          </m:sub>
                        </m:sSub>
                        <m:r>
                          <a:rPr lang="en-US" sz="2400" i="1" noProof="1" dirty="0">
                            <a:solidFill>
                              <a:schemeClr val="tx1"/>
                            </a:solidFill>
                            <a:latin typeface="Cambria Math" panose="02040503050406030204" pitchFamily="18" charset="0"/>
                          </a:rPr>
                          <m:t>(</m:t>
                        </m:r>
                        <m:sSup>
                          <m:sSupPr>
                            <m:ctrlPr>
                              <a:rPr lang="en-US" sz="2400" i="1" noProof="1" dirty="0">
                                <a:solidFill>
                                  <a:schemeClr val="tx1"/>
                                </a:solidFill>
                                <a:latin typeface="Cambria Math" panose="02040503050406030204" pitchFamily="18" charset="0"/>
                              </a:rPr>
                            </m:ctrlPr>
                          </m:sSupPr>
                          <m:e>
                            <m:r>
                              <a:rPr lang="en-US" sz="2400" i="1" noProof="1" dirty="0">
                                <a:solidFill>
                                  <a:schemeClr val="tx1"/>
                                </a:solidFill>
                                <a:latin typeface="Cambria Math" panose="02040503050406030204" pitchFamily="18" charset="0"/>
                              </a:rPr>
                              <m:t>𝑤</m:t>
                            </m:r>
                          </m:e>
                          <m:sup>
                            <m:r>
                              <a:rPr lang="en-US" sz="2400" i="1" noProof="1" dirty="0">
                                <a:solidFill>
                                  <a:schemeClr val="tx1"/>
                                </a:solidFill>
                                <a:latin typeface="Cambria Math" panose="02040503050406030204" pitchFamily="18" charset="0"/>
                              </a:rPr>
                              <m:t>𝑇</m:t>
                            </m:r>
                          </m:sup>
                        </m:sSup>
                        <m:sSub>
                          <m:sSubPr>
                            <m:ctrlPr>
                              <a:rPr lang="en-US" sz="2400" i="1" noProof="1" dirty="0">
                                <a:solidFill>
                                  <a:schemeClr val="tx1"/>
                                </a:solidFill>
                                <a:latin typeface="Cambria Math" panose="02040503050406030204" pitchFamily="18" charset="0"/>
                              </a:rPr>
                            </m:ctrlPr>
                          </m:sSubPr>
                          <m:e>
                            <m:r>
                              <a:rPr lang="en-US" sz="2400" i="1" noProof="1" dirty="0">
                                <a:solidFill>
                                  <a:schemeClr val="tx1"/>
                                </a:solidFill>
                                <a:latin typeface="Cambria Math" panose="02040503050406030204" pitchFamily="18" charset="0"/>
                              </a:rPr>
                              <m:t>𝑥</m:t>
                            </m:r>
                          </m:e>
                          <m:sub>
                            <m:r>
                              <a:rPr lang="en-US" sz="2400" i="1" noProof="1" dirty="0">
                                <a:solidFill>
                                  <a:schemeClr val="tx1"/>
                                </a:solidFill>
                                <a:latin typeface="Cambria Math" panose="02040503050406030204" pitchFamily="18" charset="0"/>
                              </a:rPr>
                              <m:t>𝑛</m:t>
                            </m:r>
                          </m:sub>
                        </m:sSub>
                        <m:r>
                          <a:rPr lang="en-US" sz="2400" i="1" noProof="1" dirty="0">
                            <a:solidFill>
                              <a:schemeClr val="tx1"/>
                            </a:solidFill>
                            <a:latin typeface="Cambria Math" panose="02040503050406030204" pitchFamily="18" charset="0"/>
                          </a:rPr>
                          <m:t>+</m:t>
                        </m:r>
                        <m:r>
                          <a:rPr lang="en-US" sz="2400" i="1" noProof="1" dirty="0">
                            <a:solidFill>
                              <a:schemeClr val="tx1"/>
                            </a:solidFill>
                            <a:latin typeface="Cambria Math" panose="02040503050406030204" pitchFamily="18" charset="0"/>
                          </a:rPr>
                          <m:t>𝑏</m:t>
                        </m:r>
                        <m:r>
                          <a:rPr lang="en-US" sz="2400" i="1" noProof="1" dirty="0">
                            <a:solidFill>
                              <a:schemeClr val="tx1"/>
                            </a:solidFill>
                            <a:latin typeface="Cambria Math" panose="02040503050406030204" pitchFamily="18" charset="0"/>
                          </a:rPr>
                          <m:t>)</m:t>
                        </m:r>
                      </m:num>
                      <m:den>
                        <m:sSub>
                          <m:sSubPr>
                            <m:ctrlPr>
                              <a:rPr lang="en-US" sz="2400" b="0" i="1" noProof="1" dirty="0" smtClean="0">
                                <a:solidFill>
                                  <a:schemeClr val="tx1"/>
                                </a:solidFill>
                                <a:latin typeface="Cambria Math" panose="02040503050406030204" pitchFamily="18" charset="0"/>
                              </a:rPr>
                            </m:ctrlPr>
                          </m:sSubPr>
                          <m:e>
                            <m:d>
                              <m:dPr>
                                <m:begChr m:val="‖"/>
                                <m:endChr m:val="‖"/>
                                <m:ctrlPr>
                                  <a:rPr lang="en-US" sz="2400" i="1" noProof="1" dirty="0">
                                    <a:solidFill>
                                      <a:schemeClr val="tx1"/>
                                    </a:solidFill>
                                    <a:latin typeface="Cambria Math" panose="02040503050406030204" pitchFamily="18" charset="0"/>
                                  </a:rPr>
                                </m:ctrlPr>
                              </m:dPr>
                              <m:e>
                                <m:r>
                                  <a:rPr lang="en-US" sz="2400" i="1" noProof="1" dirty="0">
                                    <a:solidFill>
                                      <a:schemeClr val="tx1"/>
                                    </a:solidFill>
                                    <a:latin typeface="Cambria Math" panose="02040503050406030204" pitchFamily="18" charset="0"/>
                                  </a:rPr>
                                  <m:t>𝑤</m:t>
                                </m:r>
                              </m:e>
                            </m:d>
                          </m:e>
                          <m:sub>
                            <m:r>
                              <a:rPr lang="en-US" sz="2400" b="0" i="1" noProof="1" dirty="0" smtClean="0">
                                <a:solidFill>
                                  <a:schemeClr val="tx1"/>
                                </a:solidFill>
                                <a:latin typeface="Cambria Math" panose="02040503050406030204" pitchFamily="18" charset="0"/>
                              </a:rPr>
                              <m:t>2</m:t>
                            </m:r>
                          </m:sub>
                        </m:sSub>
                      </m:den>
                    </m:f>
                  </m:oMath>
                </a14:m>
                <a:r>
                  <a:rPr lang="en-US" sz="2400" noProof="1">
                    <a:solidFill>
                      <a:schemeClr val="tx1"/>
                    </a:solidFill>
                    <a:latin typeface="Arial" panose="020B0604020202020204" pitchFamily="34" charset="0"/>
                    <a:cs typeface="Arial" panose="020B0604020202020204" pitchFamily="34" charset="0"/>
                  </a:rPr>
                  <a:t> </a:t>
                </a:r>
              </a:p>
              <a:p>
                <a:pPr marL="0" indent="0">
                  <a:lnSpc>
                    <a:spcPct val="150000"/>
                  </a:lnSpc>
                  <a:buNone/>
                </a:pPr>
                <a14:m>
                  <m:oMathPara xmlns:m="http://schemas.openxmlformats.org/officeDocument/2006/math">
                    <m:oMathParaPr>
                      <m:jc m:val="centerGroup"/>
                    </m:oMathParaPr>
                    <m:oMath xmlns:m="http://schemas.openxmlformats.org/officeDocument/2006/math">
                      <m:r>
                        <a:rPr lang="en-US" sz="2400" b="0" i="1" smtClean="0">
                          <a:solidFill>
                            <a:schemeClr val="tx1"/>
                          </a:solidFill>
                          <a:latin typeface="Cambria Math" panose="02040503050406030204" pitchFamily="18" charset="0"/>
                        </a:rPr>
                        <m:t>𝑚𝑎𝑟𝑔𝑖𝑛</m:t>
                      </m:r>
                      <m:r>
                        <a:rPr lang="en-US" sz="2400" i="1">
                          <a:solidFill>
                            <a:schemeClr val="tx1"/>
                          </a:solidFill>
                          <a:latin typeface="Cambria Math" panose="02040503050406030204" pitchFamily="18" charset="0"/>
                        </a:rPr>
                        <m:t>= </m:t>
                      </m:r>
                      <m:func>
                        <m:funcPr>
                          <m:ctrlPr>
                            <a:rPr lang="en-US" sz="2400" i="1">
                              <a:solidFill>
                                <a:schemeClr val="tx1"/>
                              </a:solidFill>
                              <a:latin typeface="Cambria Math" panose="02040503050406030204" pitchFamily="18" charset="0"/>
                            </a:rPr>
                          </m:ctrlPr>
                        </m:funcPr>
                        <m:fName>
                          <m:limLow>
                            <m:limLowPr>
                              <m:ctrlPr>
                                <a:rPr lang="en-US" sz="2400" i="1">
                                  <a:solidFill>
                                    <a:schemeClr val="tx1"/>
                                  </a:solidFill>
                                  <a:latin typeface="Cambria Math" panose="02040503050406030204" pitchFamily="18" charset="0"/>
                                </a:rPr>
                              </m:ctrlPr>
                            </m:limLowPr>
                            <m:e>
                              <m:r>
                                <m:rPr>
                                  <m:sty m:val="p"/>
                                </m:rPr>
                                <a:rPr lang="en-US" sz="2400">
                                  <a:solidFill>
                                    <a:schemeClr val="tx1"/>
                                  </a:solidFill>
                                  <a:latin typeface="Cambria Math" panose="02040503050406030204" pitchFamily="18" charset="0"/>
                                </a:rPr>
                                <m:t>min</m:t>
                              </m:r>
                            </m:e>
                            <m:lim>
                              <m:r>
                                <a:rPr lang="en-US" sz="2400" i="1">
                                  <a:solidFill>
                                    <a:schemeClr val="tx1"/>
                                  </a:solidFill>
                                  <a:latin typeface="Cambria Math" panose="02040503050406030204" pitchFamily="18" charset="0"/>
                                </a:rPr>
                                <m:t>𝑛</m:t>
                              </m:r>
                            </m:lim>
                          </m:limLow>
                        </m:fName>
                        <m:e>
                          <m:f>
                            <m:fPr>
                              <m:ctrlPr>
                                <a:rPr lang="en-US" sz="2400" i="1">
                                  <a:solidFill>
                                    <a:schemeClr val="tx1"/>
                                  </a:solidFill>
                                  <a:latin typeface="Cambria Math" panose="02040503050406030204" pitchFamily="18" charset="0"/>
                                </a:rPr>
                              </m:ctrlPr>
                            </m:fPr>
                            <m:num>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𝑛</m:t>
                                  </m:r>
                                </m:sub>
                              </m:sSub>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𝑤</m:t>
                                  </m:r>
                                </m:e>
                                <m:sup>
                                  <m:r>
                                    <a:rPr lang="en-US" sz="2400" i="1">
                                      <a:solidFill>
                                        <a:schemeClr val="tx1"/>
                                      </a:solidFill>
                                      <a:latin typeface="Cambria Math" panose="02040503050406030204" pitchFamily="18" charset="0"/>
                                    </a:rPr>
                                    <m:t>𝑇</m:t>
                                  </m:r>
                                </m:sup>
                              </m:s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𝑛</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𝑏</m:t>
                              </m:r>
                              <m:r>
                                <a:rPr lang="en-US" sz="2400" i="1">
                                  <a:solidFill>
                                    <a:schemeClr val="tx1"/>
                                  </a:solidFill>
                                  <a:latin typeface="Cambria Math" panose="02040503050406030204" pitchFamily="18" charset="0"/>
                                </a:rPr>
                                <m:t>)</m:t>
                              </m:r>
                            </m:num>
                            <m:den>
                              <m:sSub>
                                <m:sSubPr>
                                  <m:ctrlPr>
                                    <a:rPr lang="en-US" sz="2400" i="1" noProof="1" dirty="0">
                                      <a:solidFill>
                                        <a:schemeClr val="tx1"/>
                                      </a:solidFill>
                                      <a:latin typeface="Cambria Math" panose="02040503050406030204" pitchFamily="18" charset="0"/>
                                    </a:rPr>
                                  </m:ctrlPr>
                                </m:sSubPr>
                                <m:e>
                                  <m:d>
                                    <m:dPr>
                                      <m:begChr m:val="‖"/>
                                      <m:endChr m:val="‖"/>
                                      <m:ctrlPr>
                                        <a:rPr lang="en-US" sz="2400" i="1" noProof="1" dirty="0">
                                          <a:solidFill>
                                            <a:schemeClr val="tx1"/>
                                          </a:solidFill>
                                          <a:latin typeface="Cambria Math" panose="02040503050406030204" pitchFamily="18" charset="0"/>
                                        </a:rPr>
                                      </m:ctrlPr>
                                    </m:dPr>
                                    <m:e>
                                      <m:r>
                                        <a:rPr lang="en-US" sz="2400" i="1" noProof="1" dirty="0">
                                          <a:solidFill>
                                            <a:schemeClr val="tx1"/>
                                          </a:solidFill>
                                          <a:latin typeface="Cambria Math" panose="02040503050406030204" pitchFamily="18" charset="0"/>
                                        </a:rPr>
                                        <m:t>𝑤</m:t>
                                      </m:r>
                                    </m:e>
                                  </m:d>
                                </m:e>
                                <m:sub>
                                  <m:r>
                                    <a:rPr lang="en-US" sz="2400" i="1" noProof="1" dirty="0">
                                      <a:solidFill>
                                        <a:schemeClr val="tx1"/>
                                      </a:solidFill>
                                      <a:latin typeface="Cambria Math" panose="02040503050406030204" pitchFamily="18" charset="0"/>
                                    </a:rPr>
                                    <m:t>2</m:t>
                                  </m:r>
                                </m:sub>
                              </m:sSub>
                            </m:den>
                          </m:f>
                        </m:e>
                      </m:func>
                    </m:oMath>
                  </m:oMathPara>
                </a14:m>
                <a:endParaRPr lang="en-US" sz="2400" dirty="0"/>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sz="2400" i="1" smtClean="0">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𝑤</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𝑏</m:t>
                          </m:r>
                        </m:e>
                      </m:d>
                      <m:r>
                        <a:rPr lang="en-US" sz="2400" i="1">
                          <a:solidFill>
                            <a:schemeClr val="tx1"/>
                          </a:solidFill>
                          <a:latin typeface="Cambria Math" panose="02040503050406030204" pitchFamily="18" charset="0"/>
                        </a:rPr>
                        <m:t>=</m:t>
                      </m:r>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arg</m:t>
                          </m:r>
                        </m:fName>
                        <m:e>
                          <m:func>
                            <m:funcPr>
                              <m:ctrlPr>
                                <a:rPr lang="en-US" sz="2400" i="1">
                                  <a:solidFill>
                                    <a:schemeClr val="tx1"/>
                                  </a:solidFill>
                                  <a:latin typeface="Cambria Math" panose="02040503050406030204" pitchFamily="18" charset="0"/>
                                </a:rPr>
                              </m:ctrlPr>
                            </m:funcPr>
                            <m:fName>
                              <m:limLow>
                                <m:limLowPr>
                                  <m:ctrlPr>
                                    <a:rPr lang="en-US" sz="2400" i="1">
                                      <a:solidFill>
                                        <a:schemeClr val="tx1"/>
                                      </a:solidFill>
                                      <a:latin typeface="Cambria Math" panose="02040503050406030204" pitchFamily="18" charset="0"/>
                                    </a:rPr>
                                  </m:ctrlPr>
                                </m:limLowPr>
                                <m:e>
                                  <m:r>
                                    <m:rPr>
                                      <m:sty m:val="p"/>
                                    </m:rPr>
                                    <a:rPr lang="en-US" sz="2400">
                                      <a:solidFill>
                                        <a:schemeClr val="tx1"/>
                                      </a:solidFill>
                                      <a:latin typeface="Cambria Math" panose="02040503050406030204" pitchFamily="18" charset="0"/>
                                    </a:rPr>
                                    <m:t>max</m:t>
                                  </m:r>
                                </m:e>
                                <m:lim>
                                  <m:r>
                                    <a:rPr lang="en-US" sz="2400" i="1">
                                      <a:solidFill>
                                        <a:schemeClr val="tx1"/>
                                      </a:solidFill>
                                      <a:latin typeface="Cambria Math" panose="02040503050406030204" pitchFamily="18" charset="0"/>
                                    </a:rPr>
                                    <m:t>𝑤</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𝑏</m:t>
                                  </m:r>
                                </m:lim>
                              </m:limLow>
                            </m:fName>
                            <m:e>
                              <m:d>
                                <m:dPr>
                                  <m:begChr m:val="{"/>
                                  <m:endChr m:val="}"/>
                                  <m:ctrlPr>
                                    <a:rPr lang="en-US" sz="2400" i="1">
                                      <a:solidFill>
                                        <a:schemeClr val="tx1"/>
                                      </a:solidFill>
                                      <a:latin typeface="Cambria Math" panose="02040503050406030204" pitchFamily="18" charset="0"/>
                                    </a:rPr>
                                  </m:ctrlPr>
                                </m:dPr>
                                <m:e>
                                  <m:func>
                                    <m:funcPr>
                                      <m:ctrlPr>
                                        <a:rPr lang="en-US" sz="2400" i="1">
                                          <a:solidFill>
                                            <a:schemeClr val="tx1"/>
                                          </a:solidFill>
                                          <a:latin typeface="Cambria Math" panose="02040503050406030204" pitchFamily="18" charset="0"/>
                                        </a:rPr>
                                      </m:ctrlPr>
                                    </m:funcPr>
                                    <m:fName>
                                      <m:limLow>
                                        <m:limLowPr>
                                          <m:ctrlPr>
                                            <a:rPr lang="en-US" sz="2400" i="1">
                                              <a:solidFill>
                                                <a:schemeClr val="tx1"/>
                                              </a:solidFill>
                                              <a:latin typeface="Cambria Math" panose="02040503050406030204" pitchFamily="18" charset="0"/>
                                            </a:rPr>
                                          </m:ctrlPr>
                                        </m:limLowPr>
                                        <m:e>
                                          <m:r>
                                            <m:rPr>
                                              <m:sty m:val="p"/>
                                            </m:rPr>
                                            <a:rPr lang="en-US" sz="2400">
                                              <a:solidFill>
                                                <a:schemeClr val="tx1"/>
                                              </a:solidFill>
                                              <a:latin typeface="Cambria Math" panose="02040503050406030204" pitchFamily="18" charset="0"/>
                                            </a:rPr>
                                            <m:t>min</m:t>
                                          </m:r>
                                        </m:e>
                                        <m:lim>
                                          <m:r>
                                            <a:rPr lang="en-US" sz="2400" i="1">
                                              <a:solidFill>
                                                <a:schemeClr val="tx1"/>
                                              </a:solidFill>
                                              <a:latin typeface="Cambria Math" panose="02040503050406030204" pitchFamily="18" charset="0"/>
                                            </a:rPr>
                                            <m:t>𝑛</m:t>
                                          </m:r>
                                        </m:lim>
                                      </m:limLow>
                                    </m:fName>
                                    <m:e>
                                      <m:f>
                                        <m:fPr>
                                          <m:ctrlPr>
                                            <a:rPr lang="en-US" sz="2400" i="1">
                                              <a:solidFill>
                                                <a:schemeClr val="tx1"/>
                                              </a:solidFill>
                                              <a:latin typeface="Cambria Math" panose="02040503050406030204" pitchFamily="18" charset="0"/>
                                            </a:rPr>
                                          </m:ctrlPr>
                                        </m:fPr>
                                        <m:num>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𝑛</m:t>
                                              </m:r>
                                            </m:sub>
                                          </m:sSub>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𝑤</m:t>
                                              </m:r>
                                            </m:e>
                                            <m:sup>
                                              <m:r>
                                                <a:rPr lang="en-US" sz="2400" i="1">
                                                  <a:solidFill>
                                                    <a:schemeClr val="tx1"/>
                                                  </a:solidFill>
                                                  <a:latin typeface="Cambria Math" panose="02040503050406030204" pitchFamily="18" charset="0"/>
                                                </a:rPr>
                                                <m:t>𝑇</m:t>
                                              </m:r>
                                            </m:sup>
                                          </m:s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𝑛</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𝑏</m:t>
                                          </m:r>
                                          <m:r>
                                            <a:rPr lang="en-US" sz="2400" i="1">
                                              <a:solidFill>
                                                <a:schemeClr val="tx1"/>
                                              </a:solidFill>
                                              <a:latin typeface="Cambria Math" panose="02040503050406030204" pitchFamily="18" charset="0"/>
                                            </a:rPr>
                                            <m:t>)</m:t>
                                          </m:r>
                                        </m:num>
                                        <m:den>
                                          <m:sSub>
                                            <m:sSubPr>
                                              <m:ctrlPr>
                                                <a:rPr lang="en-US" sz="2400" i="1" noProof="1" dirty="0">
                                                  <a:solidFill>
                                                    <a:schemeClr val="tx1"/>
                                                  </a:solidFill>
                                                  <a:latin typeface="Cambria Math" panose="02040503050406030204" pitchFamily="18" charset="0"/>
                                                </a:rPr>
                                              </m:ctrlPr>
                                            </m:sSubPr>
                                            <m:e>
                                              <m:d>
                                                <m:dPr>
                                                  <m:begChr m:val="‖"/>
                                                  <m:endChr m:val="‖"/>
                                                  <m:ctrlPr>
                                                    <a:rPr lang="en-US" sz="2400" i="1" noProof="1" dirty="0">
                                                      <a:solidFill>
                                                        <a:schemeClr val="tx1"/>
                                                      </a:solidFill>
                                                      <a:latin typeface="Cambria Math" panose="02040503050406030204" pitchFamily="18" charset="0"/>
                                                    </a:rPr>
                                                  </m:ctrlPr>
                                                </m:dPr>
                                                <m:e>
                                                  <m:r>
                                                    <a:rPr lang="en-US" sz="2400" i="1" noProof="1" dirty="0">
                                                      <a:solidFill>
                                                        <a:schemeClr val="tx1"/>
                                                      </a:solidFill>
                                                      <a:latin typeface="Cambria Math" panose="02040503050406030204" pitchFamily="18" charset="0"/>
                                                    </a:rPr>
                                                    <m:t>𝑤</m:t>
                                                  </m:r>
                                                </m:e>
                                              </m:d>
                                            </m:e>
                                            <m:sub>
                                              <m:r>
                                                <a:rPr lang="en-US" sz="2400" i="1" noProof="1" dirty="0">
                                                  <a:solidFill>
                                                    <a:schemeClr val="tx1"/>
                                                  </a:solidFill>
                                                  <a:latin typeface="Cambria Math" panose="02040503050406030204" pitchFamily="18" charset="0"/>
                                                </a:rPr>
                                                <m:t>2</m:t>
                                              </m:r>
                                            </m:sub>
                                          </m:sSub>
                                        </m:den>
                                      </m:f>
                                    </m:e>
                                  </m:func>
                                </m:e>
                              </m:d>
                            </m:e>
                          </m:func>
                        </m:e>
                      </m:func>
                      <m:r>
                        <a:rPr lang="en-US" sz="2400" i="1">
                          <a:solidFill>
                            <a:schemeClr val="tx1"/>
                          </a:solidFill>
                          <a:latin typeface="Cambria Math" panose="02040503050406030204" pitchFamily="18" charset="0"/>
                        </a:rPr>
                        <m:t>=</m:t>
                      </m:r>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arg</m:t>
                          </m:r>
                        </m:fName>
                        <m:e>
                          <m:func>
                            <m:funcPr>
                              <m:ctrlPr>
                                <a:rPr lang="en-US" sz="2400" i="1">
                                  <a:solidFill>
                                    <a:schemeClr val="tx1"/>
                                  </a:solidFill>
                                  <a:latin typeface="Cambria Math" panose="02040503050406030204" pitchFamily="18" charset="0"/>
                                </a:rPr>
                              </m:ctrlPr>
                            </m:funcPr>
                            <m:fName>
                              <m:limLow>
                                <m:limLowPr>
                                  <m:ctrlPr>
                                    <a:rPr lang="en-US" sz="2400" i="1">
                                      <a:solidFill>
                                        <a:schemeClr val="tx1"/>
                                      </a:solidFill>
                                      <a:latin typeface="Cambria Math" panose="02040503050406030204" pitchFamily="18" charset="0"/>
                                    </a:rPr>
                                  </m:ctrlPr>
                                </m:limLowPr>
                                <m:e>
                                  <m:r>
                                    <m:rPr>
                                      <m:sty m:val="p"/>
                                    </m:rPr>
                                    <a:rPr lang="en-US" sz="2400">
                                      <a:solidFill>
                                        <a:schemeClr val="tx1"/>
                                      </a:solidFill>
                                      <a:latin typeface="Cambria Math" panose="02040503050406030204" pitchFamily="18" charset="0"/>
                                    </a:rPr>
                                    <m:t>max</m:t>
                                  </m:r>
                                </m:e>
                                <m:lim>
                                  <m:r>
                                    <a:rPr lang="en-US" sz="2400" i="1">
                                      <a:solidFill>
                                        <a:schemeClr val="tx1"/>
                                      </a:solidFill>
                                      <a:latin typeface="Cambria Math" panose="02040503050406030204" pitchFamily="18" charset="0"/>
                                    </a:rPr>
                                    <m:t>𝑤</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𝑏</m:t>
                                  </m:r>
                                </m:lim>
                              </m:limLow>
                            </m:fName>
                            <m:e>
                              <m:d>
                                <m:dPr>
                                  <m:begChr m:val="{"/>
                                  <m:endChr m:val="}"/>
                                  <m:ctrlPr>
                                    <a:rPr lang="en-US" sz="2400" i="1">
                                      <a:solidFill>
                                        <a:schemeClr val="tx1"/>
                                      </a:solidFill>
                                      <a:latin typeface="Cambria Math" panose="02040503050406030204" pitchFamily="18" charset="0"/>
                                    </a:rPr>
                                  </m:ctrlPr>
                                </m:dPr>
                                <m:e>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sSub>
                                        <m:sSubPr>
                                          <m:ctrlPr>
                                            <a:rPr lang="en-US" sz="2400" i="1" noProof="1" dirty="0">
                                              <a:solidFill>
                                                <a:schemeClr val="tx1"/>
                                              </a:solidFill>
                                              <a:latin typeface="Cambria Math" panose="02040503050406030204" pitchFamily="18" charset="0"/>
                                            </a:rPr>
                                          </m:ctrlPr>
                                        </m:sSubPr>
                                        <m:e>
                                          <m:d>
                                            <m:dPr>
                                              <m:begChr m:val="‖"/>
                                              <m:endChr m:val="‖"/>
                                              <m:ctrlPr>
                                                <a:rPr lang="en-US" sz="2400" i="1" noProof="1" dirty="0">
                                                  <a:solidFill>
                                                    <a:schemeClr val="tx1"/>
                                                  </a:solidFill>
                                                  <a:latin typeface="Cambria Math" panose="02040503050406030204" pitchFamily="18" charset="0"/>
                                                </a:rPr>
                                              </m:ctrlPr>
                                            </m:dPr>
                                            <m:e>
                                              <m:r>
                                                <a:rPr lang="en-US" sz="2400" i="1" noProof="1" dirty="0">
                                                  <a:solidFill>
                                                    <a:schemeClr val="tx1"/>
                                                  </a:solidFill>
                                                  <a:latin typeface="Cambria Math" panose="02040503050406030204" pitchFamily="18" charset="0"/>
                                                </a:rPr>
                                                <m:t>𝑤</m:t>
                                              </m:r>
                                            </m:e>
                                          </m:d>
                                        </m:e>
                                        <m:sub>
                                          <m:r>
                                            <a:rPr lang="en-US" sz="2400" i="1" noProof="1" dirty="0">
                                              <a:solidFill>
                                                <a:schemeClr val="tx1"/>
                                              </a:solidFill>
                                              <a:latin typeface="Cambria Math" panose="02040503050406030204" pitchFamily="18" charset="0"/>
                                            </a:rPr>
                                            <m:t>2</m:t>
                                          </m:r>
                                        </m:sub>
                                      </m:sSub>
                                    </m:den>
                                  </m:f>
                                  <m:func>
                                    <m:funcPr>
                                      <m:ctrlPr>
                                        <a:rPr lang="en-US" sz="2400" i="1">
                                          <a:solidFill>
                                            <a:schemeClr val="tx1"/>
                                          </a:solidFill>
                                          <a:latin typeface="Cambria Math" panose="02040503050406030204" pitchFamily="18" charset="0"/>
                                        </a:rPr>
                                      </m:ctrlPr>
                                    </m:funcPr>
                                    <m:fName>
                                      <m:limLow>
                                        <m:limLowPr>
                                          <m:ctrlPr>
                                            <a:rPr lang="en-US" sz="2400" i="1">
                                              <a:solidFill>
                                                <a:schemeClr val="tx1"/>
                                              </a:solidFill>
                                              <a:latin typeface="Cambria Math" panose="02040503050406030204" pitchFamily="18" charset="0"/>
                                            </a:rPr>
                                          </m:ctrlPr>
                                        </m:limLowPr>
                                        <m:e>
                                          <m:r>
                                            <m:rPr>
                                              <m:sty m:val="p"/>
                                            </m:rPr>
                                            <a:rPr lang="en-US" sz="2400">
                                              <a:solidFill>
                                                <a:schemeClr val="tx1"/>
                                              </a:solidFill>
                                              <a:latin typeface="Cambria Math" panose="02040503050406030204" pitchFamily="18" charset="0"/>
                                            </a:rPr>
                                            <m:t>min</m:t>
                                          </m:r>
                                        </m:e>
                                        <m:lim>
                                          <m:r>
                                            <a:rPr lang="en-US" sz="2400" i="1">
                                              <a:solidFill>
                                                <a:schemeClr val="tx1"/>
                                              </a:solidFill>
                                              <a:latin typeface="Cambria Math" panose="02040503050406030204" pitchFamily="18" charset="0"/>
                                            </a:rPr>
                                            <m:t>𝑛</m:t>
                                          </m:r>
                                        </m:lim>
                                      </m:limLow>
                                    </m:fName>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𝑦</m:t>
                                          </m:r>
                                        </m:e>
                                        <m:sub>
                                          <m:r>
                                            <a:rPr lang="en-US" sz="2400" i="1">
                                              <a:solidFill>
                                                <a:schemeClr val="tx1"/>
                                              </a:solidFill>
                                              <a:latin typeface="Cambria Math" panose="02040503050406030204" pitchFamily="18" charset="0"/>
                                            </a:rPr>
                                            <m:t>𝑛</m:t>
                                          </m:r>
                                        </m:sub>
                                      </m:sSub>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𝑤</m:t>
                                          </m:r>
                                        </m:e>
                                        <m:sup>
                                          <m:r>
                                            <a:rPr lang="en-US" sz="2400" i="1">
                                              <a:solidFill>
                                                <a:schemeClr val="tx1"/>
                                              </a:solidFill>
                                              <a:latin typeface="Cambria Math" panose="02040503050406030204" pitchFamily="18" charset="0"/>
                                            </a:rPr>
                                            <m:t>𝑇</m:t>
                                          </m:r>
                                        </m:sup>
                                      </m:sSup>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𝑛</m:t>
                                          </m:r>
                                        </m:sub>
                                      </m:sSub>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𝑏</m:t>
                                      </m:r>
                                      <m:r>
                                        <a:rPr lang="en-US" sz="2400" i="1">
                                          <a:solidFill>
                                            <a:schemeClr val="tx1"/>
                                          </a:solidFill>
                                          <a:latin typeface="Cambria Math" panose="02040503050406030204" pitchFamily="18" charset="0"/>
                                        </a:rPr>
                                        <m:t>)</m:t>
                                      </m:r>
                                    </m:e>
                                  </m:func>
                                </m:e>
                              </m:d>
                            </m:e>
                          </m:func>
                        </m:e>
                      </m:func>
                    </m:oMath>
                  </m:oMathPara>
                </a14:m>
                <a:endParaRPr lang="en-US" sz="2400" noProof="1">
                  <a:solidFill>
                    <a:schemeClr val="tx1"/>
                  </a:solidFill>
                  <a:latin typeface="Arial" panose="020B0604020202020204" pitchFamily="34" charset="0"/>
                  <a:cs typeface="Arial" panose="020B0604020202020204" pitchFamily="34" charset="0"/>
                </a:endParaRPr>
              </a:p>
            </p:txBody>
          </p:sp>
        </mc:Choice>
        <mc:Fallback xmlns="">
          <p:sp>
            <p:nvSpPr>
              <p:cNvPr id="3" name="Chỗ dành sẵn cho Nội dung 2">
                <a:extLst>
                  <a:ext uri="{FF2B5EF4-FFF2-40B4-BE49-F238E27FC236}">
                    <a16:creationId xmlns:a16="http://schemas.microsoft.com/office/drawing/2014/main" id="{13CEF9E3-C686-4466-8994-D2E284CF839A}"/>
                  </a:ext>
                </a:extLst>
              </p:cNvPr>
              <p:cNvSpPr>
                <a:spLocks noGrp="1" noRot="1" noChangeAspect="1" noMove="1" noResize="1" noEditPoints="1" noAdjustHandles="1" noChangeArrowheads="1" noChangeShapeType="1" noTextEdit="1"/>
              </p:cNvSpPr>
              <p:nvPr>
                <p:ph idx="1"/>
              </p:nvPr>
            </p:nvSpPr>
            <p:spPr>
              <a:xfrm>
                <a:off x="677334" y="1784096"/>
                <a:ext cx="10181166" cy="4267426"/>
              </a:xfrm>
              <a:blipFill>
                <a:blip r:embed="rId3"/>
                <a:stretch>
                  <a:fillRect l="-898"/>
                </a:stretch>
              </a:blipFill>
            </p:spPr>
            <p:txBody>
              <a:bodyPr/>
              <a:lstStyle/>
              <a:p>
                <a:r>
                  <a:rPr lang="en-US">
                    <a:noFill/>
                  </a:rPr>
                  <a:t> </a:t>
                </a:r>
              </a:p>
            </p:txBody>
          </p:sp>
        </mc:Fallback>
      </mc:AlternateContent>
      <p:pic>
        <p:nvPicPr>
          <p:cNvPr id="4" name="Hình ảnh 3">
            <a:extLst>
              <a:ext uri="{FF2B5EF4-FFF2-40B4-BE49-F238E27FC236}">
                <a16:creationId xmlns:a16="http://schemas.microsoft.com/office/drawing/2014/main" id="{3511084D-E6C7-4BB3-8184-98BD9639FFE0}"/>
              </a:ext>
            </a:extLst>
          </p:cNvPr>
          <p:cNvPicPr>
            <a:picLocks noChangeAspect="1"/>
          </p:cNvPicPr>
          <p:nvPr/>
        </p:nvPicPr>
        <p:blipFill>
          <a:blip r:embed="rId4"/>
          <a:stretch>
            <a:fillRect/>
          </a:stretch>
        </p:blipFill>
        <p:spPr>
          <a:xfrm>
            <a:off x="7028307" y="806478"/>
            <a:ext cx="4133850" cy="2752725"/>
          </a:xfrm>
          <a:prstGeom prst="rect">
            <a:avLst/>
          </a:prstGeom>
        </p:spPr>
      </p:pic>
    </p:spTree>
    <p:extLst>
      <p:ext uri="{BB962C8B-B14F-4D97-AF65-F5344CB8AC3E}">
        <p14:creationId xmlns:p14="http://schemas.microsoft.com/office/powerpoint/2010/main" val="779633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E668FCA-6ACB-4E53-9490-BAB5A6D4AC3E}"/>
              </a:ext>
            </a:extLst>
          </p:cNvPr>
          <p:cNvSpPr>
            <a:spLocks noGrp="1"/>
          </p:cNvSpPr>
          <p:nvPr>
            <p:ph type="title"/>
          </p:nvPr>
        </p:nvSpPr>
        <p:spPr/>
        <p:txBody>
          <a:bodyPr anchor="ctr"/>
          <a:lstStyle/>
          <a:p>
            <a:r>
              <a:rPr lang="en-US" dirty="0">
                <a:solidFill>
                  <a:schemeClr val="tx1"/>
                </a:solidFill>
                <a:latin typeface="Arial" panose="020B0604020202020204" pitchFamily="34" charset="0"/>
                <a:cs typeface="Arial" panose="020B0604020202020204" pitchFamily="34" charset="0"/>
              </a:rPr>
              <a:t>5. </a:t>
            </a:r>
            <a:r>
              <a:rPr lang="en-US" noProof="1">
                <a:solidFill>
                  <a:schemeClr val="tx1"/>
                </a:solidFill>
                <a:latin typeface="Arial" panose="020B0604020202020204" pitchFamily="34" charset="0"/>
                <a:cs typeface="Arial" panose="020B0604020202020204" pitchFamily="34" charset="0"/>
              </a:rPr>
              <a:t>Máy vect</a:t>
            </a:r>
            <a:r>
              <a:rPr lang="vi-VN" dirty="0">
                <a:solidFill>
                  <a:schemeClr val="tx1"/>
                </a:solidFill>
                <a:latin typeface="Arial" panose="020B0604020202020204" pitchFamily="34" charset="0"/>
                <a:cs typeface="Arial" panose="020B0604020202020204" pitchFamily="34" charset="0"/>
              </a:rPr>
              <a:t>ơ</a:t>
            </a:r>
            <a:r>
              <a:rPr lang="en-US" dirty="0">
                <a:solidFill>
                  <a:schemeClr val="tx1"/>
                </a:solidFill>
                <a:latin typeface="Arial" panose="020B0604020202020204" pitchFamily="34" charset="0"/>
                <a:cs typeface="Arial" panose="020B0604020202020204" pitchFamily="34" charset="0"/>
              </a:rPr>
              <a:t> </a:t>
            </a:r>
            <a:r>
              <a:rPr lang="en-US" noProof="1">
                <a:solidFill>
                  <a:schemeClr val="tx1"/>
                </a:solidFill>
                <a:latin typeface="Arial" panose="020B0604020202020204" pitchFamily="34" charset="0"/>
                <a:cs typeface="Arial" panose="020B0604020202020204" pitchFamily="34" charset="0"/>
              </a:rPr>
              <a:t>hỗ trợ</a:t>
            </a:r>
            <a:endParaRPr lang="en-US"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F08E555A-03F8-4503-9839-6235EE47253C}"/>
                  </a:ext>
                </a:extLst>
              </p:cNvPr>
              <p:cNvSpPr>
                <a:spLocks noGrp="1"/>
              </p:cNvSpPr>
              <p:nvPr>
                <p:ph idx="1"/>
              </p:nvPr>
            </p:nvSpPr>
            <p:spPr>
              <a:xfrm>
                <a:off x="677334" y="1930400"/>
                <a:ext cx="9838266" cy="4584700"/>
              </a:xfrm>
            </p:spPr>
            <p:txBody>
              <a:bodyPr>
                <a:normAutofit/>
              </a:bodyPr>
              <a:lstStyle/>
              <a:p>
                <a:pPr marL="0" indent="0">
                  <a:lnSpc>
                    <a:spcPct val="150000"/>
                  </a:lnSpc>
                  <a:buNone/>
                </a:pPr>
                <a:r>
                  <a:rPr lang="vi-VN" sz="2400" noProof="1">
                    <a:solidFill>
                      <a:schemeClr val="tx1"/>
                    </a:solidFill>
                  </a:rPr>
                  <a:t>Với mọi n ta luôn có  </a:t>
                </a:r>
                <a14:m>
                  <m:oMath xmlns:m="http://schemas.openxmlformats.org/officeDocument/2006/math">
                    <m:sSub>
                      <m:sSubPr>
                        <m:ctrlPr>
                          <a:rPr lang="vi-VN" sz="2400" i="1" noProof="1" dirty="0">
                            <a:solidFill>
                              <a:schemeClr val="tx1"/>
                            </a:solidFill>
                            <a:latin typeface="Cambria Math" panose="02040503050406030204" pitchFamily="18" charset="0"/>
                          </a:rPr>
                        </m:ctrlPr>
                      </m:sSubPr>
                      <m:e>
                        <m:r>
                          <a:rPr lang="vi-VN" sz="2400" i="1" noProof="1" dirty="0">
                            <a:solidFill>
                              <a:schemeClr val="tx1"/>
                            </a:solidFill>
                            <a:latin typeface="Cambria Math" panose="02040503050406030204" pitchFamily="18" charset="0"/>
                          </a:rPr>
                          <m:t>𝑦</m:t>
                        </m:r>
                      </m:e>
                      <m:sub>
                        <m:r>
                          <a:rPr lang="vi-VN" sz="2400" i="1" noProof="1" dirty="0">
                            <a:solidFill>
                              <a:schemeClr val="tx1"/>
                            </a:solidFill>
                            <a:latin typeface="Cambria Math" panose="02040503050406030204" pitchFamily="18" charset="0"/>
                          </a:rPr>
                          <m:t>𝑛</m:t>
                        </m:r>
                      </m:sub>
                    </m:sSub>
                    <m:d>
                      <m:dPr>
                        <m:ctrlPr>
                          <a:rPr lang="vi-VN" sz="2400" i="1" noProof="1" dirty="0">
                            <a:solidFill>
                              <a:schemeClr val="tx1"/>
                            </a:solidFill>
                            <a:latin typeface="Cambria Math" panose="02040503050406030204" pitchFamily="18" charset="0"/>
                          </a:rPr>
                        </m:ctrlPr>
                      </m:dPr>
                      <m:e>
                        <m:sSup>
                          <m:sSupPr>
                            <m:ctrlPr>
                              <a:rPr lang="vi-VN" sz="2400" i="1" noProof="1" dirty="0">
                                <a:solidFill>
                                  <a:schemeClr val="tx1"/>
                                </a:solidFill>
                                <a:latin typeface="Cambria Math" panose="02040503050406030204" pitchFamily="18" charset="0"/>
                              </a:rPr>
                            </m:ctrlPr>
                          </m:sSupPr>
                          <m:e>
                            <m:r>
                              <a:rPr lang="vi-VN" sz="2400" i="1" noProof="1" dirty="0">
                                <a:solidFill>
                                  <a:schemeClr val="tx1"/>
                                </a:solidFill>
                                <a:latin typeface="Cambria Math" panose="02040503050406030204" pitchFamily="18" charset="0"/>
                              </a:rPr>
                              <m:t>𝑤</m:t>
                            </m:r>
                          </m:e>
                          <m:sup>
                            <m:r>
                              <a:rPr lang="vi-VN" sz="2400" i="1" noProof="1" dirty="0">
                                <a:solidFill>
                                  <a:schemeClr val="tx1"/>
                                </a:solidFill>
                                <a:latin typeface="Cambria Math" panose="02040503050406030204" pitchFamily="18" charset="0"/>
                              </a:rPr>
                              <m:t>𝑇</m:t>
                            </m:r>
                          </m:sup>
                        </m:sSup>
                        <m:sSub>
                          <m:sSubPr>
                            <m:ctrlPr>
                              <a:rPr lang="vi-VN" sz="2400" i="1" noProof="1" dirty="0">
                                <a:solidFill>
                                  <a:schemeClr val="tx1"/>
                                </a:solidFill>
                                <a:latin typeface="Cambria Math" panose="02040503050406030204" pitchFamily="18" charset="0"/>
                              </a:rPr>
                            </m:ctrlPr>
                          </m:sSubPr>
                          <m:e>
                            <m:r>
                              <a:rPr lang="vi-VN" sz="2400" i="1" noProof="1" dirty="0">
                                <a:solidFill>
                                  <a:schemeClr val="tx1"/>
                                </a:solidFill>
                                <a:latin typeface="Cambria Math" panose="02040503050406030204" pitchFamily="18" charset="0"/>
                              </a:rPr>
                              <m:t>𝑥</m:t>
                            </m:r>
                          </m:e>
                          <m:sub>
                            <m:r>
                              <a:rPr lang="vi-VN" sz="2400" i="1" noProof="1" dirty="0">
                                <a:solidFill>
                                  <a:schemeClr val="tx1"/>
                                </a:solidFill>
                                <a:latin typeface="Cambria Math" panose="02040503050406030204" pitchFamily="18" charset="0"/>
                              </a:rPr>
                              <m:t>𝑛</m:t>
                            </m:r>
                          </m:sub>
                        </m:sSub>
                        <m:r>
                          <a:rPr lang="vi-VN" sz="2400" i="1" noProof="1" dirty="0">
                            <a:solidFill>
                              <a:schemeClr val="tx1"/>
                            </a:solidFill>
                            <a:latin typeface="Cambria Math" panose="02040503050406030204" pitchFamily="18" charset="0"/>
                          </a:rPr>
                          <m:t>+</m:t>
                        </m:r>
                        <m:r>
                          <a:rPr lang="vi-VN" sz="2400" i="1" noProof="1" dirty="0">
                            <a:solidFill>
                              <a:schemeClr val="tx1"/>
                            </a:solidFill>
                            <a:latin typeface="Cambria Math" panose="02040503050406030204" pitchFamily="18" charset="0"/>
                          </a:rPr>
                          <m:t>𝑏</m:t>
                        </m:r>
                      </m:e>
                    </m:d>
                    <m:r>
                      <a:rPr lang="vi-VN" sz="2400" i="1" noProof="1" dirty="0">
                        <a:solidFill>
                          <a:schemeClr val="tx1"/>
                        </a:solidFill>
                        <a:latin typeface="Cambria Math" panose="02040503050406030204" pitchFamily="18" charset="0"/>
                      </a:rPr>
                      <m:t>≥</m:t>
                    </m:r>
                    <m:r>
                      <a:rPr lang="vi-VN" sz="2400" i="1" noProof="1" dirty="0">
                        <a:solidFill>
                          <a:schemeClr val="tx1"/>
                        </a:solidFill>
                        <a:latin typeface="Cambria Math" panose="02040503050406030204" pitchFamily="18" charset="0"/>
                      </a:rPr>
                      <m:t>1</m:t>
                    </m:r>
                    <m:r>
                      <a:rPr lang="en-US" sz="2400" b="0" i="1" noProof="1" dirty="0" smtClean="0">
                        <a:solidFill>
                          <a:schemeClr val="tx1"/>
                        </a:solidFill>
                        <a:latin typeface="Cambria Math" panose="02040503050406030204" pitchFamily="18" charset="0"/>
                      </a:rPr>
                      <m:t>:</m:t>
                    </m:r>
                  </m:oMath>
                </a14:m>
                <a:endParaRPr lang="en-US" sz="2400" i="1" noProof="1">
                  <a:solidFill>
                    <a:schemeClr val="tx1"/>
                  </a:solidFill>
                  <a:latin typeface="Cambria Math" panose="020405030504060302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sz="2400" i="1" noProof="1" dirty="0" smtClean="0">
                              <a:solidFill>
                                <a:schemeClr val="tx1"/>
                              </a:solidFill>
                              <a:latin typeface="Cambria Math" panose="02040503050406030204" pitchFamily="18" charset="0"/>
                            </a:rPr>
                          </m:ctrlPr>
                        </m:dPr>
                        <m:e>
                          <m:r>
                            <a:rPr lang="en-US" sz="2400" i="1" noProof="1" dirty="0">
                              <a:solidFill>
                                <a:schemeClr val="tx1"/>
                              </a:solidFill>
                              <a:latin typeface="Cambria Math" panose="02040503050406030204" pitchFamily="18" charset="0"/>
                            </a:rPr>
                            <m:t>𝑤</m:t>
                          </m:r>
                          <m:r>
                            <a:rPr lang="en-US" sz="2400" i="1" noProof="1" dirty="0">
                              <a:solidFill>
                                <a:schemeClr val="tx1"/>
                              </a:solidFill>
                              <a:latin typeface="Cambria Math" panose="02040503050406030204" pitchFamily="18" charset="0"/>
                            </a:rPr>
                            <m:t>, </m:t>
                          </m:r>
                          <m:r>
                            <a:rPr lang="en-US" sz="2400" i="1" noProof="1" dirty="0">
                              <a:solidFill>
                                <a:schemeClr val="tx1"/>
                              </a:solidFill>
                              <a:latin typeface="Cambria Math" panose="02040503050406030204" pitchFamily="18" charset="0"/>
                            </a:rPr>
                            <m:t>𝑏</m:t>
                          </m:r>
                        </m:e>
                      </m:d>
                      <m:r>
                        <a:rPr lang="en-US" sz="2400" i="1" noProof="1" dirty="0">
                          <a:solidFill>
                            <a:schemeClr val="tx1"/>
                          </a:solidFill>
                          <a:latin typeface="Cambria Math" panose="02040503050406030204" pitchFamily="18" charset="0"/>
                        </a:rPr>
                        <m:t>=</m:t>
                      </m:r>
                      <m:func>
                        <m:funcPr>
                          <m:ctrlPr>
                            <a:rPr lang="en-US" sz="2400" i="1" noProof="1" dirty="0">
                              <a:solidFill>
                                <a:schemeClr val="tx1"/>
                              </a:solidFill>
                              <a:latin typeface="Cambria Math" panose="02040503050406030204" pitchFamily="18" charset="0"/>
                            </a:rPr>
                          </m:ctrlPr>
                        </m:funcPr>
                        <m:fName>
                          <m:r>
                            <m:rPr>
                              <m:sty m:val="p"/>
                            </m:rPr>
                            <a:rPr lang="en-US" sz="2400" noProof="1" dirty="0">
                              <a:solidFill>
                                <a:schemeClr val="tx1"/>
                              </a:solidFill>
                              <a:latin typeface="Cambria Math" panose="02040503050406030204" pitchFamily="18" charset="0"/>
                            </a:rPr>
                            <m:t>arg</m:t>
                          </m:r>
                        </m:fName>
                        <m:e>
                          <m:func>
                            <m:funcPr>
                              <m:ctrlPr>
                                <a:rPr lang="en-US" sz="2400" i="1" noProof="1" dirty="0">
                                  <a:solidFill>
                                    <a:schemeClr val="tx1"/>
                                  </a:solidFill>
                                  <a:latin typeface="Cambria Math" panose="02040503050406030204" pitchFamily="18" charset="0"/>
                                </a:rPr>
                              </m:ctrlPr>
                            </m:funcPr>
                            <m:fName>
                              <m:limLow>
                                <m:limLowPr>
                                  <m:ctrlPr>
                                    <a:rPr lang="en-US" sz="2400" i="1" noProof="1" dirty="0">
                                      <a:solidFill>
                                        <a:schemeClr val="tx1"/>
                                      </a:solidFill>
                                      <a:latin typeface="Cambria Math" panose="02040503050406030204" pitchFamily="18" charset="0"/>
                                    </a:rPr>
                                  </m:ctrlPr>
                                </m:limLowPr>
                                <m:e>
                                  <m:r>
                                    <m:rPr>
                                      <m:sty m:val="p"/>
                                    </m:rPr>
                                    <a:rPr lang="en-US" sz="2400" noProof="1" dirty="0">
                                      <a:solidFill>
                                        <a:schemeClr val="tx1"/>
                                      </a:solidFill>
                                      <a:latin typeface="Cambria Math" panose="02040503050406030204" pitchFamily="18" charset="0"/>
                                    </a:rPr>
                                    <m:t>max</m:t>
                                  </m:r>
                                </m:e>
                                <m:lim>
                                  <m:r>
                                    <a:rPr lang="en-US" sz="2400" i="1" noProof="1" dirty="0">
                                      <a:solidFill>
                                        <a:schemeClr val="tx1"/>
                                      </a:solidFill>
                                      <a:latin typeface="Cambria Math" panose="02040503050406030204" pitchFamily="18" charset="0"/>
                                    </a:rPr>
                                    <m:t>𝑤</m:t>
                                  </m:r>
                                  <m:r>
                                    <a:rPr lang="en-US" sz="2400" i="1" noProof="1" dirty="0">
                                      <a:solidFill>
                                        <a:schemeClr val="tx1"/>
                                      </a:solidFill>
                                      <a:latin typeface="Cambria Math" panose="02040503050406030204" pitchFamily="18" charset="0"/>
                                    </a:rPr>
                                    <m:t>,</m:t>
                                  </m:r>
                                  <m:r>
                                    <a:rPr lang="en-US" sz="2400" i="1" noProof="1" dirty="0">
                                      <a:solidFill>
                                        <a:schemeClr val="tx1"/>
                                      </a:solidFill>
                                      <a:latin typeface="Cambria Math" panose="02040503050406030204" pitchFamily="18" charset="0"/>
                                    </a:rPr>
                                    <m:t>𝑏</m:t>
                                  </m:r>
                                </m:lim>
                              </m:limLow>
                            </m:fName>
                            <m:e>
                              <m:f>
                                <m:fPr>
                                  <m:ctrlPr>
                                    <a:rPr lang="en-US" sz="2400" i="1" noProof="1" dirty="0">
                                      <a:solidFill>
                                        <a:schemeClr val="tx1"/>
                                      </a:solidFill>
                                      <a:latin typeface="Cambria Math" panose="02040503050406030204" pitchFamily="18" charset="0"/>
                                    </a:rPr>
                                  </m:ctrlPr>
                                </m:fPr>
                                <m:num>
                                  <m:r>
                                    <a:rPr lang="en-US" sz="2400" i="1" noProof="1" dirty="0">
                                      <a:solidFill>
                                        <a:schemeClr val="tx1"/>
                                      </a:solidFill>
                                      <a:latin typeface="Cambria Math" panose="02040503050406030204" pitchFamily="18" charset="0"/>
                                    </a:rPr>
                                    <m:t>1</m:t>
                                  </m:r>
                                </m:num>
                                <m:den>
                                  <m:sSub>
                                    <m:sSubPr>
                                      <m:ctrlPr>
                                        <a:rPr lang="en-US" sz="2400" i="1" noProof="1" dirty="0">
                                          <a:solidFill>
                                            <a:schemeClr val="tx1"/>
                                          </a:solidFill>
                                          <a:latin typeface="Cambria Math" panose="02040503050406030204" pitchFamily="18" charset="0"/>
                                        </a:rPr>
                                      </m:ctrlPr>
                                    </m:sSubPr>
                                    <m:e>
                                      <m:d>
                                        <m:dPr>
                                          <m:begChr m:val="‖"/>
                                          <m:endChr m:val="‖"/>
                                          <m:ctrlPr>
                                            <a:rPr lang="en-US" sz="2400" i="1" noProof="1" dirty="0">
                                              <a:solidFill>
                                                <a:schemeClr val="tx1"/>
                                              </a:solidFill>
                                              <a:latin typeface="Cambria Math" panose="02040503050406030204" pitchFamily="18" charset="0"/>
                                            </a:rPr>
                                          </m:ctrlPr>
                                        </m:dPr>
                                        <m:e>
                                          <m:r>
                                            <a:rPr lang="en-US" sz="2400" i="1" noProof="1" dirty="0">
                                              <a:solidFill>
                                                <a:schemeClr val="tx1"/>
                                              </a:solidFill>
                                              <a:latin typeface="Cambria Math" panose="02040503050406030204" pitchFamily="18" charset="0"/>
                                            </a:rPr>
                                            <m:t>𝑤</m:t>
                                          </m:r>
                                        </m:e>
                                      </m:d>
                                    </m:e>
                                    <m:sub>
                                      <m:r>
                                        <a:rPr lang="en-US" sz="2400" i="1" noProof="1" dirty="0">
                                          <a:solidFill>
                                            <a:schemeClr val="tx1"/>
                                          </a:solidFill>
                                          <a:latin typeface="Cambria Math" panose="02040503050406030204" pitchFamily="18" charset="0"/>
                                        </a:rPr>
                                        <m:t>2</m:t>
                                      </m:r>
                                    </m:sub>
                                  </m:sSub>
                                </m:den>
                              </m:f>
                            </m:e>
                          </m:func>
                        </m:e>
                      </m:func>
                    </m:oMath>
                  </m:oMathPara>
                </a14:m>
                <a:endParaRPr lang="en-US" sz="2400" noProof="1">
                  <a:solidFill>
                    <a:schemeClr val="tx1"/>
                  </a:solidFill>
                  <a:latin typeface="Arial" panose="020B0604020202020204" pitchFamily="34" charset="0"/>
                  <a:cs typeface="Arial" panose="020B0604020202020204" pitchFamily="34" charset="0"/>
                </a:endParaRPr>
              </a:p>
              <a:p>
                <a:pPr marL="0" indent="0" algn="ctr">
                  <a:lnSpc>
                    <a:spcPct val="150000"/>
                  </a:lnSpc>
                  <a:buNone/>
                </a:pPr>
                <a:r>
                  <a:rPr lang="en-US" sz="2400" noProof="1">
                    <a:solidFill>
                      <a:schemeClr val="tx1"/>
                    </a:solidFill>
                    <a:latin typeface="Arial" panose="020B0604020202020204" pitchFamily="34" charset="0"/>
                    <a:cs typeface="Arial" panose="020B0604020202020204" pitchFamily="34" charset="0"/>
                  </a:rPr>
                  <a:t>thỏa mãn: </a:t>
                </a:r>
                <a14:m>
                  <m:oMath xmlns:m="http://schemas.openxmlformats.org/officeDocument/2006/math">
                    <m:sSub>
                      <m:sSubPr>
                        <m:ctrlPr>
                          <a:rPr lang="en-US" sz="2400" i="1" noProof="1" dirty="0">
                            <a:solidFill>
                              <a:schemeClr val="tx1"/>
                            </a:solidFill>
                            <a:latin typeface="Cambria Math" panose="02040503050406030204" pitchFamily="18" charset="0"/>
                          </a:rPr>
                        </m:ctrlPr>
                      </m:sSubPr>
                      <m:e>
                        <m:r>
                          <a:rPr lang="en-US" sz="2400" b="0" i="1" noProof="1" dirty="0" smtClean="0">
                            <a:solidFill>
                              <a:schemeClr val="tx1"/>
                            </a:solidFill>
                            <a:latin typeface="Cambria Math" panose="02040503050406030204" pitchFamily="18" charset="0"/>
                          </a:rPr>
                          <m:t>1</m:t>
                        </m:r>
                        <m:r>
                          <a:rPr lang="en-US" sz="2400" b="0" i="1" noProof="1" dirty="0" smtClean="0">
                            <a:solidFill>
                              <a:schemeClr val="tx1"/>
                            </a:solidFill>
                            <a:latin typeface="Cambria Math" panose="02040503050406030204" pitchFamily="18" charset="0"/>
                          </a:rPr>
                          <m:t>−</m:t>
                        </m:r>
                        <m:r>
                          <a:rPr lang="en-US" sz="2400" i="1" noProof="1" dirty="0">
                            <a:solidFill>
                              <a:schemeClr val="tx1"/>
                            </a:solidFill>
                            <a:latin typeface="Cambria Math" panose="02040503050406030204" pitchFamily="18" charset="0"/>
                          </a:rPr>
                          <m:t>𝑦</m:t>
                        </m:r>
                      </m:e>
                      <m:sub>
                        <m:r>
                          <a:rPr lang="en-US" sz="2400" i="1" noProof="1" dirty="0">
                            <a:solidFill>
                              <a:schemeClr val="tx1"/>
                            </a:solidFill>
                            <a:latin typeface="Cambria Math" panose="02040503050406030204" pitchFamily="18" charset="0"/>
                          </a:rPr>
                          <m:t>𝑛</m:t>
                        </m:r>
                      </m:sub>
                    </m:sSub>
                    <m:d>
                      <m:dPr>
                        <m:ctrlPr>
                          <a:rPr lang="en-US" sz="2400" i="1" noProof="1" dirty="0">
                            <a:solidFill>
                              <a:schemeClr val="tx1"/>
                            </a:solidFill>
                            <a:latin typeface="Cambria Math" panose="02040503050406030204" pitchFamily="18" charset="0"/>
                          </a:rPr>
                        </m:ctrlPr>
                      </m:dPr>
                      <m:e>
                        <m:sSup>
                          <m:sSupPr>
                            <m:ctrlPr>
                              <a:rPr lang="en-US" sz="2400" i="1" noProof="1" dirty="0">
                                <a:solidFill>
                                  <a:schemeClr val="tx1"/>
                                </a:solidFill>
                                <a:latin typeface="Cambria Math" panose="02040503050406030204" pitchFamily="18" charset="0"/>
                              </a:rPr>
                            </m:ctrlPr>
                          </m:sSupPr>
                          <m:e>
                            <m:r>
                              <a:rPr lang="en-US" sz="2400" i="1" noProof="1" dirty="0">
                                <a:solidFill>
                                  <a:schemeClr val="tx1"/>
                                </a:solidFill>
                                <a:latin typeface="Cambria Math" panose="02040503050406030204" pitchFamily="18" charset="0"/>
                              </a:rPr>
                              <m:t>𝑤</m:t>
                            </m:r>
                          </m:e>
                          <m:sup>
                            <m:r>
                              <a:rPr lang="en-US" sz="2400" i="1" noProof="1" dirty="0">
                                <a:solidFill>
                                  <a:schemeClr val="tx1"/>
                                </a:solidFill>
                                <a:latin typeface="Cambria Math" panose="02040503050406030204" pitchFamily="18" charset="0"/>
                              </a:rPr>
                              <m:t>𝑇</m:t>
                            </m:r>
                          </m:sup>
                        </m:sSup>
                        <m:sSub>
                          <m:sSubPr>
                            <m:ctrlPr>
                              <a:rPr lang="en-US" sz="2400" i="1" noProof="1" dirty="0">
                                <a:solidFill>
                                  <a:schemeClr val="tx1"/>
                                </a:solidFill>
                                <a:latin typeface="Cambria Math" panose="02040503050406030204" pitchFamily="18" charset="0"/>
                              </a:rPr>
                            </m:ctrlPr>
                          </m:sSubPr>
                          <m:e>
                            <m:r>
                              <a:rPr lang="en-US" sz="2400" i="1" noProof="1" dirty="0">
                                <a:solidFill>
                                  <a:schemeClr val="tx1"/>
                                </a:solidFill>
                                <a:latin typeface="Cambria Math" panose="02040503050406030204" pitchFamily="18" charset="0"/>
                              </a:rPr>
                              <m:t>𝑥</m:t>
                            </m:r>
                          </m:e>
                          <m:sub>
                            <m:r>
                              <a:rPr lang="en-US" sz="2400" i="1" noProof="1" dirty="0">
                                <a:solidFill>
                                  <a:schemeClr val="tx1"/>
                                </a:solidFill>
                                <a:latin typeface="Cambria Math" panose="02040503050406030204" pitchFamily="18" charset="0"/>
                              </a:rPr>
                              <m:t>𝑛</m:t>
                            </m:r>
                          </m:sub>
                        </m:sSub>
                        <m:r>
                          <a:rPr lang="en-US" sz="2400" i="1" noProof="1" dirty="0">
                            <a:solidFill>
                              <a:schemeClr val="tx1"/>
                            </a:solidFill>
                            <a:latin typeface="Cambria Math" panose="02040503050406030204" pitchFamily="18" charset="0"/>
                          </a:rPr>
                          <m:t>+</m:t>
                        </m:r>
                        <m:r>
                          <a:rPr lang="en-US" sz="2400" i="1" noProof="1" dirty="0">
                            <a:solidFill>
                              <a:schemeClr val="tx1"/>
                            </a:solidFill>
                            <a:latin typeface="Cambria Math" panose="02040503050406030204" pitchFamily="18" charset="0"/>
                          </a:rPr>
                          <m:t>𝑏</m:t>
                        </m:r>
                      </m:e>
                    </m:d>
                    <m:r>
                      <a:rPr lang="en-US" sz="2400" b="0" i="1" noProof="1" dirty="0" smtClean="0">
                        <a:solidFill>
                          <a:schemeClr val="tx1"/>
                        </a:solidFill>
                        <a:latin typeface="Cambria Math" panose="02040503050406030204" pitchFamily="18" charset="0"/>
                      </a:rPr>
                      <m:t>≤</m:t>
                    </m:r>
                    <m:r>
                      <a:rPr lang="en-US" sz="2400" b="0" i="1" noProof="1" dirty="0" smtClean="0">
                        <a:solidFill>
                          <a:schemeClr val="tx1"/>
                        </a:solidFill>
                        <a:latin typeface="Cambria Math" panose="02040503050406030204" pitchFamily="18" charset="0"/>
                      </a:rPr>
                      <m:t>0</m:t>
                    </m:r>
                    <m:r>
                      <a:rPr lang="en-US" sz="2400" i="1" noProof="1" dirty="0">
                        <a:solidFill>
                          <a:schemeClr val="tx1"/>
                        </a:solidFill>
                        <a:latin typeface="Cambria Math" panose="02040503050406030204" pitchFamily="18" charset="0"/>
                      </a:rPr>
                      <m:t>, ∀</m:t>
                    </m:r>
                    <m:r>
                      <a:rPr lang="en-US" sz="2400" i="1" noProof="1" dirty="0">
                        <a:solidFill>
                          <a:schemeClr val="tx1"/>
                        </a:solidFill>
                        <a:latin typeface="Cambria Math" panose="02040503050406030204" pitchFamily="18" charset="0"/>
                      </a:rPr>
                      <m:t>𝑛</m:t>
                    </m:r>
                    <m:r>
                      <a:rPr lang="en-US" sz="2400" i="1" noProof="1" dirty="0">
                        <a:solidFill>
                          <a:schemeClr val="tx1"/>
                        </a:solidFill>
                        <a:latin typeface="Cambria Math" panose="02040503050406030204" pitchFamily="18" charset="0"/>
                      </a:rPr>
                      <m:t>=</m:t>
                    </m:r>
                    <m:r>
                      <a:rPr lang="en-US" sz="2400" i="1" noProof="1" dirty="0">
                        <a:solidFill>
                          <a:schemeClr val="tx1"/>
                        </a:solidFill>
                        <a:latin typeface="Cambria Math" panose="02040503050406030204" pitchFamily="18" charset="0"/>
                      </a:rPr>
                      <m:t>1</m:t>
                    </m:r>
                    <m:r>
                      <a:rPr lang="en-US" sz="2400" i="1" noProof="1" dirty="0">
                        <a:solidFill>
                          <a:schemeClr val="tx1"/>
                        </a:solidFill>
                        <a:latin typeface="Cambria Math" panose="02040503050406030204" pitchFamily="18" charset="0"/>
                      </a:rPr>
                      <m:t>, </m:t>
                    </m:r>
                    <m:r>
                      <a:rPr lang="en-US" sz="2400" i="1" noProof="1" dirty="0">
                        <a:solidFill>
                          <a:schemeClr val="tx1"/>
                        </a:solidFill>
                        <a:latin typeface="Cambria Math" panose="02040503050406030204" pitchFamily="18" charset="0"/>
                      </a:rPr>
                      <m:t>2</m:t>
                    </m:r>
                    <m:r>
                      <a:rPr lang="en-US" sz="2400" i="1" noProof="1" dirty="0">
                        <a:solidFill>
                          <a:schemeClr val="tx1"/>
                        </a:solidFill>
                        <a:latin typeface="Cambria Math" panose="02040503050406030204" pitchFamily="18" charset="0"/>
                      </a:rPr>
                      <m:t>,…,</m:t>
                    </m:r>
                    <m:r>
                      <a:rPr lang="en-US" sz="2400" i="1" noProof="1" dirty="0">
                        <a:solidFill>
                          <a:schemeClr val="tx1"/>
                        </a:solidFill>
                        <a:latin typeface="Cambria Math" panose="02040503050406030204" pitchFamily="18" charset="0"/>
                      </a:rPr>
                      <m:t>𝑁</m:t>
                    </m:r>
                  </m:oMath>
                </a14:m>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Nhãn của một điểm dữ liệu bất kỳ </a:t>
                </a:r>
                <a14:m>
                  <m:oMath xmlns:m="http://schemas.openxmlformats.org/officeDocument/2006/math">
                    <m:r>
                      <a:rPr lang="en-US" sz="2400" i="1">
                        <a:solidFill>
                          <a:schemeClr val="tx1"/>
                        </a:solidFill>
                        <a:latin typeface="Cambria Math" panose="02040503050406030204" pitchFamily="18" charset="0"/>
                      </a:rPr>
                      <m:t>𝑐𝑙𝑎𝑠𝑠</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𝑥</m:t>
                        </m:r>
                      </m:e>
                    </m:d>
                    <m:r>
                      <a:rPr lang="en-US" sz="2400" i="1">
                        <a:solidFill>
                          <a:schemeClr val="tx1"/>
                        </a:solidFill>
                        <a:latin typeface="Cambria Math" panose="02040503050406030204" pitchFamily="18" charset="0"/>
                      </a:rPr>
                      <m:t>= </m:t>
                    </m:r>
                    <m:r>
                      <a:rPr lang="en-US" sz="2400" i="1">
                        <a:solidFill>
                          <a:schemeClr val="tx1"/>
                        </a:solidFill>
                        <a:latin typeface="Cambria Math" panose="02040503050406030204" pitchFamily="18" charset="0"/>
                      </a:rPr>
                      <m:t>𝑠𝑔𝑛</m:t>
                    </m:r>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𝑤</m:t>
                        </m:r>
                      </m:e>
                      <m:sup>
                        <m:r>
                          <a:rPr lang="en-US" sz="2400" i="1">
                            <a:solidFill>
                              <a:schemeClr val="tx1"/>
                            </a:solidFill>
                            <a:latin typeface="Cambria Math" panose="02040503050406030204" pitchFamily="18" charset="0"/>
                          </a:rPr>
                          <m:t>𝑇</m:t>
                        </m:r>
                      </m:sup>
                    </m:sSup>
                    <m:r>
                      <a:rPr lang="en-US" sz="2400" i="1">
                        <a:solidFill>
                          <a:schemeClr val="tx1"/>
                        </a:solidFill>
                        <a:latin typeface="Cambria Math" panose="02040503050406030204" pitchFamily="18" charset="0"/>
                      </a:rPr>
                      <m:t>𝑥</m:t>
                    </m:r>
                    <m:r>
                      <a:rPr lang="en-US" sz="2400" i="1">
                        <a:solidFill>
                          <a:schemeClr val="tx1"/>
                        </a:solidFill>
                        <a:latin typeface="Cambria Math" panose="02040503050406030204" pitchFamily="18" charset="0"/>
                      </a:rPr>
                      <m:t> + </m:t>
                    </m:r>
                    <m:r>
                      <a:rPr lang="en-US" sz="2400" i="1">
                        <a:solidFill>
                          <a:schemeClr val="tx1"/>
                        </a:solidFill>
                        <a:latin typeface="Cambria Math" panose="02040503050406030204" pitchFamily="18" charset="0"/>
                      </a:rPr>
                      <m:t>𝑏</m:t>
                    </m:r>
                    <m:r>
                      <a:rPr lang="en-US" sz="2400" i="1">
                        <a:solidFill>
                          <a:schemeClr val="tx1"/>
                        </a:solidFill>
                        <a:latin typeface="Cambria Math" panose="02040503050406030204" pitchFamily="18" charset="0"/>
                      </a:rPr>
                      <m:t>)</m:t>
                    </m:r>
                  </m:oMath>
                </a14:m>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M</a:t>
                </a:r>
                <a:r>
                  <a:rPr lang="vi-VN" sz="2400" noProof="1">
                    <a:solidFill>
                      <a:schemeClr val="tx1"/>
                    </a:solidFill>
                    <a:latin typeface="Arial" panose="020B0604020202020204" pitchFamily="34" charset="0"/>
                    <a:cs typeface="Arial" panose="020B0604020202020204" pitchFamily="34" charset="0"/>
                  </a:rPr>
                  <a:t>ơ</a:t>
                </a:r>
                <a:r>
                  <a:rPr lang="en-US" sz="2400" noProof="1">
                    <a:solidFill>
                      <a:schemeClr val="tx1"/>
                    </a:solidFill>
                    <a:latin typeface="Arial" panose="020B0604020202020204" pitchFamily="34" charset="0"/>
                    <a:cs typeface="Arial" panose="020B0604020202020204" pitchFamily="34" charset="0"/>
                  </a:rPr>
                  <a:t>̉ rộng h</a:t>
                </a:r>
                <a:r>
                  <a:rPr lang="vi-VN" sz="2400" noProof="1">
                    <a:solidFill>
                      <a:schemeClr val="tx1"/>
                    </a:solidFill>
                    <a:latin typeface="Arial" panose="020B0604020202020204" pitchFamily="34" charset="0"/>
                    <a:cs typeface="Arial" panose="020B0604020202020204" pitchFamily="34" charset="0"/>
                  </a:rPr>
                  <a:t>ơ</a:t>
                </a:r>
                <a:r>
                  <a:rPr lang="en-US" sz="2400" noProof="1">
                    <a:solidFill>
                      <a:schemeClr val="tx1"/>
                    </a:solidFill>
                    <a:latin typeface="Arial" panose="020B0604020202020204" pitchFamily="34" charset="0"/>
                    <a:cs typeface="Arial" panose="020B0604020202020204" pitchFamily="34" charset="0"/>
                  </a:rPr>
                  <a:t>n với các máy vect</a:t>
                </a:r>
                <a:r>
                  <a:rPr lang="vi-VN" sz="2400" noProof="1">
                    <a:solidFill>
                      <a:schemeClr val="tx1"/>
                    </a:solidFill>
                    <a:latin typeface="Arial" panose="020B0604020202020204" pitchFamily="34" charset="0"/>
                    <a:cs typeface="Arial" panose="020B0604020202020204" pitchFamily="34" charset="0"/>
                  </a:rPr>
                  <a:t>ơ</a:t>
                </a:r>
                <a:r>
                  <a:rPr lang="en-US" sz="2400" noProof="1">
                    <a:solidFill>
                      <a:schemeClr val="tx1"/>
                    </a:solidFill>
                    <a:latin typeface="Arial" panose="020B0604020202020204" pitchFamily="34" charset="0"/>
                    <a:cs typeface="Arial" panose="020B0604020202020204" pitchFamily="34" charset="0"/>
                  </a:rPr>
                  <a:t> hỗ trợ s</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 dụng soft margin SVM hoặc Kernel SVM</a:t>
                </a:r>
              </a:p>
            </p:txBody>
          </p:sp>
        </mc:Choice>
        <mc:Fallback xmlns="">
          <p:sp>
            <p:nvSpPr>
              <p:cNvPr id="3" name="Chỗ dành sẵn cho Nội dung 2">
                <a:extLst>
                  <a:ext uri="{FF2B5EF4-FFF2-40B4-BE49-F238E27FC236}">
                    <a16:creationId xmlns:a16="http://schemas.microsoft.com/office/drawing/2014/main" id="{F08E555A-03F8-4503-9839-6235EE47253C}"/>
                  </a:ext>
                </a:extLst>
              </p:cNvPr>
              <p:cNvSpPr>
                <a:spLocks noGrp="1" noRot="1" noChangeAspect="1" noMove="1" noResize="1" noEditPoints="1" noAdjustHandles="1" noChangeArrowheads="1" noChangeShapeType="1" noTextEdit="1"/>
              </p:cNvSpPr>
              <p:nvPr>
                <p:ph idx="1"/>
              </p:nvPr>
            </p:nvSpPr>
            <p:spPr>
              <a:xfrm>
                <a:off x="677334" y="1930400"/>
                <a:ext cx="9838266" cy="4584700"/>
              </a:xfrm>
              <a:blipFill>
                <a:blip r:embed="rId3"/>
                <a:stretch>
                  <a:fillRect l="-929" r="-496"/>
                </a:stretch>
              </a:blipFill>
            </p:spPr>
            <p:txBody>
              <a:bodyPr/>
              <a:lstStyle/>
              <a:p>
                <a:r>
                  <a:rPr lang="en-US">
                    <a:noFill/>
                  </a:rPr>
                  <a:t> </a:t>
                </a:r>
              </a:p>
            </p:txBody>
          </p:sp>
        </mc:Fallback>
      </mc:AlternateContent>
      <p:sp>
        <p:nvSpPr>
          <p:cNvPr id="4" name="Hộp Văn bản 3">
            <a:extLst>
              <a:ext uri="{FF2B5EF4-FFF2-40B4-BE49-F238E27FC236}">
                <a16:creationId xmlns:a16="http://schemas.microsoft.com/office/drawing/2014/main" id="{C37977E3-94AF-4F8F-82B1-5DE9A47E8D34}"/>
              </a:ext>
            </a:extLst>
          </p:cNvPr>
          <p:cNvSpPr txBox="1"/>
          <p:nvPr/>
        </p:nvSpPr>
        <p:spPr>
          <a:xfrm>
            <a:off x="972588" y="2967335"/>
            <a:ext cx="2019993" cy="461665"/>
          </a:xfrm>
          <a:prstGeom prst="rect">
            <a:avLst/>
          </a:prstGeom>
          <a:noFill/>
        </p:spPr>
        <p:txBody>
          <a:bodyPr wrap="square" rtlCol="0">
            <a:spAutoFit/>
          </a:bodyPr>
          <a:lstStyle/>
          <a:p>
            <a:r>
              <a:rPr lang="en-US" sz="2400" noProof="1">
                <a:latin typeface="Arial" panose="020B0604020202020204" pitchFamily="34" charset="0"/>
                <a:cs typeface="Arial" panose="020B0604020202020204" pitchFamily="34" charset="0"/>
              </a:rPr>
              <a:t>Bài toán:</a:t>
            </a:r>
          </a:p>
        </p:txBody>
      </p:sp>
    </p:spTree>
    <p:extLst>
      <p:ext uri="{BB962C8B-B14F-4D97-AF65-F5344CB8AC3E}">
        <p14:creationId xmlns:p14="http://schemas.microsoft.com/office/powerpoint/2010/main" val="3526269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063E7D2-1615-4F7E-864E-A66C918A6D4D}"/>
              </a:ext>
            </a:extLst>
          </p:cNvPr>
          <p:cNvSpPr>
            <a:spLocks noGrp="1"/>
          </p:cNvSpPr>
          <p:nvPr>
            <p:ph type="title"/>
          </p:nvPr>
        </p:nvSpPr>
        <p:spPr/>
        <p:txBody>
          <a:bodyPr anchor="ctr"/>
          <a:lstStyle/>
          <a:p>
            <a:r>
              <a:rPr lang="en-US" dirty="0">
                <a:solidFill>
                  <a:schemeClr val="tx1"/>
                </a:solidFill>
                <a:latin typeface="Arial" panose="020B0604020202020204" pitchFamily="34" charset="0"/>
                <a:cs typeface="Arial" panose="020B0604020202020204" pitchFamily="34" charset="0"/>
              </a:rPr>
              <a:t>5. </a:t>
            </a:r>
            <a:r>
              <a:rPr lang="en-US" noProof="1">
                <a:solidFill>
                  <a:schemeClr val="tx1"/>
                </a:solidFill>
                <a:latin typeface="Arial" panose="020B0604020202020204" pitchFamily="34" charset="0"/>
                <a:cs typeface="Arial" panose="020B0604020202020204" pitchFamily="34" charset="0"/>
              </a:rPr>
              <a:t>Máy vect</a:t>
            </a:r>
            <a:r>
              <a:rPr lang="vi-VN" dirty="0">
                <a:solidFill>
                  <a:schemeClr val="tx1"/>
                </a:solidFill>
                <a:latin typeface="Arial" panose="020B0604020202020204" pitchFamily="34" charset="0"/>
                <a:cs typeface="Arial" panose="020B0604020202020204" pitchFamily="34" charset="0"/>
              </a:rPr>
              <a:t>ơ</a:t>
            </a:r>
            <a:r>
              <a:rPr lang="en-US" dirty="0">
                <a:solidFill>
                  <a:schemeClr val="tx1"/>
                </a:solidFill>
                <a:latin typeface="Arial" panose="020B0604020202020204" pitchFamily="34" charset="0"/>
                <a:cs typeface="Arial" panose="020B0604020202020204" pitchFamily="34" charset="0"/>
              </a:rPr>
              <a:t> </a:t>
            </a:r>
            <a:r>
              <a:rPr lang="en-US" noProof="1">
                <a:solidFill>
                  <a:schemeClr val="tx1"/>
                </a:solidFill>
                <a:latin typeface="Arial" panose="020B0604020202020204" pitchFamily="34" charset="0"/>
                <a:cs typeface="Arial" panose="020B0604020202020204" pitchFamily="34" charset="0"/>
              </a:rPr>
              <a:t>hỗ trơ (soft margin)̣</a:t>
            </a:r>
            <a:endParaRPr lang="en-US" dirty="0"/>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B910C29E-C2A4-4BC1-96DB-394F3096CAB7}"/>
                  </a:ext>
                </a:extLst>
              </p:cNvPr>
              <p:cNvSpPr>
                <a:spLocks noGrp="1"/>
              </p:cNvSpPr>
              <p:nvPr>
                <p:ph idx="1"/>
              </p:nvPr>
            </p:nvSpPr>
            <p:spPr>
              <a:xfrm>
                <a:off x="677334" y="1930400"/>
                <a:ext cx="8596668" cy="4110963"/>
              </a:xfrm>
            </p:spPr>
            <p:txBody>
              <a:bodyPr>
                <a:normAutofit lnSpcReduction="10000"/>
              </a:bodyPr>
              <a:lstStyle/>
              <a:p>
                <a:pPr>
                  <a:lnSpc>
                    <a:spcPct val="150000"/>
                  </a:lnSpc>
                </a:pPr>
                <a:r>
                  <a:rPr lang="en-US" sz="2400" noProof="1">
                    <a:solidFill>
                      <a:schemeClr val="tx1"/>
                    </a:solidFill>
                    <a:latin typeface="Arial" panose="020B0604020202020204" pitchFamily="34" charset="0"/>
                    <a:cs typeface="Arial" panose="020B0604020202020204" pitchFamily="34" charset="0"/>
                  </a:rPr>
                  <a:t>Với mỗi điểm </a:t>
                </a:r>
                <a14:m>
                  <m:oMath xmlns:m="http://schemas.openxmlformats.org/officeDocument/2006/math">
                    <m:sSub>
                      <m:sSubPr>
                        <m:ctrlPr>
                          <a:rPr lang="en-US" sz="2400" i="1" noProof="1" dirty="0">
                            <a:solidFill>
                              <a:schemeClr val="tx1"/>
                            </a:solidFill>
                            <a:latin typeface="Cambria Math" panose="02040503050406030204" pitchFamily="18" charset="0"/>
                          </a:rPr>
                        </m:ctrlPr>
                      </m:sSubPr>
                      <m:e>
                        <m:r>
                          <a:rPr lang="en-US" sz="2400" i="1" noProof="1" dirty="0">
                            <a:solidFill>
                              <a:schemeClr val="tx1"/>
                            </a:solidFill>
                            <a:latin typeface="Cambria Math" panose="02040503050406030204" pitchFamily="18" charset="0"/>
                          </a:rPr>
                          <m:t>𝑥</m:t>
                        </m:r>
                      </m:e>
                      <m:sub>
                        <m:r>
                          <a:rPr lang="en-US" sz="2400" i="1" noProof="1" dirty="0">
                            <a:solidFill>
                              <a:schemeClr val="tx1"/>
                            </a:solidFill>
                            <a:latin typeface="Cambria Math" panose="02040503050406030204" pitchFamily="18" charset="0"/>
                          </a:rPr>
                          <m:t>𝑛</m:t>
                        </m:r>
                      </m:sub>
                    </m:sSub>
                  </m:oMath>
                </a14:m>
                <a:r>
                  <a:rPr lang="en-US" sz="2400" noProof="1">
                    <a:solidFill>
                      <a:schemeClr val="tx1"/>
                    </a:solidFill>
                    <a:latin typeface="Arial" panose="020B0604020202020204" pitchFamily="34" charset="0"/>
                    <a:cs typeface="Arial" panose="020B0604020202020204" pitchFamily="34" charset="0"/>
                  </a:rPr>
                  <a:t> trong tập toàn bộ dữ liệu huấn			 luyện, ta </a:t>
                </a:r>
                <a:r>
                  <a:rPr lang="en-US" sz="2400" i="1" noProof="1">
                    <a:solidFill>
                      <a:schemeClr val="tx1"/>
                    </a:solidFill>
                    <a:latin typeface="Arial" panose="020B0604020202020204" pitchFamily="34" charset="0"/>
                    <a:cs typeface="Arial" panose="020B0604020202020204" pitchFamily="34" charset="0"/>
                  </a:rPr>
                  <a:t>giới thiệu</a:t>
                </a:r>
                <a:r>
                  <a:rPr lang="en-US" sz="2400" noProof="1">
                    <a:solidFill>
                      <a:schemeClr val="tx1"/>
                    </a:solidFill>
                    <a:latin typeface="Arial" panose="020B0604020202020204" pitchFamily="34" charset="0"/>
                    <a:cs typeface="Arial" panose="020B0604020202020204" pitchFamily="34" charset="0"/>
                  </a:rPr>
                  <a:t> thêm một biến đo </a:t>
                </a:r>
                <a:r>
                  <a:rPr lang="en-US" sz="2400" i="1" noProof="1">
                    <a:solidFill>
                      <a:schemeClr val="tx1"/>
                    </a:solidFill>
                    <a:latin typeface="Arial" panose="020B0604020202020204" pitchFamily="34" charset="0"/>
                    <a:cs typeface="Arial" panose="020B0604020202020204" pitchFamily="34" charset="0"/>
                  </a:rPr>
                  <a:t>sự hy sinh	      </a:t>
                </a:r>
                <a14:m>
                  <m:oMath xmlns:m="http://schemas.openxmlformats.org/officeDocument/2006/math">
                    <m:sSub>
                      <m:sSubPr>
                        <m:ctrlPr>
                          <a:rPr lang="en-US" sz="2400" i="1" noProof="1" dirty="0">
                            <a:solidFill>
                              <a:schemeClr val="tx1"/>
                            </a:solidFill>
                            <a:latin typeface="Cambria Math" panose="02040503050406030204" pitchFamily="18" charset="0"/>
                          </a:rPr>
                        </m:ctrlPr>
                      </m:sSubPr>
                      <m:e>
                        <m:r>
                          <a:rPr lang="en-US" sz="2400" i="1" noProof="1" dirty="0">
                            <a:solidFill>
                              <a:schemeClr val="tx1"/>
                            </a:solidFill>
                            <a:latin typeface="Cambria Math" panose="02040503050406030204" pitchFamily="18" charset="0"/>
                          </a:rPr>
                          <m:t>𝜉</m:t>
                        </m:r>
                      </m:e>
                      <m:sub>
                        <m:r>
                          <a:rPr lang="en-US" sz="2400" i="1" noProof="1" dirty="0">
                            <a:solidFill>
                              <a:schemeClr val="tx1"/>
                            </a:solidFill>
                            <a:latin typeface="Cambria Math" panose="02040503050406030204" pitchFamily="18" charset="0"/>
                          </a:rPr>
                          <m:t>𝑛</m:t>
                        </m:r>
                      </m:sub>
                    </m:sSub>
                  </m:oMath>
                </a14:m>
                <a:r>
                  <a:rPr lang="en-US" sz="2400" noProof="1">
                    <a:solidFill>
                      <a:schemeClr val="tx1"/>
                    </a:solidFill>
                    <a:latin typeface="Arial" panose="020B0604020202020204" pitchFamily="34" charset="0"/>
                    <a:cs typeface="Arial" panose="020B0604020202020204" pitchFamily="34" charset="0"/>
                  </a:rPr>
                  <a:t> tương ứng</a:t>
                </a:r>
              </a:p>
              <a:p>
                <a:pPr>
                  <a:lnSpc>
                    <a:spcPct val="150000"/>
                  </a:lnSpc>
                </a:pPr>
                <a:r>
                  <a:rPr lang="vi-VN" sz="2400" noProof="1">
                    <a:solidFill>
                      <a:schemeClr val="tx1"/>
                    </a:solidFill>
                    <a:latin typeface="Arial" panose="020B0604020202020204" pitchFamily="34" charset="0"/>
                    <a:cs typeface="Arial" panose="020B0604020202020204" pitchFamily="34" charset="0"/>
                  </a:rPr>
                  <a:t>Nhận thấy rằng </a:t>
                </a:r>
                <a14:m>
                  <m:oMath xmlns:m="http://schemas.openxmlformats.org/officeDocument/2006/math">
                    <m:sSub>
                      <m:sSubPr>
                        <m:ctrlPr>
                          <a:rPr lang="vi-VN" sz="2400" i="1" noProof="1" dirty="0">
                            <a:solidFill>
                              <a:schemeClr val="tx1"/>
                            </a:solidFill>
                          </a:rPr>
                        </m:ctrlPr>
                      </m:sSubPr>
                      <m:e>
                        <m:r>
                          <a:rPr lang="vi-VN" sz="2400" b="0" i="1" noProof="1" dirty="0">
                            <a:solidFill>
                              <a:schemeClr val="tx1"/>
                            </a:solidFill>
                          </a:rPr>
                          <m:t>𝑦</m:t>
                        </m:r>
                      </m:e>
                      <m:sub>
                        <m:r>
                          <a:rPr lang="vi-VN" sz="2400" b="0" i="1" noProof="1" dirty="0">
                            <a:solidFill>
                              <a:schemeClr val="tx1"/>
                            </a:solidFill>
                          </a:rPr>
                          <m:t>𝑖</m:t>
                        </m:r>
                      </m:sub>
                    </m:sSub>
                    <m:r>
                      <a:rPr lang="vi-VN" sz="2400" b="0" i="1" noProof="1" dirty="0">
                        <a:solidFill>
                          <a:schemeClr val="tx1"/>
                        </a:solidFill>
                      </a:rPr>
                      <m:t>= ±</m:t>
                    </m:r>
                    <m:r>
                      <a:rPr lang="vi-VN" sz="2400" b="0" i="1" noProof="1" dirty="0">
                        <a:solidFill>
                          <a:schemeClr val="tx1"/>
                        </a:solidFill>
                      </a:rPr>
                      <m:t>1</m:t>
                    </m:r>
                  </m:oMath>
                </a14:m>
                <a:r>
                  <a:rPr lang="vi-VN" sz="2400" noProof="1">
                    <a:solidFill>
                      <a:schemeClr val="tx1"/>
                    </a:solidFill>
                    <a:latin typeface="Arial" panose="020B0604020202020204" pitchFamily="34" charset="0"/>
                    <a:cs typeface="Arial" panose="020B0604020202020204" pitchFamily="34" charset="0"/>
                  </a:rPr>
                  <a:t> là nhãn của </a:t>
                </a:r>
                <a14:m>
                  <m:oMath xmlns:m="http://schemas.openxmlformats.org/officeDocument/2006/math">
                    <m:sSub>
                      <m:sSubPr>
                        <m:ctrlPr>
                          <a:rPr lang="vi-VN" sz="2400" i="1" noProof="1" dirty="0">
                            <a:solidFill>
                              <a:schemeClr val="tx1"/>
                            </a:solidFill>
                          </a:rPr>
                        </m:ctrlPr>
                      </m:sSubPr>
                      <m:e>
                        <m:r>
                          <a:rPr lang="vi-VN" sz="2400" b="0" i="1" noProof="1" dirty="0">
                            <a:solidFill>
                              <a:schemeClr val="tx1"/>
                            </a:solidFill>
                          </a:rPr>
                          <m:t>𝑥</m:t>
                        </m:r>
                      </m:e>
                      <m:sub>
                        <m:r>
                          <a:rPr lang="vi-VN" sz="2400" b="0" i="1" noProof="1" dirty="0">
                            <a:solidFill>
                              <a:schemeClr val="tx1"/>
                            </a:solidFill>
                          </a:rPr>
                          <m:t>𝑖</m:t>
                        </m:r>
                      </m:sub>
                    </m:sSub>
                  </m:oMath>
                </a14:m>
                <a:r>
                  <a:rPr lang="vi-VN" sz="2400" noProof="1">
                    <a:solidFill>
                      <a:schemeClr val="tx1"/>
                    </a:solidFill>
                    <a:latin typeface="Arial" panose="020B0604020202020204" pitchFamily="34" charset="0"/>
                    <a:cs typeface="Arial" panose="020B0604020202020204" pitchFamily="34" charset="0"/>
                  </a:rPr>
                  <a:t> trong vùng không an toàn thì </a:t>
                </a:r>
                <a14:m>
                  <m:oMath xmlns:m="http://schemas.openxmlformats.org/officeDocument/2006/math">
                    <m:sSub>
                      <m:sSubPr>
                        <m:ctrlPr>
                          <a:rPr lang="vi-VN" sz="2400" i="1" noProof="1" dirty="0">
                            <a:solidFill>
                              <a:schemeClr val="tx1"/>
                            </a:solidFill>
                          </a:rPr>
                        </m:ctrlPr>
                      </m:sSubPr>
                      <m:e>
                        <m:r>
                          <a:rPr lang="vi-VN" sz="2400" b="0" i="1" noProof="1" dirty="0">
                            <a:solidFill>
                              <a:schemeClr val="tx1"/>
                            </a:solidFill>
                          </a:rPr>
                          <m:t>𝜉</m:t>
                        </m:r>
                      </m:e>
                      <m:sub>
                        <m:r>
                          <a:rPr lang="vi-VN" sz="2400" b="0" i="1" noProof="1" dirty="0">
                            <a:solidFill>
                              <a:schemeClr val="tx1"/>
                            </a:solidFill>
                          </a:rPr>
                          <m:t>𝑖</m:t>
                        </m:r>
                      </m:sub>
                    </m:sSub>
                    <m:r>
                      <a:rPr lang="vi-VN" sz="2400" b="0" i="1" noProof="1" dirty="0">
                        <a:solidFill>
                          <a:schemeClr val="tx1"/>
                        </a:solidFill>
                      </a:rPr>
                      <m:t>= </m:t>
                    </m:r>
                    <m:d>
                      <m:dPr>
                        <m:begChr m:val="|"/>
                        <m:endChr m:val="|"/>
                        <m:ctrlPr>
                          <a:rPr lang="vi-VN" sz="2400" i="1" noProof="1" dirty="0">
                            <a:solidFill>
                              <a:schemeClr val="tx1"/>
                            </a:solidFill>
                          </a:rPr>
                        </m:ctrlPr>
                      </m:dPr>
                      <m:e>
                        <m:sSup>
                          <m:sSupPr>
                            <m:ctrlPr>
                              <a:rPr lang="vi-VN" sz="2400" i="1" noProof="1" dirty="0">
                                <a:solidFill>
                                  <a:schemeClr val="tx1"/>
                                </a:solidFill>
                              </a:rPr>
                            </m:ctrlPr>
                          </m:sSupPr>
                          <m:e>
                            <m:r>
                              <a:rPr lang="vi-VN" sz="2400" b="0" i="1" noProof="1" dirty="0">
                                <a:solidFill>
                                  <a:schemeClr val="tx1"/>
                                </a:solidFill>
                              </a:rPr>
                              <m:t>𝑤</m:t>
                            </m:r>
                          </m:e>
                          <m:sup>
                            <m:r>
                              <a:rPr lang="vi-VN" sz="2400" b="0" i="1" noProof="1" dirty="0">
                                <a:solidFill>
                                  <a:schemeClr val="tx1"/>
                                </a:solidFill>
                              </a:rPr>
                              <m:t>𝑇</m:t>
                            </m:r>
                          </m:sup>
                        </m:sSup>
                        <m:sSub>
                          <m:sSubPr>
                            <m:ctrlPr>
                              <a:rPr lang="vi-VN" sz="2400" i="1" noProof="1" dirty="0">
                                <a:solidFill>
                                  <a:schemeClr val="tx1"/>
                                </a:solidFill>
                              </a:rPr>
                            </m:ctrlPr>
                          </m:sSubPr>
                          <m:e>
                            <m:r>
                              <a:rPr lang="vi-VN" sz="2400" b="0" i="1" noProof="1" dirty="0">
                                <a:solidFill>
                                  <a:schemeClr val="tx1"/>
                                </a:solidFill>
                              </a:rPr>
                              <m:t>𝑥</m:t>
                            </m:r>
                          </m:e>
                          <m:sub>
                            <m:r>
                              <a:rPr lang="vi-VN" sz="2400" b="0" i="1" noProof="1" dirty="0">
                                <a:solidFill>
                                  <a:schemeClr val="tx1"/>
                                </a:solidFill>
                              </a:rPr>
                              <m:t>𝑖</m:t>
                            </m:r>
                          </m:sub>
                        </m:sSub>
                        <m:r>
                          <a:rPr lang="vi-VN" sz="2400" b="0" i="1" noProof="1" dirty="0">
                            <a:solidFill>
                              <a:schemeClr val="tx1"/>
                            </a:solidFill>
                          </a:rPr>
                          <m:t>+</m:t>
                        </m:r>
                        <m:r>
                          <a:rPr lang="vi-VN" sz="2400" b="0" i="1" noProof="1" dirty="0">
                            <a:solidFill>
                              <a:schemeClr val="tx1"/>
                            </a:solidFill>
                          </a:rPr>
                          <m:t>𝑏</m:t>
                        </m:r>
                        <m:r>
                          <a:rPr lang="vi-VN" sz="2400" b="0" i="1" noProof="1" dirty="0">
                            <a:solidFill>
                              <a:schemeClr val="tx1"/>
                            </a:solidFill>
                          </a:rPr>
                          <m:t>−</m:t>
                        </m:r>
                        <m:sSub>
                          <m:sSubPr>
                            <m:ctrlPr>
                              <a:rPr lang="vi-VN" sz="2400" i="1" noProof="1" dirty="0">
                                <a:solidFill>
                                  <a:schemeClr val="tx1"/>
                                </a:solidFill>
                              </a:rPr>
                            </m:ctrlPr>
                          </m:sSubPr>
                          <m:e>
                            <m:r>
                              <a:rPr lang="vi-VN" sz="2400" b="0" i="1" noProof="1" dirty="0">
                                <a:solidFill>
                                  <a:schemeClr val="tx1"/>
                                </a:solidFill>
                              </a:rPr>
                              <m:t>𝑦</m:t>
                            </m:r>
                          </m:e>
                          <m:sub>
                            <m:r>
                              <a:rPr lang="vi-VN" sz="2400" b="0" i="1" noProof="1" dirty="0">
                                <a:solidFill>
                                  <a:schemeClr val="tx1"/>
                                </a:solidFill>
                              </a:rPr>
                              <m:t>𝑖</m:t>
                            </m:r>
                          </m:sub>
                        </m:sSub>
                      </m:e>
                    </m:d>
                  </m:oMath>
                </a14:m>
                <a:endParaRPr lang="vi-VN" sz="2400" noProof="1">
                  <a:solidFill>
                    <a:schemeClr val="tx1"/>
                  </a:solidFill>
                  <a:latin typeface="Arial" panose="020B0604020202020204" pitchFamily="34" charset="0"/>
                  <a:cs typeface="Arial" panose="020B0604020202020204" pitchFamily="34" charset="0"/>
                </a:endParaRPr>
              </a:p>
              <a:p>
                <a:pPr>
                  <a:lnSpc>
                    <a:spcPct val="150000"/>
                  </a:lnSpc>
                </a:pPr>
                <a:r>
                  <a:rPr lang="en-US" sz="2400" dirty="0">
                    <a:solidFill>
                      <a:schemeClr val="tx1"/>
                    </a:solidFill>
                    <a:latin typeface="Arial" panose="020B0604020202020204" pitchFamily="34" charset="0"/>
                    <a:cs typeface="Arial" panose="020B0604020202020204" pitchFamily="34" charset="0"/>
                  </a:rPr>
                  <a:t>H</a:t>
                </a:r>
                <a:r>
                  <a:rPr lang="vi-VN" sz="2400" dirty="0">
                    <a:solidFill>
                      <a:schemeClr val="tx1"/>
                    </a:solidFill>
                    <a:latin typeface="Arial" panose="020B0604020202020204" pitchFamily="34" charset="0"/>
                    <a:cs typeface="Arial" panose="020B0604020202020204" pitchFamily="34" charset="0"/>
                  </a:rPr>
                  <a:t>a</a:t>
                </a:r>
                <a:r>
                  <a:rPr lang="vi-VN" sz="2400" noProof="1">
                    <a:solidFill>
                      <a:schemeClr val="tx1"/>
                    </a:solidFill>
                    <a:latin typeface="Arial" panose="020B0604020202020204" pitchFamily="34" charset="0"/>
                    <a:cs typeface="Arial" panose="020B0604020202020204" pitchFamily="34" charset="0"/>
                  </a:rPr>
                  <a:t>̀m</a:t>
                </a:r>
                <a:r>
                  <a:rPr lang="vi-VN" sz="2400" dirty="0">
                    <a:solidFill>
                      <a:schemeClr val="tx1"/>
                    </a:solidFill>
                    <a:latin typeface="Arial" panose="020B0604020202020204" pitchFamily="34" charset="0"/>
                    <a:cs typeface="Arial" panose="020B0604020202020204" pitchFamily="34" charset="0"/>
                  </a:rPr>
                  <a:t> mục tiêu</a:t>
                </a:r>
                <a:r>
                  <a:rPr lang="en-US" sz="2400" dirty="0">
                    <a:solidFill>
                      <a:schemeClr val="tx1"/>
                    </a:solidFill>
                    <a:latin typeface="Arial" panose="020B0604020202020204" pitchFamily="34" charset="0"/>
                    <a:cs typeface="Arial" panose="020B0604020202020204" pitchFamily="34" charset="0"/>
                  </a:rPr>
                  <a:t> sẽ</a:t>
                </a:r>
                <a:r>
                  <a:rPr lang="vi-VN" sz="2400" dirty="0">
                    <a:solidFill>
                      <a:schemeClr val="tx1"/>
                    </a:solidFill>
                    <a:latin typeface="Arial" panose="020B0604020202020204" pitchFamily="34" charset="0"/>
                    <a:cs typeface="Arial" panose="020B0604020202020204" pitchFamily="34" charset="0"/>
                  </a:rPr>
                  <a:t> là một sự kết hợp để tối đa </a:t>
                </a:r>
                <a:r>
                  <a:rPr lang="en-US" sz="2400" dirty="0">
                    <a:solidFill>
                      <a:schemeClr val="tx1"/>
                    </a:solidFill>
                    <a:latin typeface="Arial" panose="020B0604020202020204" pitchFamily="34" charset="0"/>
                    <a:cs typeface="Arial" panose="020B0604020202020204" pitchFamily="34" charset="0"/>
                  </a:rPr>
                  <a:t>margin</a:t>
                </a:r>
                <a:r>
                  <a:rPr lang="vi-VN" sz="2400" dirty="0">
                    <a:solidFill>
                      <a:schemeClr val="tx1"/>
                    </a:solidFill>
                    <a:latin typeface="Arial" panose="020B0604020202020204" pitchFamily="34" charset="0"/>
                    <a:cs typeface="Arial" panose="020B0604020202020204" pitchFamily="34" charset="0"/>
                  </a:rPr>
                  <a:t> và tối thiểu sự hy sinh</a:t>
                </a:r>
                <a:endParaRPr lang="en-US" sz="2400" dirty="0">
                  <a:solidFill>
                    <a:schemeClr val="tx1"/>
                  </a:solidFill>
                  <a:latin typeface="Arial" panose="020B0604020202020204" pitchFamily="34" charset="0"/>
                  <a:cs typeface="Arial" panose="020B0604020202020204" pitchFamily="34" charset="0"/>
                </a:endParaRPr>
              </a:p>
            </p:txBody>
          </p:sp>
        </mc:Choice>
        <mc:Fallback>
          <p:sp>
            <p:nvSpPr>
              <p:cNvPr id="3" name="Chỗ dành sẵn cho Nội dung 2">
                <a:extLst>
                  <a:ext uri="{FF2B5EF4-FFF2-40B4-BE49-F238E27FC236}">
                    <a16:creationId xmlns:a16="http://schemas.microsoft.com/office/drawing/2014/main" id="{B910C29E-C2A4-4BC1-96DB-394F3096CAB7}"/>
                  </a:ext>
                </a:extLst>
              </p:cNvPr>
              <p:cNvSpPr>
                <a:spLocks noGrp="1" noRot="1" noChangeAspect="1" noMove="1" noResize="1" noEditPoints="1" noAdjustHandles="1" noChangeArrowheads="1" noChangeShapeType="1" noTextEdit="1"/>
              </p:cNvSpPr>
              <p:nvPr>
                <p:ph idx="1"/>
              </p:nvPr>
            </p:nvSpPr>
            <p:spPr>
              <a:xfrm>
                <a:off x="677334" y="1930400"/>
                <a:ext cx="8596668" cy="4110963"/>
              </a:xfrm>
              <a:blipFill>
                <a:blip r:embed="rId3"/>
                <a:stretch>
                  <a:fillRect l="-567"/>
                </a:stretch>
              </a:blipFill>
            </p:spPr>
            <p:txBody>
              <a:bodyPr/>
              <a:lstStyle/>
              <a:p>
                <a:r>
                  <a:rPr lang="en-US">
                    <a:noFill/>
                  </a:rPr>
                  <a:t> </a:t>
                </a:r>
              </a:p>
            </p:txBody>
          </p:sp>
        </mc:Fallback>
      </mc:AlternateContent>
      <p:pic>
        <p:nvPicPr>
          <p:cNvPr id="4" name="Hình ảnh 3">
            <a:extLst>
              <a:ext uri="{FF2B5EF4-FFF2-40B4-BE49-F238E27FC236}">
                <a16:creationId xmlns:a16="http://schemas.microsoft.com/office/drawing/2014/main" id="{B61D8B20-AA86-4F12-AF56-3E3108441999}"/>
              </a:ext>
            </a:extLst>
          </p:cNvPr>
          <p:cNvPicPr/>
          <p:nvPr/>
        </p:nvPicPr>
        <p:blipFill>
          <a:blip r:embed="rId4"/>
          <a:stretch>
            <a:fillRect/>
          </a:stretch>
        </p:blipFill>
        <p:spPr>
          <a:xfrm>
            <a:off x="7643172" y="1104519"/>
            <a:ext cx="3554268" cy="2589657"/>
          </a:xfrm>
          <a:prstGeom prst="rect">
            <a:avLst/>
          </a:prstGeom>
        </p:spPr>
      </p:pic>
    </p:spTree>
    <p:extLst>
      <p:ext uri="{BB962C8B-B14F-4D97-AF65-F5344CB8AC3E}">
        <p14:creationId xmlns:p14="http://schemas.microsoft.com/office/powerpoint/2010/main" val="834494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83EA5FD-FB96-4080-8086-CAB832014996}"/>
              </a:ext>
            </a:extLst>
          </p:cNvPr>
          <p:cNvSpPr>
            <a:spLocks noGrp="1"/>
          </p:cNvSpPr>
          <p:nvPr>
            <p:ph type="title"/>
          </p:nvPr>
        </p:nvSpPr>
        <p:spPr>
          <a:xfrm>
            <a:off x="677334" y="609600"/>
            <a:ext cx="8596668" cy="537029"/>
          </a:xfrm>
        </p:spPr>
        <p:txBody>
          <a:bodyPr anchor="ctr">
            <a:normAutofit fontScale="90000"/>
          </a:bodyPr>
          <a:lstStyle/>
          <a:p>
            <a:endParaRPr lang="en-US" dirty="0"/>
          </a:p>
        </p:txBody>
      </p:sp>
      <p:graphicFrame>
        <p:nvGraphicFramePr>
          <p:cNvPr id="4" name="Chỗ dành sẵn cho Nội dung 3">
            <a:extLst>
              <a:ext uri="{FF2B5EF4-FFF2-40B4-BE49-F238E27FC236}">
                <a16:creationId xmlns:a16="http://schemas.microsoft.com/office/drawing/2014/main" id="{8EC871F4-56C0-408B-BF39-3A61D5C2D5BC}"/>
              </a:ext>
            </a:extLst>
          </p:cNvPr>
          <p:cNvGraphicFramePr>
            <a:graphicFrameLocks/>
          </p:cNvGraphicFramePr>
          <p:nvPr>
            <p:extLst>
              <p:ext uri="{D42A27DB-BD31-4B8C-83A1-F6EECF244321}">
                <p14:modId xmlns:p14="http://schemas.microsoft.com/office/powerpoint/2010/main" val="1245996668"/>
              </p:ext>
            </p:extLst>
          </p:nvPr>
        </p:nvGraphicFramePr>
        <p:xfrm>
          <a:off x="1512531" y="1454944"/>
          <a:ext cx="7425812" cy="3948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977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FA59FF1-C652-47F9-B7A0-F7D02F5C43AF}"/>
              </a:ext>
            </a:extLst>
          </p:cNvPr>
          <p:cNvSpPr>
            <a:spLocks noGrp="1"/>
          </p:cNvSpPr>
          <p:nvPr>
            <p:ph type="title"/>
          </p:nvPr>
        </p:nvSpPr>
        <p:spPr/>
        <p:txBody>
          <a:bodyPr anchor="ctr"/>
          <a:lstStyle/>
          <a:p>
            <a:r>
              <a:rPr lang="en-US" dirty="0">
                <a:solidFill>
                  <a:schemeClr val="tx1"/>
                </a:solidFill>
                <a:latin typeface="Arial" panose="020B0604020202020204" pitchFamily="34" charset="0"/>
                <a:cs typeface="Arial" panose="020B0604020202020204" pitchFamily="34" charset="0"/>
              </a:rPr>
              <a:t>5. </a:t>
            </a:r>
            <a:r>
              <a:rPr lang="en-US" noProof="1">
                <a:solidFill>
                  <a:schemeClr val="tx1"/>
                </a:solidFill>
                <a:latin typeface="Arial" panose="020B0604020202020204" pitchFamily="34" charset="0"/>
                <a:cs typeface="Arial" panose="020B0604020202020204" pitchFamily="34" charset="0"/>
              </a:rPr>
              <a:t>Máy vect</a:t>
            </a:r>
            <a:r>
              <a:rPr lang="vi-VN" dirty="0">
                <a:solidFill>
                  <a:schemeClr val="tx1"/>
                </a:solidFill>
                <a:latin typeface="Arial" panose="020B0604020202020204" pitchFamily="34" charset="0"/>
                <a:cs typeface="Arial" panose="020B0604020202020204" pitchFamily="34" charset="0"/>
              </a:rPr>
              <a:t>ơ</a:t>
            </a:r>
            <a:r>
              <a:rPr lang="en-US" dirty="0">
                <a:solidFill>
                  <a:schemeClr val="tx1"/>
                </a:solidFill>
                <a:latin typeface="Arial" panose="020B0604020202020204" pitchFamily="34" charset="0"/>
                <a:cs typeface="Arial" panose="020B0604020202020204" pitchFamily="34" charset="0"/>
              </a:rPr>
              <a:t> </a:t>
            </a:r>
            <a:r>
              <a:rPr lang="en-US" noProof="1">
                <a:solidFill>
                  <a:schemeClr val="tx1"/>
                </a:solidFill>
                <a:latin typeface="Arial" panose="020B0604020202020204" pitchFamily="34" charset="0"/>
                <a:cs typeface="Arial" panose="020B0604020202020204" pitchFamily="34" charset="0"/>
              </a:rPr>
              <a:t>hỗ trơ (soft margin)̣</a:t>
            </a:r>
            <a:endParaRPr lang="en-US" dirty="0"/>
          </a:p>
        </p:txBody>
      </p:sp>
      <mc:AlternateContent xmlns:mc="http://schemas.openxmlformats.org/markup-compatibility/2006">
        <mc:Choice xmlns:a14="http://schemas.microsoft.com/office/drawing/2010/main" Requires="a14">
          <p:sp>
            <p:nvSpPr>
              <p:cNvPr id="3" name="Chỗ dành sẵn cho Nội dung 2">
                <a:extLst>
                  <a:ext uri="{FF2B5EF4-FFF2-40B4-BE49-F238E27FC236}">
                    <a16:creationId xmlns:a16="http://schemas.microsoft.com/office/drawing/2014/main" id="{C889FA65-5619-4F1D-B585-62CB2AA6F5B7}"/>
                  </a:ext>
                </a:extLst>
              </p:cNvPr>
              <p:cNvSpPr>
                <a:spLocks noGrp="1"/>
              </p:cNvSpPr>
              <p:nvPr>
                <p:ph idx="1"/>
              </p:nvPr>
            </p:nvSpPr>
            <p:spPr>
              <a:xfrm>
                <a:off x="677334" y="1930401"/>
                <a:ext cx="8759274" cy="4110962"/>
              </a:xfrm>
            </p:spPr>
            <p:txBody>
              <a:bodyPr>
                <a:normAutofit/>
              </a:bodyPr>
              <a:lstStyle/>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Bài toán tối ưu cho trường hợp này là: </a:t>
                </a:r>
              </a:p>
              <a:p>
                <a:pPr marL="0" indent="0">
                  <a:lnSpc>
                    <a:spcPct val="150000"/>
                  </a:lnSpc>
                  <a:buNone/>
                </a:pPr>
                <a14:m>
                  <m:oMathPara xmlns:m="http://schemas.openxmlformats.org/officeDocument/2006/math">
                    <m:oMathParaPr>
                      <m:jc m:val="centerGroup"/>
                    </m:oMathParaPr>
                    <m:oMath xmlns:m="http://schemas.openxmlformats.org/officeDocument/2006/math">
                      <m:d>
                        <m:dPr>
                          <m:ctrlPr>
                            <a:rPr lang="en-US" sz="2400" i="1" noProof="1" dirty="0" smtClean="0">
                              <a:solidFill>
                                <a:schemeClr val="tx1"/>
                              </a:solidFill>
                            </a:rPr>
                          </m:ctrlPr>
                        </m:dPr>
                        <m:e>
                          <m:r>
                            <a:rPr lang="en-US" sz="2400" i="1" noProof="1" dirty="0" smtClean="0">
                              <a:solidFill>
                                <a:schemeClr val="tx1"/>
                              </a:solidFill>
                            </a:rPr>
                            <m:t>𝑤</m:t>
                          </m:r>
                          <m:r>
                            <a:rPr lang="en-US" sz="2400" i="1" noProof="1" dirty="0" smtClean="0">
                              <a:solidFill>
                                <a:schemeClr val="tx1"/>
                              </a:solidFill>
                            </a:rPr>
                            <m:t>,</m:t>
                          </m:r>
                          <m:r>
                            <a:rPr lang="en-US" sz="2400" i="1" noProof="1" dirty="0" smtClean="0">
                              <a:solidFill>
                                <a:schemeClr val="tx1"/>
                              </a:solidFill>
                            </a:rPr>
                            <m:t>𝑏</m:t>
                          </m:r>
                          <m:r>
                            <a:rPr lang="en-US" sz="2400" i="1" noProof="1" dirty="0" smtClean="0">
                              <a:solidFill>
                                <a:schemeClr val="tx1"/>
                              </a:solidFill>
                            </a:rPr>
                            <m:t>,</m:t>
                          </m:r>
                          <m:r>
                            <a:rPr lang="en-US" sz="2400" i="1" noProof="1" dirty="0" smtClean="0">
                              <a:solidFill>
                                <a:schemeClr val="tx1"/>
                              </a:solidFill>
                            </a:rPr>
                            <m:t>𝜉</m:t>
                          </m:r>
                        </m:e>
                      </m:d>
                      <m:r>
                        <a:rPr lang="en-US" sz="2400" i="1" noProof="1" dirty="0" smtClean="0">
                          <a:solidFill>
                            <a:schemeClr val="tx1"/>
                          </a:solidFill>
                        </a:rPr>
                        <m:t>=</m:t>
                      </m:r>
                      <m:func>
                        <m:funcPr>
                          <m:ctrlPr>
                            <a:rPr lang="en-US" sz="2400" i="1" noProof="1" dirty="0" smtClean="0">
                              <a:solidFill>
                                <a:schemeClr val="tx1"/>
                              </a:solidFill>
                            </a:rPr>
                          </m:ctrlPr>
                        </m:funcPr>
                        <m:fName>
                          <m:r>
                            <m:rPr>
                              <m:sty m:val="p"/>
                            </m:rPr>
                            <a:rPr lang="en-US" sz="2400" noProof="1" dirty="0" smtClean="0">
                              <a:solidFill>
                                <a:schemeClr val="tx1"/>
                              </a:solidFill>
                            </a:rPr>
                            <m:t>arg</m:t>
                          </m:r>
                        </m:fName>
                        <m:e>
                          <m:func>
                            <m:funcPr>
                              <m:ctrlPr>
                                <a:rPr lang="en-US" sz="2400" i="1" noProof="1" dirty="0" smtClean="0">
                                  <a:solidFill>
                                    <a:schemeClr val="tx1"/>
                                  </a:solidFill>
                                </a:rPr>
                              </m:ctrlPr>
                            </m:funcPr>
                            <m:fName>
                              <m:limLow>
                                <m:limLowPr>
                                  <m:ctrlPr>
                                    <a:rPr lang="en-US" sz="2400" i="1" noProof="1" dirty="0" smtClean="0">
                                      <a:solidFill>
                                        <a:schemeClr val="tx1"/>
                                      </a:solidFill>
                                    </a:rPr>
                                  </m:ctrlPr>
                                </m:limLowPr>
                                <m:e>
                                  <m:r>
                                    <m:rPr>
                                      <m:sty m:val="p"/>
                                    </m:rPr>
                                    <a:rPr lang="en-US" sz="2400" noProof="1" dirty="0" smtClean="0">
                                      <a:solidFill>
                                        <a:schemeClr val="tx1"/>
                                      </a:solidFill>
                                    </a:rPr>
                                    <m:t>min</m:t>
                                  </m:r>
                                </m:e>
                                <m:lim>
                                  <m:r>
                                    <a:rPr lang="en-US" sz="2400" i="1" noProof="1" dirty="0" smtClean="0">
                                      <a:solidFill>
                                        <a:schemeClr val="tx1"/>
                                      </a:solidFill>
                                    </a:rPr>
                                    <m:t>𝑤</m:t>
                                  </m:r>
                                  <m:r>
                                    <a:rPr lang="en-US" sz="2400" i="1" noProof="1" dirty="0" smtClean="0">
                                      <a:solidFill>
                                        <a:schemeClr val="tx1"/>
                                      </a:solidFill>
                                    </a:rPr>
                                    <m:t>,</m:t>
                                  </m:r>
                                  <m:r>
                                    <a:rPr lang="en-US" sz="2400" i="1" noProof="1" dirty="0" smtClean="0">
                                      <a:solidFill>
                                        <a:schemeClr val="tx1"/>
                                      </a:solidFill>
                                    </a:rPr>
                                    <m:t>𝑏</m:t>
                                  </m:r>
                                  <m:r>
                                    <a:rPr lang="en-US" sz="2400" i="1" noProof="1" dirty="0" smtClean="0">
                                      <a:solidFill>
                                        <a:schemeClr val="tx1"/>
                                      </a:solidFill>
                                    </a:rPr>
                                    <m:t>,</m:t>
                                  </m:r>
                                  <m:r>
                                    <a:rPr lang="en-US" sz="2400" i="1" noProof="1" dirty="0" smtClean="0">
                                      <a:solidFill>
                                        <a:schemeClr val="tx1"/>
                                      </a:solidFill>
                                    </a:rPr>
                                    <m:t>𝜉</m:t>
                                  </m:r>
                                </m:lim>
                              </m:limLow>
                            </m:fName>
                            <m:e>
                              <m:f>
                                <m:fPr>
                                  <m:ctrlPr>
                                    <a:rPr lang="en-US" sz="2400" i="1" noProof="1" dirty="0" smtClean="0">
                                      <a:solidFill>
                                        <a:schemeClr val="tx1"/>
                                      </a:solidFill>
                                    </a:rPr>
                                  </m:ctrlPr>
                                </m:fPr>
                                <m:num>
                                  <m:r>
                                    <a:rPr lang="en-US" sz="2400" i="1" noProof="1" dirty="0" smtClean="0">
                                      <a:solidFill>
                                        <a:schemeClr val="tx1"/>
                                      </a:solidFill>
                                    </a:rPr>
                                    <m:t>1</m:t>
                                  </m:r>
                                </m:num>
                                <m:den>
                                  <m:r>
                                    <a:rPr lang="en-US" sz="2400" i="1" noProof="1" dirty="0" smtClean="0">
                                      <a:solidFill>
                                        <a:schemeClr val="tx1"/>
                                      </a:solidFill>
                                    </a:rPr>
                                    <m:t>2</m:t>
                                  </m:r>
                                </m:den>
                              </m:f>
                              <m:sSubSup>
                                <m:sSubSupPr>
                                  <m:ctrlPr>
                                    <a:rPr lang="en-US" sz="2400" i="1" noProof="1" dirty="0" smtClean="0">
                                      <a:solidFill>
                                        <a:schemeClr val="tx1"/>
                                      </a:solidFill>
                                    </a:rPr>
                                  </m:ctrlPr>
                                </m:sSubSupPr>
                                <m:e>
                                  <m:d>
                                    <m:dPr>
                                      <m:begChr m:val="‖"/>
                                      <m:endChr m:val="‖"/>
                                      <m:ctrlPr>
                                        <a:rPr lang="en-US" sz="2400" i="1" noProof="1" dirty="0" smtClean="0">
                                          <a:solidFill>
                                            <a:schemeClr val="tx1"/>
                                          </a:solidFill>
                                        </a:rPr>
                                      </m:ctrlPr>
                                    </m:dPr>
                                    <m:e>
                                      <m:r>
                                        <a:rPr lang="en-US" sz="2400" i="1" noProof="1" dirty="0" smtClean="0">
                                          <a:solidFill>
                                            <a:schemeClr val="tx1"/>
                                          </a:solidFill>
                                        </a:rPr>
                                        <m:t>𝑤</m:t>
                                      </m:r>
                                    </m:e>
                                  </m:d>
                                </m:e>
                                <m:sub>
                                  <m:r>
                                    <a:rPr lang="en-US" sz="2400" i="1" noProof="1" dirty="0" smtClean="0">
                                      <a:solidFill>
                                        <a:schemeClr val="tx1"/>
                                      </a:solidFill>
                                    </a:rPr>
                                    <m:t>2</m:t>
                                  </m:r>
                                </m:sub>
                                <m:sup>
                                  <m:r>
                                    <a:rPr lang="en-US" sz="2400" i="1" noProof="1" dirty="0" smtClean="0">
                                      <a:solidFill>
                                        <a:schemeClr val="tx1"/>
                                      </a:solidFill>
                                    </a:rPr>
                                    <m:t>2</m:t>
                                  </m:r>
                                </m:sup>
                              </m:sSubSup>
                              <m:r>
                                <a:rPr lang="en-US" sz="2400" i="1" noProof="1" dirty="0" smtClean="0">
                                  <a:solidFill>
                                    <a:schemeClr val="tx1"/>
                                  </a:solidFill>
                                </a:rPr>
                                <m:t>+</m:t>
                              </m:r>
                              <m:r>
                                <a:rPr lang="en-US" sz="2400" i="1" noProof="1" dirty="0" smtClean="0">
                                  <a:solidFill>
                                    <a:schemeClr val="tx1"/>
                                  </a:solidFill>
                                </a:rPr>
                                <m:t>𝐶</m:t>
                              </m:r>
                              <m:nary>
                                <m:naryPr>
                                  <m:chr m:val="∑"/>
                                  <m:limLoc m:val="undOvr"/>
                                  <m:ctrlPr>
                                    <a:rPr lang="en-US" sz="2400" i="1" noProof="1" dirty="0" smtClean="0">
                                      <a:solidFill>
                                        <a:schemeClr val="tx1"/>
                                      </a:solidFill>
                                    </a:rPr>
                                  </m:ctrlPr>
                                </m:naryPr>
                                <m:sub>
                                  <m:r>
                                    <a:rPr lang="en-US" sz="2400" i="1" noProof="1" dirty="0" smtClean="0">
                                      <a:solidFill>
                                        <a:schemeClr val="tx1"/>
                                      </a:solidFill>
                                    </a:rPr>
                                    <m:t>𝑛</m:t>
                                  </m:r>
                                  <m:r>
                                    <a:rPr lang="en-US" sz="2400" i="1" noProof="1" dirty="0" smtClean="0">
                                      <a:solidFill>
                                        <a:schemeClr val="tx1"/>
                                      </a:solidFill>
                                    </a:rPr>
                                    <m:t>=1</m:t>
                                  </m:r>
                                </m:sub>
                                <m:sup>
                                  <m:r>
                                    <a:rPr lang="en-US" sz="2400" i="1" noProof="1" dirty="0" smtClean="0">
                                      <a:solidFill>
                                        <a:schemeClr val="tx1"/>
                                      </a:solidFill>
                                    </a:rPr>
                                    <m:t>𝑁</m:t>
                                  </m:r>
                                </m:sup>
                                <m:e>
                                  <m:sSub>
                                    <m:sSubPr>
                                      <m:ctrlPr>
                                        <a:rPr lang="en-US" sz="2400" i="1" noProof="1" dirty="0" smtClean="0">
                                          <a:solidFill>
                                            <a:schemeClr val="tx1"/>
                                          </a:solidFill>
                                        </a:rPr>
                                      </m:ctrlPr>
                                    </m:sSubPr>
                                    <m:e>
                                      <m:r>
                                        <a:rPr lang="en-US" sz="2400" i="1" noProof="1" dirty="0" smtClean="0">
                                          <a:solidFill>
                                            <a:schemeClr val="tx1"/>
                                          </a:solidFill>
                                        </a:rPr>
                                        <m:t>𝜉</m:t>
                                      </m:r>
                                    </m:e>
                                    <m:sub>
                                      <m:r>
                                        <a:rPr lang="en-US" sz="2400" i="1" noProof="1" dirty="0" smtClean="0">
                                          <a:solidFill>
                                            <a:schemeClr val="tx1"/>
                                          </a:solidFill>
                                        </a:rPr>
                                        <m:t>𝑛</m:t>
                                      </m:r>
                                    </m:sub>
                                  </m:sSub>
                                </m:e>
                              </m:nary>
                            </m:e>
                          </m:func>
                        </m:e>
                      </m:func>
                    </m:oMath>
                  </m:oMathPara>
                </a14:m>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thỏa mãn: </a:t>
                </a:r>
                <a14:m>
                  <m:oMath xmlns:m="http://schemas.openxmlformats.org/officeDocument/2006/math">
                    <m:r>
                      <a:rPr lang="en-US" sz="2400" i="1" noProof="1" dirty="0" smtClean="0">
                        <a:solidFill>
                          <a:schemeClr val="tx1"/>
                        </a:solidFill>
                      </a:rPr>
                      <m:t>1−</m:t>
                    </m:r>
                    <m:sSub>
                      <m:sSubPr>
                        <m:ctrlPr>
                          <a:rPr lang="en-US" sz="2400" i="1" noProof="1" dirty="0" smtClean="0">
                            <a:solidFill>
                              <a:schemeClr val="tx1"/>
                            </a:solidFill>
                          </a:rPr>
                        </m:ctrlPr>
                      </m:sSubPr>
                      <m:e>
                        <m:r>
                          <a:rPr lang="en-US" sz="2400" i="1" noProof="1" dirty="0" smtClean="0">
                            <a:solidFill>
                              <a:schemeClr val="tx1"/>
                            </a:solidFill>
                          </a:rPr>
                          <m:t>𝜉</m:t>
                        </m:r>
                      </m:e>
                      <m:sub>
                        <m:r>
                          <a:rPr lang="en-US" sz="2400" i="1" noProof="1" dirty="0" smtClean="0">
                            <a:solidFill>
                              <a:schemeClr val="tx1"/>
                            </a:solidFill>
                          </a:rPr>
                          <m:t>𝑛</m:t>
                        </m:r>
                      </m:sub>
                    </m:sSub>
                    <m:r>
                      <a:rPr lang="en-US" sz="2400" i="1" noProof="1" dirty="0" smtClean="0">
                        <a:solidFill>
                          <a:schemeClr val="tx1"/>
                        </a:solidFill>
                      </a:rPr>
                      <m:t>−</m:t>
                    </m:r>
                    <m:sSub>
                      <m:sSubPr>
                        <m:ctrlPr>
                          <a:rPr lang="en-US" sz="2400" i="1" noProof="1" dirty="0" smtClean="0">
                            <a:solidFill>
                              <a:schemeClr val="tx1"/>
                            </a:solidFill>
                          </a:rPr>
                        </m:ctrlPr>
                      </m:sSubPr>
                      <m:e>
                        <m:r>
                          <a:rPr lang="en-US" sz="2400" i="1" noProof="1" dirty="0" smtClean="0">
                            <a:solidFill>
                              <a:schemeClr val="tx1"/>
                            </a:solidFill>
                          </a:rPr>
                          <m:t>𝑦</m:t>
                        </m:r>
                      </m:e>
                      <m:sub>
                        <m:r>
                          <a:rPr lang="en-US" sz="2400" i="1" noProof="1" dirty="0" smtClean="0">
                            <a:solidFill>
                              <a:schemeClr val="tx1"/>
                            </a:solidFill>
                          </a:rPr>
                          <m:t>𝑛</m:t>
                        </m:r>
                      </m:sub>
                    </m:sSub>
                    <m:d>
                      <m:dPr>
                        <m:ctrlPr>
                          <a:rPr lang="en-US" sz="2400" i="1" noProof="1" dirty="0" smtClean="0">
                            <a:solidFill>
                              <a:schemeClr val="tx1"/>
                            </a:solidFill>
                          </a:rPr>
                        </m:ctrlPr>
                      </m:dPr>
                      <m:e>
                        <m:sSup>
                          <m:sSupPr>
                            <m:ctrlPr>
                              <a:rPr lang="en-US" sz="2400" i="1" noProof="1" dirty="0" smtClean="0">
                                <a:solidFill>
                                  <a:schemeClr val="tx1"/>
                                </a:solidFill>
                              </a:rPr>
                            </m:ctrlPr>
                          </m:sSupPr>
                          <m:e>
                            <m:r>
                              <a:rPr lang="en-US" sz="2400" i="1" noProof="1" dirty="0" smtClean="0">
                                <a:solidFill>
                                  <a:schemeClr val="tx1"/>
                                </a:solidFill>
                              </a:rPr>
                              <m:t>𝑤</m:t>
                            </m:r>
                          </m:e>
                          <m:sup>
                            <m:r>
                              <a:rPr lang="en-US" sz="2400" i="1" noProof="1" dirty="0" smtClean="0">
                                <a:solidFill>
                                  <a:schemeClr val="tx1"/>
                                </a:solidFill>
                              </a:rPr>
                              <m:t>𝑇</m:t>
                            </m:r>
                          </m:sup>
                        </m:sSup>
                        <m:sSub>
                          <m:sSubPr>
                            <m:ctrlPr>
                              <a:rPr lang="en-US" sz="2400" i="1" noProof="1" dirty="0" smtClean="0">
                                <a:solidFill>
                                  <a:schemeClr val="tx1"/>
                                </a:solidFill>
                              </a:rPr>
                            </m:ctrlPr>
                          </m:sSubPr>
                          <m:e>
                            <m:r>
                              <a:rPr lang="en-US" sz="2400" i="1" noProof="1" dirty="0" smtClean="0">
                                <a:solidFill>
                                  <a:schemeClr val="tx1"/>
                                </a:solidFill>
                              </a:rPr>
                              <m:t>𝑥</m:t>
                            </m:r>
                          </m:e>
                          <m:sub>
                            <m:r>
                              <a:rPr lang="en-US" sz="2400" i="1" noProof="1" dirty="0" smtClean="0">
                                <a:solidFill>
                                  <a:schemeClr val="tx1"/>
                                </a:solidFill>
                              </a:rPr>
                              <m:t>𝑛</m:t>
                            </m:r>
                          </m:sub>
                        </m:sSub>
                        <m:r>
                          <a:rPr lang="en-US" sz="2400" i="1" noProof="1" dirty="0" smtClean="0">
                            <a:solidFill>
                              <a:schemeClr val="tx1"/>
                            </a:solidFill>
                          </a:rPr>
                          <m:t>+</m:t>
                        </m:r>
                        <m:r>
                          <a:rPr lang="en-US" sz="2400" i="1" noProof="1" dirty="0" smtClean="0">
                            <a:solidFill>
                              <a:schemeClr val="tx1"/>
                            </a:solidFill>
                          </a:rPr>
                          <m:t>𝑏</m:t>
                        </m:r>
                      </m:e>
                    </m:d>
                    <m:r>
                      <a:rPr lang="en-US" sz="2400" i="1" noProof="1" dirty="0" smtClean="0">
                        <a:solidFill>
                          <a:schemeClr val="tx1"/>
                        </a:solidFill>
                      </a:rPr>
                      <m:t>≤0, ∀</m:t>
                    </m:r>
                    <m:r>
                      <a:rPr lang="en-US" sz="2400" i="1" noProof="1" dirty="0" smtClean="0">
                        <a:solidFill>
                          <a:schemeClr val="tx1"/>
                        </a:solidFill>
                      </a:rPr>
                      <m:t>𝑛</m:t>
                    </m:r>
                    <m:r>
                      <a:rPr lang="en-US" sz="2400" i="1" noProof="1" dirty="0" smtClean="0">
                        <a:solidFill>
                          <a:schemeClr val="tx1"/>
                        </a:solidFill>
                      </a:rPr>
                      <m:t>=1, 2,…,</m:t>
                    </m:r>
                    <m:r>
                      <a:rPr lang="en-US" sz="2400" i="1" noProof="1" dirty="0" smtClean="0">
                        <a:solidFill>
                          <a:schemeClr val="tx1"/>
                        </a:solidFill>
                      </a:rPr>
                      <m:t>𝑁</m:t>
                    </m:r>
                  </m:oMath>
                </a14:m>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sSub>
                        <m:sSubPr>
                          <m:ctrlPr>
                            <a:rPr lang="en-US" sz="2400" i="1" noProof="1" dirty="0" smtClean="0">
                              <a:solidFill>
                                <a:schemeClr val="tx1"/>
                              </a:solidFill>
                            </a:rPr>
                          </m:ctrlPr>
                        </m:sSubPr>
                        <m:e>
                          <m:r>
                            <a:rPr lang="en-US" sz="2400" i="1" noProof="1" dirty="0" smtClean="0">
                              <a:solidFill>
                                <a:schemeClr val="tx1"/>
                              </a:solidFill>
                            </a:rPr>
                            <m:t>−</m:t>
                          </m:r>
                          <m:r>
                            <a:rPr lang="en-US" sz="2400" i="1" noProof="1" dirty="0" smtClean="0">
                              <a:solidFill>
                                <a:schemeClr val="tx1"/>
                              </a:solidFill>
                            </a:rPr>
                            <m:t>𝜉</m:t>
                          </m:r>
                        </m:e>
                        <m:sub>
                          <m:r>
                            <a:rPr lang="en-US" sz="2400" i="1" noProof="1" dirty="0" smtClean="0">
                              <a:solidFill>
                                <a:schemeClr val="tx1"/>
                              </a:solidFill>
                            </a:rPr>
                            <m:t>𝑛</m:t>
                          </m:r>
                        </m:sub>
                      </m:sSub>
                      <m:r>
                        <a:rPr lang="en-US" sz="2400" i="1" noProof="1" dirty="0" smtClean="0">
                          <a:solidFill>
                            <a:schemeClr val="tx1"/>
                          </a:solidFill>
                        </a:rPr>
                        <m:t>≤0 ∀</m:t>
                      </m:r>
                      <m:r>
                        <a:rPr lang="en-US" sz="2400" i="1" noProof="1" dirty="0" smtClean="0">
                          <a:solidFill>
                            <a:schemeClr val="tx1"/>
                          </a:solidFill>
                        </a:rPr>
                        <m:t>𝑛</m:t>
                      </m:r>
                      <m:r>
                        <a:rPr lang="en-US" sz="2400" i="1" noProof="1" dirty="0" smtClean="0">
                          <a:solidFill>
                            <a:schemeClr val="tx1"/>
                          </a:solidFill>
                        </a:rPr>
                        <m:t>=1, 2, …, </m:t>
                      </m:r>
                      <m:r>
                        <a:rPr lang="en-US" sz="2400" i="1" noProof="1" dirty="0" smtClean="0">
                          <a:solidFill>
                            <a:schemeClr val="tx1"/>
                          </a:solidFill>
                        </a:rPr>
                        <m:t>𝑁</m:t>
                      </m:r>
                    </m:oMath>
                  </m:oMathPara>
                </a14:m>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endParaRPr lang="vi-VN" sz="2400" noProof="1">
                  <a:solidFill>
                    <a:schemeClr val="tx1"/>
                  </a:solidFill>
                  <a:latin typeface="Arial" panose="020B0604020202020204" pitchFamily="34" charset="0"/>
                  <a:cs typeface="Arial" panose="020B0604020202020204" pitchFamily="34" charset="0"/>
                </a:endParaRPr>
              </a:p>
            </p:txBody>
          </p:sp>
        </mc:Choice>
        <mc:Fallback>
          <p:sp>
            <p:nvSpPr>
              <p:cNvPr id="3" name="Chỗ dành sẵn cho Nội dung 2">
                <a:extLst>
                  <a:ext uri="{FF2B5EF4-FFF2-40B4-BE49-F238E27FC236}">
                    <a16:creationId xmlns:a16="http://schemas.microsoft.com/office/drawing/2014/main" id="{C889FA65-5619-4F1D-B585-62CB2AA6F5B7}"/>
                  </a:ext>
                </a:extLst>
              </p:cNvPr>
              <p:cNvSpPr>
                <a:spLocks noGrp="1" noRot="1" noChangeAspect="1" noMove="1" noResize="1" noEditPoints="1" noAdjustHandles="1" noChangeArrowheads="1" noChangeShapeType="1" noTextEdit="1"/>
              </p:cNvSpPr>
              <p:nvPr>
                <p:ph idx="1"/>
              </p:nvPr>
            </p:nvSpPr>
            <p:spPr>
              <a:xfrm>
                <a:off x="677334" y="1930401"/>
                <a:ext cx="8759274" cy="4110962"/>
              </a:xfrm>
              <a:blipFill>
                <a:blip r:embed="rId3"/>
                <a:stretch>
                  <a:fillRect l="-1044"/>
                </a:stretch>
              </a:blipFill>
            </p:spPr>
            <p:txBody>
              <a:bodyPr/>
              <a:lstStyle/>
              <a:p>
                <a:r>
                  <a:rPr lang="en-US">
                    <a:noFill/>
                  </a:rPr>
                  <a:t> </a:t>
                </a:r>
              </a:p>
            </p:txBody>
          </p:sp>
        </mc:Fallback>
      </mc:AlternateContent>
    </p:spTree>
    <p:extLst>
      <p:ext uri="{BB962C8B-B14F-4D97-AF65-F5344CB8AC3E}">
        <p14:creationId xmlns:p14="http://schemas.microsoft.com/office/powerpoint/2010/main" val="786978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5F9B565-9726-4386-8818-0AA783604BCF}"/>
              </a:ext>
            </a:extLst>
          </p:cNvPr>
          <p:cNvSpPr>
            <a:spLocks noGrp="1"/>
          </p:cNvSpPr>
          <p:nvPr>
            <p:ph type="title"/>
          </p:nvPr>
        </p:nvSpPr>
        <p:spPr/>
        <p:txBody>
          <a:bodyPr anchor="ctr"/>
          <a:lstStyle/>
          <a:p>
            <a:r>
              <a:rPr lang="en-US" noProof="1">
                <a:solidFill>
                  <a:schemeClr val="tx1"/>
                </a:solidFill>
                <a:latin typeface="Arial" panose="020B0604020202020204" pitchFamily="34" charset="0"/>
                <a:cs typeface="Arial" panose="020B0604020202020204" pitchFamily="34" charset="0"/>
              </a:rPr>
              <a:t>6. Cài đặt thử nghiệm hồi quy logistic</a:t>
            </a:r>
            <a:endParaRPr lang="vi-VN" noProof="1">
              <a:solidFill>
                <a:schemeClr val="tx1"/>
              </a:solidFill>
              <a:latin typeface="Arial" panose="020B0604020202020204" pitchFamily="34" charset="0"/>
              <a:cs typeface="Arial" panose="020B0604020202020204" pitchFamily="34" charset="0"/>
            </a:endParaRPr>
          </a:p>
        </p:txBody>
      </p:sp>
      <p:sp>
        <p:nvSpPr>
          <p:cNvPr id="3" name="Chỗ dành sẵn cho Nội dung 2">
            <a:extLst>
              <a:ext uri="{FF2B5EF4-FFF2-40B4-BE49-F238E27FC236}">
                <a16:creationId xmlns:a16="http://schemas.microsoft.com/office/drawing/2014/main" id="{B51E01BF-26EB-4C86-AB5B-C92FD5454499}"/>
              </a:ext>
            </a:extLst>
          </p:cNvPr>
          <p:cNvSpPr>
            <a:spLocks noGrp="1"/>
          </p:cNvSpPr>
          <p:nvPr>
            <p:ph idx="1"/>
          </p:nvPr>
        </p:nvSpPr>
        <p:spPr>
          <a:xfrm>
            <a:off x="677335" y="2160589"/>
            <a:ext cx="5261398" cy="4087811"/>
          </a:xfrm>
        </p:spPr>
        <p:txBody>
          <a:bodyPr>
            <a:normAutofit/>
          </a:bodyPr>
          <a:lstStyle/>
          <a:p>
            <a:pPr algn="just">
              <a:lnSpc>
                <a:spcPct val="150000"/>
              </a:lnSpc>
            </a:pPr>
            <a:r>
              <a:rPr lang="en-US" sz="2400" noProof="1">
                <a:solidFill>
                  <a:schemeClr val="tx1"/>
                </a:solidFill>
                <a:latin typeface="Arial" panose="020B0604020202020204" pitchFamily="34" charset="0"/>
                <a:cs typeface="Arial" panose="020B0604020202020204" pitchFamily="34" charset="0"/>
              </a:rPr>
              <a:t>Áp dụng mô hình hồi quy logistic đ</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ợc xây dựng vào bộ dữ liệu thử nghiệm được lấy từ một nhà khai thác viễn thông không dây về sự rời đi của khác hàng từ trang </a:t>
            </a:r>
            <a:r>
              <a:rPr lang="en-US" sz="2400" dirty="0">
                <a:solidFill>
                  <a:schemeClr val="tx1"/>
                </a:solidFill>
                <a:latin typeface="Arial" panose="020B0604020202020204" pitchFamily="34" charset="0"/>
                <a:cs typeface="Arial" panose="020B0604020202020204" pitchFamily="34" charset="0"/>
              </a:rPr>
              <a:t>Kaggle.com, </a:t>
            </a:r>
            <a:r>
              <a:rPr lang="en-US" sz="2400" noProof="1">
                <a:solidFill>
                  <a:schemeClr val="tx1"/>
                </a:solidFill>
                <a:latin typeface="Arial" panose="020B0604020202020204" pitchFamily="34" charset="0"/>
                <a:cs typeface="Arial" panose="020B0604020202020204" pitchFamily="34" charset="0"/>
              </a:rPr>
              <a:t>gồm</a:t>
            </a:r>
            <a:r>
              <a:rPr lang="en-US" sz="2400" dirty="0">
                <a:solidFill>
                  <a:schemeClr val="tx1"/>
                </a:solidFill>
                <a:latin typeface="Arial" panose="020B0604020202020204" pitchFamily="34" charset="0"/>
                <a:cs typeface="Arial" panose="020B0604020202020204" pitchFamily="34" charset="0"/>
              </a:rPr>
              <a:t> 14 tr</a:t>
            </a:r>
            <a:r>
              <a:rPr lang="vi-VN" sz="2400" dirty="0">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ờng thuộc tính với </a:t>
            </a:r>
            <a:r>
              <a:rPr lang="en-US" sz="2400" dirty="0">
                <a:solidFill>
                  <a:schemeClr val="tx1"/>
                </a:solidFill>
                <a:latin typeface="Arial" panose="020B0604020202020204" pitchFamily="34" charset="0"/>
                <a:cs typeface="Arial" panose="020B0604020202020204" pitchFamily="34" charset="0"/>
              </a:rPr>
              <a:t>2 </a:t>
            </a:r>
            <a:r>
              <a:rPr lang="en-US" sz="2400" noProof="1">
                <a:solidFill>
                  <a:schemeClr val="tx1"/>
                </a:solidFill>
                <a:latin typeface="Arial" panose="020B0604020202020204" pitchFamily="34" charset="0"/>
                <a:cs typeface="Arial" panose="020B0604020202020204" pitchFamily="34" charset="0"/>
              </a:rPr>
              <a:t>nhãn mục tiêu</a:t>
            </a:r>
            <a:r>
              <a:rPr lang="en-US" sz="2400" dirty="0">
                <a:solidFill>
                  <a:schemeClr val="tx1"/>
                </a:solidFill>
                <a:latin typeface="Arial" panose="020B0604020202020204" pitchFamily="34" charset="0"/>
                <a:cs typeface="Arial" panose="020B0604020202020204" pitchFamily="34" charset="0"/>
              </a:rPr>
              <a:t>.</a:t>
            </a:r>
            <a:endParaRPr lang="vi-VN" sz="2400" noProof="1">
              <a:solidFill>
                <a:schemeClr val="tx1"/>
              </a:solidFill>
              <a:latin typeface="Arial" panose="020B0604020202020204" pitchFamily="34" charset="0"/>
              <a:cs typeface="Arial" panose="020B0604020202020204" pitchFamily="34" charset="0"/>
            </a:endParaRPr>
          </a:p>
        </p:txBody>
      </p:sp>
      <p:pic>
        <p:nvPicPr>
          <p:cNvPr id="4" name="Hình ảnh 3">
            <a:extLst>
              <a:ext uri="{FF2B5EF4-FFF2-40B4-BE49-F238E27FC236}">
                <a16:creationId xmlns:a16="http://schemas.microsoft.com/office/drawing/2014/main" id="{4A838AC2-0CC8-4DB6-BE55-55F45687DD3D}"/>
              </a:ext>
            </a:extLst>
          </p:cNvPr>
          <p:cNvPicPr/>
          <p:nvPr/>
        </p:nvPicPr>
        <p:blipFill>
          <a:blip r:embed="rId2"/>
          <a:stretch>
            <a:fillRect/>
          </a:stretch>
        </p:blipFill>
        <p:spPr>
          <a:xfrm>
            <a:off x="6096000" y="1930399"/>
            <a:ext cx="5615643" cy="2997202"/>
          </a:xfrm>
          <a:prstGeom prst="rect">
            <a:avLst/>
          </a:prstGeom>
        </p:spPr>
      </p:pic>
    </p:spTree>
    <p:extLst>
      <p:ext uri="{BB962C8B-B14F-4D97-AF65-F5344CB8AC3E}">
        <p14:creationId xmlns:p14="http://schemas.microsoft.com/office/powerpoint/2010/main" val="3221393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FE64E8F-F564-4869-9F53-9616B42D5FEB}"/>
              </a:ext>
            </a:extLst>
          </p:cNvPr>
          <p:cNvSpPr>
            <a:spLocks noGrp="1"/>
          </p:cNvSpPr>
          <p:nvPr>
            <p:ph type="title"/>
          </p:nvPr>
        </p:nvSpPr>
        <p:spPr/>
        <p:txBody>
          <a:bodyPr anchor="ctr"/>
          <a:lstStyle/>
          <a:p>
            <a:r>
              <a:rPr lang="en-US" noProof="1">
                <a:solidFill>
                  <a:schemeClr val="tx1"/>
                </a:solidFill>
                <a:latin typeface="Arial" panose="020B0604020202020204" pitchFamily="34" charset="0"/>
                <a:cs typeface="Arial" panose="020B0604020202020204" pitchFamily="34" charset="0"/>
              </a:rPr>
              <a:t>6. Cài đặt thử nghiệm hồi quy logistic</a:t>
            </a:r>
            <a:endParaRPr lang="en-US" dirty="0"/>
          </a:p>
        </p:txBody>
      </p:sp>
      <p:sp>
        <p:nvSpPr>
          <p:cNvPr id="3" name="Chỗ dành sẵn cho Nội dung 2">
            <a:extLst>
              <a:ext uri="{FF2B5EF4-FFF2-40B4-BE49-F238E27FC236}">
                <a16:creationId xmlns:a16="http://schemas.microsoft.com/office/drawing/2014/main" id="{CB3AD497-9B08-472C-99C1-8B834070DC98}"/>
              </a:ext>
            </a:extLst>
          </p:cNvPr>
          <p:cNvSpPr>
            <a:spLocks noGrp="1"/>
          </p:cNvSpPr>
          <p:nvPr>
            <p:ph idx="1"/>
          </p:nvPr>
        </p:nvSpPr>
        <p:spPr/>
        <p:txBody>
          <a:bodyPr/>
          <a:lstStyle/>
          <a:p>
            <a:endParaRPr lang="en-US"/>
          </a:p>
        </p:txBody>
      </p:sp>
      <p:pic>
        <p:nvPicPr>
          <p:cNvPr id="6" name="Hình ảnh 5">
            <a:extLst>
              <a:ext uri="{FF2B5EF4-FFF2-40B4-BE49-F238E27FC236}">
                <a16:creationId xmlns:a16="http://schemas.microsoft.com/office/drawing/2014/main" id="{CE2FD23A-EE71-464C-A63D-56591136CD58}"/>
              </a:ext>
            </a:extLst>
          </p:cNvPr>
          <p:cNvPicPr>
            <a:picLocks noChangeAspect="1"/>
          </p:cNvPicPr>
          <p:nvPr/>
        </p:nvPicPr>
        <p:blipFill>
          <a:blip r:embed="rId3"/>
          <a:stretch>
            <a:fillRect/>
          </a:stretch>
        </p:blipFill>
        <p:spPr>
          <a:xfrm>
            <a:off x="595850" y="1715807"/>
            <a:ext cx="5494451" cy="3114329"/>
          </a:xfrm>
          <a:prstGeom prst="rect">
            <a:avLst/>
          </a:prstGeom>
        </p:spPr>
      </p:pic>
      <p:pic>
        <p:nvPicPr>
          <p:cNvPr id="7" name="Hình ảnh 6">
            <a:extLst>
              <a:ext uri="{FF2B5EF4-FFF2-40B4-BE49-F238E27FC236}">
                <a16:creationId xmlns:a16="http://schemas.microsoft.com/office/drawing/2014/main" id="{66F8211C-EBDF-49EF-908C-17197C4DC807}"/>
              </a:ext>
            </a:extLst>
          </p:cNvPr>
          <p:cNvPicPr>
            <a:picLocks noChangeAspect="1"/>
          </p:cNvPicPr>
          <p:nvPr/>
        </p:nvPicPr>
        <p:blipFill>
          <a:blip r:embed="rId4"/>
          <a:stretch>
            <a:fillRect/>
          </a:stretch>
        </p:blipFill>
        <p:spPr>
          <a:xfrm>
            <a:off x="6101699" y="2767029"/>
            <a:ext cx="5494451" cy="3547153"/>
          </a:xfrm>
          <a:prstGeom prst="rect">
            <a:avLst/>
          </a:prstGeom>
        </p:spPr>
      </p:pic>
    </p:spTree>
    <p:extLst>
      <p:ext uri="{BB962C8B-B14F-4D97-AF65-F5344CB8AC3E}">
        <p14:creationId xmlns:p14="http://schemas.microsoft.com/office/powerpoint/2010/main" val="32793972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2"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3" name="Straight Connector 12">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23" name="Rectangle 22">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43" name="Straight Connector 25">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44"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29">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Isosceles Triangle 31">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6" name="Tiêu đề 5">
            <a:extLst>
              <a:ext uri="{FF2B5EF4-FFF2-40B4-BE49-F238E27FC236}">
                <a16:creationId xmlns:a16="http://schemas.microsoft.com/office/drawing/2014/main" id="{69BB4130-4D14-44D3-B623-5B9206B10172}"/>
              </a:ext>
            </a:extLst>
          </p:cNvPr>
          <p:cNvSpPr>
            <a:spLocks noGrp="1"/>
          </p:cNvSpPr>
          <p:nvPr>
            <p:ph type="title"/>
          </p:nvPr>
        </p:nvSpPr>
        <p:spPr>
          <a:xfrm>
            <a:off x="677335" y="1282701"/>
            <a:ext cx="5096060" cy="4307148"/>
          </a:xfrm>
        </p:spPr>
        <p:txBody>
          <a:bodyPr vert="horz" lIns="91440" tIns="45720" rIns="91440" bIns="45720" rtlCol="0" anchor="ctr">
            <a:normAutofit/>
          </a:bodyPr>
          <a:lstStyle/>
          <a:p>
            <a:pPr algn="r"/>
            <a:r>
              <a:rPr lang="en-US" sz="5400" dirty="0">
                <a:solidFill>
                  <a:schemeClr val="tx1"/>
                </a:solidFill>
                <a:latin typeface="Arial" panose="020B0604020202020204" pitchFamily="34" charset="0"/>
                <a:cs typeface="Arial" panose="020B0604020202020204" pitchFamily="34" charset="0"/>
              </a:rPr>
              <a:t>THANKS FOR LISTENING</a:t>
            </a:r>
          </a:p>
        </p:txBody>
      </p:sp>
      <p:sp>
        <p:nvSpPr>
          <p:cNvPr id="47" name="Freeform: Shape 33">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6457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7EA6B1B-30AE-4D0F-8C1C-8BB107014A38}"/>
              </a:ext>
            </a:extLst>
          </p:cNvPr>
          <p:cNvSpPr>
            <a:spLocks noGrp="1"/>
          </p:cNvSpPr>
          <p:nvPr>
            <p:ph type="title"/>
          </p:nvPr>
        </p:nvSpPr>
        <p:spPr/>
        <p:txBody>
          <a:bodyPr anchor="ctr"/>
          <a:lstStyle/>
          <a:p>
            <a:r>
              <a:rPr lang="en-US" noProof="1">
                <a:solidFill>
                  <a:schemeClr val="tx1"/>
                </a:solidFill>
                <a:latin typeface="Arial" panose="020B0604020202020204" pitchFamily="34" charset="0"/>
                <a:cs typeface="Arial" panose="020B0604020202020204" pitchFamily="34" charset="0"/>
              </a:rPr>
              <a:t>1. Vấn đề phân loại</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95CF50A6-04F4-453B-939C-9C426725A50F}"/>
                  </a:ext>
                </a:extLst>
              </p:cNvPr>
              <p:cNvSpPr>
                <a:spLocks noGrp="1"/>
              </p:cNvSpPr>
              <p:nvPr>
                <p:ph idx="1"/>
              </p:nvPr>
            </p:nvSpPr>
            <p:spPr>
              <a:xfrm>
                <a:off x="677334" y="1930401"/>
                <a:ext cx="8596668" cy="4110962"/>
              </a:xfrm>
            </p:spPr>
            <p:txBody>
              <a:bodyPr>
                <a:noAutofit/>
              </a:bodyPr>
              <a:lstStyle/>
              <a:p>
                <a:pPr>
                  <a:lnSpc>
                    <a:spcPct val="150000"/>
                  </a:lnSpc>
                </a:pPr>
                <a:r>
                  <a:rPr lang="en-US" sz="2400" noProof="1">
                    <a:solidFill>
                      <a:schemeClr val="tx1"/>
                    </a:solidFill>
                    <a:latin typeface="Arial" panose="020B0604020202020204" pitchFamily="34" charset="0"/>
                    <a:cs typeface="Arial" panose="020B0604020202020204" pitchFamily="34" charset="0"/>
                  </a:rPr>
                  <a:t>Tập dữ liệu D chứa m quan sát </a:t>
                </a:r>
                <a14:m>
                  <m:oMath xmlns:m="http://schemas.openxmlformats.org/officeDocument/2006/math">
                    <m:r>
                      <a:rPr lang="en-US" sz="2400" b="0" i="0" noProof="1" smtClean="0">
                        <a:solidFill>
                          <a:schemeClr val="tx1"/>
                        </a:solidFill>
                        <a:latin typeface="Cambria Math" panose="02040503050406030204" pitchFamily="18" charset="0"/>
                        <a:cs typeface="Arial" panose="020B0604020202020204" pitchFamily="34" charset="0"/>
                      </a:rPr>
                      <m:t>(</m:t>
                    </m:r>
                    <m:sSub>
                      <m:sSubPr>
                        <m:ctrlPr>
                          <a:rPr lang="en-US" sz="2400" b="0" i="1" noProof="1" smtClean="0">
                            <a:solidFill>
                              <a:schemeClr val="tx1"/>
                            </a:solidFill>
                            <a:latin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cs typeface="Arial" panose="020B0604020202020204" pitchFamily="34" charset="0"/>
                          </a:rPr>
                          <m:t>𝑥</m:t>
                        </m:r>
                      </m:e>
                      <m:sub>
                        <m:r>
                          <a:rPr lang="en-US" sz="2400" b="0" i="1" noProof="1" smtClean="0">
                            <a:solidFill>
                              <a:schemeClr val="tx1"/>
                            </a:solidFill>
                            <a:latin typeface="Cambria Math" panose="02040503050406030204" pitchFamily="18" charset="0"/>
                            <a:cs typeface="Arial" panose="020B0604020202020204" pitchFamily="34" charset="0"/>
                          </a:rPr>
                          <m:t>𝑖</m:t>
                        </m:r>
                      </m:sub>
                    </m:sSub>
                    <m:r>
                      <a:rPr lang="en-US" sz="2400" b="0" i="1" noProof="1" smtClean="0">
                        <a:solidFill>
                          <a:schemeClr val="tx1"/>
                        </a:solidFill>
                        <a:latin typeface="Cambria Math" panose="02040503050406030204" pitchFamily="18" charset="0"/>
                        <a:cs typeface="Arial" panose="020B0604020202020204" pitchFamily="34" charset="0"/>
                      </a:rPr>
                      <m:t>, </m:t>
                    </m:r>
                    <m:sSub>
                      <m:sSubPr>
                        <m:ctrlPr>
                          <a:rPr lang="en-US" sz="2400" b="0" i="1" noProof="1" smtClean="0">
                            <a:solidFill>
                              <a:schemeClr val="tx1"/>
                            </a:solidFill>
                            <a:latin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cs typeface="Arial" panose="020B0604020202020204" pitchFamily="34" charset="0"/>
                          </a:rPr>
                          <m:t>𝑦</m:t>
                        </m:r>
                      </m:e>
                      <m:sub>
                        <m:r>
                          <a:rPr lang="en-US" sz="2400" b="0" i="1" noProof="1" smtClean="0">
                            <a:solidFill>
                              <a:schemeClr val="tx1"/>
                            </a:solidFill>
                            <a:latin typeface="Cambria Math" panose="02040503050406030204" pitchFamily="18" charset="0"/>
                            <a:cs typeface="Arial" panose="020B0604020202020204" pitchFamily="34" charset="0"/>
                          </a:rPr>
                          <m:t>𝑖</m:t>
                        </m:r>
                      </m:sub>
                    </m:sSub>
                    <m:r>
                      <a:rPr lang="en-US" sz="2400" b="0" i="1" noProof="1" smtClean="0">
                        <a:solidFill>
                          <a:schemeClr val="tx1"/>
                        </a:solidFill>
                        <a:latin typeface="Cambria Math" panose="02040503050406030204" pitchFamily="18" charset="0"/>
                        <a:cs typeface="Arial" panose="020B0604020202020204" pitchFamily="34" charset="0"/>
                      </a:rPr>
                      <m:t>), </m:t>
                    </m:r>
                    <m:r>
                      <a:rPr lang="en-US" sz="2400" b="0" i="1" noProof="1" smtClean="0">
                        <a:solidFill>
                          <a:schemeClr val="tx1"/>
                        </a:solidFill>
                        <a:latin typeface="Cambria Math" panose="02040503050406030204" pitchFamily="18" charset="0"/>
                        <a:cs typeface="Arial" panose="020B0604020202020204" pitchFamily="34" charset="0"/>
                      </a:rPr>
                      <m:t>𝑖</m:t>
                    </m:r>
                    <m:r>
                      <a:rPr lang="en-US" sz="2400" b="0" i="1" noProof="1" smtClean="0">
                        <a:solidFill>
                          <a:schemeClr val="tx1"/>
                        </a:solidFill>
                        <a:latin typeface="Cambria Math" panose="02040503050406030204" pitchFamily="18" charset="0"/>
                        <a:cs typeface="Arial" panose="020B0604020202020204" pitchFamily="34" charset="0"/>
                      </a:rPr>
                      <m:t> </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𝜖</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𝑀</m:t>
                    </m:r>
                  </m:oMath>
                </a14:m>
                <a:r>
                  <a:rPr lang="en-US" sz="2400" noProof="1">
                    <a:solidFill>
                      <a:schemeClr val="tx1"/>
                    </a:solidFill>
                    <a:latin typeface="Arial" panose="020B0604020202020204" pitchFamily="34" charset="0"/>
                    <a:cs typeface="Arial" panose="020B0604020202020204" pitchFamily="34" charset="0"/>
                  </a:rPr>
                  <a:t>, trong đó </a:t>
                </a:r>
                <a14:m>
                  <m:oMath xmlns:m="http://schemas.openxmlformats.org/officeDocument/2006/math">
                    <m:sSub>
                      <m:sSubPr>
                        <m:ctrlPr>
                          <a:rPr lang="en-US" sz="2400" b="0" i="1" noProof="1" smtClean="0">
                            <a:solidFill>
                              <a:schemeClr val="tx1"/>
                            </a:solidFill>
                            <a:latin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cs typeface="Arial" panose="020B0604020202020204" pitchFamily="34" charset="0"/>
                          </a:rPr>
                          <m:t>𝑥</m:t>
                        </m:r>
                      </m:e>
                      <m:sub>
                        <m:r>
                          <a:rPr lang="en-US" sz="2400" b="0" i="1" noProof="1" smtClean="0">
                            <a:solidFill>
                              <a:schemeClr val="tx1"/>
                            </a:solidFill>
                            <a:latin typeface="Cambria Math" panose="02040503050406030204" pitchFamily="18" charset="0"/>
                            <a:cs typeface="Arial" panose="020B0604020202020204" pitchFamily="34" charset="0"/>
                          </a:rPr>
                          <m:t>𝑖</m:t>
                        </m:r>
                      </m:sub>
                    </m:sSub>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𝜖</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sSup>
                      <m:sSupPr>
                        <m:ctrlP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𝑅</m:t>
                        </m:r>
                      </m:e>
                      <m:sup>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𝑛</m:t>
                        </m:r>
                      </m:sup>
                    </m:sSup>
                  </m:oMath>
                </a14:m>
                <a:r>
                  <a:rPr lang="en-US" sz="2400" noProof="1">
                    <a:solidFill>
                      <a:schemeClr val="tx1"/>
                    </a:solidFill>
                    <a:latin typeface="Arial" panose="020B0604020202020204" pitchFamily="34" charset="0"/>
                    <a:cs typeface="Arial" panose="020B0604020202020204" pitchFamily="34" charset="0"/>
                  </a:rPr>
                  <a:t> là vector giá trị được lấy bởi các thuộc tính giải thích cho dữ liệu thứ </a:t>
                </a:r>
                <a14:m>
                  <m:oMath xmlns:m="http://schemas.openxmlformats.org/officeDocument/2006/math">
                    <m:r>
                      <a:rPr lang="en-US" sz="2400" i="1" noProof="1">
                        <a:solidFill>
                          <a:schemeClr val="tx1"/>
                        </a:solidFill>
                        <a:latin typeface="Cambria Math" panose="02040503050406030204" pitchFamily="18" charset="0"/>
                        <a:cs typeface="Arial" panose="020B0604020202020204" pitchFamily="34" charset="0"/>
                      </a:rPr>
                      <m:t>𝑖</m:t>
                    </m:r>
                  </m:oMath>
                </a14:m>
                <a:r>
                  <a:rPr lang="en-US" sz="2400" noProof="1">
                    <a:solidFill>
                      <a:schemeClr val="tx1"/>
                    </a:solidFill>
                    <a:latin typeface="Arial" panose="020B0604020202020204" pitchFamily="34" charset="0"/>
                    <a:cs typeface="Arial" panose="020B0604020202020204" pitchFamily="34" charset="0"/>
                  </a:rPr>
                  <a:t>, </a:t>
                </a:r>
                <a14:m>
                  <m:oMath xmlns:m="http://schemas.openxmlformats.org/officeDocument/2006/math">
                    <m:sSub>
                      <m:sSubPr>
                        <m:ctrlPr>
                          <a:rPr lang="en-US" sz="2400" i="1" noProof="1">
                            <a:solidFill>
                              <a:schemeClr val="tx1"/>
                            </a:solidFill>
                            <a:latin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cs typeface="Arial" panose="020B0604020202020204" pitchFamily="34" charset="0"/>
                          </a:rPr>
                          <m:t>𝑦</m:t>
                        </m:r>
                      </m:e>
                      <m:sub>
                        <m:r>
                          <a:rPr lang="en-US" sz="2400" i="1" noProof="1">
                            <a:solidFill>
                              <a:schemeClr val="tx1"/>
                            </a:solidFill>
                            <a:latin typeface="Cambria Math" panose="02040503050406030204" pitchFamily="18" charset="0"/>
                            <a:cs typeface="Arial" panose="020B0604020202020204" pitchFamily="34" charset="0"/>
                          </a:rPr>
                          <m:t>𝑖</m:t>
                        </m:r>
                      </m:sub>
                    </m:sSub>
                    <m:r>
                      <a:rPr lang="en-US" sz="2400" i="1" noProof="1">
                        <a:solidFill>
                          <a:schemeClr val="tx1"/>
                        </a:solidFill>
                        <a:latin typeface="Cambria Math" panose="02040503050406030204" pitchFamily="18" charset="0"/>
                        <a:ea typeface="Cambria Math" panose="02040503050406030204" pitchFamily="18" charset="0"/>
                        <a:cs typeface="Arial" panose="020B0604020202020204" pitchFamily="34" charset="0"/>
                      </a:rPr>
                      <m:t>𝜖</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𝐻</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𝑣</m:t>
                        </m:r>
                      </m:e>
                      <m:sub>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sub>
                    </m:sSub>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𝑣</m:t>
                        </m:r>
                      </m:e>
                      <m:sub>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2</m:t>
                        </m:r>
                      </m:sub>
                    </m:sSub>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𝑣</m:t>
                        </m:r>
                      </m:e>
                      <m:sub>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𝐻</m:t>
                        </m:r>
                      </m:sub>
                    </m:sSub>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400" noProof="1">
                    <a:solidFill>
                      <a:schemeClr val="tx1"/>
                    </a:solidFill>
                    <a:latin typeface="Arial" panose="020B0604020202020204" pitchFamily="34" charset="0"/>
                    <a:cs typeface="Arial" panose="020B0604020202020204" pitchFamily="34" charset="0"/>
                  </a:rPr>
                  <a:t> biểu thị lớp mục tiêu tương ứng</a:t>
                </a:r>
              </a:p>
              <a:p>
                <a:pPr>
                  <a:lnSpc>
                    <a:spcPct val="150000"/>
                  </a:lnSpc>
                </a:pPr>
                <a:r>
                  <a:rPr lang="en-US" sz="2400" noProof="1">
                    <a:solidFill>
                      <a:schemeClr val="tx1"/>
                    </a:solidFill>
                    <a:latin typeface="Arial" panose="020B0604020202020204" pitchFamily="34" charset="0"/>
                    <a:cs typeface="Arial" panose="020B0604020202020204" pitchFamily="34" charset="0"/>
                  </a:rPr>
                  <a:t>Việc cần làm là xây dựng một mô hình tạo ra tập hợp các quy tắc cho phép d</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 đoán lớp mục tiêu của các dữ liệu trong t</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ơng lai</a:t>
                </a:r>
                <a:endParaRPr lang="en-US" sz="2400" dirty="0">
                  <a:solidFill>
                    <a:schemeClr val="tx1"/>
                  </a:solidFill>
                  <a:latin typeface="Arial" panose="020B0604020202020204" pitchFamily="34" charset="0"/>
                  <a:cs typeface="Arial" panose="020B0604020202020204" pitchFamily="34" charset="0"/>
                </a:endParaRPr>
              </a:p>
            </p:txBody>
          </p:sp>
        </mc:Choice>
        <mc:Fallback xmlns="">
          <p:sp>
            <p:nvSpPr>
              <p:cNvPr id="3" name="Chỗ dành sẵn cho Nội dung 2">
                <a:extLst>
                  <a:ext uri="{FF2B5EF4-FFF2-40B4-BE49-F238E27FC236}">
                    <a16:creationId xmlns:a16="http://schemas.microsoft.com/office/drawing/2014/main" id="{95CF50A6-04F4-453B-939C-9C426725A50F}"/>
                  </a:ext>
                </a:extLst>
              </p:cNvPr>
              <p:cNvSpPr>
                <a:spLocks noGrp="1" noRot="1" noChangeAspect="1" noMove="1" noResize="1" noEditPoints="1" noAdjustHandles="1" noChangeArrowheads="1" noChangeShapeType="1" noTextEdit="1"/>
              </p:cNvSpPr>
              <p:nvPr>
                <p:ph idx="1"/>
              </p:nvPr>
            </p:nvSpPr>
            <p:spPr>
              <a:xfrm>
                <a:off x="677334" y="1930401"/>
                <a:ext cx="8596668" cy="4110962"/>
              </a:xfrm>
              <a:blipFill>
                <a:blip r:embed="rId3"/>
                <a:stretch>
                  <a:fillRect l="-567" r="-1277" b="-593"/>
                </a:stretch>
              </a:blipFill>
            </p:spPr>
            <p:txBody>
              <a:bodyPr/>
              <a:lstStyle/>
              <a:p>
                <a:r>
                  <a:rPr lang="en-US">
                    <a:noFill/>
                  </a:rPr>
                  <a:t> </a:t>
                </a:r>
              </a:p>
            </p:txBody>
          </p:sp>
        </mc:Fallback>
      </mc:AlternateContent>
    </p:spTree>
    <p:extLst>
      <p:ext uri="{BB962C8B-B14F-4D97-AF65-F5344CB8AC3E}">
        <p14:creationId xmlns:p14="http://schemas.microsoft.com/office/powerpoint/2010/main" val="278403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969C29-2043-4B5D-A934-7F6DD570131F}"/>
              </a:ext>
            </a:extLst>
          </p:cNvPr>
          <p:cNvSpPr>
            <a:spLocks noGrp="1"/>
          </p:cNvSpPr>
          <p:nvPr>
            <p:ph type="title"/>
          </p:nvPr>
        </p:nvSpPr>
        <p:spPr/>
        <p:txBody>
          <a:bodyPr anchor="ctr"/>
          <a:lstStyle/>
          <a:p>
            <a:r>
              <a:rPr lang="en-US" noProof="1">
                <a:solidFill>
                  <a:schemeClr val="tx1"/>
                </a:solidFill>
                <a:latin typeface="Arial" panose="020B0604020202020204" pitchFamily="34" charset="0"/>
                <a:cs typeface="Arial" panose="020B0604020202020204" pitchFamily="34" charset="0"/>
              </a:rPr>
              <a:t>2. Hồi quy logistic</a:t>
            </a:r>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1D92D8E-653D-4CFE-B075-EAA33FA02508}"/>
                  </a:ext>
                </a:extLst>
              </p:cNvPr>
              <p:cNvSpPr>
                <a:spLocks noGrp="1"/>
              </p:cNvSpPr>
              <p:nvPr>
                <p:ph idx="1"/>
              </p:nvPr>
            </p:nvSpPr>
            <p:spPr>
              <a:xfrm>
                <a:off x="683430" y="1437620"/>
                <a:ext cx="9338394" cy="4633187"/>
              </a:xfrm>
            </p:spPr>
            <p:txBody>
              <a:bodyPr>
                <a:normAutofit lnSpcReduction="10000"/>
              </a:bodyPr>
              <a:lstStyle/>
              <a:p>
                <a:pPr marL="0" indent="0">
                  <a:lnSpc>
                    <a:spcPct val="150000"/>
                  </a:lnSpc>
                  <a:buNone/>
                </a:pPr>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Giả sử xác suất để x rơi vào class 1 là </a:t>
                </a:r>
                <a14:m>
                  <m:oMath xmlns:m="http://schemas.openxmlformats.org/officeDocument/2006/math">
                    <m:r>
                      <a:rPr lang="en-US" sz="2400" i="1" noProof="1" dirty="0" smtClean="0">
                        <a:solidFill>
                          <a:schemeClr val="tx1"/>
                        </a:solidFill>
                        <a:latin typeface="Cambria Math" panose="02040503050406030204" pitchFamily="18" charset="0"/>
                      </a:rPr>
                      <m:t>𝜎</m:t>
                    </m:r>
                    <m:d>
                      <m:dPr>
                        <m:ctrlPr>
                          <a:rPr lang="en-US" sz="2400" i="1" noProof="1" dirty="0" smtClean="0">
                            <a:solidFill>
                              <a:schemeClr val="tx1"/>
                            </a:solidFill>
                            <a:latin typeface="Cambria Math" panose="02040503050406030204" pitchFamily="18" charset="0"/>
                          </a:rPr>
                        </m:ctrlPr>
                      </m:dPr>
                      <m:e>
                        <m:r>
                          <a:rPr lang="en-US" sz="2400" i="1" noProof="1" dirty="0" smtClean="0">
                            <a:solidFill>
                              <a:schemeClr val="tx1"/>
                            </a:solidFill>
                            <a:latin typeface="Cambria Math" panose="02040503050406030204" pitchFamily="18" charset="0"/>
                          </a:rPr>
                          <m:t>𝑧</m:t>
                        </m:r>
                      </m:e>
                    </m:d>
                  </m:oMath>
                </a14:m>
                <a:r>
                  <a:rPr lang="en-US" sz="2400" noProof="1">
                    <a:solidFill>
                      <a:schemeClr val="tx1"/>
                    </a:solidFill>
                    <a:latin typeface="Arial" panose="020B0604020202020204" pitchFamily="34" charset="0"/>
                    <a:cs typeface="Arial" panose="020B0604020202020204" pitchFamily="34" charset="0"/>
                  </a:rPr>
                  <a:t>, và rơi vào class 0 là </a:t>
                </a:r>
                <a14:m>
                  <m:oMath xmlns:m="http://schemas.openxmlformats.org/officeDocument/2006/math">
                    <m:r>
                      <a:rPr lang="en-US" sz="2400" b="0" i="0" noProof="1" dirty="0" smtClean="0">
                        <a:solidFill>
                          <a:schemeClr val="tx1"/>
                        </a:solidFill>
                        <a:latin typeface="Cambria Math" panose="02040503050406030204" pitchFamily="18" charset="0"/>
                      </a:rPr>
                      <m:t>1</m:t>
                    </m:r>
                    <m:r>
                      <a:rPr lang="en-US" sz="2400" b="0" i="0" noProof="1" dirty="0" smtClean="0">
                        <a:solidFill>
                          <a:schemeClr val="tx1"/>
                        </a:solidFill>
                        <a:latin typeface="Cambria Math" panose="02040503050406030204" pitchFamily="18" charset="0"/>
                      </a:rPr>
                      <m:t>−</m:t>
                    </m:r>
                    <m:r>
                      <a:rPr lang="en-US" sz="2400" i="1" noProof="1" dirty="0" smtClean="0">
                        <a:solidFill>
                          <a:schemeClr val="tx1"/>
                        </a:solidFill>
                        <a:latin typeface="Cambria Math" panose="02040503050406030204" pitchFamily="18" charset="0"/>
                      </a:rPr>
                      <m:t>𝜎</m:t>
                    </m:r>
                    <m:d>
                      <m:dPr>
                        <m:ctrlPr>
                          <a:rPr lang="en-US" sz="2400" i="1" noProof="1" dirty="0" smtClean="0">
                            <a:solidFill>
                              <a:schemeClr val="tx1"/>
                            </a:solidFill>
                            <a:latin typeface="Cambria Math" panose="02040503050406030204" pitchFamily="18" charset="0"/>
                          </a:rPr>
                        </m:ctrlPr>
                      </m:dPr>
                      <m:e>
                        <m:r>
                          <a:rPr lang="en-US" sz="2400" i="1" noProof="1" dirty="0" smtClean="0">
                            <a:solidFill>
                              <a:schemeClr val="tx1"/>
                            </a:solidFill>
                            <a:latin typeface="Cambria Math" panose="02040503050406030204" pitchFamily="18" charset="0"/>
                          </a:rPr>
                          <m:t>𝑧</m:t>
                        </m:r>
                      </m:e>
                    </m:d>
                  </m:oMath>
                </a14:m>
                <a:r>
                  <a:rPr lang="en-US" sz="2400" noProof="1">
                    <a:solidFill>
                      <a:schemeClr val="tx1"/>
                    </a:solidFill>
                    <a:latin typeface="Arial" panose="020B0604020202020204" pitchFamily="34" charset="0"/>
                    <a:cs typeface="Arial" panose="020B0604020202020204" pitchFamily="34" charset="0"/>
                  </a:rPr>
                  <a:t>, như vậy ta có thể viết:</a:t>
                </a:r>
              </a:p>
              <a:p>
                <a:pPr marL="0" indent="0">
                  <a:lnSpc>
                    <a:spcPct val="150000"/>
                  </a:lnSpc>
                  <a:buNone/>
                </a:pPr>
                <a14:m>
                  <m:oMathPara xmlns:m="http://schemas.openxmlformats.org/officeDocument/2006/math">
                    <m:oMathParaPr>
                      <m:jc m:val="centerGroup"/>
                    </m:oMathParaPr>
                    <m:oMath xmlns:m="http://schemas.openxmlformats.org/officeDocument/2006/math">
                      <m:r>
                        <a:rPr lang="en-US" sz="2400" i="1" noProof="1" dirty="0" smtClean="0">
                          <a:solidFill>
                            <a:schemeClr val="tx1"/>
                          </a:solidFill>
                          <a:latin typeface="Cambria Math" panose="02040503050406030204" pitchFamily="18" charset="0"/>
                        </a:rPr>
                        <m:t>𝑃</m:t>
                      </m:r>
                      <m:d>
                        <m:dPr>
                          <m:ctrlPr>
                            <a:rPr lang="en-US" sz="2400" i="1" noProof="1" dirty="0" smtClean="0">
                              <a:solidFill>
                                <a:schemeClr val="tx1"/>
                              </a:solidFill>
                              <a:latin typeface="Cambria Math" panose="02040503050406030204" pitchFamily="18" charset="0"/>
                            </a:rPr>
                          </m:ctrlPr>
                        </m:dPr>
                        <m:e>
                          <m:sSup>
                            <m:sSupPr>
                              <m:ctrlPr>
                                <a:rPr lang="en-US" sz="2400" b="0" i="1" noProof="1" dirty="0" smtClean="0">
                                  <a:solidFill>
                                    <a:schemeClr val="tx1"/>
                                  </a:solidFill>
                                  <a:latin typeface="Cambria Math" panose="02040503050406030204" pitchFamily="18" charset="0"/>
                                </a:rPr>
                              </m:ctrlPr>
                            </m:sSupPr>
                            <m:e>
                              <m:r>
                                <a:rPr lang="en-US" sz="2400" b="0" i="1" noProof="1" dirty="0" smtClean="0">
                                  <a:solidFill>
                                    <a:schemeClr val="tx1"/>
                                  </a:solidFill>
                                  <a:latin typeface="Cambria Math" panose="02040503050406030204" pitchFamily="18" charset="0"/>
                                </a:rPr>
                                <m:t>𝑦</m:t>
                              </m:r>
                            </m:e>
                            <m:sup>
                              <m:r>
                                <a:rPr lang="en-US" sz="2400" b="0" i="1" noProof="1" dirty="0" smtClean="0">
                                  <a:solidFill>
                                    <a:schemeClr val="tx1"/>
                                  </a:solidFill>
                                  <a:latin typeface="Cambria Math" panose="02040503050406030204" pitchFamily="18" charset="0"/>
                                </a:rPr>
                                <m:t>𝑖</m:t>
                              </m:r>
                            </m:sup>
                          </m:sSup>
                          <m:r>
                            <a:rPr lang="en-US" sz="2400" i="1" noProof="1" dirty="0" smtClean="0">
                              <a:solidFill>
                                <a:schemeClr val="tx1"/>
                              </a:solidFill>
                              <a:latin typeface="Cambria Math" panose="02040503050406030204" pitchFamily="18" charset="0"/>
                            </a:rPr>
                            <m:t> </m:t>
                          </m:r>
                        </m:e>
                        <m:e>
                          <m:r>
                            <a:rPr lang="en-US" sz="2400" i="1" noProof="1" dirty="0" smtClean="0">
                              <a:solidFill>
                                <a:schemeClr val="tx1"/>
                              </a:solidFill>
                              <a:latin typeface="Cambria Math" panose="02040503050406030204" pitchFamily="18" charset="0"/>
                            </a:rPr>
                            <m:t> </m:t>
                          </m:r>
                          <m:sSup>
                            <m:sSupPr>
                              <m:ctrlPr>
                                <a:rPr lang="en-US" sz="2400" b="0" i="1" noProof="1" dirty="0" smtClean="0">
                                  <a:solidFill>
                                    <a:schemeClr val="tx1"/>
                                  </a:solidFill>
                                  <a:latin typeface="Cambria Math" panose="02040503050406030204" pitchFamily="18" charset="0"/>
                                </a:rPr>
                              </m:ctrlPr>
                            </m:sSupPr>
                            <m:e>
                              <m:r>
                                <a:rPr lang="en-US" sz="2400" b="0" i="1" noProof="1" dirty="0" smtClean="0">
                                  <a:solidFill>
                                    <a:schemeClr val="tx1"/>
                                  </a:solidFill>
                                  <a:latin typeface="Cambria Math" panose="02040503050406030204" pitchFamily="18" charset="0"/>
                                </a:rPr>
                                <m:t>𝑥</m:t>
                              </m:r>
                            </m:e>
                            <m:sup>
                              <m:r>
                                <a:rPr lang="en-US" sz="2400" b="0" i="1" noProof="1" dirty="0" smtClean="0">
                                  <a:solidFill>
                                    <a:schemeClr val="tx1"/>
                                  </a:solidFill>
                                  <a:latin typeface="Cambria Math" panose="02040503050406030204" pitchFamily="18" charset="0"/>
                                </a:rPr>
                                <m:t>𝑖</m:t>
                              </m:r>
                            </m:sup>
                          </m:sSup>
                          <m:r>
                            <a:rPr lang="en-US" sz="2400" b="0" i="1" noProof="1" dirty="0" smtClean="0">
                              <a:solidFill>
                                <a:schemeClr val="tx1"/>
                              </a:solidFill>
                              <a:latin typeface="Cambria Math" panose="02040503050406030204" pitchFamily="18" charset="0"/>
                            </a:rPr>
                            <m:t>;</m:t>
                          </m:r>
                          <m:r>
                            <a:rPr lang="en-US" sz="2400" b="0" i="1" noProof="1" dirty="0" smtClean="0">
                              <a:solidFill>
                                <a:schemeClr val="tx1"/>
                              </a:solidFill>
                              <a:latin typeface="Cambria Math" panose="02040503050406030204" pitchFamily="18" charset="0"/>
                            </a:rPr>
                            <m:t>𝑤</m:t>
                          </m:r>
                        </m:e>
                      </m:d>
                      <m:r>
                        <a:rPr lang="en-US" sz="2400" i="1" noProof="1" dirty="0" smtClean="0">
                          <a:solidFill>
                            <a:schemeClr val="tx1"/>
                          </a:solidFill>
                          <a:latin typeface="Cambria Math" panose="02040503050406030204" pitchFamily="18" charset="0"/>
                        </a:rPr>
                        <m:t>= </m:t>
                      </m:r>
                      <m:sSup>
                        <m:sSupPr>
                          <m:ctrlPr>
                            <a:rPr lang="en-US" sz="2400" i="1" noProof="1" dirty="0" smtClean="0">
                              <a:solidFill>
                                <a:schemeClr val="tx1"/>
                              </a:solidFill>
                              <a:latin typeface="Cambria Math" panose="02040503050406030204" pitchFamily="18" charset="0"/>
                            </a:rPr>
                          </m:ctrlPr>
                        </m:sSupPr>
                        <m:e>
                          <m:sSubSup>
                            <m:sSubSupPr>
                              <m:ctrlPr>
                                <a:rPr lang="en-US" sz="2400" b="0" i="1" noProof="1" dirty="0" smtClean="0">
                                  <a:solidFill>
                                    <a:schemeClr val="tx1"/>
                                  </a:solidFill>
                                  <a:latin typeface="Cambria Math" panose="02040503050406030204" pitchFamily="18" charset="0"/>
                                </a:rPr>
                              </m:ctrlPr>
                            </m:sSubSupPr>
                            <m:e>
                              <m:r>
                                <a:rPr lang="en-US" sz="2400" i="1" noProof="1" dirty="0" smtClean="0">
                                  <a:solidFill>
                                    <a:schemeClr val="tx1"/>
                                  </a:solidFill>
                                  <a:latin typeface="Cambria Math" panose="02040503050406030204" pitchFamily="18" charset="0"/>
                                </a:rPr>
                                <m:t>𝜎</m:t>
                              </m:r>
                            </m:e>
                            <m:sub>
                              <m:r>
                                <a:rPr lang="en-US" sz="2400" b="0" i="1" noProof="1" dirty="0" smtClean="0">
                                  <a:solidFill>
                                    <a:schemeClr val="tx1"/>
                                  </a:solidFill>
                                  <a:latin typeface="Cambria Math" panose="02040503050406030204" pitchFamily="18" charset="0"/>
                                </a:rPr>
                                <m:t>𝑖</m:t>
                              </m:r>
                            </m:sub>
                            <m:sup>
                              <m:sSup>
                                <m:sSupPr>
                                  <m:ctrlPr>
                                    <a:rPr lang="en-US" sz="2400" b="0" i="1" noProof="1" dirty="0" smtClean="0">
                                      <a:solidFill>
                                        <a:schemeClr val="tx1"/>
                                      </a:solidFill>
                                      <a:latin typeface="Cambria Math" panose="02040503050406030204" pitchFamily="18" charset="0"/>
                                    </a:rPr>
                                  </m:ctrlPr>
                                </m:sSupPr>
                                <m:e>
                                  <m:r>
                                    <a:rPr lang="en-US" sz="2400" i="1" noProof="1" dirty="0" smtClean="0">
                                      <a:solidFill>
                                        <a:schemeClr val="tx1"/>
                                      </a:solidFill>
                                      <a:latin typeface="Cambria Math" panose="02040503050406030204" pitchFamily="18" charset="0"/>
                                    </a:rPr>
                                    <m:t>𝑦</m:t>
                                  </m:r>
                                </m:e>
                                <m:sup>
                                  <m:r>
                                    <a:rPr lang="en-US" sz="2400" b="0" i="1" noProof="1" dirty="0" smtClean="0">
                                      <a:solidFill>
                                        <a:schemeClr val="tx1"/>
                                      </a:solidFill>
                                      <a:latin typeface="Cambria Math" panose="02040503050406030204" pitchFamily="18" charset="0"/>
                                    </a:rPr>
                                    <m:t>𝑖</m:t>
                                  </m:r>
                                </m:sup>
                              </m:sSup>
                            </m:sup>
                          </m:sSubSup>
                          <m:d>
                            <m:dPr>
                              <m:ctrlPr>
                                <a:rPr lang="en-US" sz="2400" i="1" noProof="1" dirty="0" smtClean="0">
                                  <a:solidFill>
                                    <a:schemeClr val="tx1"/>
                                  </a:solidFill>
                                  <a:latin typeface="Cambria Math" panose="02040503050406030204" pitchFamily="18" charset="0"/>
                                </a:rPr>
                              </m:ctrlPr>
                            </m:dPr>
                            <m:e>
                              <m:r>
                                <a:rPr lang="en-US" sz="2400" i="1" noProof="1" dirty="0" smtClean="0">
                                  <a:solidFill>
                                    <a:schemeClr val="tx1"/>
                                  </a:solidFill>
                                  <a:latin typeface="Cambria Math" panose="02040503050406030204" pitchFamily="18" charset="0"/>
                                </a:rPr>
                                <m:t>1</m:t>
                              </m:r>
                              <m:r>
                                <a:rPr lang="en-US" sz="2400" i="1" noProof="1" dirty="0" smtClean="0">
                                  <a:solidFill>
                                    <a:schemeClr val="tx1"/>
                                  </a:solidFill>
                                  <a:latin typeface="Cambria Math" panose="02040503050406030204" pitchFamily="18" charset="0"/>
                                </a:rPr>
                                <m:t>−</m:t>
                              </m:r>
                              <m:sSub>
                                <m:sSubPr>
                                  <m:ctrlPr>
                                    <a:rPr lang="en-US" sz="2400" b="0" i="1" noProof="1" dirty="0" smtClean="0">
                                      <a:solidFill>
                                        <a:schemeClr val="tx1"/>
                                      </a:solidFill>
                                      <a:latin typeface="Cambria Math" panose="02040503050406030204" pitchFamily="18" charset="0"/>
                                    </a:rPr>
                                  </m:ctrlPr>
                                </m:sSubPr>
                                <m:e>
                                  <m:r>
                                    <a:rPr lang="en-US" sz="2400" i="1" noProof="1" dirty="0" smtClean="0">
                                      <a:solidFill>
                                        <a:schemeClr val="tx1"/>
                                      </a:solidFill>
                                      <a:latin typeface="Cambria Math" panose="02040503050406030204" pitchFamily="18" charset="0"/>
                                    </a:rPr>
                                    <m:t>𝜎</m:t>
                                  </m:r>
                                </m:e>
                                <m:sub>
                                  <m:r>
                                    <a:rPr lang="en-US" sz="2400" b="0" i="1" noProof="1" dirty="0" smtClean="0">
                                      <a:solidFill>
                                        <a:schemeClr val="tx1"/>
                                      </a:solidFill>
                                      <a:latin typeface="Cambria Math" panose="02040503050406030204" pitchFamily="18" charset="0"/>
                                    </a:rPr>
                                    <m:t>𝑖</m:t>
                                  </m:r>
                                </m:sub>
                              </m:sSub>
                            </m:e>
                          </m:d>
                        </m:e>
                        <m:sup>
                          <m:r>
                            <a:rPr lang="en-US" sz="2400" i="1" noProof="1" dirty="0" smtClean="0">
                              <a:solidFill>
                                <a:schemeClr val="tx1"/>
                              </a:solidFill>
                              <a:latin typeface="Cambria Math" panose="02040503050406030204" pitchFamily="18" charset="0"/>
                            </a:rPr>
                            <m:t>1</m:t>
                          </m:r>
                          <m:r>
                            <a:rPr lang="en-US" sz="2400" i="1" noProof="1" dirty="0" smtClean="0">
                              <a:solidFill>
                                <a:schemeClr val="tx1"/>
                              </a:solidFill>
                              <a:latin typeface="Cambria Math" panose="02040503050406030204" pitchFamily="18" charset="0"/>
                            </a:rPr>
                            <m:t>−</m:t>
                          </m:r>
                          <m:sSup>
                            <m:sSupPr>
                              <m:ctrlPr>
                                <a:rPr lang="en-US" sz="2400" b="0" i="1" noProof="1" dirty="0" smtClean="0">
                                  <a:solidFill>
                                    <a:schemeClr val="tx1"/>
                                  </a:solidFill>
                                  <a:latin typeface="Cambria Math" panose="02040503050406030204" pitchFamily="18" charset="0"/>
                                </a:rPr>
                              </m:ctrlPr>
                            </m:sSupPr>
                            <m:e>
                              <m:r>
                                <a:rPr lang="en-US" sz="2400" i="1" noProof="1" dirty="0" smtClean="0">
                                  <a:solidFill>
                                    <a:schemeClr val="tx1"/>
                                  </a:solidFill>
                                  <a:latin typeface="Cambria Math" panose="02040503050406030204" pitchFamily="18" charset="0"/>
                                </a:rPr>
                                <m:t>𝑦</m:t>
                              </m:r>
                            </m:e>
                            <m:sup>
                              <m:r>
                                <a:rPr lang="en-US" sz="2400" b="0" i="1" noProof="1" dirty="0" smtClean="0">
                                  <a:solidFill>
                                    <a:schemeClr val="tx1"/>
                                  </a:solidFill>
                                  <a:latin typeface="Cambria Math" panose="02040503050406030204" pitchFamily="18" charset="0"/>
                                </a:rPr>
                                <m:t>𝑖</m:t>
                              </m:r>
                            </m:sup>
                          </m:sSup>
                        </m:sup>
                      </m:sSup>
                    </m:oMath>
                  </m:oMathPara>
                </a14:m>
                <a:endParaRPr lang="en-US" sz="2400" noProof="1">
                  <a:solidFill>
                    <a:schemeClr val="tx1"/>
                  </a:solidFill>
                  <a:latin typeface="Arial" panose="020B0604020202020204" pitchFamily="34" charset="0"/>
                  <a:cs typeface="Arial" panose="020B0604020202020204" pitchFamily="34" charset="0"/>
                </a:endParaRPr>
              </a:p>
            </p:txBody>
          </p:sp>
        </mc:Choice>
        <mc:Fallback xmlns="">
          <p:sp>
            <p:nvSpPr>
              <p:cNvPr id="3" name="Chỗ dành sẵn cho Nội dung 2">
                <a:extLst>
                  <a:ext uri="{FF2B5EF4-FFF2-40B4-BE49-F238E27FC236}">
                    <a16:creationId xmlns:a16="http://schemas.microsoft.com/office/drawing/2014/main" id="{01D92D8E-653D-4CFE-B075-EAA33FA02508}"/>
                  </a:ext>
                </a:extLst>
              </p:cNvPr>
              <p:cNvSpPr>
                <a:spLocks noGrp="1" noRot="1" noChangeAspect="1" noMove="1" noResize="1" noEditPoints="1" noAdjustHandles="1" noChangeArrowheads="1" noChangeShapeType="1" noTextEdit="1"/>
              </p:cNvSpPr>
              <p:nvPr>
                <p:ph idx="1"/>
              </p:nvPr>
            </p:nvSpPr>
            <p:spPr>
              <a:xfrm>
                <a:off x="683430" y="1437620"/>
                <a:ext cx="9338394" cy="4633187"/>
              </a:xfrm>
              <a:blipFill>
                <a:blip r:embed="rId3"/>
                <a:stretch>
                  <a:fillRect l="-9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Hình chữ nhật 5">
                <a:extLst>
                  <a:ext uri="{FF2B5EF4-FFF2-40B4-BE49-F238E27FC236}">
                    <a16:creationId xmlns:a16="http://schemas.microsoft.com/office/drawing/2014/main" id="{14B597FC-7340-4B93-B1F5-11197D67628D}"/>
                  </a:ext>
                </a:extLst>
              </p:cNvPr>
              <p:cNvSpPr/>
              <p:nvPr/>
            </p:nvSpPr>
            <p:spPr>
              <a:xfrm>
                <a:off x="3476900" y="3257335"/>
                <a:ext cx="3746860" cy="79239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𝑦</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f</m:t>
                      </m:r>
                      <m:r>
                        <a:rPr lang="en-US" sz="2400" b="0" i="0" smtClean="0">
                          <a:latin typeface="Cambria Math" panose="02040503050406030204" pitchFamily="18" charset="0"/>
                        </a:rPr>
                        <m:t>(</m:t>
                      </m:r>
                      <m:r>
                        <m:rPr>
                          <m:sty m:val="p"/>
                        </m:rPr>
                        <a:rPr lang="en-US" sz="2400" b="0" i="0" smtClean="0">
                          <a:latin typeface="Cambria Math" panose="02040503050406030204" pitchFamily="18" charset="0"/>
                        </a:rPr>
                        <m:t>x</m:t>
                      </m:r>
                      <m:r>
                        <a:rPr lang="en-US" sz="2400" b="0" i="0" smtClean="0">
                          <a:latin typeface="Cambria Math" panose="02040503050406030204" pitchFamily="18" charset="0"/>
                        </a:rPr>
                        <m:t>)=</m:t>
                      </m:r>
                      <m:r>
                        <a:rPr lang="en-US" sz="2400" i="1">
                          <a:latin typeface="Cambria Math" panose="02040503050406030204" pitchFamily="18" charset="0"/>
                        </a:rPr>
                        <m:t>𝜎</m:t>
                      </m:r>
                      <m:d>
                        <m:dPr>
                          <m:ctrlPr>
                            <a:rPr lang="en-US" sz="2400" i="1">
                              <a:latin typeface="Cambria Math" panose="02040503050406030204" pitchFamily="18" charset="0"/>
                            </a:rPr>
                          </m:ctrlPr>
                        </m:dPr>
                        <m:e>
                          <m:r>
                            <a:rPr lang="en-US" sz="2400" i="1">
                              <a:latin typeface="Cambria Math" panose="02040503050406030204" pitchFamily="18" charset="0"/>
                            </a:rPr>
                            <m:t>𝑧</m:t>
                          </m:r>
                        </m:e>
                      </m:d>
                      <m:r>
                        <a:rPr lang="en-US" sz="2400" i="0">
                          <a:latin typeface="Cambria Math" panose="02040503050406030204" pitchFamily="18" charset="0"/>
                        </a:rPr>
                        <m:t>=</m:t>
                      </m:r>
                      <m:f>
                        <m:fPr>
                          <m:ctrlPr>
                            <a:rPr lang="en-US" sz="2400" i="1">
                              <a:latin typeface="Cambria Math" panose="02040503050406030204" pitchFamily="18" charset="0"/>
                            </a:rPr>
                          </m:ctrlPr>
                        </m:fPr>
                        <m:num>
                          <m:r>
                            <a:rPr lang="en-US" sz="2400" i="0">
                              <a:latin typeface="Cambria Math" panose="02040503050406030204" pitchFamily="18" charset="0"/>
                            </a:rPr>
                            <m:t>1</m:t>
                          </m:r>
                        </m:num>
                        <m:den>
                          <m:r>
                            <a:rPr lang="en-US" sz="2400" i="0">
                              <a:latin typeface="Cambria Math" panose="02040503050406030204" pitchFamily="18" charset="0"/>
                            </a:rPr>
                            <m:t>1</m:t>
                          </m:r>
                          <m:r>
                            <a:rPr lang="en-US" sz="2400" i="0">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0">
                                  <a:latin typeface="Cambria Math" panose="02040503050406030204" pitchFamily="18" charset="0"/>
                                </a:rPr>
                                <m:t>−</m:t>
                              </m:r>
                              <m:r>
                                <a:rPr lang="en-US" sz="2400" i="1">
                                  <a:latin typeface="Cambria Math" panose="02040503050406030204" pitchFamily="18" charset="0"/>
                                </a:rPr>
                                <m:t>𝑧</m:t>
                              </m:r>
                            </m:sup>
                          </m:sSup>
                        </m:den>
                      </m:f>
                    </m:oMath>
                  </m:oMathPara>
                </a14:m>
                <a:endParaRPr lang="en-US" sz="2400" dirty="0">
                  <a:latin typeface="Arial" panose="020B0604020202020204" pitchFamily="34" charset="0"/>
                  <a:cs typeface="Arial" panose="020B0604020202020204" pitchFamily="34" charset="0"/>
                </a:endParaRPr>
              </a:p>
            </p:txBody>
          </p:sp>
        </mc:Choice>
        <mc:Fallback xmlns="">
          <p:sp>
            <p:nvSpPr>
              <p:cNvPr id="6" name="Hình chữ nhật 5">
                <a:extLst>
                  <a:ext uri="{FF2B5EF4-FFF2-40B4-BE49-F238E27FC236}">
                    <a16:creationId xmlns:a16="http://schemas.microsoft.com/office/drawing/2014/main" id="{14B597FC-7340-4B93-B1F5-11197D67628D}"/>
                  </a:ext>
                </a:extLst>
              </p:cNvPr>
              <p:cNvSpPr>
                <a:spLocks noRot="1" noChangeAspect="1" noMove="1" noResize="1" noEditPoints="1" noAdjustHandles="1" noChangeArrowheads="1" noChangeShapeType="1" noTextEdit="1"/>
              </p:cNvSpPr>
              <p:nvPr/>
            </p:nvSpPr>
            <p:spPr>
              <a:xfrm>
                <a:off x="3476900" y="3257335"/>
                <a:ext cx="3746860" cy="792396"/>
              </a:xfrm>
              <a:prstGeom prst="rect">
                <a:avLst/>
              </a:prstGeom>
              <a:blipFill>
                <a:blip r:embed="rId4"/>
                <a:stretch>
                  <a:fillRect/>
                </a:stretch>
              </a:blipFill>
            </p:spPr>
            <p:txBody>
              <a:bodyPr/>
              <a:lstStyle/>
              <a:p>
                <a:r>
                  <a:rPr lang="en-US">
                    <a:noFill/>
                  </a:rPr>
                  <a:t> </a:t>
                </a:r>
              </a:p>
            </p:txBody>
          </p:sp>
        </mc:Fallback>
      </mc:AlternateContent>
      <p:sp>
        <p:nvSpPr>
          <p:cNvPr id="7" name="Hộp Văn bản 6">
            <a:extLst>
              <a:ext uri="{FF2B5EF4-FFF2-40B4-BE49-F238E27FC236}">
                <a16:creationId xmlns:a16="http://schemas.microsoft.com/office/drawing/2014/main" id="{063CC1B5-2CF9-4F44-AE56-31992C0C19A6}"/>
              </a:ext>
            </a:extLst>
          </p:cNvPr>
          <p:cNvSpPr txBox="1"/>
          <p:nvPr/>
        </p:nvSpPr>
        <p:spPr>
          <a:xfrm>
            <a:off x="7261328" y="2203312"/>
            <a:ext cx="840255"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(2.1)</a:t>
            </a:r>
          </a:p>
        </p:txBody>
      </p:sp>
      <p:sp>
        <p:nvSpPr>
          <p:cNvPr id="8" name="Hộp Văn bản 7">
            <a:extLst>
              <a:ext uri="{FF2B5EF4-FFF2-40B4-BE49-F238E27FC236}">
                <a16:creationId xmlns:a16="http://schemas.microsoft.com/office/drawing/2014/main" id="{0565B090-DFB1-4644-BBD9-597C5AC9FE61}"/>
              </a:ext>
            </a:extLst>
          </p:cNvPr>
          <p:cNvSpPr txBox="1"/>
          <p:nvPr/>
        </p:nvSpPr>
        <p:spPr>
          <a:xfrm>
            <a:off x="7261329" y="3422700"/>
            <a:ext cx="840254"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(2.2)</a:t>
            </a:r>
          </a:p>
        </p:txBody>
      </p:sp>
      <mc:AlternateContent xmlns:mc="http://schemas.openxmlformats.org/markup-compatibility/2006" xmlns:a14="http://schemas.microsoft.com/office/drawing/2010/main">
        <mc:Choice Requires="a14">
          <p:sp>
            <p:nvSpPr>
              <p:cNvPr id="9" name="Hình chữ nhật 8">
                <a:extLst>
                  <a:ext uri="{FF2B5EF4-FFF2-40B4-BE49-F238E27FC236}">
                    <a16:creationId xmlns:a16="http://schemas.microsoft.com/office/drawing/2014/main" id="{D5028140-89F3-49F8-B116-B0DA4641C0DB}"/>
                  </a:ext>
                </a:extLst>
              </p:cNvPr>
              <p:cNvSpPr/>
              <p:nvPr/>
            </p:nvSpPr>
            <p:spPr>
              <a:xfrm>
                <a:off x="4117236" y="1883865"/>
                <a:ext cx="2466188"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solidFill>
                            <a:schemeClr val="tx1"/>
                          </a:solidFill>
                          <a:latin typeface="Cambria Math" panose="02040503050406030204" pitchFamily="18" charset="0"/>
                        </a:rPr>
                        <m:t>𝑧</m:t>
                      </m:r>
                      <m:r>
                        <a:rPr lang="en-US" sz="2400" i="1" smtClean="0">
                          <a:solidFill>
                            <a:schemeClr val="tx1"/>
                          </a:solidFill>
                          <a:latin typeface="Cambria Math" panose="02040503050406030204" pitchFamily="18" charset="0"/>
                        </a:rPr>
                        <m:t>= </m:t>
                      </m:r>
                      <m:nary>
                        <m:naryPr>
                          <m:chr m:val="∑"/>
                          <m:limLoc m:val="undOvr"/>
                          <m:ctrlPr>
                            <a:rPr lang="en-US" sz="2400" i="1" smtClean="0">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1</m:t>
                          </m:r>
                        </m:sub>
                        <m:sup>
                          <m:r>
                            <a:rPr lang="en-US" sz="2400" i="1">
                              <a:solidFill>
                                <a:schemeClr val="tx1"/>
                              </a:solidFill>
                              <a:latin typeface="Cambria Math" panose="02040503050406030204" pitchFamily="18" charset="0"/>
                            </a:rPr>
                            <m:t>𝑛</m:t>
                          </m:r>
                        </m:sup>
                        <m:e>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𝑤</m:t>
                              </m:r>
                            </m:e>
                            <m:sub>
                              <m:r>
                                <a:rPr lang="en-US" sz="2400" i="1">
                                  <a:solidFill>
                                    <a:schemeClr val="tx1"/>
                                  </a:solidFill>
                                  <a:latin typeface="Cambria Math" panose="02040503050406030204" pitchFamily="18" charset="0"/>
                                </a:rPr>
                                <m:t>𝑖</m:t>
                              </m:r>
                            </m:sub>
                          </m:sSub>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𝑥</m:t>
                              </m:r>
                            </m:e>
                            <m:sub>
                              <m:r>
                                <a:rPr lang="en-US" sz="2400" i="1">
                                  <a:solidFill>
                                    <a:schemeClr val="tx1"/>
                                  </a:solidFill>
                                  <a:latin typeface="Cambria Math" panose="02040503050406030204" pitchFamily="18" charset="0"/>
                                </a:rPr>
                                <m:t>𝑖</m:t>
                              </m:r>
                            </m:sub>
                          </m:sSub>
                        </m:e>
                      </m:nary>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𝑏</m:t>
                      </m:r>
                    </m:oMath>
                  </m:oMathPara>
                </a14:m>
                <a:endParaRPr lang="en-US" sz="2400" i="1" dirty="0">
                  <a:latin typeface="Arial" panose="020B0604020202020204" pitchFamily="34" charset="0"/>
                  <a:cs typeface="Arial" panose="020B0604020202020204" pitchFamily="34" charset="0"/>
                </a:endParaRPr>
              </a:p>
            </p:txBody>
          </p:sp>
        </mc:Choice>
        <mc:Fallback xmlns="">
          <p:sp>
            <p:nvSpPr>
              <p:cNvPr id="9" name="Hình chữ nhật 8">
                <a:extLst>
                  <a:ext uri="{FF2B5EF4-FFF2-40B4-BE49-F238E27FC236}">
                    <a16:creationId xmlns:a16="http://schemas.microsoft.com/office/drawing/2014/main" id="{D5028140-89F3-49F8-B116-B0DA4641C0DB}"/>
                  </a:ext>
                </a:extLst>
              </p:cNvPr>
              <p:cNvSpPr>
                <a:spLocks noRot="1" noChangeAspect="1" noMove="1" noResize="1" noEditPoints="1" noAdjustHandles="1" noChangeArrowheads="1" noChangeShapeType="1" noTextEdit="1"/>
              </p:cNvSpPr>
              <p:nvPr/>
            </p:nvSpPr>
            <p:spPr>
              <a:xfrm>
                <a:off x="4117236" y="1883865"/>
                <a:ext cx="2466188" cy="1100558"/>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309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90E83D-CF5F-487F-9E25-0B5450B2D505}"/>
              </a:ext>
            </a:extLst>
          </p:cNvPr>
          <p:cNvSpPr>
            <a:spLocks noGrp="1"/>
          </p:cNvSpPr>
          <p:nvPr>
            <p:ph type="title"/>
          </p:nvPr>
        </p:nvSpPr>
        <p:spPr/>
        <p:txBody>
          <a:bodyPr anchor="ctr"/>
          <a:lstStyle/>
          <a:p>
            <a:r>
              <a:rPr lang="en-US" noProof="1">
                <a:solidFill>
                  <a:schemeClr val="tx1"/>
                </a:solidFill>
                <a:latin typeface="Arial" panose="020B0604020202020204" pitchFamily="34" charset="0"/>
                <a:cs typeface="Arial" panose="020B0604020202020204" pitchFamily="34" charset="0"/>
              </a:rPr>
              <a:t>2. Hồi quy logistic</a:t>
            </a:r>
            <a:endParaRPr lang="en-US"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358F11D9-3ACA-4DF7-8B06-BCD4867E6A2F}"/>
                  </a:ext>
                </a:extLst>
              </p:cNvPr>
              <p:cNvSpPr>
                <a:spLocks noGrp="1"/>
              </p:cNvSpPr>
              <p:nvPr>
                <p:ph idx="1"/>
              </p:nvPr>
            </p:nvSpPr>
            <p:spPr>
              <a:xfrm>
                <a:off x="677333" y="2160589"/>
                <a:ext cx="9105021" cy="3880773"/>
              </a:xfrm>
            </p:spPr>
            <p:txBody>
              <a:bodyPr>
                <a:normAutofit/>
              </a:bodyPr>
              <a:lstStyle/>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Xét toàn bộ tập training với </a:t>
                </a:r>
                <a14:m>
                  <m:oMath xmlns:m="http://schemas.openxmlformats.org/officeDocument/2006/math">
                    <m:r>
                      <a:rPr lang="en-US" sz="2400" b="0" i="1" noProof="1" smtClean="0">
                        <a:solidFill>
                          <a:schemeClr val="tx1"/>
                        </a:solidFill>
                        <a:latin typeface="Cambria Math" panose="02040503050406030204" pitchFamily="18" charset="0"/>
                        <a:cs typeface="Arial" panose="020B0604020202020204" pitchFamily="34" charset="0"/>
                      </a:rPr>
                      <m:t>𝑥</m:t>
                    </m:r>
                    <m:r>
                      <a:rPr lang="en-US" sz="2400" b="0" i="1" noProof="1" smtClean="0">
                        <a:solidFill>
                          <a:schemeClr val="tx1"/>
                        </a:solidFill>
                        <a:latin typeface="Cambria Math" panose="02040503050406030204" pitchFamily="18" charset="0"/>
                        <a:cs typeface="Arial" panose="020B0604020202020204" pitchFamily="34" charset="0"/>
                      </a:rPr>
                      <m:t>=</m:t>
                    </m:r>
                    <m:d>
                      <m:dPr>
                        <m:begChr m:val="["/>
                        <m:endChr m:val="]"/>
                        <m:ctrlPr>
                          <a:rPr lang="en-US" sz="2400" b="0" i="1" noProof="1" smtClean="0">
                            <a:solidFill>
                              <a:schemeClr val="tx1"/>
                            </a:solidFill>
                            <a:latin typeface="Cambria Math" panose="02040503050406030204" pitchFamily="18" charset="0"/>
                            <a:cs typeface="Arial" panose="020B0604020202020204" pitchFamily="34" charset="0"/>
                          </a:rPr>
                        </m:ctrlPr>
                      </m:dPr>
                      <m:e>
                        <m:sSub>
                          <m:sSubPr>
                            <m:ctrlPr>
                              <a:rPr lang="en-US" sz="2400" b="0" i="1" noProof="1" smtClean="0">
                                <a:solidFill>
                                  <a:schemeClr val="tx1"/>
                                </a:solidFill>
                                <a:latin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cs typeface="Arial" panose="020B0604020202020204" pitchFamily="34" charset="0"/>
                              </a:rPr>
                              <m:t>𝑥</m:t>
                            </m:r>
                          </m:e>
                          <m:sub>
                            <m:r>
                              <a:rPr lang="en-US" sz="2400" b="0" i="1" noProof="1" smtClean="0">
                                <a:solidFill>
                                  <a:schemeClr val="tx1"/>
                                </a:solidFill>
                                <a:latin typeface="Cambria Math" panose="02040503050406030204" pitchFamily="18" charset="0"/>
                                <a:cs typeface="Arial" panose="020B0604020202020204" pitchFamily="34" charset="0"/>
                              </a:rPr>
                              <m:t>1</m:t>
                            </m:r>
                          </m:sub>
                        </m:sSub>
                        <m:r>
                          <a:rPr lang="en-US" sz="2400" b="0" i="1" noProof="1" smtClean="0">
                            <a:solidFill>
                              <a:schemeClr val="tx1"/>
                            </a:solidFill>
                            <a:latin typeface="Cambria Math" panose="02040503050406030204" pitchFamily="18" charset="0"/>
                            <a:cs typeface="Arial" panose="020B0604020202020204" pitchFamily="34" charset="0"/>
                          </a:rPr>
                          <m:t>,…,</m:t>
                        </m:r>
                        <m:sSub>
                          <m:sSubPr>
                            <m:ctrlPr>
                              <a:rPr lang="en-US" sz="2400" b="0" i="1" noProof="1" smtClean="0">
                                <a:solidFill>
                                  <a:schemeClr val="tx1"/>
                                </a:solidFill>
                                <a:latin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cs typeface="Arial" panose="020B0604020202020204" pitchFamily="34" charset="0"/>
                              </a:rPr>
                              <m:t>𝑥</m:t>
                            </m:r>
                          </m:e>
                          <m:sub>
                            <m:r>
                              <a:rPr lang="en-US" sz="2400" b="0" i="1" noProof="1" smtClean="0">
                                <a:solidFill>
                                  <a:schemeClr val="tx1"/>
                                </a:solidFill>
                                <a:latin typeface="Cambria Math" panose="02040503050406030204" pitchFamily="18" charset="0"/>
                                <a:cs typeface="Arial" panose="020B0604020202020204" pitchFamily="34" charset="0"/>
                              </a:rPr>
                              <m:t>𝑀</m:t>
                            </m:r>
                          </m:sub>
                        </m:sSub>
                      </m:e>
                    </m:d>
                    <m:r>
                      <a:rPr lang="en-US" sz="2400" b="0" i="1" noProof="1" smtClean="0">
                        <a:solidFill>
                          <a:schemeClr val="tx1"/>
                        </a:solidFill>
                        <a:latin typeface="Cambria Math" panose="02040503050406030204" pitchFamily="18" charset="0"/>
                        <a:cs typeface="Arial" panose="020B0604020202020204" pitchFamily="34" charset="0"/>
                      </a:rPr>
                      <m:t> </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𝜖</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 </m:t>
                    </m:r>
                    <m:sSup>
                      <m:sSupPr>
                        <m:ctrlP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𝑅</m:t>
                        </m:r>
                      </m:e>
                      <m:sup>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𝑛</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𝑚</m:t>
                        </m:r>
                      </m:sup>
                    </m:sSup>
                    <m:r>
                      <a:rPr lang="en-US" sz="2400" b="0" i="1" noProof="1" smtClean="0">
                        <a:solidFill>
                          <a:schemeClr val="tx1"/>
                        </a:solidFill>
                        <a:latin typeface="Cambria Math" panose="02040503050406030204" pitchFamily="18" charset="0"/>
                        <a:cs typeface="Arial" panose="020B0604020202020204" pitchFamily="34" charset="0"/>
                      </a:rPr>
                      <m:t>, </m:t>
                    </m:r>
                    <m:r>
                      <a:rPr lang="en-US" sz="2400" b="0" i="1" noProof="1" smtClean="0">
                        <a:solidFill>
                          <a:schemeClr val="tx1"/>
                        </a:solidFill>
                        <a:latin typeface="Cambria Math" panose="02040503050406030204" pitchFamily="18" charset="0"/>
                        <a:cs typeface="Arial" panose="020B0604020202020204" pitchFamily="34" charset="0"/>
                      </a:rPr>
                      <m:t>𝑦</m:t>
                    </m:r>
                    <m:r>
                      <a:rPr lang="en-US" sz="2400" b="0" i="1" noProof="1" smtClean="0">
                        <a:solidFill>
                          <a:schemeClr val="tx1"/>
                        </a:solidFill>
                        <a:latin typeface="Cambria Math" panose="02040503050406030204" pitchFamily="18" charset="0"/>
                        <a:cs typeface="Arial" panose="020B0604020202020204" pitchFamily="34" charset="0"/>
                      </a:rPr>
                      <m:t>=[</m:t>
                    </m:r>
                    <m:sSub>
                      <m:sSubPr>
                        <m:ctrlPr>
                          <a:rPr lang="en-US" sz="2400" b="0" i="1" noProof="1" smtClean="0">
                            <a:solidFill>
                              <a:schemeClr val="tx1"/>
                            </a:solidFill>
                            <a:latin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cs typeface="Arial" panose="020B0604020202020204" pitchFamily="34" charset="0"/>
                          </a:rPr>
                          <m:t>𝑦</m:t>
                        </m:r>
                      </m:e>
                      <m:sub>
                        <m:r>
                          <a:rPr lang="en-US" sz="2400" b="0" i="1" noProof="1" smtClean="0">
                            <a:solidFill>
                              <a:schemeClr val="tx1"/>
                            </a:solidFill>
                            <a:latin typeface="Cambria Math" panose="02040503050406030204" pitchFamily="18" charset="0"/>
                            <a:cs typeface="Arial" panose="020B0604020202020204" pitchFamily="34" charset="0"/>
                          </a:rPr>
                          <m:t>1</m:t>
                        </m:r>
                      </m:sub>
                    </m:sSub>
                    <m:r>
                      <a:rPr lang="en-US" sz="2400" b="0" i="1" noProof="1" smtClean="0">
                        <a:solidFill>
                          <a:schemeClr val="tx1"/>
                        </a:solidFill>
                        <a:latin typeface="Cambria Math" panose="02040503050406030204" pitchFamily="18" charset="0"/>
                        <a:cs typeface="Arial" panose="020B0604020202020204" pitchFamily="34" charset="0"/>
                      </a:rPr>
                      <m:t>,.., </m:t>
                    </m:r>
                    <m:sSub>
                      <m:sSubPr>
                        <m:ctrlPr>
                          <a:rPr lang="en-US" sz="2400" b="0" i="1" noProof="1" smtClean="0">
                            <a:solidFill>
                              <a:schemeClr val="tx1"/>
                            </a:solidFill>
                            <a:latin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cs typeface="Arial" panose="020B0604020202020204" pitchFamily="34" charset="0"/>
                          </a:rPr>
                          <m:t>𝑦</m:t>
                        </m:r>
                      </m:e>
                      <m:sub>
                        <m:r>
                          <a:rPr lang="en-US" sz="2400" b="0" i="1" noProof="1" smtClean="0">
                            <a:solidFill>
                              <a:schemeClr val="tx1"/>
                            </a:solidFill>
                            <a:latin typeface="Cambria Math" panose="02040503050406030204" pitchFamily="18" charset="0"/>
                            <a:cs typeface="Arial" panose="020B0604020202020204" pitchFamily="34" charset="0"/>
                          </a:rPr>
                          <m:t>𝑀</m:t>
                        </m:r>
                      </m:sub>
                    </m:sSub>
                    <m:r>
                      <a:rPr lang="en-US" sz="2400" b="0" i="1" noProof="1" smtClean="0">
                        <a:solidFill>
                          <a:schemeClr val="tx1"/>
                        </a:solidFill>
                        <a:latin typeface="Cambria Math" panose="02040503050406030204" pitchFamily="18" charset="0"/>
                        <a:cs typeface="Arial" panose="020B0604020202020204" pitchFamily="34" charset="0"/>
                      </a:rPr>
                      <m:t>]</m:t>
                    </m:r>
                  </m:oMath>
                </a14:m>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sz="2400" i="1" noProof="1">
                          <a:solidFill>
                            <a:schemeClr val="tx1"/>
                          </a:solidFill>
                          <a:latin typeface="Cambria Math" panose="02040503050406030204" pitchFamily="18" charset="0"/>
                          <a:cs typeface="Arial" panose="020B0604020202020204" pitchFamily="34" charset="0"/>
                        </a:rPr>
                        <m:t>𝑤</m:t>
                      </m:r>
                      <m:r>
                        <a:rPr lang="en-US" sz="2400" i="1" noProof="1">
                          <a:solidFill>
                            <a:schemeClr val="tx1"/>
                          </a:solidFill>
                          <a:latin typeface="Cambria Math" panose="02040503050406030204" pitchFamily="18" charset="0"/>
                          <a:cs typeface="Arial" panose="020B0604020202020204" pitchFamily="34" charset="0"/>
                        </a:rPr>
                        <m:t>=</m:t>
                      </m:r>
                      <m:func>
                        <m:funcPr>
                          <m:ctrlPr>
                            <a:rPr lang="en-US" sz="2400" i="1" noProof="1">
                              <a:solidFill>
                                <a:schemeClr val="tx1"/>
                              </a:solidFill>
                              <a:latin typeface="Cambria Math" panose="02040503050406030204" pitchFamily="18" charset="0"/>
                              <a:cs typeface="Arial" panose="020B0604020202020204" pitchFamily="34" charset="0"/>
                            </a:rPr>
                          </m:ctrlPr>
                        </m:funcPr>
                        <m:fName>
                          <m:r>
                            <m:rPr>
                              <m:sty m:val="p"/>
                            </m:rPr>
                            <a:rPr lang="en-US" sz="2400" noProof="1">
                              <a:solidFill>
                                <a:schemeClr val="tx1"/>
                              </a:solidFill>
                              <a:latin typeface="Cambria Math" panose="02040503050406030204" pitchFamily="18" charset="0"/>
                              <a:cs typeface="Arial" panose="020B0604020202020204" pitchFamily="34" charset="0"/>
                            </a:rPr>
                            <m:t>arg</m:t>
                          </m:r>
                        </m:fName>
                        <m:e>
                          <m:func>
                            <m:funcPr>
                              <m:ctrlPr>
                                <a:rPr lang="en-US" sz="2400" i="1" noProof="1">
                                  <a:solidFill>
                                    <a:schemeClr val="tx1"/>
                                  </a:solidFill>
                                  <a:latin typeface="Cambria Math" panose="02040503050406030204" pitchFamily="18" charset="0"/>
                                  <a:cs typeface="Arial" panose="020B0604020202020204" pitchFamily="34" charset="0"/>
                                </a:rPr>
                              </m:ctrlPr>
                            </m:funcPr>
                            <m:fName>
                              <m:limLow>
                                <m:limLowPr>
                                  <m:ctrlPr>
                                    <a:rPr lang="en-US" sz="2400" i="1" noProof="1">
                                      <a:solidFill>
                                        <a:schemeClr val="tx1"/>
                                      </a:solidFill>
                                      <a:latin typeface="Cambria Math" panose="02040503050406030204" pitchFamily="18" charset="0"/>
                                      <a:cs typeface="Arial" panose="020B0604020202020204" pitchFamily="34" charset="0"/>
                                    </a:rPr>
                                  </m:ctrlPr>
                                </m:limLowPr>
                                <m:e>
                                  <m:r>
                                    <m:rPr>
                                      <m:sty m:val="p"/>
                                    </m:rPr>
                                    <a:rPr lang="en-US" sz="2400" noProof="1">
                                      <a:solidFill>
                                        <a:schemeClr val="tx1"/>
                                      </a:solidFill>
                                      <a:latin typeface="Cambria Math" panose="02040503050406030204" pitchFamily="18" charset="0"/>
                                      <a:cs typeface="Arial" panose="020B0604020202020204" pitchFamily="34" charset="0"/>
                                    </a:rPr>
                                    <m:t>max</m:t>
                                  </m:r>
                                </m:e>
                                <m:lim>
                                  <m:r>
                                    <a:rPr lang="en-US" sz="2400" i="1" noProof="1">
                                      <a:solidFill>
                                        <a:schemeClr val="tx1"/>
                                      </a:solidFill>
                                      <a:latin typeface="Cambria Math" panose="02040503050406030204" pitchFamily="18" charset="0"/>
                                      <a:cs typeface="Arial" panose="020B0604020202020204" pitchFamily="34" charset="0"/>
                                    </a:rPr>
                                    <m:t>𝑤</m:t>
                                  </m:r>
                                </m:lim>
                              </m:limLow>
                            </m:fName>
                            <m:e>
                              <m:r>
                                <a:rPr lang="en-US" sz="2400" i="1" noProof="1">
                                  <a:solidFill>
                                    <a:schemeClr val="tx1"/>
                                  </a:solidFill>
                                  <a:latin typeface="Cambria Math" panose="02040503050406030204" pitchFamily="18" charset="0"/>
                                  <a:cs typeface="Arial" panose="020B0604020202020204" pitchFamily="34" charset="0"/>
                                </a:rPr>
                                <m:t>𝑃</m:t>
                              </m:r>
                              <m:r>
                                <a:rPr lang="en-US" sz="2400" i="1" noProof="1">
                                  <a:solidFill>
                                    <a:schemeClr val="tx1"/>
                                  </a:solidFill>
                                  <a:latin typeface="Cambria Math" panose="02040503050406030204" pitchFamily="18" charset="0"/>
                                  <a:cs typeface="Arial" panose="020B0604020202020204" pitchFamily="34" charset="0"/>
                                </a:rPr>
                                <m:t>(</m:t>
                              </m:r>
                              <m:r>
                                <a:rPr lang="en-US" sz="2400" i="1" noProof="1">
                                  <a:solidFill>
                                    <a:schemeClr val="tx1"/>
                                  </a:solidFill>
                                  <a:latin typeface="Cambria Math" panose="02040503050406030204" pitchFamily="18" charset="0"/>
                                  <a:cs typeface="Arial" panose="020B0604020202020204" pitchFamily="34" charset="0"/>
                                </a:rPr>
                                <m:t>𝑦</m:t>
                              </m:r>
                              <m:r>
                                <a:rPr lang="en-US" sz="2400" i="1" noProof="1">
                                  <a:solidFill>
                                    <a:schemeClr val="tx1"/>
                                  </a:solidFill>
                                  <a:latin typeface="Cambria Math" panose="02040503050406030204" pitchFamily="18" charset="0"/>
                                  <a:cs typeface="Arial" panose="020B0604020202020204" pitchFamily="34" charset="0"/>
                                </a:rPr>
                                <m:t>|</m:t>
                              </m:r>
                              <m:r>
                                <a:rPr lang="en-US" sz="2400" i="1" noProof="1">
                                  <a:solidFill>
                                    <a:schemeClr val="tx1"/>
                                  </a:solidFill>
                                  <a:latin typeface="Cambria Math" panose="02040503050406030204" pitchFamily="18" charset="0"/>
                                  <a:cs typeface="Arial" panose="020B0604020202020204" pitchFamily="34" charset="0"/>
                                </a:rPr>
                                <m:t>𝑥</m:t>
                              </m:r>
                              <m:r>
                                <a:rPr lang="en-US" sz="2400" i="1" noProof="1">
                                  <a:solidFill>
                                    <a:schemeClr val="tx1"/>
                                  </a:solidFill>
                                  <a:latin typeface="Cambria Math" panose="02040503050406030204" pitchFamily="18" charset="0"/>
                                  <a:cs typeface="Arial" panose="020B0604020202020204" pitchFamily="34" charset="0"/>
                                </a:rPr>
                                <m:t>;</m:t>
                              </m:r>
                              <m:r>
                                <a:rPr lang="en-US" sz="2400" i="1" noProof="1">
                                  <a:solidFill>
                                    <a:schemeClr val="tx1"/>
                                  </a:solidFill>
                                  <a:latin typeface="Cambria Math" panose="02040503050406030204" pitchFamily="18" charset="0"/>
                                  <a:cs typeface="Arial" panose="020B0604020202020204" pitchFamily="34" charset="0"/>
                                </a:rPr>
                                <m:t>𝑤</m:t>
                              </m:r>
                              <m:r>
                                <a:rPr lang="en-US" sz="2400" i="1" noProof="1">
                                  <a:solidFill>
                                    <a:schemeClr val="tx1"/>
                                  </a:solidFill>
                                  <a:latin typeface="Cambria Math" panose="02040503050406030204" pitchFamily="18" charset="0"/>
                                  <a:cs typeface="Arial" panose="020B0604020202020204" pitchFamily="34" charset="0"/>
                                </a:rPr>
                                <m:t>)</m:t>
                              </m:r>
                            </m:e>
                          </m:func>
                        </m:e>
                      </m:func>
                    </m:oMath>
                  </m:oMathPara>
                </a14:m>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Giả sử các điểm dữ liệu sinh ra ngẫu nhiên độc lập với nhau:</a:t>
                </a:r>
              </a:p>
              <a:p>
                <a:pPr marL="0" indent="0">
                  <a:lnSpc>
                    <a:spcPct val="150000"/>
                  </a:lnSpc>
                  <a:buNone/>
                </a:pPr>
                <a14:m>
                  <m:oMathPara xmlns:m="http://schemas.openxmlformats.org/officeDocument/2006/math">
                    <m:oMathParaPr>
                      <m:jc m:val="centerGroup"/>
                    </m:oMathParaPr>
                    <m:oMath xmlns:m="http://schemas.openxmlformats.org/officeDocument/2006/math">
                      <m:r>
                        <a:rPr lang="en-US" sz="2400" i="1" noProof="1">
                          <a:solidFill>
                            <a:schemeClr val="tx1"/>
                          </a:solidFill>
                          <a:latin typeface="Cambria Math" panose="02040503050406030204" pitchFamily="18" charset="0"/>
                          <a:cs typeface="Arial" panose="020B0604020202020204" pitchFamily="34" charset="0"/>
                        </a:rPr>
                        <m:t>𝑃</m:t>
                      </m:r>
                      <m:d>
                        <m:dPr>
                          <m:ctrlPr>
                            <a:rPr lang="en-US" sz="2400" i="1" noProof="1">
                              <a:solidFill>
                                <a:schemeClr val="tx1"/>
                              </a:solidFill>
                              <a:latin typeface="Cambria Math" panose="02040503050406030204" pitchFamily="18" charset="0"/>
                              <a:cs typeface="Arial" panose="020B0604020202020204" pitchFamily="34" charset="0"/>
                            </a:rPr>
                          </m:ctrlPr>
                        </m:dPr>
                        <m:e>
                          <m:r>
                            <a:rPr lang="en-US" sz="2400" i="1" noProof="1">
                              <a:solidFill>
                                <a:schemeClr val="tx1"/>
                              </a:solidFill>
                              <a:latin typeface="Cambria Math" panose="02040503050406030204" pitchFamily="18" charset="0"/>
                              <a:cs typeface="Arial" panose="020B0604020202020204" pitchFamily="34" charset="0"/>
                            </a:rPr>
                            <m:t>𝑦</m:t>
                          </m:r>
                        </m:e>
                        <m:e>
                          <m:r>
                            <a:rPr lang="en-US" sz="2400" i="1" noProof="1">
                              <a:solidFill>
                                <a:schemeClr val="tx1"/>
                              </a:solidFill>
                              <a:latin typeface="Cambria Math" panose="02040503050406030204" pitchFamily="18" charset="0"/>
                              <a:cs typeface="Arial" panose="020B0604020202020204" pitchFamily="34" charset="0"/>
                            </a:rPr>
                            <m:t>𝑥</m:t>
                          </m:r>
                          <m:r>
                            <a:rPr lang="en-US" sz="2400" i="1" noProof="1">
                              <a:solidFill>
                                <a:schemeClr val="tx1"/>
                              </a:solidFill>
                              <a:latin typeface="Cambria Math" panose="02040503050406030204" pitchFamily="18" charset="0"/>
                              <a:cs typeface="Arial" panose="020B0604020202020204" pitchFamily="34" charset="0"/>
                            </a:rPr>
                            <m:t>;</m:t>
                          </m:r>
                          <m:r>
                            <a:rPr lang="en-US" sz="2400" i="1" noProof="1">
                              <a:solidFill>
                                <a:schemeClr val="tx1"/>
                              </a:solidFill>
                              <a:latin typeface="Cambria Math" panose="02040503050406030204" pitchFamily="18" charset="0"/>
                              <a:cs typeface="Arial" panose="020B0604020202020204" pitchFamily="34" charset="0"/>
                            </a:rPr>
                            <m:t>𝑤</m:t>
                          </m:r>
                        </m:e>
                      </m:d>
                      <m:r>
                        <a:rPr lang="en-US" sz="2400" b="0" i="1" noProof="1" smtClean="0">
                          <a:solidFill>
                            <a:schemeClr val="tx1"/>
                          </a:solidFill>
                          <a:latin typeface="Cambria Math" panose="02040503050406030204" pitchFamily="18" charset="0"/>
                          <a:cs typeface="Arial" panose="020B0604020202020204" pitchFamily="34" charset="0"/>
                        </a:rPr>
                        <m:t>=</m:t>
                      </m:r>
                      <m:nary>
                        <m:naryPr>
                          <m:chr m:val="∏"/>
                          <m:ctrlPr>
                            <a:rPr lang="en-US" sz="2400" b="0" i="1" noProof="1" smtClean="0">
                              <a:solidFill>
                                <a:schemeClr val="tx1"/>
                              </a:solidFill>
                              <a:latin typeface="Cambria Math" panose="02040503050406030204" pitchFamily="18" charset="0"/>
                              <a:cs typeface="Arial" panose="020B0604020202020204" pitchFamily="34" charset="0"/>
                            </a:rPr>
                          </m:ctrlPr>
                        </m:naryPr>
                        <m:sub>
                          <m:r>
                            <m:rPr>
                              <m:brk m:alnAt="23"/>
                            </m:rPr>
                            <a:rPr lang="en-US" sz="2400" b="0" i="1" noProof="1" smtClean="0">
                              <a:solidFill>
                                <a:schemeClr val="tx1"/>
                              </a:solidFill>
                              <a:latin typeface="Cambria Math" panose="02040503050406030204" pitchFamily="18" charset="0"/>
                              <a:cs typeface="Arial" panose="020B0604020202020204" pitchFamily="34" charset="0"/>
                            </a:rPr>
                            <m:t>𝑖</m:t>
                          </m:r>
                          <m:r>
                            <a:rPr lang="en-US" sz="2400" b="0" i="1" noProof="1" smtClean="0">
                              <a:solidFill>
                                <a:schemeClr val="tx1"/>
                              </a:solidFill>
                              <a:latin typeface="Cambria Math" panose="02040503050406030204" pitchFamily="18" charset="0"/>
                              <a:cs typeface="Arial" panose="020B0604020202020204" pitchFamily="34" charset="0"/>
                            </a:rPr>
                            <m:t>=</m:t>
                          </m:r>
                          <m:r>
                            <m:rPr>
                              <m:brk m:alnAt="23"/>
                            </m:rPr>
                            <a:rPr lang="en-US" sz="2400" b="0" i="1" noProof="1" smtClean="0">
                              <a:solidFill>
                                <a:schemeClr val="tx1"/>
                              </a:solidFill>
                              <a:latin typeface="Cambria Math" panose="02040503050406030204" pitchFamily="18" charset="0"/>
                              <a:cs typeface="Arial" panose="020B0604020202020204" pitchFamily="34" charset="0"/>
                            </a:rPr>
                            <m:t>1</m:t>
                          </m:r>
                        </m:sub>
                        <m:sup>
                          <m:r>
                            <a:rPr lang="en-US" sz="2400" b="0" i="1" noProof="1" smtClean="0">
                              <a:solidFill>
                                <a:schemeClr val="tx1"/>
                              </a:solidFill>
                              <a:latin typeface="Cambria Math" panose="02040503050406030204" pitchFamily="18" charset="0"/>
                              <a:cs typeface="Arial" panose="020B0604020202020204" pitchFamily="34" charset="0"/>
                            </a:rPr>
                            <m:t>𝑀</m:t>
                          </m:r>
                        </m:sup>
                        <m:e>
                          <m:r>
                            <a:rPr lang="en-US" sz="2400" b="0" i="1" noProof="1" smtClean="0">
                              <a:solidFill>
                                <a:schemeClr val="tx1"/>
                              </a:solidFill>
                              <a:latin typeface="Cambria Math" panose="02040503050406030204" pitchFamily="18" charset="0"/>
                              <a:cs typeface="Arial" panose="020B0604020202020204" pitchFamily="34" charset="0"/>
                            </a:rPr>
                            <m:t>𝑃</m:t>
                          </m:r>
                          <m:r>
                            <a:rPr lang="en-US" sz="2400" b="0" i="1" noProof="1" smtClean="0">
                              <a:solidFill>
                                <a:schemeClr val="tx1"/>
                              </a:solidFill>
                              <a:latin typeface="Cambria Math" panose="02040503050406030204" pitchFamily="18" charset="0"/>
                              <a:cs typeface="Arial" panose="020B0604020202020204" pitchFamily="34" charset="0"/>
                            </a:rPr>
                            <m:t>(</m:t>
                          </m:r>
                          <m:sSub>
                            <m:sSubPr>
                              <m:ctrlPr>
                                <a:rPr lang="en-US" sz="2400" b="0" i="1" noProof="1" smtClean="0">
                                  <a:solidFill>
                                    <a:schemeClr val="tx1"/>
                                  </a:solidFill>
                                  <a:latin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cs typeface="Arial" panose="020B0604020202020204" pitchFamily="34" charset="0"/>
                                </a:rPr>
                                <m:t>𝑦</m:t>
                              </m:r>
                            </m:e>
                            <m:sub>
                              <m:r>
                                <a:rPr lang="en-US" sz="2400" b="0" i="1" noProof="1" smtClean="0">
                                  <a:solidFill>
                                    <a:schemeClr val="tx1"/>
                                  </a:solidFill>
                                  <a:latin typeface="Cambria Math" panose="02040503050406030204" pitchFamily="18" charset="0"/>
                                  <a:cs typeface="Arial" panose="020B0604020202020204" pitchFamily="34" charset="0"/>
                                </a:rPr>
                                <m:t>𝑖</m:t>
                              </m:r>
                            </m:sub>
                          </m:sSub>
                          <m:r>
                            <a:rPr lang="en-US" sz="2400" b="0" i="1" noProof="1" smtClean="0">
                              <a:solidFill>
                                <a:schemeClr val="tx1"/>
                              </a:solidFill>
                              <a:latin typeface="Cambria Math" panose="02040503050406030204" pitchFamily="18" charset="0"/>
                              <a:cs typeface="Arial" panose="020B0604020202020204" pitchFamily="34" charset="0"/>
                            </a:rPr>
                            <m:t>|</m:t>
                          </m:r>
                          <m:sSub>
                            <m:sSubPr>
                              <m:ctrlPr>
                                <a:rPr lang="en-US" sz="2400" b="0" i="1" noProof="1" smtClean="0">
                                  <a:solidFill>
                                    <a:schemeClr val="tx1"/>
                                  </a:solidFill>
                                  <a:latin typeface="Cambria Math" panose="02040503050406030204" pitchFamily="18" charset="0"/>
                                  <a:cs typeface="Arial" panose="020B0604020202020204" pitchFamily="34" charset="0"/>
                                </a:rPr>
                              </m:ctrlPr>
                            </m:sSubPr>
                            <m:e>
                              <m:r>
                                <a:rPr lang="en-US" sz="2400" b="0" i="1" noProof="1" smtClean="0">
                                  <a:solidFill>
                                    <a:schemeClr val="tx1"/>
                                  </a:solidFill>
                                  <a:latin typeface="Cambria Math" panose="02040503050406030204" pitchFamily="18" charset="0"/>
                                  <a:cs typeface="Arial" panose="020B0604020202020204" pitchFamily="34" charset="0"/>
                                </a:rPr>
                                <m:t>𝑥</m:t>
                              </m:r>
                            </m:e>
                            <m:sub>
                              <m:r>
                                <a:rPr lang="en-US" sz="2400" b="0" i="1" noProof="1" smtClean="0">
                                  <a:solidFill>
                                    <a:schemeClr val="tx1"/>
                                  </a:solidFill>
                                  <a:latin typeface="Cambria Math" panose="02040503050406030204" pitchFamily="18" charset="0"/>
                                  <a:cs typeface="Arial" panose="020B0604020202020204" pitchFamily="34" charset="0"/>
                                </a:rPr>
                                <m:t>𝑖</m:t>
                              </m:r>
                            </m:sub>
                          </m:sSub>
                          <m:r>
                            <a:rPr lang="en-US" sz="2400" b="0" i="1" noProof="1" smtClean="0">
                              <a:solidFill>
                                <a:schemeClr val="tx1"/>
                              </a:solidFill>
                              <a:latin typeface="Cambria Math" panose="02040503050406030204" pitchFamily="18" charset="0"/>
                              <a:cs typeface="Arial" panose="020B0604020202020204" pitchFamily="34" charset="0"/>
                            </a:rPr>
                            <m:t>;</m:t>
                          </m:r>
                          <m:r>
                            <a:rPr lang="en-US" sz="2400" b="0" i="1" noProof="1" smtClean="0">
                              <a:solidFill>
                                <a:schemeClr val="tx1"/>
                              </a:solidFill>
                              <a:latin typeface="Cambria Math" panose="02040503050406030204" pitchFamily="18" charset="0"/>
                              <a:cs typeface="Arial" panose="020B0604020202020204" pitchFamily="34" charset="0"/>
                            </a:rPr>
                            <m:t>𝑤</m:t>
                          </m:r>
                          <m:r>
                            <a:rPr lang="en-US" sz="2400" b="0" i="1" noProof="1" smtClean="0">
                              <a:solidFill>
                                <a:schemeClr val="tx1"/>
                              </a:solidFill>
                              <a:latin typeface="Cambria Math" panose="02040503050406030204" pitchFamily="18" charset="0"/>
                              <a:cs typeface="Arial" panose="020B0604020202020204" pitchFamily="34" charset="0"/>
                            </a:rPr>
                            <m:t>)</m:t>
                          </m:r>
                        </m:e>
                      </m:nary>
                      <m:r>
                        <a:rPr lang="en-US" sz="2400" b="0" i="1" noProof="1" smtClean="0">
                          <a:solidFill>
                            <a:schemeClr val="tx1"/>
                          </a:solidFill>
                          <a:latin typeface="Cambria Math" panose="02040503050406030204" pitchFamily="18" charset="0"/>
                          <a:cs typeface="Arial" panose="020B0604020202020204" pitchFamily="34" charset="0"/>
                        </a:rPr>
                        <m:t>=</m:t>
                      </m:r>
                      <m:nary>
                        <m:naryPr>
                          <m:chr m:val="∏"/>
                          <m:ctrlPr>
                            <a:rPr lang="en-US" sz="2400" b="0" i="1" noProof="1" smtClean="0">
                              <a:solidFill>
                                <a:schemeClr val="tx1"/>
                              </a:solidFill>
                              <a:latin typeface="Cambria Math" panose="02040503050406030204" pitchFamily="18" charset="0"/>
                              <a:cs typeface="Arial" panose="020B0604020202020204" pitchFamily="34" charset="0"/>
                            </a:rPr>
                          </m:ctrlPr>
                        </m:naryPr>
                        <m:sub>
                          <m:r>
                            <m:rPr>
                              <m:brk m:alnAt="23"/>
                            </m:rPr>
                            <a:rPr lang="en-US" sz="2400" b="0" i="1" noProof="1" smtClean="0">
                              <a:solidFill>
                                <a:schemeClr val="tx1"/>
                              </a:solidFill>
                              <a:latin typeface="Cambria Math" panose="02040503050406030204" pitchFamily="18" charset="0"/>
                              <a:cs typeface="Arial" panose="020B0604020202020204" pitchFamily="34" charset="0"/>
                            </a:rPr>
                            <m:t>𝑖</m:t>
                          </m:r>
                          <m:r>
                            <a:rPr lang="en-US" sz="2400" b="0" i="1" noProof="1" smtClean="0">
                              <a:solidFill>
                                <a:schemeClr val="tx1"/>
                              </a:solidFill>
                              <a:latin typeface="Cambria Math" panose="02040503050406030204" pitchFamily="18" charset="0"/>
                              <a:cs typeface="Arial" panose="020B0604020202020204" pitchFamily="34" charset="0"/>
                            </a:rPr>
                            <m:t>=</m:t>
                          </m:r>
                          <m:r>
                            <m:rPr>
                              <m:brk m:alnAt="23"/>
                            </m:rPr>
                            <a:rPr lang="en-US" sz="2400" b="0" i="1" noProof="1" smtClean="0">
                              <a:solidFill>
                                <a:schemeClr val="tx1"/>
                              </a:solidFill>
                              <a:latin typeface="Cambria Math" panose="02040503050406030204" pitchFamily="18" charset="0"/>
                              <a:cs typeface="Arial" panose="020B0604020202020204" pitchFamily="34" charset="0"/>
                            </a:rPr>
                            <m:t>1</m:t>
                          </m:r>
                        </m:sub>
                        <m:sup>
                          <m:r>
                            <a:rPr lang="en-US" sz="2400" b="0" i="1" noProof="1" smtClean="0">
                              <a:solidFill>
                                <a:schemeClr val="tx1"/>
                              </a:solidFill>
                              <a:latin typeface="Cambria Math" panose="02040503050406030204" pitchFamily="18" charset="0"/>
                              <a:cs typeface="Arial" panose="020B0604020202020204" pitchFamily="34" charset="0"/>
                            </a:rPr>
                            <m:t>𝑀</m:t>
                          </m:r>
                        </m:sup>
                        <m:e>
                          <m:sSup>
                            <m:sSupPr>
                              <m:ctrlPr>
                                <a:rPr lang="en-US" sz="2400" i="1" noProof="1" dirty="0">
                                  <a:solidFill>
                                    <a:schemeClr val="tx1"/>
                                  </a:solidFill>
                                  <a:latin typeface="Cambria Math" panose="02040503050406030204" pitchFamily="18" charset="0"/>
                                </a:rPr>
                              </m:ctrlPr>
                            </m:sSupPr>
                            <m:e>
                              <m:sSubSup>
                                <m:sSubSupPr>
                                  <m:ctrlPr>
                                    <a:rPr lang="en-US" sz="2400" i="1" noProof="1" dirty="0">
                                      <a:solidFill>
                                        <a:schemeClr val="tx1"/>
                                      </a:solidFill>
                                      <a:latin typeface="Cambria Math" panose="02040503050406030204" pitchFamily="18" charset="0"/>
                                    </a:rPr>
                                  </m:ctrlPr>
                                </m:sSubSupPr>
                                <m:e>
                                  <m:r>
                                    <a:rPr lang="en-US" sz="2400" i="1" noProof="1" dirty="0">
                                      <a:solidFill>
                                        <a:schemeClr val="tx1"/>
                                      </a:solidFill>
                                      <a:latin typeface="Cambria Math" panose="02040503050406030204" pitchFamily="18" charset="0"/>
                                    </a:rPr>
                                    <m:t>𝜎</m:t>
                                  </m:r>
                                </m:e>
                                <m:sub>
                                  <m:r>
                                    <a:rPr lang="en-US" sz="2400" i="1" noProof="1" dirty="0">
                                      <a:solidFill>
                                        <a:schemeClr val="tx1"/>
                                      </a:solidFill>
                                      <a:latin typeface="Cambria Math" panose="02040503050406030204" pitchFamily="18" charset="0"/>
                                    </a:rPr>
                                    <m:t>𝑖</m:t>
                                  </m:r>
                                </m:sub>
                                <m:sup>
                                  <m:sSup>
                                    <m:sSupPr>
                                      <m:ctrlPr>
                                        <a:rPr lang="en-US" sz="2400" i="1" noProof="1" dirty="0">
                                          <a:solidFill>
                                            <a:schemeClr val="tx1"/>
                                          </a:solidFill>
                                          <a:latin typeface="Cambria Math" panose="02040503050406030204" pitchFamily="18" charset="0"/>
                                        </a:rPr>
                                      </m:ctrlPr>
                                    </m:sSupPr>
                                    <m:e>
                                      <m:r>
                                        <a:rPr lang="en-US" sz="2400" i="1" noProof="1" dirty="0">
                                          <a:solidFill>
                                            <a:schemeClr val="tx1"/>
                                          </a:solidFill>
                                          <a:latin typeface="Cambria Math" panose="02040503050406030204" pitchFamily="18" charset="0"/>
                                        </a:rPr>
                                        <m:t>𝑦</m:t>
                                      </m:r>
                                    </m:e>
                                    <m:sup>
                                      <m:r>
                                        <a:rPr lang="en-US" sz="2400" i="1" noProof="1" dirty="0">
                                          <a:solidFill>
                                            <a:schemeClr val="tx1"/>
                                          </a:solidFill>
                                          <a:latin typeface="Cambria Math" panose="02040503050406030204" pitchFamily="18" charset="0"/>
                                        </a:rPr>
                                        <m:t>𝑖</m:t>
                                      </m:r>
                                    </m:sup>
                                  </m:sSup>
                                </m:sup>
                              </m:sSubSup>
                              <m:d>
                                <m:dPr>
                                  <m:ctrlPr>
                                    <a:rPr lang="en-US" sz="2400" i="1" noProof="1" dirty="0">
                                      <a:solidFill>
                                        <a:schemeClr val="tx1"/>
                                      </a:solidFill>
                                      <a:latin typeface="Cambria Math" panose="02040503050406030204" pitchFamily="18" charset="0"/>
                                    </a:rPr>
                                  </m:ctrlPr>
                                </m:dPr>
                                <m:e>
                                  <m:r>
                                    <a:rPr lang="en-US" sz="2400" i="1" noProof="1" dirty="0">
                                      <a:solidFill>
                                        <a:schemeClr val="tx1"/>
                                      </a:solidFill>
                                      <a:latin typeface="Cambria Math" panose="02040503050406030204" pitchFamily="18" charset="0"/>
                                    </a:rPr>
                                    <m:t>1</m:t>
                                  </m:r>
                                  <m:r>
                                    <a:rPr lang="en-US" sz="2400" i="1" noProof="1" dirty="0">
                                      <a:solidFill>
                                        <a:schemeClr val="tx1"/>
                                      </a:solidFill>
                                      <a:latin typeface="Cambria Math" panose="02040503050406030204" pitchFamily="18" charset="0"/>
                                    </a:rPr>
                                    <m:t>−</m:t>
                                  </m:r>
                                  <m:sSub>
                                    <m:sSubPr>
                                      <m:ctrlPr>
                                        <a:rPr lang="en-US" sz="2400" i="1" noProof="1" dirty="0">
                                          <a:solidFill>
                                            <a:schemeClr val="tx1"/>
                                          </a:solidFill>
                                          <a:latin typeface="Cambria Math" panose="02040503050406030204" pitchFamily="18" charset="0"/>
                                        </a:rPr>
                                      </m:ctrlPr>
                                    </m:sSubPr>
                                    <m:e>
                                      <m:r>
                                        <a:rPr lang="en-US" sz="2400" i="1" noProof="1" dirty="0">
                                          <a:solidFill>
                                            <a:schemeClr val="tx1"/>
                                          </a:solidFill>
                                          <a:latin typeface="Cambria Math" panose="02040503050406030204" pitchFamily="18" charset="0"/>
                                        </a:rPr>
                                        <m:t>𝜎</m:t>
                                      </m:r>
                                    </m:e>
                                    <m:sub>
                                      <m:r>
                                        <a:rPr lang="en-US" sz="2400" i="1" noProof="1" dirty="0">
                                          <a:solidFill>
                                            <a:schemeClr val="tx1"/>
                                          </a:solidFill>
                                          <a:latin typeface="Cambria Math" panose="02040503050406030204" pitchFamily="18" charset="0"/>
                                        </a:rPr>
                                        <m:t>𝑖</m:t>
                                      </m:r>
                                    </m:sub>
                                  </m:sSub>
                                </m:e>
                              </m:d>
                            </m:e>
                            <m:sup>
                              <m:r>
                                <a:rPr lang="en-US" sz="2400" i="1" noProof="1" dirty="0">
                                  <a:solidFill>
                                    <a:schemeClr val="tx1"/>
                                  </a:solidFill>
                                  <a:latin typeface="Cambria Math" panose="02040503050406030204" pitchFamily="18" charset="0"/>
                                </a:rPr>
                                <m:t>1</m:t>
                              </m:r>
                              <m:r>
                                <a:rPr lang="en-US" sz="2400" i="1" noProof="1" dirty="0">
                                  <a:solidFill>
                                    <a:schemeClr val="tx1"/>
                                  </a:solidFill>
                                  <a:latin typeface="Cambria Math" panose="02040503050406030204" pitchFamily="18" charset="0"/>
                                </a:rPr>
                                <m:t>−</m:t>
                              </m:r>
                              <m:sSup>
                                <m:sSupPr>
                                  <m:ctrlPr>
                                    <a:rPr lang="en-US" sz="2400" i="1" noProof="1" dirty="0">
                                      <a:solidFill>
                                        <a:schemeClr val="tx1"/>
                                      </a:solidFill>
                                      <a:latin typeface="Cambria Math" panose="02040503050406030204" pitchFamily="18" charset="0"/>
                                    </a:rPr>
                                  </m:ctrlPr>
                                </m:sSupPr>
                                <m:e>
                                  <m:r>
                                    <a:rPr lang="en-US" sz="2400" i="1" noProof="1" dirty="0">
                                      <a:solidFill>
                                        <a:schemeClr val="tx1"/>
                                      </a:solidFill>
                                      <a:latin typeface="Cambria Math" panose="02040503050406030204" pitchFamily="18" charset="0"/>
                                    </a:rPr>
                                    <m:t>𝑦</m:t>
                                  </m:r>
                                </m:e>
                                <m:sup>
                                  <m:r>
                                    <a:rPr lang="en-US" sz="2400" i="1" noProof="1" dirty="0">
                                      <a:solidFill>
                                        <a:schemeClr val="tx1"/>
                                      </a:solidFill>
                                      <a:latin typeface="Cambria Math" panose="02040503050406030204" pitchFamily="18" charset="0"/>
                                    </a:rPr>
                                    <m:t>𝑖</m:t>
                                  </m:r>
                                </m:sup>
                              </m:sSup>
                            </m:sup>
                          </m:sSup>
                        </m:e>
                      </m:nary>
                    </m:oMath>
                  </m:oMathPara>
                </a14:m>
                <a:endParaRPr lang="en-US" sz="2400" noProof="1">
                  <a:solidFill>
                    <a:schemeClr val="tx1"/>
                  </a:solidFill>
                  <a:latin typeface="Arial" panose="020B0604020202020204" pitchFamily="34" charset="0"/>
                  <a:cs typeface="Arial" panose="020B0604020202020204" pitchFamily="34" charset="0"/>
                </a:endParaRPr>
              </a:p>
              <a:p>
                <a:pPr marL="0" indent="0">
                  <a:lnSpc>
                    <a:spcPct val="150000"/>
                  </a:lnSpc>
                  <a:buNone/>
                </a:pPr>
                <a:endParaRPr lang="en-US" sz="2400" dirty="0">
                  <a:latin typeface="Arial" panose="020B0604020202020204" pitchFamily="34" charset="0"/>
                  <a:cs typeface="Arial" panose="020B0604020202020204" pitchFamily="34" charset="0"/>
                </a:endParaRPr>
              </a:p>
            </p:txBody>
          </p:sp>
        </mc:Choice>
        <mc:Fallback xmlns="">
          <p:sp>
            <p:nvSpPr>
              <p:cNvPr id="3" name="Chỗ dành sẵn cho Nội dung 2">
                <a:extLst>
                  <a:ext uri="{FF2B5EF4-FFF2-40B4-BE49-F238E27FC236}">
                    <a16:creationId xmlns:a16="http://schemas.microsoft.com/office/drawing/2014/main" id="{358F11D9-3ACA-4DF7-8B06-BCD4867E6A2F}"/>
                  </a:ext>
                </a:extLst>
              </p:cNvPr>
              <p:cNvSpPr>
                <a:spLocks noGrp="1" noRot="1" noChangeAspect="1" noMove="1" noResize="1" noEditPoints="1" noAdjustHandles="1" noChangeArrowheads="1" noChangeShapeType="1" noTextEdit="1"/>
              </p:cNvSpPr>
              <p:nvPr>
                <p:ph idx="1"/>
              </p:nvPr>
            </p:nvSpPr>
            <p:spPr>
              <a:xfrm>
                <a:off x="677333" y="2160589"/>
                <a:ext cx="9105021" cy="3880773"/>
              </a:xfrm>
              <a:blipFill>
                <a:blip r:embed="rId3"/>
                <a:stretch>
                  <a:fillRect l="-1004"/>
                </a:stretch>
              </a:blipFill>
            </p:spPr>
            <p:txBody>
              <a:bodyPr/>
              <a:lstStyle/>
              <a:p>
                <a:r>
                  <a:rPr lang="en-US">
                    <a:noFill/>
                  </a:rPr>
                  <a:t> </a:t>
                </a:r>
              </a:p>
            </p:txBody>
          </p:sp>
        </mc:Fallback>
      </mc:AlternateContent>
      <p:sp>
        <p:nvSpPr>
          <p:cNvPr id="4" name="Hộp Văn bản 3">
            <a:extLst>
              <a:ext uri="{FF2B5EF4-FFF2-40B4-BE49-F238E27FC236}">
                <a16:creationId xmlns:a16="http://schemas.microsoft.com/office/drawing/2014/main" id="{BA43C1F4-7B78-4FB9-BE25-5E7654AD613B}"/>
              </a:ext>
            </a:extLst>
          </p:cNvPr>
          <p:cNvSpPr txBox="1"/>
          <p:nvPr/>
        </p:nvSpPr>
        <p:spPr>
          <a:xfrm>
            <a:off x="7276553" y="2967335"/>
            <a:ext cx="896112"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(2.3)</a:t>
            </a:r>
          </a:p>
        </p:txBody>
      </p:sp>
    </p:spTree>
    <p:extLst>
      <p:ext uri="{BB962C8B-B14F-4D97-AF65-F5344CB8AC3E}">
        <p14:creationId xmlns:p14="http://schemas.microsoft.com/office/powerpoint/2010/main" val="3783076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A90E83D-CF5F-487F-9E25-0B5450B2D505}"/>
              </a:ext>
            </a:extLst>
          </p:cNvPr>
          <p:cNvSpPr>
            <a:spLocks noGrp="1"/>
          </p:cNvSpPr>
          <p:nvPr>
            <p:ph type="title"/>
          </p:nvPr>
        </p:nvSpPr>
        <p:spPr/>
        <p:txBody>
          <a:bodyPr anchor="ctr"/>
          <a:lstStyle/>
          <a:p>
            <a:r>
              <a:rPr lang="en-US" noProof="1">
                <a:solidFill>
                  <a:schemeClr val="tx1"/>
                </a:solidFill>
                <a:latin typeface="Arial" panose="020B0604020202020204" pitchFamily="34" charset="0"/>
                <a:cs typeface="Arial" panose="020B0604020202020204" pitchFamily="34" charset="0"/>
              </a:rPr>
              <a:t>2. Hồi quy logistic</a:t>
            </a:r>
            <a:endParaRPr lang="en-US"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358F11D9-3ACA-4DF7-8B06-BCD4867E6A2F}"/>
                  </a:ext>
                </a:extLst>
              </p:cNvPr>
              <p:cNvSpPr>
                <a:spLocks noGrp="1"/>
              </p:cNvSpPr>
              <p:nvPr>
                <p:ph idx="1"/>
              </p:nvPr>
            </p:nvSpPr>
            <p:spPr>
              <a:xfrm>
                <a:off x="677333" y="2160589"/>
                <a:ext cx="9105021" cy="3880773"/>
              </a:xfrm>
            </p:spPr>
            <p:txBody>
              <a:bodyPr>
                <a:normAutofit/>
              </a:bodyPr>
              <a:lstStyle/>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Hàm mất mát cross-entropy:</a:t>
                </a:r>
              </a:p>
              <a:p>
                <a:pPr marL="0" indent="0">
                  <a:lnSpc>
                    <a:spcPct val="150000"/>
                  </a:lnSpc>
                  <a:buNone/>
                </a:pP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𝐿</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𝑤</m:t>
                          </m:r>
                        </m:e>
                      </m:d>
                      <m:r>
                        <a:rPr lang="en-US" sz="2400" i="1">
                          <a:solidFill>
                            <a:schemeClr val="tx1"/>
                          </a:solidFill>
                          <a:latin typeface="Cambria Math" panose="02040503050406030204" pitchFamily="18" charset="0"/>
                        </a:rPr>
                        <m:t>= −</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r>
                            <a:rPr lang="en-US" sz="2400" b="0" i="1" smtClean="0">
                              <a:solidFill>
                                <a:schemeClr val="tx1"/>
                              </a:solidFill>
                              <a:latin typeface="Cambria Math" panose="02040503050406030204" pitchFamily="18" charset="0"/>
                            </a:rPr>
                            <m:t>𝑀</m:t>
                          </m:r>
                        </m:den>
                      </m:f>
                      <m:nary>
                        <m:naryPr>
                          <m:chr m:val="∑"/>
                          <m:limLoc m:val="undOvr"/>
                          <m:ctrlPr>
                            <a:rPr lang="en-US" sz="2400" i="1">
                              <a:solidFill>
                                <a:schemeClr val="tx1"/>
                              </a:solidFill>
                              <a:latin typeface="Cambria Math" panose="02040503050406030204" pitchFamily="18" charset="0"/>
                            </a:rPr>
                          </m:ctrlPr>
                        </m:naryPr>
                        <m:sub>
                          <m:r>
                            <a:rPr lang="en-US" sz="2400" i="1">
                              <a:solidFill>
                                <a:schemeClr val="tx1"/>
                              </a:solidFill>
                              <a:latin typeface="Cambria Math" panose="02040503050406030204" pitchFamily="18" charset="0"/>
                            </a:rPr>
                            <m:t>𝑖</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1</m:t>
                          </m:r>
                        </m:sub>
                        <m:sup>
                          <m:r>
                            <a:rPr lang="en-US" sz="2400" b="0" i="1" smtClean="0">
                              <a:solidFill>
                                <a:schemeClr val="tx1"/>
                              </a:solidFill>
                              <a:latin typeface="Cambria Math" panose="02040503050406030204" pitchFamily="18" charset="0"/>
                            </a:rPr>
                            <m:t>𝑀</m:t>
                          </m:r>
                        </m:sup>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𝑦</m:t>
                              </m:r>
                            </m:e>
                            <m:sup>
                              <m:r>
                                <a:rPr lang="en-US" sz="2400" i="1">
                                  <a:solidFill>
                                    <a:schemeClr val="tx1"/>
                                  </a:solidFill>
                                  <a:latin typeface="Cambria Math" panose="02040503050406030204" pitchFamily="18" charset="0"/>
                                </a:rPr>
                                <m:t>𝑖</m:t>
                              </m:r>
                            </m:sup>
                          </m:sSup>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log</m:t>
                              </m:r>
                            </m:fName>
                            <m:e>
                              <m:d>
                                <m:dPr>
                                  <m:ctrlPr>
                                    <a:rPr lang="en-US" sz="2400" i="1">
                                      <a:solidFill>
                                        <a:schemeClr val="tx1"/>
                                      </a:solidFill>
                                      <a:latin typeface="Cambria Math" panose="02040503050406030204" pitchFamily="18" charset="0"/>
                                    </a:rPr>
                                  </m:ctrlPr>
                                </m:dPr>
                                <m:e>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𝜎</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𝑧</m:t>
                                      </m:r>
                                    </m:e>
                                    <m:sup>
                                      <m:r>
                                        <a:rPr lang="en-US" sz="2400" i="1">
                                          <a:solidFill>
                                            <a:schemeClr val="tx1"/>
                                          </a:solidFill>
                                          <a:latin typeface="Cambria Math" panose="02040503050406030204" pitchFamily="18" charset="0"/>
                                        </a:rPr>
                                        <m:t>𝑖</m:t>
                                      </m:r>
                                    </m:sup>
                                  </m:sSup>
                                  <m:r>
                                    <a:rPr lang="en-US" sz="2400" i="1">
                                      <a:solidFill>
                                        <a:schemeClr val="tx1"/>
                                      </a:solidFill>
                                      <a:latin typeface="Cambria Math" panose="02040503050406030204" pitchFamily="18" charset="0"/>
                                    </a:rPr>
                                    <m:t>)</m:t>
                                  </m:r>
                                </m:e>
                              </m:d>
                            </m:e>
                          </m:func>
                        </m:e>
                      </m:nary>
                      <m:r>
                        <a:rPr lang="en-US" sz="2400" i="1">
                          <a:solidFill>
                            <a:schemeClr val="tx1"/>
                          </a:solidFill>
                          <a:latin typeface="Cambria Math" panose="02040503050406030204" pitchFamily="18" charset="0"/>
                        </a:rPr>
                        <m:t>+</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𝑦</m:t>
                              </m:r>
                            </m:e>
                            <m:sup>
                              <m:r>
                                <a:rPr lang="en-US" sz="2400" i="1">
                                  <a:solidFill>
                                    <a:schemeClr val="tx1"/>
                                  </a:solidFill>
                                  <a:latin typeface="Cambria Math" panose="02040503050406030204" pitchFamily="18" charset="0"/>
                                </a:rPr>
                                <m:t>𝑖</m:t>
                              </m:r>
                            </m:sup>
                          </m:sSup>
                        </m:e>
                      </m:d>
                      <m:func>
                        <m:funcPr>
                          <m:ctrlPr>
                            <a:rPr lang="en-US" sz="2400" i="1">
                              <a:solidFill>
                                <a:schemeClr val="tx1"/>
                              </a:solidFill>
                              <a:latin typeface="Cambria Math" panose="02040503050406030204" pitchFamily="18" charset="0"/>
                            </a:rPr>
                          </m:ctrlPr>
                        </m:funcPr>
                        <m:fName>
                          <m:r>
                            <m:rPr>
                              <m:sty m:val="p"/>
                            </m:rPr>
                            <a:rPr lang="en-US" sz="2400">
                              <a:solidFill>
                                <a:schemeClr val="tx1"/>
                              </a:solidFill>
                              <a:latin typeface="Cambria Math" panose="02040503050406030204" pitchFamily="18" charset="0"/>
                            </a:rPr>
                            <m:t>log</m:t>
                          </m:r>
                        </m:fName>
                        <m:e>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m:t>
                              </m:r>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𝜎</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𝑧</m:t>
                                  </m:r>
                                </m:e>
                                <m:sup>
                                  <m:r>
                                    <a:rPr lang="en-US" sz="2400" i="1">
                                      <a:solidFill>
                                        <a:schemeClr val="tx1"/>
                                      </a:solidFill>
                                      <a:latin typeface="Cambria Math" panose="02040503050406030204" pitchFamily="18" charset="0"/>
                                    </a:rPr>
                                    <m:t>𝑖</m:t>
                                  </m:r>
                                </m:sup>
                              </m:sSup>
                              <m:r>
                                <a:rPr lang="en-US" sz="2400" i="1">
                                  <a:solidFill>
                                    <a:schemeClr val="tx1"/>
                                  </a:solidFill>
                                  <a:latin typeface="Cambria Math" panose="02040503050406030204" pitchFamily="18" charset="0"/>
                                </a:rPr>
                                <m:t>)</m:t>
                              </m:r>
                            </m:e>
                          </m:d>
                        </m:e>
                      </m:func>
                    </m:oMath>
                  </m:oMathPara>
                </a14:m>
                <a:endParaRPr lang="en-US" sz="2400" dirty="0">
                  <a:latin typeface="Arial" panose="020B0604020202020204" pitchFamily="34" charset="0"/>
                  <a:cs typeface="Arial" panose="020B0604020202020204" pitchFamily="34" charset="0"/>
                </a:endParaRPr>
              </a:p>
              <a:p>
                <a:pPr marL="0" indent="0">
                  <a:lnSpc>
                    <a:spcPct val="150000"/>
                  </a:lnSpc>
                  <a:buNone/>
                </a:pPr>
                <a:r>
                  <a:rPr lang="en-US" sz="2400" noProof="1">
                    <a:solidFill>
                      <a:schemeClr val="tx1"/>
                    </a:solidFill>
                    <a:latin typeface="Arial" panose="020B0604020202020204" pitchFamily="34" charset="0"/>
                    <a:cs typeface="Arial" panose="020B0604020202020204" pitchFamily="34" charset="0"/>
                  </a:rPr>
                  <a:t>Đạo hàm của hàm sigmoid:</a:t>
                </a:r>
              </a:p>
              <a:p>
                <a:pPr marL="0" indent="0">
                  <a:lnSpc>
                    <a:spcPct val="150000"/>
                  </a:lnSpc>
                  <a:buNone/>
                </a:pPr>
                <a14:m>
                  <m:oMathPara xmlns:m="http://schemas.openxmlformats.org/officeDocument/2006/math">
                    <m:oMathParaPr>
                      <m:jc m:val="centerGroup"/>
                    </m:oMathParaPr>
                    <m:oMath xmlns:m="http://schemas.openxmlformats.org/officeDocument/2006/math">
                      <m:sSup>
                        <m:sSupPr>
                          <m:ctrlP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ctrlPr>
                        </m:sSupPr>
                        <m:e>
                          <m:r>
                            <a:rPr lang="vi-VN" sz="240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𝜎</m:t>
                          </m:r>
                        </m:e>
                        <m:sup>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up>
                      </m:sSup>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𝜎</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1</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𝜎</m:t>
                      </m:r>
                      <m:r>
                        <a:rPr lang="en-US" sz="2400" b="0" i="1" noProof="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m:oMathPara>
                </a14:m>
                <a:endParaRPr lang="vi-VN" sz="2400" noProof="1">
                  <a:solidFill>
                    <a:schemeClr val="tx1"/>
                  </a:solidFill>
                  <a:latin typeface="Arial" panose="020B0604020202020204" pitchFamily="34" charset="0"/>
                  <a:cs typeface="Arial" panose="020B0604020202020204" pitchFamily="34" charset="0"/>
                </a:endParaRPr>
              </a:p>
            </p:txBody>
          </p:sp>
        </mc:Choice>
        <mc:Fallback xmlns="">
          <p:sp>
            <p:nvSpPr>
              <p:cNvPr id="3" name="Chỗ dành sẵn cho Nội dung 2">
                <a:extLst>
                  <a:ext uri="{FF2B5EF4-FFF2-40B4-BE49-F238E27FC236}">
                    <a16:creationId xmlns:a16="http://schemas.microsoft.com/office/drawing/2014/main" id="{358F11D9-3ACA-4DF7-8B06-BCD4867E6A2F}"/>
                  </a:ext>
                </a:extLst>
              </p:cNvPr>
              <p:cNvSpPr>
                <a:spLocks noGrp="1" noRot="1" noChangeAspect="1" noMove="1" noResize="1" noEditPoints="1" noAdjustHandles="1" noChangeArrowheads="1" noChangeShapeType="1" noTextEdit="1"/>
              </p:cNvSpPr>
              <p:nvPr>
                <p:ph idx="1"/>
              </p:nvPr>
            </p:nvSpPr>
            <p:spPr>
              <a:xfrm>
                <a:off x="677333" y="2160589"/>
                <a:ext cx="9105021" cy="3880773"/>
              </a:xfrm>
              <a:blipFill>
                <a:blip r:embed="rId3"/>
                <a:stretch>
                  <a:fillRect l="-1004"/>
                </a:stretch>
              </a:blipFill>
            </p:spPr>
            <p:txBody>
              <a:bodyPr/>
              <a:lstStyle/>
              <a:p>
                <a:r>
                  <a:rPr lang="en-US">
                    <a:noFill/>
                  </a:rPr>
                  <a:t> </a:t>
                </a:r>
              </a:p>
            </p:txBody>
          </p:sp>
        </mc:Fallback>
      </mc:AlternateContent>
    </p:spTree>
    <p:extLst>
      <p:ext uri="{BB962C8B-B14F-4D97-AF65-F5344CB8AC3E}">
        <p14:creationId xmlns:p14="http://schemas.microsoft.com/office/powerpoint/2010/main" val="25259309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07D1F49B-BCC4-4A6C-86C5-58D8E4C89C1A}"/>
              </a:ext>
            </a:extLst>
          </p:cNvPr>
          <p:cNvSpPr>
            <a:spLocks noGrp="1"/>
          </p:cNvSpPr>
          <p:nvPr>
            <p:ph type="title"/>
          </p:nvPr>
        </p:nvSpPr>
        <p:spPr/>
        <p:txBody>
          <a:bodyPr anchor="ctr"/>
          <a:lstStyle/>
          <a:p>
            <a:r>
              <a:rPr lang="en-US" noProof="1">
                <a:solidFill>
                  <a:schemeClr val="tx1"/>
                </a:solidFill>
                <a:latin typeface="Arial" panose="020B0604020202020204" pitchFamily="34" charset="0"/>
                <a:cs typeface="Arial" panose="020B0604020202020204" pitchFamily="34" charset="0"/>
              </a:rPr>
              <a:t>2. Hồi quy logistic</a:t>
            </a:r>
            <a:endParaRPr lang="en-US" dirty="0"/>
          </a:p>
        </p:txBody>
      </p:sp>
      <mc:AlternateContent xmlns:mc="http://schemas.openxmlformats.org/markup-compatibility/2006" xmlns:a14="http://schemas.microsoft.com/office/drawing/2010/main">
        <mc:Choice Requires="a14">
          <p:sp>
            <p:nvSpPr>
              <p:cNvPr id="3" name="Chỗ dành sẵn cho Nội dung 2">
                <a:extLst>
                  <a:ext uri="{FF2B5EF4-FFF2-40B4-BE49-F238E27FC236}">
                    <a16:creationId xmlns:a16="http://schemas.microsoft.com/office/drawing/2014/main" id="{02DF3B2B-0ECE-4A87-AEA2-FFEE720CF48D}"/>
                  </a:ext>
                </a:extLst>
              </p:cNvPr>
              <p:cNvSpPr>
                <a:spLocks noGrp="1"/>
              </p:cNvSpPr>
              <p:nvPr>
                <p:ph idx="1"/>
              </p:nvPr>
            </p:nvSpPr>
            <p:spPr/>
            <p:txBody>
              <a:bodyPr>
                <a:normAutofit/>
              </a:bodyPr>
              <a:lstStyle/>
              <a:p>
                <a:pPr marL="0" indent="0">
                  <a:buNone/>
                </a:pPr>
                <a:r>
                  <a:rPr lang="en-US" sz="2400" noProof="1">
                    <a:solidFill>
                      <a:schemeClr val="tx1"/>
                    </a:solidFill>
                    <a:latin typeface="Arial" panose="020B0604020202020204" pitchFamily="34" charset="0"/>
                    <a:cs typeface="Arial" panose="020B0604020202020204" pitchFamily="34" charset="0"/>
                  </a:rPr>
                  <a:t>Đạo hàm của hàm mất mát:</a:t>
                </a:r>
              </a:p>
              <a:p>
                <a:pPr marL="0" indent="0">
                  <a:buNone/>
                </a:pPr>
                <a:endParaRPr lang="en-US" sz="2400" noProof="1">
                  <a:solidFill>
                    <a:schemeClr val="tx1"/>
                  </a:solidFill>
                  <a:latin typeface="Arial" panose="020B0604020202020204" pitchFamily="34" charset="0"/>
                  <a:cs typeface="Arial" panose="020B0604020202020204" pitchFamily="34" charset="0"/>
                </a:endParaRPr>
              </a:p>
              <a:p>
                <a:pPr marL="0" indent="0">
                  <a:buNone/>
                </a:pPr>
                <a:endParaRPr lang="en-US" sz="2400" noProof="1">
                  <a:solidFill>
                    <a:schemeClr val="tx1"/>
                  </a:solidFill>
                  <a:latin typeface="Arial" panose="020B0604020202020204" pitchFamily="34" charset="0"/>
                  <a:cs typeface="Arial" panose="020B0604020202020204" pitchFamily="34" charset="0"/>
                </a:endParaRPr>
              </a:p>
              <a:p>
                <a:pPr marL="0" indent="0">
                  <a:buNone/>
                </a:pPr>
                <a:endParaRPr lang="en-US" sz="2400" noProof="1">
                  <a:solidFill>
                    <a:schemeClr val="tx1"/>
                  </a:solidFill>
                  <a:latin typeface="Arial" panose="020B0604020202020204" pitchFamily="34" charset="0"/>
                  <a:cs typeface="Arial" panose="020B0604020202020204" pitchFamily="34" charset="0"/>
                </a:endParaRPr>
              </a:p>
              <a:p>
                <a:pPr marL="0" indent="0">
                  <a:buNone/>
                </a:pPr>
                <a:r>
                  <a:rPr lang="en-US" sz="2400" noProof="1">
                    <a:solidFill>
                      <a:schemeClr val="tx1"/>
                    </a:solidFill>
                    <a:latin typeface="Arial" panose="020B0604020202020204" pitchFamily="34" charset="0"/>
                    <a:cs typeface="Arial" panose="020B0604020202020204" pitchFamily="34" charset="0"/>
                  </a:rPr>
                  <a:t>Nh</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 vậy, ta có công thức cập nhật trọng số:</a:t>
                </a:r>
              </a:p>
              <a:p>
                <a:pPr marL="0" indent="0">
                  <a:buNone/>
                </a:pPr>
                <a:endParaRPr lang="en-US" sz="2400" noProof="1">
                  <a:solidFill>
                    <a:schemeClr val="tx1"/>
                  </a:solidFill>
                  <a:latin typeface="Arial" panose="020B0604020202020204" pitchFamily="34" charset="0"/>
                  <a:cs typeface="Arial" panose="020B060402020202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2400" i="1">
                          <a:solidFill>
                            <a:schemeClr val="tx1"/>
                          </a:solidFill>
                          <a:latin typeface="Cambria Math" panose="02040503050406030204" pitchFamily="18" charset="0"/>
                        </a:rPr>
                        <m:t>𝑤</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𝑤</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𝜂</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r>
                            <a:rPr lang="en-US" sz="2400" i="1">
                              <a:solidFill>
                                <a:schemeClr val="tx1"/>
                              </a:solidFill>
                              <a:latin typeface="Cambria Math" panose="02040503050406030204" pitchFamily="18" charset="0"/>
                            </a:rPr>
                            <m:t>𝑚</m:t>
                          </m:r>
                        </m:den>
                      </m:f>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𝜎</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𝑦</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𝑋</m:t>
                      </m:r>
                    </m:oMath>
                  </m:oMathPara>
                </a14:m>
                <a:endParaRPr lang="en-US" sz="2400" dirty="0">
                  <a:solidFill>
                    <a:schemeClr val="tx1"/>
                  </a:solidFill>
                </a:endParaRPr>
              </a:p>
              <a:p>
                <a:endParaRPr lang="en-US" sz="2400" dirty="0">
                  <a:solidFill>
                    <a:schemeClr val="tx1"/>
                  </a:solidFill>
                </a:endParaRPr>
              </a:p>
            </p:txBody>
          </p:sp>
        </mc:Choice>
        <mc:Fallback xmlns="">
          <p:sp>
            <p:nvSpPr>
              <p:cNvPr id="3" name="Chỗ dành sẵn cho Nội dung 2">
                <a:extLst>
                  <a:ext uri="{FF2B5EF4-FFF2-40B4-BE49-F238E27FC236}">
                    <a16:creationId xmlns:a16="http://schemas.microsoft.com/office/drawing/2014/main" id="{02DF3B2B-0ECE-4A87-AEA2-FFEE720CF48D}"/>
                  </a:ext>
                </a:extLst>
              </p:cNvPr>
              <p:cNvSpPr>
                <a:spLocks noGrp="1" noRot="1" noChangeAspect="1" noMove="1" noResize="1" noEditPoints="1" noAdjustHandles="1" noChangeArrowheads="1" noChangeShapeType="1" noTextEdit="1"/>
              </p:cNvSpPr>
              <p:nvPr>
                <p:ph idx="1"/>
              </p:nvPr>
            </p:nvSpPr>
            <p:spPr>
              <a:blipFill>
                <a:blip r:embed="rId3"/>
                <a:stretch>
                  <a:fillRect l="-1064" t="-10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Hộp Văn bản 3">
                <a:extLst>
                  <a:ext uri="{FF2B5EF4-FFF2-40B4-BE49-F238E27FC236}">
                    <a16:creationId xmlns:a16="http://schemas.microsoft.com/office/drawing/2014/main" id="{BB888D5E-850F-4C51-B070-0488467B2B18}"/>
                  </a:ext>
                </a:extLst>
              </p:cNvPr>
              <p:cNvSpPr txBox="1"/>
              <p:nvPr/>
            </p:nvSpPr>
            <p:spPr>
              <a:xfrm>
                <a:off x="816864" y="3000417"/>
                <a:ext cx="8596668" cy="11308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𝐿</m:t>
                          </m:r>
                        </m:num>
                        <m:den>
                          <m:r>
                            <a:rPr lang="en-US" sz="2400" i="1">
                              <a:latin typeface="Cambria Math" panose="02040503050406030204" pitchFamily="18" charset="0"/>
                            </a:rPr>
                            <m:t>𝜕</m:t>
                          </m:r>
                          <m:r>
                            <a:rPr lang="en-US" sz="2400" b="0" i="1" smtClean="0">
                              <a:latin typeface="Cambria Math" panose="02040503050406030204" pitchFamily="18" charset="0"/>
                            </a:rPr>
                            <m:t>𝑤</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𝐿</m:t>
                          </m:r>
                        </m:num>
                        <m:den>
                          <m:r>
                            <a:rPr lang="en-US" sz="2400" i="1">
                              <a:latin typeface="Cambria Math" panose="02040503050406030204" pitchFamily="18" charset="0"/>
                            </a:rPr>
                            <m:t>𝜕𝜎</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𝜕𝜎</m:t>
                          </m:r>
                        </m:num>
                        <m:den>
                          <m:r>
                            <a:rPr lang="en-US" sz="2400" i="1">
                              <a:latin typeface="Cambria Math" panose="02040503050406030204" pitchFamily="18" charset="0"/>
                            </a:rPr>
                            <m:t>𝜕</m:t>
                          </m:r>
                          <m:r>
                            <a:rPr lang="en-US" sz="2400" i="1">
                              <a:latin typeface="Cambria Math" panose="02040503050406030204" pitchFamily="18" charset="0"/>
                            </a:rPr>
                            <m:t>𝑧</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m:t>
                          </m:r>
                          <m:r>
                            <a:rPr lang="en-US" sz="2400" i="1">
                              <a:latin typeface="Cambria Math" panose="02040503050406030204" pitchFamily="18" charset="0"/>
                            </a:rPr>
                            <m:t>𝑧</m:t>
                          </m:r>
                        </m:num>
                        <m:den>
                          <m:r>
                            <a:rPr lang="en-US" sz="2400" i="1">
                              <a:latin typeface="Cambria Math" panose="02040503050406030204" pitchFamily="18" charset="0"/>
                            </a:rPr>
                            <m:t>𝜕</m:t>
                          </m:r>
                          <m:r>
                            <a:rPr lang="en-US" sz="2400" b="0" i="1" smtClean="0">
                              <a:latin typeface="Cambria Math" panose="02040503050406030204" pitchFamily="18" charset="0"/>
                            </a:rPr>
                            <m:t>𝑤</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b="0" i="1" smtClean="0">
                              <a:latin typeface="Cambria Math" panose="02040503050406030204" pitchFamily="18" charset="0"/>
                            </a:rPr>
                            <m:t>𝑀</m:t>
                          </m:r>
                        </m:den>
                      </m:f>
                      <m:nary>
                        <m:naryPr>
                          <m:chr m:val="∑"/>
                          <m:limLoc m:val="undOvr"/>
                          <m:ctrlPr>
                            <a:rPr lang="en-US" sz="2400" i="1">
                              <a:latin typeface="Cambria Math" panose="02040503050406030204" pitchFamily="18" charset="0"/>
                            </a:rPr>
                          </m:ctrlPr>
                        </m:naryPr>
                        <m:sub>
                          <m:r>
                            <a:rPr lang="en-US" sz="2400" i="1">
                              <a:latin typeface="Cambria Math" panose="02040503050406030204" pitchFamily="18" charset="0"/>
                            </a:rPr>
                            <m:t>𝑖</m:t>
                          </m:r>
                          <m:r>
                            <a:rPr lang="en-US" sz="2400" i="1">
                              <a:latin typeface="Cambria Math" panose="02040503050406030204" pitchFamily="18" charset="0"/>
                            </a:rPr>
                            <m:t>=</m:t>
                          </m:r>
                          <m:r>
                            <a:rPr lang="en-US" sz="2400" i="1">
                              <a:latin typeface="Cambria Math" panose="02040503050406030204" pitchFamily="18" charset="0"/>
                            </a:rPr>
                            <m:t>1</m:t>
                          </m:r>
                        </m:sub>
                        <m:sup>
                          <m:r>
                            <a:rPr lang="en-US" sz="2400" b="0" i="1" smtClean="0">
                              <a:latin typeface="Cambria Math" panose="02040503050406030204" pitchFamily="18" charset="0"/>
                            </a:rPr>
                            <m:t>𝑀</m:t>
                          </m:r>
                        </m:sup>
                        <m:e>
                          <m:d>
                            <m:dPr>
                              <m:ctrlPr>
                                <a:rPr lang="en-US" sz="2400" i="1" smtClean="0">
                                  <a:latin typeface="Cambria Math" panose="02040503050406030204" pitchFamily="18" charset="0"/>
                                </a:rPr>
                              </m:ctrlPr>
                            </m:dPr>
                            <m:e>
                              <m:sSup>
                                <m:sSupPr>
                                  <m:ctrlPr>
                                    <a:rPr lang="en-US" sz="2400" b="0" i="1" smtClean="0">
                                      <a:latin typeface="Cambria Math" panose="02040503050406030204" pitchFamily="18" charset="0"/>
                                      <a:ea typeface="Cambria Math" panose="02040503050406030204" pitchFamily="18" charset="0"/>
                                    </a:rPr>
                                  </m:ctrlPr>
                                </m:sSupPr>
                                <m:e>
                                  <m:r>
                                    <m:rPr>
                                      <m:sty m:val="p"/>
                                    </m:rPr>
                                    <a:rPr lang="el-GR" sz="2400" i="1" smtClean="0">
                                      <a:latin typeface="Cambria Math" panose="02040503050406030204" pitchFamily="18" charset="0"/>
                                      <a:ea typeface="Cambria Math" panose="02040503050406030204" pitchFamily="18" charset="0"/>
                                    </a:rPr>
                                    <m:t>σ</m:t>
                                  </m:r>
                                </m:e>
                                <m:sup>
                                  <m:r>
                                    <a:rPr lang="en-US" sz="2400" b="0" i="1" smtClean="0">
                                      <a:latin typeface="Cambria Math" panose="02040503050406030204" pitchFamily="18" charset="0"/>
                                      <a:ea typeface="Cambria Math" panose="02040503050406030204" pitchFamily="18" charset="0"/>
                                    </a:rPr>
                                    <m:t>𝑖</m:t>
                                  </m:r>
                                </m:sup>
                              </m:sSup>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𝑖</m:t>
                                  </m:r>
                                </m:sup>
                              </m:sSup>
                            </m:e>
                          </m:d>
                        </m:e>
                      </m:nary>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𝑖</m:t>
                          </m:r>
                        </m:sup>
                      </m:sSup>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𝑚</m:t>
                          </m:r>
                        </m:den>
                      </m:f>
                      <m:d>
                        <m:dPr>
                          <m:ctrlPr>
                            <a:rPr lang="en-US" sz="2400" i="1">
                              <a:latin typeface="Cambria Math" panose="02040503050406030204" pitchFamily="18" charset="0"/>
                            </a:rPr>
                          </m:ctrlPr>
                        </m:dPr>
                        <m:e>
                          <m:r>
                            <a:rPr lang="en-US" sz="2400" i="1" smtClean="0">
                              <a:latin typeface="Cambria Math" panose="02040503050406030204" pitchFamily="18" charset="0"/>
                              <a:ea typeface="Cambria Math" panose="02040503050406030204" pitchFamily="18" charset="0"/>
                            </a:rPr>
                            <m:t>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𝑦</m:t>
                          </m:r>
                        </m:e>
                      </m:d>
                      <m:r>
                        <a:rPr lang="en-US" sz="2400" b="0" i="1" smtClean="0">
                          <a:latin typeface="Cambria Math" panose="02040503050406030204" pitchFamily="18" charset="0"/>
                        </a:rPr>
                        <m:t>𝑥</m:t>
                      </m:r>
                    </m:oMath>
                  </m:oMathPara>
                </a14:m>
                <a:endParaRPr lang="en-US" sz="2400" dirty="0"/>
              </a:p>
            </p:txBody>
          </p:sp>
        </mc:Choice>
        <mc:Fallback xmlns="">
          <p:sp>
            <p:nvSpPr>
              <p:cNvPr id="4" name="Hộp Văn bản 3">
                <a:extLst>
                  <a:ext uri="{FF2B5EF4-FFF2-40B4-BE49-F238E27FC236}">
                    <a16:creationId xmlns:a16="http://schemas.microsoft.com/office/drawing/2014/main" id="{BB888D5E-850F-4C51-B070-0488467B2B18}"/>
                  </a:ext>
                </a:extLst>
              </p:cNvPr>
              <p:cNvSpPr txBox="1">
                <a:spLocks noRot="1" noChangeAspect="1" noMove="1" noResize="1" noEditPoints="1" noAdjustHandles="1" noChangeArrowheads="1" noChangeShapeType="1" noTextEdit="1"/>
              </p:cNvSpPr>
              <p:nvPr/>
            </p:nvSpPr>
            <p:spPr>
              <a:xfrm>
                <a:off x="816864" y="3000417"/>
                <a:ext cx="8596668" cy="113082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62884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52DDDF2-6A4D-4409-ADA3-C837CC3F554D}"/>
              </a:ext>
            </a:extLst>
          </p:cNvPr>
          <p:cNvSpPr>
            <a:spLocks noGrp="1"/>
          </p:cNvSpPr>
          <p:nvPr>
            <p:ph type="title"/>
          </p:nvPr>
        </p:nvSpPr>
        <p:spPr/>
        <p:txBody>
          <a:bodyPr anchor="ctr"/>
          <a:lstStyle/>
          <a:p>
            <a:r>
              <a:rPr lang="vi-VN" noProof="1">
                <a:solidFill>
                  <a:schemeClr val="tx1"/>
                </a:solidFill>
                <a:latin typeface="Arial" panose="020B0604020202020204" pitchFamily="34" charset="0"/>
                <a:cs typeface="Arial" panose="020B0604020202020204" pitchFamily="34" charset="0"/>
              </a:rPr>
              <a:t>3. Cây quyết định</a:t>
            </a:r>
          </a:p>
        </p:txBody>
      </p:sp>
      <p:sp>
        <p:nvSpPr>
          <p:cNvPr id="3" name="Chỗ dành sẵn cho Nội dung 2">
            <a:extLst>
              <a:ext uri="{FF2B5EF4-FFF2-40B4-BE49-F238E27FC236}">
                <a16:creationId xmlns:a16="http://schemas.microsoft.com/office/drawing/2014/main" id="{A099F756-19CB-4EF1-B44D-3DE59B016F0E}"/>
              </a:ext>
            </a:extLst>
          </p:cNvPr>
          <p:cNvSpPr>
            <a:spLocks noGrp="1"/>
          </p:cNvSpPr>
          <p:nvPr>
            <p:ph idx="1"/>
          </p:nvPr>
        </p:nvSpPr>
        <p:spPr/>
        <p:txBody>
          <a:bodyPr>
            <a:normAutofit/>
          </a:bodyPr>
          <a:lstStyle/>
          <a:p>
            <a:endParaRPr lang="vi-VN" sz="2400" noProof="1"/>
          </a:p>
        </p:txBody>
      </p:sp>
      <p:grpSp>
        <p:nvGrpSpPr>
          <p:cNvPr id="4" name="Group 63">
            <a:extLst>
              <a:ext uri="{FF2B5EF4-FFF2-40B4-BE49-F238E27FC236}">
                <a16:creationId xmlns:a16="http://schemas.microsoft.com/office/drawing/2014/main" id="{1176926C-7520-4925-B9BD-305E5CEF82BE}"/>
              </a:ext>
            </a:extLst>
          </p:cNvPr>
          <p:cNvGrpSpPr>
            <a:grpSpLocks/>
          </p:cNvGrpSpPr>
          <p:nvPr/>
        </p:nvGrpSpPr>
        <p:grpSpPr bwMode="auto">
          <a:xfrm>
            <a:off x="1192530" y="2493038"/>
            <a:ext cx="6305550" cy="3810000"/>
            <a:chOff x="768" y="1152"/>
            <a:chExt cx="3972" cy="2400"/>
          </a:xfrm>
        </p:grpSpPr>
        <p:sp>
          <p:nvSpPr>
            <p:cNvPr id="5" name="Rectangle 3">
              <a:extLst>
                <a:ext uri="{FF2B5EF4-FFF2-40B4-BE49-F238E27FC236}">
                  <a16:creationId xmlns:a16="http://schemas.microsoft.com/office/drawing/2014/main" id="{717F80FD-DAA4-48D2-9ED6-D07EED3D9944}"/>
                </a:ext>
              </a:extLst>
            </p:cNvPr>
            <p:cNvSpPr>
              <a:spLocks noChangeArrowheads="1"/>
            </p:cNvSpPr>
            <p:nvPr/>
          </p:nvSpPr>
          <p:spPr bwMode="auto">
            <a:xfrm>
              <a:off x="2387" y="1152"/>
              <a:ext cx="475" cy="296"/>
            </a:xfrm>
            <a:prstGeom prst="rect">
              <a:avLst/>
            </a:prstGeom>
            <a:solidFill>
              <a:srgbClr val="00CCFF"/>
            </a:solidFill>
            <a:ln w="12700">
              <a:solidFill>
                <a:schemeClr val="tx1"/>
              </a:solidFill>
              <a:miter lim="800000"/>
              <a:headEnd/>
              <a:tailEnd/>
            </a:ln>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age?</a:t>
              </a:r>
            </a:p>
          </p:txBody>
        </p:sp>
        <p:sp>
          <p:nvSpPr>
            <p:cNvPr id="6" name="Rectangle 4">
              <a:extLst>
                <a:ext uri="{FF2B5EF4-FFF2-40B4-BE49-F238E27FC236}">
                  <a16:creationId xmlns:a16="http://schemas.microsoft.com/office/drawing/2014/main" id="{F2D22F54-3811-460D-A495-39608A10CD0C}"/>
                </a:ext>
              </a:extLst>
            </p:cNvPr>
            <p:cNvSpPr>
              <a:spLocks noChangeArrowheads="1"/>
            </p:cNvSpPr>
            <p:nvPr/>
          </p:nvSpPr>
          <p:spPr bwMode="auto">
            <a:xfrm>
              <a:off x="2245" y="1766"/>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overcast</a:t>
              </a:r>
            </a:p>
          </p:txBody>
        </p:sp>
        <p:sp>
          <p:nvSpPr>
            <p:cNvPr id="7" name="Rectangle 5">
              <a:extLst>
                <a:ext uri="{FF2B5EF4-FFF2-40B4-BE49-F238E27FC236}">
                  <a16:creationId xmlns:a16="http://schemas.microsoft.com/office/drawing/2014/main" id="{4F68B149-8214-4CD4-A12A-C78F88D91AB9}"/>
                </a:ext>
              </a:extLst>
            </p:cNvPr>
            <p:cNvSpPr>
              <a:spLocks noChangeArrowheads="1"/>
            </p:cNvSpPr>
            <p:nvPr/>
          </p:nvSpPr>
          <p:spPr bwMode="auto">
            <a:xfrm>
              <a:off x="1229" y="2342"/>
              <a:ext cx="763" cy="296"/>
            </a:xfrm>
            <a:prstGeom prst="rect">
              <a:avLst/>
            </a:prstGeom>
            <a:solidFill>
              <a:srgbClr val="00FFCC"/>
            </a:solidFill>
            <a:ln w="12700">
              <a:solidFill>
                <a:schemeClr val="tx1"/>
              </a:solidFill>
              <a:miter lim="800000"/>
              <a:headEnd/>
              <a:tailEnd/>
            </a:ln>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student?</a:t>
              </a:r>
            </a:p>
          </p:txBody>
        </p:sp>
        <p:sp>
          <p:nvSpPr>
            <p:cNvPr id="8" name="Rectangle 6">
              <a:extLst>
                <a:ext uri="{FF2B5EF4-FFF2-40B4-BE49-F238E27FC236}">
                  <a16:creationId xmlns:a16="http://schemas.microsoft.com/office/drawing/2014/main" id="{70AE486E-E1B2-409B-BEF5-F79DEEDFF931}"/>
                </a:ext>
              </a:extLst>
            </p:cNvPr>
            <p:cNvSpPr>
              <a:spLocks noChangeArrowheads="1"/>
            </p:cNvSpPr>
            <p:nvPr/>
          </p:nvSpPr>
          <p:spPr bwMode="auto">
            <a:xfrm>
              <a:off x="3432" y="2342"/>
              <a:ext cx="1140" cy="296"/>
            </a:xfrm>
            <a:prstGeom prst="rect">
              <a:avLst/>
            </a:prstGeom>
            <a:solidFill>
              <a:srgbClr val="99CCFF"/>
            </a:solidFill>
            <a:ln w="12700">
              <a:solidFill>
                <a:schemeClr val="tx1"/>
              </a:solidFill>
              <a:miter lim="800000"/>
              <a:headEnd/>
              <a:tailEnd/>
            </a:ln>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credit rating?</a:t>
              </a:r>
            </a:p>
          </p:txBody>
        </p:sp>
        <p:sp>
          <p:nvSpPr>
            <p:cNvPr id="9" name="Line 11">
              <a:extLst>
                <a:ext uri="{FF2B5EF4-FFF2-40B4-BE49-F238E27FC236}">
                  <a16:creationId xmlns:a16="http://schemas.microsoft.com/office/drawing/2014/main" id="{16DC945C-BB26-4B20-A407-97E6AAE38ECC}"/>
                </a:ext>
              </a:extLst>
            </p:cNvPr>
            <p:cNvSpPr>
              <a:spLocks noChangeShapeType="1"/>
            </p:cNvSpPr>
            <p:nvPr/>
          </p:nvSpPr>
          <p:spPr bwMode="auto">
            <a:xfrm flipH="1">
              <a:off x="1619" y="1462"/>
              <a:ext cx="625" cy="83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Line 12">
              <a:extLst>
                <a:ext uri="{FF2B5EF4-FFF2-40B4-BE49-F238E27FC236}">
                  <a16:creationId xmlns:a16="http://schemas.microsoft.com/office/drawing/2014/main" id="{2929F33D-192F-4F45-AEEA-3A0CF0B616E2}"/>
                </a:ext>
              </a:extLst>
            </p:cNvPr>
            <p:cNvSpPr>
              <a:spLocks noChangeShapeType="1"/>
            </p:cNvSpPr>
            <p:nvPr/>
          </p:nvSpPr>
          <p:spPr bwMode="auto">
            <a:xfrm flipH="1">
              <a:off x="2622" y="1491"/>
              <a:ext cx="1" cy="34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1" name="Line 13">
              <a:extLst>
                <a:ext uri="{FF2B5EF4-FFF2-40B4-BE49-F238E27FC236}">
                  <a16:creationId xmlns:a16="http://schemas.microsoft.com/office/drawing/2014/main" id="{7D72D5E6-03D7-44F3-A9C6-371E83479F06}"/>
                </a:ext>
              </a:extLst>
            </p:cNvPr>
            <p:cNvSpPr>
              <a:spLocks noChangeShapeType="1"/>
            </p:cNvSpPr>
            <p:nvPr/>
          </p:nvSpPr>
          <p:spPr bwMode="auto">
            <a:xfrm>
              <a:off x="2928" y="1440"/>
              <a:ext cx="1051" cy="89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 name="Rectangle 14">
              <a:extLst>
                <a:ext uri="{FF2B5EF4-FFF2-40B4-BE49-F238E27FC236}">
                  <a16:creationId xmlns:a16="http://schemas.microsoft.com/office/drawing/2014/main" id="{D72A5016-5CE9-4F84-8A62-1A19B543A790}"/>
                </a:ext>
              </a:extLst>
            </p:cNvPr>
            <p:cNvSpPr>
              <a:spLocks noChangeArrowheads="1"/>
            </p:cNvSpPr>
            <p:nvPr/>
          </p:nvSpPr>
          <p:spPr bwMode="auto">
            <a:xfrm>
              <a:off x="1513" y="1730"/>
              <a:ext cx="534" cy="296"/>
            </a:xfrm>
            <a:prstGeom prst="rect">
              <a:avLst/>
            </a:prstGeom>
            <a:solidFill>
              <a:srgbClr val="FFFF00"/>
            </a:solidFill>
            <a:ln w="12700">
              <a:solidFill>
                <a:schemeClr val="bg1"/>
              </a:solidFill>
              <a:miter lim="800000"/>
              <a:headEnd/>
              <a:tailEnd/>
            </a:ln>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b="1">
                  <a:latin typeface="Times New Roman" panose="02020603050405020304" pitchFamily="18" charset="0"/>
                </a:rPr>
                <a:t>&lt;=30</a:t>
              </a:r>
              <a:endParaRPr lang="en-US" altLang="en-US" sz="2400">
                <a:latin typeface="Times New Roman" panose="02020603050405020304" pitchFamily="18" charset="0"/>
              </a:endParaRPr>
            </a:p>
          </p:txBody>
        </p:sp>
        <p:sp>
          <p:nvSpPr>
            <p:cNvPr id="13" name="Rectangle 15">
              <a:extLst>
                <a:ext uri="{FF2B5EF4-FFF2-40B4-BE49-F238E27FC236}">
                  <a16:creationId xmlns:a16="http://schemas.microsoft.com/office/drawing/2014/main" id="{BBFE266B-7C4E-445C-A5ED-DCB4C2E52994}"/>
                </a:ext>
              </a:extLst>
            </p:cNvPr>
            <p:cNvSpPr>
              <a:spLocks noChangeArrowheads="1"/>
            </p:cNvSpPr>
            <p:nvPr/>
          </p:nvSpPr>
          <p:spPr bwMode="auto">
            <a:xfrm>
              <a:off x="3364" y="1804"/>
              <a:ext cx="417"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b="1">
                  <a:latin typeface="Times New Roman" panose="02020603050405020304" pitchFamily="18" charset="0"/>
                </a:rPr>
                <a:t>&gt;40</a:t>
              </a:r>
              <a:endParaRPr lang="en-US" altLang="en-US" sz="2400">
                <a:latin typeface="Times New Roman" panose="02020603050405020304" pitchFamily="18" charset="0"/>
              </a:endParaRPr>
            </a:p>
          </p:txBody>
        </p:sp>
        <p:sp>
          <p:nvSpPr>
            <p:cNvPr id="14" name="Line 16">
              <a:extLst>
                <a:ext uri="{FF2B5EF4-FFF2-40B4-BE49-F238E27FC236}">
                  <a16:creationId xmlns:a16="http://schemas.microsoft.com/office/drawing/2014/main" id="{79212485-DECE-45E5-A7B0-63FD6EAD8505}"/>
                </a:ext>
              </a:extLst>
            </p:cNvPr>
            <p:cNvSpPr>
              <a:spLocks noChangeShapeType="1"/>
            </p:cNvSpPr>
            <p:nvPr/>
          </p:nvSpPr>
          <p:spPr bwMode="auto">
            <a:xfrm flipH="1">
              <a:off x="960" y="2640"/>
              <a:ext cx="528" cy="6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5" name="Line 17">
              <a:extLst>
                <a:ext uri="{FF2B5EF4-FFF2-40B4-BE49-F238E27FC236}">
                  <a16:creationId xmlns:a16="http://schemas.microsoft.com/office/drawing/2014/main" id="{B3DDD4E7-9110-4E3B-A479-93FA7985E115}"/>
                </a:ext>
              </a:extLst>
            </p:cNvPr>
            <p:cNvSpPr>
              <a:spLocks noChangeShapeType="1"/>
            </p:cNvSpPr>
            <p:nvPr/>
          </p:nvSpPr>
          <p:spPr bwMode="auto">
            <a:xfrm>
              <a:off x="1728" y="2640"/>
              <a:ext cx="480" cy="624"/>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 name="Line 18">
              <a:extLst>
                <a:ext uri="{FF2B5EF4-FFF2-40B4-BE49-F238E27FC236}">
                  <a16:creationId xmlns:a16="http://schemas.microsoft.com/office/drawing/2014/main" id="{E3447F00-ACB3-4795-B71E-B79AC6A2C0C4}"/>
                </a:ext>
              </a:extLst>
            </p:cNvPr>
            <p:cNvSpPr>
              <a:spLocks noChangeShapeType="1"/>
            </p:cNvSpPr>
            <p:nvPr/>
          </p:nvSpPr>
          <p:spPr bwMode="auto">
            <a:xfrm flipH="1">
              <a:off x="3360" y="2640"/>
              <a:ext cx="480" cy="5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7" name="Line 19">
              <a:extLst>
                <a:ext uri="{FF2B5EF4-FFF2-40B4-BE49-F238E27FC236}">
                  <a16:creationId xmlns:a16="http://schemas.microsoft.com/office/drawing/2014/main" id="{CE5891EF-FA32-4C89-BE15-C380EF294042}"/>
                </a:ext>
              </a:extLst>
            </p:cNvPr>
            <p:cNvSpPr>
              <a:spLocks noChangeShapeType="1"/>
            </p:cNvSpPr>
            <p:nvPr/>
          </p:nvSpPr>
          <p:spPr bwMode="auto">
            <a:xfrm>
              <a:off x="4128" y="2640"/>
              <a:ext cx="432" cy="576"/>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 name="Line 24">
              <a:extLst>
                <a:ext uri="{FF2B5EF4-FFF2-40B4-BE49-F238E27FC236}">
                  <a16:creationId xmlns:a16="http://schemas.microsoft.com/office/drawing/2014/main" id="{5234B478-46F9-4BE1-82F1-0A83A5E21691}"/>
                </a:ext>
              </a:extLst>
            </p:cNvPr>
            <p:cNvSpPr>
              <a:spLocks noChangeShapeType="1"/>
            </p:cNvSpPr>
            <p:nvPr/>
          </p:nvSpPr>
          <p:spPr bwMode="auto">
            <a:xfrm>
              <a:off x="2623" y="2029"/>
              <a:ext cx="0" cy="27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9" name="Rectangle 25">
              <a:extLst>
                <a:ext uri="{FF2B5EF4-FFF2-40B4-BE49-F238E27FC236}">
                  <a16:creationId xmlns:a16="http://schemas.microsoft.com/office/drawing/2014/main" id="{687C749E-3FE6-4C4A-9B19-9295D80665AE}"/>
                </a:ext>
              </a:extLst>
            </p:cNvPr>
            <p:cNvSpPr>
              <a:spLocks noChangeArrowheads="1"/>
            </p:cNvSpPr>
            <p:nvPr/>
          </p:nvSpPr>
          <p:spPr bwMode="auto">
            <a:xfrm>
              <a:off x="768" y="3264"/>
              <a:ext cx="308" cy="2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no</a:t>
              </a:r>
            </a:p>
          </p:txBody>
        </p:sp>
        <p:sp>
          <p:nvSpPr>
            <p:cNvPr id="20" name="Rectangle 27">
              <a:extLst>
                <a:ext uri="{FF2B5EF4-FFF2-40B4-BE49-F238E27FC236}">
                  <a16:creationId xmlns:a16="http://schemas.microsoft.com/office/drawing/2014/main" id="{FEB796E4-5F5F-4519-ADAE-ECC321574B4B}"/>
                </a:ext>
              </a:extLst>
            </p:cNvPr>
            <p:cNvSpPr>
              <a:spLocks noChangeArrowheads="1"/>
            </p:cNvSpPr>
            <p:nvPr/>
          </p:nvSpPr>
          <p:spPr bwMode="auto">
            <a:xfrm>
              <a:off x="2028" y="3264"/>
              <a:ext cx="372" cy="28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yes</a:t>
              </a:r>
            </a:p>
          </p:txBody>
        </p:sp>
        <p:sp>
          <p:nvSpPr>
            <p:cNvPr id="21" name="Rectangle 28">
              <a:extLst>
                <a:ext uri="{FF2B5EF4-FFF2-40B4-BE49-F238E27FC236}">
                  <a16:creationId xmlns:a16="http://schemas.microsoft.com/office/drawing/2014/main" id="{978F7B08-95FC-4645-8046-9AC1763EAE2A}"/>
                </a:ext>
              </a:extLst>
            </p:cNvPr>
            <p:cNvSpPr>
              <a:spLocks noChangeArrowheads="1"/>
            </p:cNvSpPr>
            <p:nvPr/>
          </p:nvSpPr>
          <p:spPr bwMode="auto">
            <a:xfrm>
              <a:off x="4368" y="3216"/>
              <a:ext cx="372" cy="28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yes</a:t>
              </a:r>
            </a:p>
          </p:txBody>
        </p:sp>
        <p:sp>
          <p:nvSpPr>
            <p:cNvPr id="22" name="Rectangle 29">
              <a:extLst>
                <a:ext uri="{FF2B5EF4-FFF2-40B4-BE49-F238E27FC236}">
                  <a16:creationId xmlns:a16="http://schemas.microsoft.com/office/drawing/2014/main" id="{0C111527-25B5-4163-BB13-C83A0357266E}"/>
                </a:ext>
              </a:extLst>
            </p:cNvPr>
            <p:cNvSpPr>
              <a:spLocks noChangeArrowheads="1"/>
            </p:cNvSpPr>
            <p:nvPr/>
          </p:nvSpPr>
          <p:spPr bwMode="auto">
            <a:xfrm>
              <a:off x="2437" y="2344"/>
              <a:ext cx="372" cy="288"/>
            </a:xfrm>
            <a:prstGeom prst="rect">
              <a:avLst/>
            </a:prstGeom>
            <a:solidFill>
              <a:srgbClr val="00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yes</a:t>
              </a:r>
            </a:p>
          </p:txBody>
        </p:sp>
        <p:sp>
          <p:nvSpPr>
            <p:cNvPr id="23" name="Rectangle 30">
              <a:extLst>
                <a:ext uri="{FF2B5EF4-FFF2-40B4-BE49-F238E27FC236}">
                  <a16:creationId xmlns:a16="http://schemas.microsoft.com/office/drawing/2014/main" id="{975E26A0-1EEE-49A0-B9B8-EE6B3A6C5996}"/>
                </a:ext>
              </a:extLst>
            </p:cNvPr>
            <p:cNvSpPr>
              <a:spLocks noChangeArrowheads="1"/>
            </p:cNvSpPr>
            <p:nvPr/>
          </p:nvSpPr>
          <p:spPr bwMode="auto">
            <a:xfrm>
              <a:off x="2256" y="1824"/>
              <a:ext cx="672" cy="192"/>
            </a:xfrm>
            <a:prstGeom prst="rect">
              <a:avLst/>
            </a:prstGeom>
            <a:solidFill>
              <a:srgbClr val="FFFF00"/>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000" b="1">
                  <a:latin typeface="Times New Roman" panose="02020603050405020304" pitchFamily="18" charset="0"/>
                </a:rPr>
                <a:t>31..40</a:t>
              </a:r>
              <a:endParaRPr lang="en-US" altLang="en-US">
                <a:latin typeface="Times New Roman" panose="02020603050405020304" pitchFamily="18" charset="0"/>
              </a:endParaRPr>
            </a:p>
          </p:txBody>
        </p:sp>
        <p:sp>
          <p:nvSpPr>
            <p:cNvPr id="24" name="Rectangle 62">
              <a:extLst>
                <a:ext uri="{FF2B5EF4-FFF2-40B4-BE49-F238E27FC236}">
                  <a16:creationId xmlns:a16="http://schemas.microsoft.com/office/drawing/2014/main" id="{9487DC9A-7D4B-41F1-8FA4-1A494CC18BEA}"/>
                </a:ext>
              </a:extLst>
            </p:cNvPr>
            <p:cNvSpPr>
              <a:spLocks noChangeArrowheads="1"/>
            </p:cNvSpPr>
            <p:nvPr/>
          </p:nvSpPr>
          <p:spPr bwMode="auto">
            <a:xfrm rot="-143156">
              <a:off x="3168" y="3216"/>
              <a:ext cx="308" cy="288"/>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no</a:t>
              </a:r>
            </a:p>
          </p:txBody>
        </p:sp>
        <p:sp>
          <p:nvSpPr>
            <p:cNvPr id="25" name="Rectangle 9">
              <a:extLst>
                <a:ext uri="{FF2B5EF4-FFF2-40B4-BE49-F238E27FC236}">
                  <a16:creationId xmlns:a16="http://schemas.microsoft.com/office/drawing/2014/main" id="{7DFCC1F4-DFF6-429C-8EE3-8B1384DE30FE}"/>
                </a:ext>
              </a:extLst>
            </p:cNvPr>
            <p:cNvSpPr>
              <a:spLocks noChangeArrowheads="1"/>
            </p:cNvSpPr>
            <p:nvPr/>
          </p:nvSpPr>
          <p:spPr bwMode="auto">
            <a:xfrm>
              <a:off x="4176" y="2784"/>
              <a:ext cx="382"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fair</a:t>
              </a:r>
            </a:p>
          </p:txBody>
        </p:sp>
        <p:sp>
          <p:nvSpPr>
            <p:cNvPr id="26" name="Rectangle 10">
              <a:extLst>
                <a:ext uri="{FF2B5EF4-FFF2-40B4-BE49-F238E27FC236}">
                  <a16:creationId xmlns:a16="http://schemas.microsoft.com/office/drawing/2014/main" id="{2BE2CC31-ABEA-4271-8C90-15E2D8B2E8AA}"/>
                </a:ext>
              </a:extLst>
            </p:cNvPr>
            <p:cNvSpPr>
              <a:spLocks noChangeArrowheads="1"/>
            </p:cNvSpPr>
            <p:nvPr/>
          </p:nvSpPr>
          <p:spPr bwMode="auto">
            <a:xfrm>
              <a:off x="3072" y="2784"/>
              <a:ext cx="807"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excellent</a:t>
              </a:r>
            </a:p>
          </p:txBody>
        </p:sp>
        <p:sp>
          <p:nvSpPr>
            <p:cNvPr id="27" name="Rectangle 8">
              <a:extLst>
                <a:ext uri="{FF2B5EF4-FFF2-40B4-BE49-F238E27FC236}">
                  <a16:creationId xmlns:a16="http://schemas.microsoft.com/office/drawing/2014/main" id="{C168981A-D403-4DBE-AD37-7B55A3F3BEDC}"/>
                </a:ext>
              </a:extLst>
            </p:cNvPr>
            <p:cNvSpPr>
              <a:spLocks noChangeArrowheads="1"/>
            </p:cNvSpPr>
            <p:nvPr/>
          </p:nvSpPr>
          <p:spPr bwMode="auto">
            <a:xfrm>
              <a:off x="1872" y="2832"/>
              <a:ext cx="372"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yes</a:t>
              </a:r>
            </a:p>
          </p:txBody>
        </p:sp>
        <p:sp>
          <p:nvSpPr>
            <p:cNvPr id="28" name="Rectangle 7">
              <a:extLst>
                <a:ext uri="{FF2B5EF4-FFF2-40B4-BE49-F238E27FC236}">
                  <a16:creationId xmlns:a16="http://schemas.microsoft.com/office/drawing/2014/main" id="{AC5B28D9-0C27-4B21-A165-2A68B10CE4C9}"/>
                </a:ext>
              </a:extLst>
            </p:cNvPr>
            <p:cNvSpPr>
              <a:spLocks noChangeArrowheads="1"/>
            </p:cNvSpPr>
            <p:nvPr/>
          </p:nvSpPr>
          <p:spPr bwMode="auto">
            <a:xfrm>
              <a:off x="960" y="2832"/>
              <a:ext cx="432" cy="28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a:r>
                <a:rPr lang="en-US" altLang="en-US" sz="2400">
                  <a:latin typeface="Times New Roman" panose="02020603050405020304" pitchFamily="18" charset="0"/>
                </a:rPr>
                <a:t>no</a:t>
              </a:r>
            </a:p>
          </p:txBody>
        </p:sp>
      </p:grpSp>
      <p:graphicFrame>
        <p:nvGraphicFramePr>
          <p:cNvPr id="29" name="Object 1024">
            <a:extLst>
              <a:ext uri="{FF2B5EF4-FFF2-40B4-BE49-F238E27FC236}">
                <a16:creationId xmlns:a16="http://schemas.microsoft.com/office/drawing/2014/main" id="{6B6E8F35-14EA-48D5-AE05-AC8270EA3FEB}"/>
              </a:ext>
            </a:extLst>
          </p:cNvPr>
          <p:cNvGraphicFramePr>
            <a:graphicFrameLocks/>
          </p:cNvGraphicFramePr>
          <p:nvPr>
            <p:extLst>
              <p:ext uri="{D42A27DB-BD31-4B8C-83A1-F6EECF244321}">
                <p14:modId xmlns:p14="http://schemas.microsoft.com/office/powerpoint/2010/main" val="2989868739"/>
              </p:ext>
            </p:extLst>
          </p:nvPr>
        </p:nvGraphicFramePr>
        <p:xfrm>
          <a:off x="6289993" y="816638"/>
          <a:ext cx="3951287" cy="3429000"/>
        </p:xfrm>
        <a:graphic>
          <a:graphicData uri="http://schemas.openxmlformats.org/presentationml/2006/ole">
            <mc:AlternateContent xmlns:mc="http://schemas.openxmlformats.org/markup-compatibility/2006">
              <mc:Choice xmlns:v="urn:schemas-microsoft-com:vml" Requires="v">
                <p:oleObj spid="_x0000_s1026" name="Worksheet" r:id="rId4" imgW="5772150" imgH="4457700" progId="Excel.Sheet.8">
                  <p:embed/>
                </p:oleObj>
              </mc:Choice>
              <mc:Fallback>
                <p:oleObj name="Worksheet" r:id="rId4" imgW="5772150" imgH="4457700" progId="Excel.Sheet.8">
                  <p:embed/>
                  <p:pic>
                    <p:nvPicPr>
                      <p:cNvPr id="29" name="Object 1024">
                        <a:extLst>
                          <a:ext uri="{FF2B5EF4-FFF2-40B4-BE49-F238E27FC236}">
                            <a16:creationId xmlns:a16="http://schemas.microsoft.com/office/drawing/2014/main" id="{6B6E8F35-14EA-48D5-AE05-AC8270EA3FEB}"/>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9993" y="816638"/>
                        <a:ext cx="3951287"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28442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1526ED9-674A-455F-8DCE-56914C37D5F2}"/>
              </a:ext>
            </a:extLst>
          </p:cNvPr>
          <p:cNvSpPr>
            <a:spLocks noGrp="1"/>
          </p:cNvSpPr>
          <p:nvPr>
            <p:ph type="title"/>
          </p:nvPr>
        </p:nvSpPr>
        <p:spPr/>
        <p:txBody>
          <a:bodyPr anchor="ctr"/>
          <a:lstStyle/>
          <a:p>
            <a:r>
              <a:rPr lang="vi-VN" noProof="1">
                <a:solidFill>
                  <a:schemeClr val="tx1"/>
                </a:solidFill>
                <a:latin typeface="Arial" panose="020B0604020202020204" pitchFamily="34" charset="0"/>
                <a:cs typeface="Arial" panose="020B0604020202020204" pitchFamily="34" charset="0"/>
              </a:rPr>
              <a:t>3. Cây quyết định</a:t>
            </a:r>
            <a:endParaRPr lang="en-US" dirty="0"/>
          </a:p>
        </p:txBody>
      </p:sp>
      <p:sp>
        <p:nvSpPr>
          <p:cNvPr id="3" name="Chỗ dành sẵn cho Nội dung 2">
            <a:extLst>
              <a:ext uri="{FF2B5EF4-FFF2-40B4-BE49-F238E27FC236}">
                <a16:creationId xmlns:a16="http://schemas.microsoft.com/office/drawing/2014/main" id="{CD8F34D1-0FE8-41E9-8379-CB5AD212C398}"/>
              </a:ext>
            </a:extLst>
          </p:cNvPr>
          <p:cNvSpPr>
            <a:spLocks noGrp="1"/>
          </p:cNvSpPr>
          <p:nvPr>
            <p:ph idx="1"/>
          </p:nvPr>
        </p:nvSpPr>
        <p:spPr>
          <a:xfrm>
            <a:off x="677334" y="1930401"/>
            <a:ext cx="9344490" cy="4110962"/>
          </a:xfrm>
        </p:spPr>
        <p:txBody>
          <a:bodyPr>
            <a:normAutofit/>
          </a:bodyPr>
          <a:lstStyle/>
          <a:p>
            <a:pPr>
              <a:lnSpc>
                <a:spcPct val="150000"/>
              </a:lnSpc>
            </a:pPr>
            <a:r>
              <a:rPr lang="vi-VN" sz="2400" noProof="1">
                <a:solidFill>
                  <a:schemeClr val="tx1"/>
                </a:solidFill>
                <a:latin typeface="Arial" panose="020B0604020202020204" pitchFamily="34" charset="0"/>
                <a:cs typeface="Arial" panose="020B0604020202020204" pitchFamily="34" charset="0"/>
              </a:rPr>
              <a:t>Sự phát triển của cây phân loại tương ứng với giai đoạn huấn luyện của mô hình và được điều chỉnh bởi một thủ tục đệ quy có tính chất heuristic, dựa trên chia để trị từ trên xuống</a:t>
            </a:r>
            <a:r>
              <a:rPr lang="en-US" sz="2400" noProof="1">
                <a:solidFill>
                  <a:schemeClr val="tx1"/>
                </a:solidFill>
                <a:latin typeface="Arial" panose="020B0604020202020204" pitchFamily="34" charset="0"/>
                <a:cs typeface="Arial" panose="020B0604020202020204" pitchFamily="34" charset="0"/>
              </a:rPr>
              <a:t>.</a:t>
            </a:r>
          </a:p>
          <a:p>
            <a:pPr>
              <a:lnSpc>
                <a:spcPct val="150000"/>
              </a:lnSpc>
            </a:pPr>
            <a:r>
              <a:rPr lang="vi-VN" sz="2400" noProof="1">
                <a:solidFill>
                  <a:schemeClr val="tx1"/>
                </a:solidFill>
                <a:latin typeface="Arial" panose="020B0604020202020204" pitchFamily="34" charset="0"/>
                <a:cs typeface="Arial" panose="020B0604020202020204" pitchFamily="34" charset="0"/>
              </a:rPr>
              <a:t>Kết thúc thủ tục khi không có nút nào có thể được chia nhỏ hơn nữa hoặc </a:t>
            </a:r>
            <a:r>
              <a:rPr lang="en-US" sz="2400" noProof="1">
                <a:solidFill>
                  <a:schemeClr val="tx1"/>
                </a:solidFill>
                <a:latin typeface="Arial" panose="020B0604020202020204" pitchFamily="34" charset="0"/>
                <a:cs typeface="Arial" panose="020B0604020202020204" pitchFamily="34" charset="0"/>
              </a:rPr>
              <a:t>hoặc một tiêu chí dừng nào đó đ</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ợc đặt ra bởi ng</a:t>
            </a:r>
            <a:r>
              <a:rPr lang="vi-VN" sz="2400" noProof="1">
                <a:solidFill>
                  <a:schemeClr val="tx1"/>
                </a:solidFill>
                <a:latin typeface="Arial" panose="020B0604020202020204" pitchFamily="34" charset="0"/>
                <a:cs typeface="Arial" panose="020B0604020202020204" pitchFamily="34" charset="0"/>
              </a:rPr>
              <a:t>ư</a:t>
            </a:r>
            <a:r>
              <a:rPr lang="en-US" sz="2400" noProof="1">
                <a:solidFill>
                  <a:schemeClr val="tx1"/>
                </a:solidFill>
                <a:latin typeface="Arial" panose="020B0604020202020204" pitchFamily="34" charset="0"/>
                <a:cs typeface="Arial" panose="020B0604020202020204" pitchFamily="34" charset="0"/>
              </a:rPr>
              <a:t>ời xây dựng mô hình.</a:t>
            </a:r>
            <a:endParaRPr lang="vi-VN" sz="2400" noProof="1">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5679205"/>
      </p:ext>
    </p:extLst>
  </p:cSld>
  <p:clrMapOvr>
    <a:masterClrMapping/>
  </p:clrMapOvr>
</p:sld>
</file>

<file path=ppt/theme/theme1.xml><?xml version="1.0" encoding="utf-8"?>
<a:theme xmlns:a="http://schemas.openxmlformats.org/drawingml/2006/main" name="Mặt kim cương">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TotalTime>
  <Words>3518</Words>
  <Application>Microsoft Office PowerPoint</Application>
  <PresentationFormat>Màn hình rộng</PresentationFormat>
  <Paragraphs>207</Paragraphs>
  <Slides>23</Slides>
  <Notes>19</Notes>
  <HiddenSlides>0</HiddenSlides>
  <MMClips>0</MMClips>
  <ScaleCrop>false</ScaleCrop>
  <HeadingPairs>
    <vt:vector size="8" baseType="variant">
      <vt:variant>
        <vt:lpstr>Phông được Dùng</vt:lpstr>
      </vt:variant>
      <vt:variant>
        <vt:i4>8</vt:i4>
      </vt:variant>
      <vt:variant>
        <vt:lpstr>Chủ đề</vt:lpstr>
      </vt:variant>
      <vt:variant>
        <vt:i4>1</vt:i4>
      </vt:variant>
      <vt:variant>
        <vt:lpstr>Máy chủ nhúng OLE</vt:lpstr>
      </vt:variant>
      <vt:variant>
        <vt:i4>1</vt:i4>
      </vt:variant>
      <vt:variant>
        <vt:lpstr>Tiêu đề Bản chiếu</vt:lpstr>
      </vt:variant>
      <vt:variant>
        <vt:i4>23</vt:i4>
      </vt:variant>
    </vt:vector>
  </HeadingPairs>
  <TitlesOfParts>
    <vt:vector size="33" baseType="lpstr">
      <vt:lpstr>Arial</vt:lpstr>
      <vt:lpstr>Calibri</vt:lpstr>
      <vt:lpstr>Cambria Math</vt:lpstr>
      <vt:lpstr>Tahoma</vt:lpstr>
      <vt:lpstr>Times New Roman</vt:lpstr>
      <vt:lpstr>Trebuchet MS</vt:lpstr>
      <vt:lpstr>Wingdings</vt:lpstr>
      <vt:lpstr>Wingdings 3</vt:lpstr>
      <vt:lpstr>Mặt kim cương</vt:lpstr>
      <vt:lpstr>Worksheet</vt:lpstr>
      <vt:lpstr>MỘT SỐ MÔ HÌNH PHÂN LOẠI  TRONG HỆ HỖ TRỢ QUYẾT ĐỊNH</vt:lpstr>
      <vt:lpstr>Bản trình bày PowerPoint</vt:lpstr>
      <vt:lpstr>1. Vấn đề phân loại</vt:lpstr>
      <vt:lpstr>2. Hồi quy logistic</vt:lpstr>
      <vt:lpstr>2. Hồi quy logistic</vt:lpstr>
      <vt:lpstr>2. Hồi quy logistic</vt:lpstr>
      <vt:lpstr>2. Hồi quy logistic</vt:lpstr>
      <vt:lpstr>3. Cây quyết định</vt:lpstr>
      <vt:lpstr>3. Cây quyết định</vt:lpstr>
      <vt:lpstr>3. Cây quyết định</vt:lpstr>
      <vt:lpstr>3. Cây quyết định</vt:lpstr>
      <vt:lpstr>3. Cây quyết định</vt:lpstr>
      <vt:lpstr>4. Phương pháp Bayes</vt:lpstr>
      <vt:lpstr>4. Phương pháp Bayes</vt:lpstr>
      <vt:lpstr>4. Phương pháp Bayes</vt:lpstr>
      <vt:lpstr>5. Máy vectơ hỗ trợ</vt:lpstr>
      <vt:lpstr>5. Máy vectơ hỗ trợ</vt:lpstr>
      <vt:lpstr>5. Máy vectơ hỗ trợ</vt:lpstr>
      <vt:lpstr>5. Máy vectơ hỗ trơ (soft margin)̣</vt:lpstr>
      <vt:lpstr>5. Máy vectơ hỗ trơ (soft margin)̣</vt:lpstr>
      <vt:lpstr>6. Cài đặt thử nghiệm hồi quy logistic</vt:lpstr>
      <vt:lpstr>6. Cài đặt thử nghiệm hồi quy logistic</vt:lpstr>
      <vt:lpstr>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MỘT SỐ MÔ HÌNH PHÂN LOẠI  TRONG HỆ HỖ TRỢ QUYẾT ĐỊNH</dc:title>
  <dc:creator>Quang Vũ</dc:creator>
  <cp:lastModifiedBy>Quang Vũ</cp:lastModifiedBy>
  <cp:revision>1</cp:revision>
  <dcterms:created xsi:type="dcterms:W3CDTF">2020-07-07T09:07:15Z</dcterms:created>
  <dcterms:modified xsi:type="dcterms:W3CDTF">2020-07-13T05:23:23Z</dcterms:modified>
</cp:coreProperties>
</file>