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0"/>
  </p:notesMasterIdLst>
  <p:handoutMasterIdLst>
    <p:handoutMasterId r:id="rId21"/>
  </p:handoutMasterIdLst>
  <p:sldIdLst>
    <p:sldId id="265" r:id="rId3"/>
    <p:sldId id="271" r:id="rId4"/>
    <p:sldId id="264" r:id="rId5"/>
    <p:sldId id="262" r:id="rId6"/>
    <p:sldId id="267" r:id="rId7"/>
    <p:sldId id="269" r:id="rId8"/>
    <p:sldId id="279" r:id="rId9"/>
    <p:sldId id="275" r:id="rId10"/>
    <p:sldId id="276" r:id="rId11"/>
    <p:sldId id="280" r:id="rId12"/>
    <p:sldId id="277" r:id="rId13"/>
    <p:sldId id="272" r:id="rId14"/>
    <p:sldId id="274" r:id="rId15"/>
    <p:sldId id="273" r:id="rId16"/>
    <p:sldId id="278" r:id="rId17"/>
    <p:sldId id="281" r:id="rId18"/>
    <p:sldId id="26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810" y="108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8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-mail@corp.ifmo.ru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babdelsalam.basyony@mail.r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82390" y="1866695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en-US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Fina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 Project: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sz="2400" b="0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Создание мобильного приложения</a:t>
            </a:r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599" y="3405193"/>
            <a:ext cx="6680579" cy="8938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Имя участников:   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- Андреевич Илья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E</a:t>
            </a:r>
            <a:r>
              <a:rPr lang="nl-NL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-mail@corp.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ifmo.ru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Басиони Абдельсалам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abdelsalam.basyony@mail.ru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nl-NL" sz="2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Май </a:t>
            </a:r>
            <a:r>
              <a:rPr lang="ru-RU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Хоанг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Куан</a:t>
            </a:r>
            <a:r>
              <a:rPr lang="vi-VN" sz="2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vi-VN" sz="2100" u="sng" dirty="0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maihoangquan250205@gmail.com</a:t>
            </a:r>
            <a:endParaRPr lang="nl-NL" sz="2100" u="sng" dirty="0">
              <a:solidFill>
                <a:srgbClr val="00B0F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38E1D0-247F-D6CD-775E-4145C13C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00" y="1047560"/>
            <a:ext cx="3844800" cy="1524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CAD7FB-6EAF-A670-3BC1-63A6C6C3B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00" y="2887145"/>
            <a:ext cx="3931200" cy="1533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A0EA52-1BA2-D1D3-68C5-199C04F9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150" y="1047560"/>
            <a:ext cx="3307026" cy="152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8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327FE-3932-B3D0-CA9F-F641482F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9DA461-78D2-C796-1FB6-A466A52C713F}"/>
              </a:ext>
            </a:extLst>
          </p:cNvPr>
          <p:cNvSpPr txBox="1"/>
          <p:nvPr/>
        </p:nvSpPr>
        <p:spPr>
          <a:xfrm>
            <a:off x="514573" y="689214"/>
            <a:ext cx="2213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Deadline</a:t>
            </a:r>
            <a:endParaRPr lang="ru-RU" sz="28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E7EDE-FB1E-1DA3-92CB-019CDAC79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73" y="2875825"/>
            <a:ext cx="3964018" cy="1137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BAFF7A-D9C0-CD16-EBF4-98F126CF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373" y="1542614"/>
            <a:ext cx="3964018" cy="1196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711652-1BFD-660F-8CAE-205AB49C4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28" y="1533831"/>
            <a:ext cx="3305883" cy="24797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1A3DBA-FCBC-9610-B60D-6493BC8FB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728" y="839358"/>
            <a:ext cx="122889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6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3F1F-6B4E-A229-887E-EDB15CA0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9BF38EDB-557F-5F8D-2F79-99E1FF09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39" y="778621"/>
            <a:ext cx="8229600" cy="6203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  s New Roman"/>
                <a:ea typeface="Cambria" panose="02040503050406030204" pitchFamily="18" charset="0"/>
              </a:rPr>
              <a:t>4</a:t>
            </a:r>
            <a:r>
              <a:rPr lang="vi-VN" sz="2800" dirty="0">
                <a:latin typeface="Time  s New Roman"/>
                <a:ea typeface="Cambria" panose="02040503050406030204" pitchFamily="18" charset="0"/>
              </a:rPr>
              <a:t>. </a:t>
            </a:r>
            <a:r>
              <a:rPr lang="ru-RU" sz="2800" dirty="0">
                <a:latin typeface="Time  s New Roman"/>
              </a:rPr>
              <a:t>Распределение задач</a:t>
            </a:r>
            <a:endParaRPr lang="en-US" sz="2800" dirty="0">
              <a:latin typeface="Time  s New Roman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803139-5601-F1DA-D7A0-842DDBA8BB8F}"/>
              </a:ext>
            </a:extLst>
          </p:cNvPr>
          <p:cNvSpPr txBox="1"/>
          <p:nvPr/>
        </p:nvSpPr>
        <p:spPr>
          <a:xfrm>
            <a:off x="873459" y="1528033"/>
            <a:ext cx="75335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  s New Roman"/>
              </a:rPr>
              <a:t>Неделя 1: </a:t>
            </a:r>
            <a:r>
              <a:rPr lang="ru-RU" dirty="0">
                <a:latin typeface="Time  s New Roman"/>
              </a:rPr>
              <a:t>Разработка пользовательского интерфейса (UI/UX) и базы данных.</a:t>
            </a:r>
            <a:endParaRPr lang="vi-VN" dirty="0">
              <a:latin typeface="Time  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  s New Roman"/>
              </a:rPr>
              <a:t>Неделя 2: </a:t>
            </a:r>
            <a:r>
              <a:rPr lang="ru-RU" dirty="0">
                <a:latin typeface="Time  s New Roman"/>
              </a:rPr>
              <a:t>Реализация функций управления задачами и системы напоминаний.</a:t>
            </a:r>
            <a:endParaRPr lang="vi-VN" dirty="0">
              <a:latin typeface="Time  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  s New Roman"/>
              </a:rPr>
              <a:t>Неделя 3: </a:t>
            </a:r>
            <a:r>
              <a:rPr lang="ru-RU" dirty="0">
                <a:latin typeface="Time  s New Roman"/>
              </a:rPr>
              <a:t>Первая упаковка приложения и проведение комплексного тестирования.</a:t>
            </a:r>
            <a:endParaRPr lang="vi-VN" dirty="0">
              <a:latin typeface="Time  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  s New Roman"/>
              </a:rPr>
              <a:t>Неделя 4: </a:t>
            </a:r>
            <a:r>
              <a:rPr lang="ru-RU" dirty="0">
                <a:latin typeface="Time  s New Roman"/>
              </a:rPr>
              <a:t>По результатам тестирования мы исправляем оставшиеся ошибки и вносим окончательные улучшения в продукт.</a:t>
            </a:r>
          </a:p>
        </p:txBody>
      </p:sp>
    </p:spTree>
    <p:extLst>
      <p:ext uri="{BB962C8B-B14F-4D97-AF65-F5344CB8AC3E}">
        <p14:creationId xmlns:p14="http://schemas.microsoft.com/office/powerpoint/2010/main" val="3140585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49A4F-7D9F-8C88-6A57-80F464068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92E1AEF-D044-B6C1-5393-2C33D6BEB5C0}"/>
              </a:ext>
            </a:extLst>
          </p:cNvPr>
          <p:cNvSpPr txBox="1"/>
          <p:nvPr/>
        </p:nvSpPr>
        <p:spPr>
          <a:xfrm>
            <a:off x="722956" y="929807"/>
            <a:ext cx="572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  s New Roman"/>
                <a:ea typeface="Cambria" panose="02040503050406030204" pitchFamily="18" charset="0"/>
              </a:rPr>
              <a:t>6.</a:t>
            </a:r>
            <a:r>
              <a:rPr lang="vi-VN" sz="2800" b="1" dirty="0">
                <a:solidFill>
                  <a:srgbClr val="000000"/>
                </a:solidFill>
                <a:latin typeface="Time  s New Roman"/>
                <a:ea typeface="Cambria" panose="02040503050406030204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ime  s New Roman"/>
                <a:ea typeface="Cambria" panose="02040503050406030204" pitchFamily="18" charset="0"/>
              </a:rPr>
              <a:t>Тестирование и улучшение</a:t>
            </a:r>
            <a:endParaRPr lang="en-US" sz="2800" b="1" dirty="0">
              <a:solidFill>
                <a:srgbClr val="000000"/>
              </a:solidFill>
              <a:latin typeface="Time  s New Roman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6BD48-98C1-40DB-0248-8AA721E53FE4}"/>
              </a:ext>
            </a:extLst>
          </p:cNvPr>
          <p:cNvSpPr txBox="1"/>
          <p:nvPr/>
        </p:nvSpPr>
        <p:spPr>
          <a:xfrm>
            <a:off x="1377769" y="1823091"/>
            <a:ext cx="48660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  s New Roman"/>
                <a:ea typeface="Cambria" panose="02040503050406030204" pitchFamily="18" charset="0"/>
              </a:rPr>
              <a:t>Создание нескольких тестовых задач</a:t>
            </a:r>
            <a:endParaRPr lang="vi-VN" dirty="0">
              <a:solidFill>
                <a:srgbClr val="000000"/>
              </a:solidFill>
              <a:latin typeface="Time  s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  s New Roman"/>
                <a:ea typeface="Cambria" panose="02040503050406030204" pitchFamily="18" charset="0"/>
              </a:rPr>
              <a:t>Проверка интерфейса, стабильности, функции напоминания</a:t>
            </a:r>
            <a:endParaRPr lang="vi-VN" dirty="0">
              <a:solidFill>
                <a:srgbClr val="000000"/>
              </a:solidFill>
              <a:latin typeface="Time  s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  s New Roman"/>
                <a:ea typeface="Cambria" panose="02040503050406030204" pitchFamily="18" charset="0"/>
              </a:rPr>
              <a:t>Улучшение на основе обратной связи</a:t>
            </a:r>
          </a:p>
          <a:p>
            <a:endParaRPr lang="en-US" dirty="0">
              <a:solidFill>
                <a:srgbClr val="000000"/>
              </a:solidFill>
              <a:latin typeface="Time  s New Roman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066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CE666-375F-19D0-782E-11538E0E4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89BCB6-26AA-78D9-DBBF-A3FDE8F53300}"/>
              </a:ext>
            </a:extLst>
          </p:cNvPr>
          <p:cNvSpPr txBox="1"/>
          <p:nvPr/>
        </p:nvSpPr>
        <p:spPr>
          <a:xfrm>
            <a:off x="531888" y="827448"/>
            <a:ext cx="4537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   s New Roman"/>
                <a:ea typeface="Cambria" panose="02040503050406030204" pitchFamily="18" charset="0"/>
              </a:rPr>
              <a:t>7.</a:t>
            </a:r>
            <a:r>
              <a:rPr lang="vi-VN" sz="2800" b="1" dirty="0">
                <a:solidFill>
                  <a:srgbClr val="000000"/>
                </a:solidFill>
                <a:latin typeface="Time   s New Roman"/>
                <a:ea typeface="Cambria" panose="02040503050406030204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ime   s New Roman"/>
              </a:rPr>
              <a:t>Заключение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C2564-598B-B493-0311-D42C83247671}"/>
              </a:ext>
            </a:extLst>
          </p:cNvPr>
          <p:cNvSpPr txBox="1"/>
          <p:nvPr/>
        </p:nvSpPr>
        <p:spPr>
          <a:xfrm>
            <a:off x="926893" y="1484250"/>
            <a:ext cx="69944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   s New Roman"/>
              </a:rPr>
              <a:t>Итог</a:t>
            </a:r>
            <a:r>
              <a:rPr lang="ru-RU" dirty="0">
                <a:solidFill>
                  <a:srgbClr val="000000"/>
                </a:solidFill>
                <a:latin typeface="Time   s New Roman"/>
              </a:rPr>
              <a:t>: Готовое приложение</a:t>
            </a:r>
            <a:r>
              <a:rPr lang="en-US" dirty="0">
                <a:solidFill>
                  <a:srgbClr val="000000"/>
                </a:solidFill>
                <a:latin typeface="Time   s New Roman"/>
              </a:rPr>
              <a:t> </a:t>
            </a:r>
            <a:r>
              <a:rPr lang="ru-RU" dirty="0">
                <a:solidFill>
                  <a:srgbClr val="000000"/>
                </a:solidFill>
                <a:latin typeface="Time   s New Roman"/>
              </a:rPr>
              <a:t>для организации ваших задач</a:t>
            </a:r>
            <a:r>
              <a:rPr lang="en-US" dirty="0">
                <a:solidFill>
                  <a:srgbClr val="000000"/>
                </a:solidFill>
                <a:latin typeface="Time   s New Roman"/>
              </a:rPr>
              <a:t>.</a:t>
            </a:r>
            <a:endParaRPr lang="vi-VN" dirty="0">
              <a:solidFill>
                <a:srgbClr val="000000"/>
              </a:solidFill>
              <a:latin typeface="Time   s New Roman"/>
            </a:endParaRPr>
          </a:p>
          <a:p>
            <a:endParaRPr lang="ru-RU" dirty="0">
              <a:solidFill>
                <a:srgbClr val="000000"/>
              </a:solidFill>
              <a:latin typeface="Time   s New Roman"/>
            </a:endParaRPr>
          </a:p>
          <a:p>
            <a:r>
              <a:rPr lang="ru-RU" b="1" dirty="0">
                <a:solidFill>
                  <a:srgbClr val="000000"/>
                </a:solidFill>
                <a:latin typeface="Time   s New Roman"/>
              </a:rPr>
              <a:t>Перспективы</a:t>
            </a:r>
            <a:r>
              <a:rPr lang="ru-RU" dirty="0">
                <a:solidFill>
                  <a:srgbClr val="000000"/>
                </a:solidFill>
                <a:latin typeface="Time   s New Roman"/>
              </a:rPr>
              <a:t>: </a:t>
            </a:r>
            <a:endParaRPr lang="vi-VN" dirty="0">
              <a:solidFill>
                <a:srgbClr val="000000"/>
              </a:solidFill>
              <a:latin typeface="Time   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   s New Roman"/>
              </a:rPr>
              <a:t>Добавление синхронизации между устройствами, интеграция с календарем</a:t>
            </a:r>
            <a:r>
              <a:rPr lang="en-US" dirty="0">
                <a:solidFill>
                  <a:srgbClr val="000000"/>
                </a:solidFill>
                <a:latin typeface="Time   s New Roman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   s New Roman"/>
              </a:rPr>
              <a:t>Интеграция с более развивающимся пользовательским интерфейсом</a:t>
            </a:r>
            <a:endParaRPr lang="en-US" dirty="0">
              <a:solidFill>
                <a:srgbClr val="000000"/>
              </a:solidFill>
              <a:latin typeface="Time   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   s New Roman"/>
              </a:rPr>
              <a:t>Интеграция с телеграм-ботом для большего комфорта</a:t>
            </a:r>
            <a:endParaRPr lang="en-US" dirty="0">
              <a:solidFill>
                <a:srgbClr val="000000"/>
              </a:solidFill>
              <a:latin typeface="Time   s New Roman"/>
            </a:endParaRPr>
          </a:p>
          <a:p>
            <a:endParaRPr lang="en-US" dirty="0">
              <a:solidFill>
                <a:srgbClr val="000000"/>
              </a:solidFill>
              <a:latin typeface="Time  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56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7F88-AA39-9AAC-9377-396387DA3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F12410A-8E80-271A-64FD-204A535A933E}"/>
              </a:ext>
            </a:extLst>
          </p:cNvPr>
          <p:cNvSpPr txBox="1"/>
          <p:nvPr/>
        </p:nvSpPr>
        <p:spPr>
          <a:xfrm>
            <a:off x="579654" y="876034"/>
            <a:ext cx="6592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rgbClr val="000000"/>
                </a:solidFill>
                <a:latin typeface="Times  New Roman"/>
                <a:ea typeface="Cambria" panose="02040503050406030204" pitchFamily="18" charset="0"/>
              </a:rPr>
              <a:t> </a:t>
            </a:r>
            <a:r>
              <a:rPr lang="ru-RU" sz="2000" b="1" dirty="0">
                <a:solidFill>
                  <a:srgbClr val="000000"/>
                </a:solidFill>
                <a:latin typeface="Times  New Roman"/>
              </a:rPr>
              <a:t>Перспективы</a:t>
            </a:r>
            <a:r>
              <a:rPr lang="en-US" sz="2000" b="1" dirty="0">
                <a:solidFill>
                  <a:srgbClr val="000000"/>
                </a:solidFill>
                <a:latin typeface="Times  New Roman"/>
              </a:rPr>
              <a:t>:</a:t>
            </a:r>
            <a:r>
              <a:rPr lang="vi-VN" sz="2000" b="1" dirty="0">
                <a:solidFill>
                  <a:srgbClr val="000000"/>
                </a:solidFill>
                <a:latin typeface="Times 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 New Roman"/>
              </a:rPr>
              <a:t>This is how should the UI appear in the future</a:t>
            </a:r>
          </a:p>
          <a:p>
            <a:endParaRPr lang="ru-RU" dirty="0">
              <a:solidFill>
                <a:srgbClr val="000000"/>
              </a:solidFill>
              <a:latin typeface="Times  New Roman"/>
            </a:endParaRPr>
          </a:p>
        </p:txBody>
      </p:sp>
      <p:pic>
        <p:nvPicPr>
          <p:cNvPr id="3" name="Рисунок 2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01C4B0-AF25-714D-0BC2-96B3E8A7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53" y="1369412"/>
            <a:ext cx="1373051" cy="297827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7B4F711-4F0A-A83D-5134-E803BFD3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838" y="1369412"/>
            <a:ext cx="1357038" cy="2978279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723D4C-D14D-3911-C220-A1C7F6F2C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310" y="1369412"/>
            <a:ext cx="1363212" cy="29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3F6022-B3E2-012D-D30C-B9A2B9E3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604010"/>
            <a:ext cx="7330233" cy="3259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E1B881-30CC-1AA4-AB74-67CE0C673FCE}"/>
              </a:ext>
            </a:extLst>
          </p:cNvPr>
          <p:cNvSpPr txBox="1"/>
          <p:nvPr/>
        </p:nvSpPr>
        <p:spPr>
          <a:xfrm>
            <a:off x="716508" y="3863711"/>
            <a:ext cx="633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latin typeface="Times  New Roman"/>
              </a:rPr>
              <a:t>Github</a:t>
            </a:r>
            <a:r>
              <a:rPr lang="vi-VN" dirty="0">
                <a:latin typeface="Time ss New Roman"/>
              </a:rPr>
              <a:t>: </a:t>
            </a:r>
            <a:r>
              <a:rPr lang="vi-VN" sz="1500" i="1" u="sng" dirty="0">
                <a:solidFill>
                  <a:srgbClr val="FF0000"/>
                </a:solidFill>
                <a:latin typeface="Times  New Roman"/>
              </a:rPr>
              <a:t>https://github.com/quanmh25/Final_Project_2025</a:t>
            </a:r>
            <a:endParaRPr lang="en-US" sz="1500" i="1" u="sng" dirty="0">
              <a:solidFill>
                <a:srgbClr val="FF0000"/>
              </a:solidFill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85419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B327ED08-BAC3-19C3-D0DB-A9D5FE206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E86F7D7-3DC9-6D6F-9BD2-447CFAE720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794989"/>
            <a:ext cx="6246125" cy="3183333"/>
          </a:xfrm>
        </p:spPr>
        <p:txBody>
          <a:bodyPr>
            <a:normAutofit/>
          </a:bodyPr>
          <a:lstStyle/>
          <a:p>
            <a:pPr algn="l"/>
            <a:r>
              <a:rPr lang="ru-RU" b="1" dirty="0">
                <a:solidFill>
                  <a:srgbClr val="000000"/>
                </a:solidFill>
              </a:rPr>
              <a:t>Цель: </a:t>
            </a:r>
            <a:r>
              <a:rPr lang="ru-RU" dirty="0">
                <a:solidFill>
                  <a:srgbClr val="000000"/>
                </a:solidFill>
              </a:rPr>
              <a:t>Разработка удобного приложения </a:t>
            </a:r>
            <a:endParaRPr lang="en-US" dirty="0">
              <a:solidFill>
                <a:srgbClr val="000000"/>
              </a:solidFill>
            </a:endParaRPr>
          </a:p>
          <a:p>
            <a:pPr algn="l"/>
            <a:r>
              <a:rPr lang="ru-RU" dirty="0">
                <a:solidFill>
                  <a:srgbClr val="000000"/>
                </a:solidFill>
              </a:rPr>
              <a:t>для управления задачами</a:t>
            </a:r>
            <a:endParaRPr lang="vi-VN" dirty="0">
              <a:solidFill>
                <a:srgbClr val="000000"/>
              </a:solidFill>
            </a:endParaRPr>
          </a:p>
          <a:p>
            <a:pPr algn="l"/>
            <a:endParaRPr lang="en-US" dirty="0">
              <a:solidFill>
                <a:srgbClr val="000000"/>
              </a:solidFill>
              <a:latin typeface="Time s New Roman"/>
            </a:endParaRPr>
          </a:p>
          <a:p>
            <a:pPr algn="l"/>
            <a:r>
              <a:rPr lang="en-US" dirty="0">
                <a:latin typeface="Time s New Roman"/>
              </a:rPr>
              <a:t>📌 </a:t>
            </a:r>
            <a:r>
              <a:rPr lang="ru-RU" b="1" dirty="0">
                <a:solidFill>
                  <a:srgbClr val="000000"/>
                </a:solidFill>
              </a:rPr>
              <a:t>Основные функции</a:t>
            </a:r>
            <a:r>
              <a:rPr lang="en-US" b="1" dirty="0">
                <a:solidFill>
                  <a:srgbClr val="000000"/>
                </a:solidFill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</a:rPr>
              <a:t>Управление задачами: </a:t>
            </a:r>
            <a:r>
              <a:rPr lang="ru-RU" dirty="0">
                <a:solidFill>
                  <a:srgbClr val="000000"/>
                </a:solidFill>
              </a:rPr>
              <a:t>Базовые и расширенные операции. </a:t>
            </a:r>
            <a:endParaRPr lang="vi-VN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</a:rPr>
              <a:t>Гибкий пользовательский интерфейс</a:t>
            </a:r>
            <a:r>
              <a:rPr lang="ru-RU" dirty="0">
                <a:solidFill>
                  <a:srgbClr val="000000"/>
                </a:solidFill>
              </a:rPr>
              <a:t>: Настраивается под потребности пользователя. </a:t>
            </a:r>
            <a:endParaRPr lang="vi-VN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</a:rPr>
              <a:t>Крайний срок: </a:t>
            </a:r>
            <a:r>
              <a:rPr lang="ru-RU" dirty="0">
                <a:solidFill>
                  <a:srgbClr val="000000"/>
                </a:solidFill>
              </a:rPr>
              <a:t>Помогает пользователям не пропустить важные сроки. </a:t>
            </a:r>
            <a:endParaRPr lang="vi-VN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0000"/>
                </a:solidFill>
              </a:rPr>
              <a:t>Статистика: </a:t>
            </a:r>
            <a:r>
              <a:rPr lang="ru-RU" dirty="0">
                <a:solidFill>
                  <a:srgbClr val="000000"/>
                </a:solidFill>
              </a:rPr>
              <a:t>Отслеживать и оценивать производительность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76770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517" y="574362"/>
            <a:ext cx="7103660" cy="6204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 s New Roman"/>
              </a:rPr>
              <a:t>1. 📌 </a:t>
            </a:r>
            <a:r>
              <a:rPr lang="ru-RU" sz="2800" dirty="0">
                <a:latin typeface="Time s New Roman"/>
              </a:rPr>
              <a:t>Определение основных функций </a:t>
            </a:r>
            <a:endParaRPr lang="en-US" sz="2800" dirty="0">
              <a:latin typeface="Time 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3224" y="1427823"/>
            <a:ext cx="5363570" cy="3141315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rgbClr val="000000"/>
                </a:solidFill>
                <a:latin typeface="+mj-lt"/>
              </a:rPr>
              <a:t>Управление задачами</a:t>
            </a:r>
            <a:endParaRPr lang="en-US" sz="1400" b="1" dirty="0">
              <a:solidFill>
                <a:srgbClr val="000000"/>
              </a:solidFill>
              <a:latin typeface="+mj-lt"/>
            </a:endParaRPr>
          </a:p>
          <a:p>
            <a:pPr lvl="1">
              <a:buFontTx/>
              <a:buChar char="-"/>
            </a:pPr>
            <a:r>
              <a:rPr lang="ru-RU" sz="1400" dirty="0">
                <a:latin typeface="+mj-lt"/>
              </a:rPr>
              <a:t>Добавление, удаление, редактирование</a:t>
            </a:r>
          </a:p>
          <a:p>
            <a:pPr lvl="1">
              <a:buFontTx/>
              <a:buChar char="-"/>
            </a:pPr>
            <a:r>
              <a:rPr lang="ru-RU" sz="1400" dirty="0">
                <a:latin typeface="+mj-lt"/>
              </a:rPr>
              <a:t>Классификация по тегам и приоритетам</a:t>
            </a:r>
            <a:endParaRPr lang="en-US" sz="1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>
                <a:latin typeface="+mj-lt"/>
              </a:rPr>
              <a:t>Гибкий интерфейс</a:t>
            </a:r>
            <a:endParaRPr lang="en-US" sz="1400" b="1" dirty="0">
              <a:latin typeface="+mj-lt"/>
            </a:endParaRPr>
          </a:p>
          <a:p>
            <a:pPr lvl="1">
              <a:buFontTx/>
              <a:buChar char="-"/>
            </a:pPr>
            <a:r>
              <a:rPr lang="ru-RU" sz="1400" dirty="0">
                <a:latin typeface="+mj-lt"/>
              </a:rPr>
              <a:t>Отображение задач по дням/приоритетам</a:t>
            </a:r>
          </a:p>
          <a:p>
            <a:pPr lvl="1">
              <a:buFontTx/>
              <a:buChar char="-"/>
            </a:pPr>
            <a:r>
              <a:rPr lang="ru-RU" sz="1400" dirty="0">
                <a:latin typeface="+mj-lt"/>
              </a:rPr>
              <a:t>Темная и светлая темы</a:t>
            </a:r>
            <a:endParaRPr lang="vi-VN" sz="1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>
                <a:latin typeface="+mj-lt"/>
              </a:rPr>
              <a:t>Дедлайн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>
                <a:latin typeface="+mj-lt"/>
              </a:rPr>
              <a:t>Статистика</a:t>
            </a:r>
            <a:endParaRPr lang="en-US" sz="1400" b="1" dirty="0">
              <a:latin typeface="+mj-lt"/>
            </a:endParaRPr>
          </a:p>
          <a:p>
            <a:pPr lvl="1">
              <a:buFontTx/>
              <a:buChar char="-"/>
            </a:pPr>
            <a:r>
              <a:rPr lang="ru-RU" sz="1400" dirty="0">
                <a:latin typeface="+mj-lt"/>
              </a:rPr>
              <a:t>Графики выполнения задач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ru-RU" sz="1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vi-VN" sz="1400" dirty="0">
              <a:latin typeface="+mj-lt"/>
              <a:ea typeface="Cambria" panose="02040503050406030204" pitchFamily="18" charset="0"/>
            </a:endParaRP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sz="14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61" y="722782"/>
            <a:ext cx="8229600" cy="6203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  New Roman"/>
              </a:rPr>
              <a:t>2.</a:t>
            </a:r>
            <a:r>
              <a:rPr lang="vi-VN" sz="2800" dirty="0">
                <a:latin typeface="Times   New Roman"/>
              </a:rPr>
              <a:t> </a:t>
            </a:r>
            <a:r>
              <a:rPr lang="en-US" sz="2800" dirty="0">
                <a:latin typeface="Times   New Roman"/>
              </a:rPr>
              <a:t>🛠️ </a:t>
            </a:r>
            <a:r>
              <a:rPr lang="ru-RU" sz="2800" dirty="0">
                <a:latin typeface="Times   New Roman"/>
              </a:rPr>
              <a:t>Используемые технологии </a:t>
            </a:r>
            <a:endParaRPr lang="en-US" sz="2800" dirty="0">
              <a:latin typeface="Times   New Roman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F7E4122-DCFE-028B-2128-4A0862F07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28642"/>
              </p:ext>
            </p:extLst>
          </p:nvPr>
        </p:nvGraphicFramePr>
        <p:xfrm>
          <a:off x="1295595" y="1480947"/>
          <a:ext cx="6026429" cy="283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6395">
                  <a:extLst>
                    <a:ext uri="{9D8B030D-6E8A-4147-A177-3AD203B41FA5}">
                      <a16:colId xmlns:a16="http://schemas.microsoft.com/office/drawing/2014/main" val="1786152018"/>
                    </a:ext>
                  </a:extLst>
                </a:gridCol>
                <a:gridCol w="3010034">
                  <a:extLst>
                    <a:ext uri="{9D8B030D-6E8A-4147-A177-3AD203B41FA5}">
                      <a16:colId xmlns:a16="http://schemas.microsoft.com/office/drawing/2014/main" val="977020435"/>
                    </a:ext>
                  </a:extLst>
                </a:gridCol>
              </a:tblGrid>
              <a:tr h="358618"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3463"/>
                  </a:ext>
                </a:extLst>
              </a:tr>
              <a:tr h="474795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Интерфейс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Kivy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836382"/>
                  </a:ext>
                </a:extLst>
              </a:tr>
              <a:tr h="45951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База данных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SQLite / JSON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60760875"/>
                  </a:ext>
                </a:extLst>
              </a:tr>
              <a:tr h="62758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effectLst/>
                        </a:rPr>
                        <a:t>Сборка приложения</a:t>
                      </a:r>
                      <a:endParaRPr lang="vi-VN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Buildozer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(APK)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231493"/>
                  </a:ext>
                </a:extLst>
              </a:tr>
              <a:tr h="54579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</a:t>
                      </a:r>
                      <a:endParaRPr lang="en-US" dirty="0"/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Ручное тестирование</a:t>
                      </a:r>
                      <a:endParaRPr lang="en-US" dirty="0"/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23002772"/>
                  </a:ext>
                </a:extLst>
              </a:tr>
              <a:tr h="3586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64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1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95785" y="706084"/>
            <a:ext cx="8229600" cy="620315"/>
          </a:xfrm>
        </p:spPr>
        <p:txBody>
          <a:bodyPr>
            <a:normAutofit/>
          </a:bodyPr>
          <a:lstStyle/>
          <a:p>
            <a:r>
              <a:rPr lang="vi-VN" sz="2800" dirty="0">
                <a:latin typeface="Time s New Roman"/>
                <a:ea typeface="Cambria" panose="02040503050406030204" pitchFamily="18" charset="0"/>
              </a:rPr>
              <a:t>3. </a:t>
            </a:r>
            <a:r>
              <a:rPr lang="en-US" sz="2800" dirty="0">
                <a:latin typeface="Time s New Roman"/>
                <a:ea typeface="Cambria" panose="02040503050406030204" pitchFamily="18" charset="0"/>
              </a:rPr>
              <a:t>🧩 </a:t>
            </a:r>
            <a:r>
              <a:rPr lang="ru-RU" sz="2800" dirty="0">
                <a:latin typeface="Time s New Roman"/>
                <a:ea typeface="Cambria" panose="02040503050406030204" pitchFamily="18" charset="0"/>
              </a:rPr>
              <a:t>Дизайн интерфейса (</a:t>
            </a:r>
            <a:r>
              <a:rPr lang="en-US" sz="2800" dirty="0">
                <a:latin typeface="Time s New Roman"/>
                <a:ea typeface="Cambria" panose="02040503050406030204" pitchFamily="18" charset="0"/>
              </a:rPr>
              <a:t>UI)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BD0DB3-FC9C-7206-4F48-B42790EBF957}"/>
              </a:ext>
            </a:extLst>
          </p:cNvPr>
          <p:cNvSpPr txBox="1"/>
          <p:nvPr/>
        </p:nvSpPr>
        <p:spPr>
          <a:xfrm>
            <a:off x="602483" y="1421683"/>
            <a:ext cx="6123379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Times  New Roman"/>
                <a:ea typeface="Cambria" panose="02040503050406030204" pitchFamily="18" charset="0"/>
              </a:rPr>
              <a:t>Тёмная и светлая тема (</a:t>
            </a:r>
            <a:r>
              <a:rPr lang="en-US" sz="1700" dirty="0">
                <a:latin typeface="Times  New Roman"/>
                <a:ea typeface="Cambria" panose="02040503050406030204" pitchFamily="18" charset="0"/>
              </a:rPr>
              <a:t>Dark mode / Light mode)</a:t>
            </a:r>
            <a:endParaRPr lang="ru-RU" sz="1700" dirty="0">
              <a:latin typeface="Times 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vi-VN" sz="1700" dirty="0">
              <a:latin typeface="Times 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Times  New Roman"/>
                <a:ea typeface="Cambria" panose="02040503050406030204" pitchFamily="18" charset="0"/>
              </a:rPr>
              <a:t>Список задач по дням, тегам и приоритетам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700" dirty="0">
              <a:latin typeface="Times 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Times  New Roman"/>
                <a:ea typeface="Cambria" panose="02040503050406030204" pitchFamily="18" charset="0"/>
              </a:rPr>
              <a:t>Работа и крайний срок (</a:t>
            </a:r>
            <a:r>
              <a:rPr lang="vi-VN" sz="1700" dirty="0">
                <a:latin typeface="Times  New Roman"/>
                <a:ea typeface="Cambria" panose="02040503050406030204" pitchFamily="18" charset="0"/>
              </a:rPr>
              <a:t>YYYY-MM-DD HH-MM</a:t>
            </a:r>
            <a:r>
              <a:rPr lang="ru-RU" sz="1700" dirty="0">
                <a:latin typeface="Times  New Roman"/>
                <a:ea typeface="Cambria" panose="020405030504060302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700" dirty="0">
              <a:latin typeface="Times 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Times  New Roman"/>
                <a:ea typeface="Cambria" panose="02040503050406030204" pitchFamily="18" charset="0"/>
              </a:rPr>
              <a:t>Список задач: Отображение имени, крайнего срока, статуса.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700" dirty="0">
              <a:latin typeface="Times 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Times  New Roman"/>
                <a:ea typeface="Cambria" panose="02040503050406030204" pitchFamily="18" charset="0"/>
              </a:rPr>
              <a:t>Кнопки: Добавить, Удалить, Изменить статус.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700" dirty="0">
              <a:latin typeface="Times  New Roman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700" dirty="0">
                <a:latin typeface="Times  New Roman"/>
                <a:ea typeface="Cambria" panose="02040503050406030204" pitchFamily="18" charset="0"/>
              </a:rPr>
              <a:t>Обобщение: Отображение количества задач по статусу.</a:t>
            </a:r>
            <a:endParaRPr lang="en-US" sz="1700" dirty="0">
              <a:latin typeface="Times  New Roman"/>
              <a:ea typeface="Cambria" panose="0204050305040603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979D4F-B8EA-5BBF-4275-CB2D93815D8F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4" r="5634"/>
          <a:stretch>
            <a:fillRect/>
          </a:stretch>
        </p:blipFill>
        <p:spPr bwMode="auto">
          <a:xfrm>
            <a:off x="5422912" y="1483660"/>
            <a:ext cx="1455145" cy="57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246A87-10BB-84A2-3844-666353B27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426" y="1443062"/>
            <a:ext cx="552527" cy="657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72EB46-B18D-8B09-129F-9CCFEE007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111" y="1443062"/>
            <a:ext cx="569154" cy="5906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1853C-4C85-02EC-B8CD-4187DEE32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556" y="2571750"/>
            <a:ext cx="543001" cy="1857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04A78D-5D57-8C8A-DD3E-7917C275B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121" y="2571750"/>
            <a:ext cx="733527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7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0B2CFDC-07A4-DC1A-127B-E2F60D05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54" y="1081914"/>
            <a:ext cx="3378215" cy="3162090"/>
          </a:xfrm>
          <a:prstGeom prst="rect">
            <a:avLst/>
          </a:prstGeom>
        </p:spPr>
      </p:pic>
      <p:pic>
        <p:nvPicPr>
          <p:cNvPr id="5" name="Рисунок 4" descr="Изображение выглядит как снимок экрана, текст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4B52681-1229-2045-038D-607E498E9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432" y="1048013"/>
            <a:ext cx="3258332" cy="32298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984747-6589-C961-DC02-A2DD2464E5ED}"/>
              </a:ext>
            </a:extLst>
          </p:cNvPr>
          <p:cNvSpPr txBox="1"/>
          <p:nvPr/>
        </p:nvSpPr>
        <p:spPr>
          <a:xfrm>
            <a:off x="5898232" y="712582"/>
            <a:ext cx="129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Dark mode</a:t>
            </a: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5787E0-179B-686C-1594-3F205AAF2568}"/>
              </a:ext>
            </a:extLst>
          </p:cNvPr>
          <p:cNvSpPr txBox="1"/>
          <p:nvPr/>
        </p:nvSpPr>
        <p:spPr>
          <a:xfrm>
            <a:off x="1840062" y="727596"/>
            <a:ext cx="188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White mode</a:t>
            </a:r>
            <a:endParaRPr lang="ru-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0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2AFF66D0-88D5-E53D-9EAE-5E245FF9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International Students and Scholars Rock</a:t>
            </a:r>
            <a:endParaRPr lang="en-US" dirty="0"/>
          </a:p>
        </p:txBody>
      </p:sp>
      <p:pic>
        <p:nvPicPr>
          <p:cNvPr id="21" name="Content Placeholder 2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A3EF72E-D574-BB5C-AB4F-0D399C014FA8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546770" y="976488"/>
            <a:ext cx="3030684" cy="3190523"/>
          </a:xfrm>
        </p:spPr>
      </p:pic>
      <p:pic>
        <p:nvPicPr>
          <p:cNvPr id="33" name="Picture 32" descr="A screenshot of a device&#10;&#10;AI-generated content may be incorrect.">
            <a:extLst>
              <a:ext uri="{FF2B5EF4-FFF2-40B4-BE49-F238E27FC236}">
                <a16:creationId xmlns:a16="http://schemas.microsoft.com/office/drawing/2014/main" id="{5B27105D-98A4-45B6-900A-B6004627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51" y="1101366"/>
            <a:ext cx="1090121" cy="1470383"/>
          </a:xfrm>
          <a:prstGeom prst="rect">
            <a:avLst/>
          </a:prstGeom>
        </p:spPr>
      </p:pic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C473BD-2B3A-8990-AF9F-1FCC2C759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337" y="1101366"/>
            <a:ext cx="2748138" cy="147038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F89805A-8E30-388F-3D00-B42455059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551" y="2931091"/>
            <a:ext cx="4160217" cy="116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26E73-AFB1-1638-6D39-7076D1084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073552-7034-5833-040F-003424FD5F7D}"/>
              </a:ext>
            </a:extLst>
          </p:cNvPr>
          <p:cNvSpPr txBox="1"/>
          <p:nvPr/>
        </p:nvSpPr>
        <p:spPr>
          <a:xfrm>
            <a:off x="3503641" y="754780"/>
            <a:ext cx="188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Statistics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566076E-6AA5-E0C4-D478-65917384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70" y="1354091"/>
            <a:ext cx="3617095" cy="2841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34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2971-B537-71B9-BD92-8BF3724A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34A33B2-9FF5-4B18-A249-AA4A29BC4555}"/>
              </a:ext>
            </a:extLst>
          </p:cNvPr>
          <p:cNvSpPr txBox="1"/>
          <p:nvPr/>
        </p:nvSpPr>
        <p:spPr>
          <a:xfrm>
            <a:off x="3465391" y="751277"/>
            <a:ext cx="2213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Categories &amp; Tags</a:t>
            </a:r>
            <a:endParaRPr lang="ru-RU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A3518-9290-6B08-871C-8E8B1DDB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748" y="1197391"/>
            <a:ext cx="1321351" cy="31792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0ADAC4-AC74-5776-8FC0-5F3CFBA5A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182" y="2988395"/>
            <a:ext cx="4345938" cy="13114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C30D3-2B8E-7F1A-B020-B59344A7F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182" y="1260376"/>
            <a:ext cx="4345938" cy="15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3584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8293</TotalTime>
  <Words>372</Words>
  <Application>Microsoft Office PowerPoint</Application>
  <PresentationFormat>On-screen Show (16:9)</PresentationFormat>
  <Paragraphs>73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Cambria</vt:lpstr>
      <vt:lpstr>Time   s New Roman</vt:lpstr>
      <vt:lpstr>Time  s New Roman</vt:lpstr>
      <vt:lpstr>Time s New Roman</vt:lpstr>
      <vt:lpstr>Time ss New Roman</vt:lpstr>
      <vt:lpstr>Times   New Roman</vt:lpstr>
      <vt:lpstr>Times  New Roman</vt:lpstr>
      <vt:lpstr>Cover</vt:lpstr>
      <vt:lpstr>1_Cover</vt:lpstr>
      <vt:lpstr>Final Project: Создание мобильного приложения</vt:lpstr>
      <vt:lpstr>PowerPoint Presentation</vt:lpstr>
      <vt:lpstr>1. 📌 Определение основных функций </vt:lpstr>
      <vt:lpstr>2. 🛠️ Используемые технологии </vt:lpstr>
      <vt:lpstr>3. 🧩 Дизайн интерфейса (UI)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Распределение задач</vt:lpstr>
      <vt:lpstr>PowerPoint Presentation</vt:lpstr>
      <vt:lpstr>PowerPoint Presentation</vt:lpstr>
      <vt:lpstr>PowerPoint Presentation</vt:lpstr>
      <vt:lpstr>PowerPoint Presentation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30. Mai Hoàng Quân</cp:lastModifiedBy>
  <cp:revision>56</cp:revision>
  <dcterms:created xsi:type="dcterms:W3CDTF">2014-06-27T12:30:22Z</dcterms:created>
  <dcterms:modified xsi:type="dcterms:W3CDTF">2025-06-25T07:48:32Z</dcterms:modified>
</cp:coreProperties>
</file>