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8"/>
  </p:notesMasterIdLst>
  <p:sldIdLst>
    <p:sldId id="256" r:id="rId2"/>
    <p:sldId id="257" r:id="rId3"/>
    <p:sldId id="319" r:id="rId4"/>
    <p:sldId id="318" r:id="rId5"/>
    <p:sldId id="258" r:id="rId6"/>
    <p:sldId id="266" r:id="rId7"/>
  </p:sldIdLst>
  <p:sldSz cx="9144000" cy="5143500" type="screen16x9"/>
  <p:notesSz cx="6858000" cy="9144000"/>
  <p:embeddedFontLst>
    <p:embeddedFont>
      <p:font typeface="Montserrat" panose="00000500000000000000" pitchFamily="2" charset="0"/>
      <p:regular r:id="rId9"/>
      <p:bold r:id="rId10"/>
      <p:italic r:id="rId11"/>
      <p:boldItalic r:id="rId12"/>
    </p:embeddedFont>
    <p:embeddedFont>
      <p:font typeface="Montserrat Medium" panose="00000600000000000000" pitchFamily="2" charset="0"/>
      <p:regular r:id="rId13"/>
      <p:bold r:id="rId14"/>
      <p:italic r:id="rId15"/>
      <p:boldItalic r:id="rId16"/>
    </p:embeddedFont>
    <p:embeddedFont>
      <p:font typeface="Rubik" panose="020B0604020202020204" charset="-79"/>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59AC02-2330-4D64-B55E-12112FFF7C80}">
  <a:tblStyle styleId="{B859AC02-2330-4D64-B55E-12112FFF7C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0" autoAdjust="0"/>
  </p:normalViewPr>
  <p:slideViewPr>
    <p:cSldViewPr snapToGrid="0">
      <p:cViewPr varScale="1">
        <p:scale>
          <a:sx n="109" d="100"/>
          <a:sy n="109" d="100"/>
        </p:scale>
        <p:origin x="84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8aa852056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8aa852056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8aa852056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8aa852056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53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8aa852056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8aa852056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71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8aa85205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8aa85205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50" y="1454391"/>
            <a:ext cx="6094200" cy="1653600"/>
          </a:xfrm>
          <a:prstGeom prst="rect">
            <a:avLst/>
          </a:prstGeom>
          <a:noFill/>
        </p:spPr>
        <p:txBody>
          <a:bodyPr spcFirstLastPara="1" wrap="square" lIns="91425" tIns="91425" rIns="91425" bIns="91425" anchor="t" anchorCtr="0">
            <a:noAutofit/>
          </a:bodyPr>
          <a:lstStyle>
            <a:lvl1pPr lvl="0">
              <a:spcBef>
                <a:spcPts val="0"/>
              </a:spcBef>
              <a:spcAft>
                <a:spcPts val="0"/>
              </a:spcAft>
              <a:buSzPts val="5200"/>
              <a:buNone/>
              <a:defRPr sz="5200" b="1">
                <a:solidFill>
                  <a:schemeClr val="lt1"/>
                </a:solidFill>
                <a:latin typeface="Rubik"/>
                <a:ea typeface="Rubik"/>
                <a:cs typeface="Rubik"/>
                <a:sym typeface="Rubi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44891"/>
            <a:ext cx="6094200" cy="346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51575" y="1394025"/>
            <a:ext cx="6869400" cy="23475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p:nvPr/>
        </p:nvSpPr>
        <p:spPr>
          <a:xfrm>
            <a:off x="544275" y="383075"/>
            <a:ext cx="8055300" cy="43773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rot="-5400000">
            <a:off x="-972925" y="2297650"/>
            <a:ext cx="405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58" name="Google Shape;58;p13"/>
          <p:cNvSpPr txBox="1">
            <a:spLocks noGrp="1"/>
          </p:cNvSpPr>
          <p:nvPr>
            <p:ph type="title" idx="2"/>
          </p:nvPr>
        </p:nvSpPr>
        <p:spPr>
          <a:xfrm>
            <a:off x="1860675" y="1345856"/>
            <a:ext cx="21171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59" name="Google Shape;59;p13"/>
          <p:cNvSpPr txBox="1">
            <a:spLocks noGrp="1"/>
          </p:cNvSpPr>
          <p:nvPr>
            <p:ph type="subTitle" idx="1"/>
          </p:nvPr>
        </p:nvSpPr>
        <p:spPr>
          <a:xfrm>
            <a:off x="1860675" y="1688840"/>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3977775" y="1345856"/>
            <a:ext cx="21171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61" name="Google Shape;61;p13"/>
          <p:cNvSpPr txBox="1">
            <a:spLocks noGrp="1"/>
          </p:cNvSpPr>
          <p:nvPr>
            <p:ph type="subTitle" idx="4"/>
          </p:nvPr>
        </p:nvSpPr>
        <p:spPr>
          <a:xfrm>
            <a:off x="3977775" y="1688915"/>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5"/>
          </p:nvPr>
        </p:nvSpPr>
        <p:spPr>
          <a:xfrm>
            <a:off x="6094875" y="1345856"/>
            <a:ext cx="18954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63" name="Google Shape;63;p13"/>
          <p:cNvSpPr txBox="1">
            <a:spLocks noGrp="1"/>
          </p:cNvSpPr>
          <p:nvPr>
            <p:ph type="subTitle" idx="6"/>
          </p:nvPr>
        </p:nvSpPr>
        <p:spPr>
          <a:xfrm>
            <a:off x="6094875" y="1688902"/>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7"/>
          </p:nvPr>
        </p:nvSpPr>
        <p:spPr>
          <a:xfrm>
            <a:off x="1860675" y="3065313"/>
            <a:ext cx="21171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65" name="Google Shape;65;p13"/>
          <p:cNvSpPr txBox="1">
            <a:spLocks noGrp="1"/>
          </p:cNvSpPr>
          <p:nvPr>
            <p:ph type="subTitle" idx="8"/>
          </p:nvPr>
        </p:nvSpPr>
        <p:spPr>
          <a:xfrm>
            <a:off x="1860675" y="3404329"/>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3977775" y="3069173"/>
            <a:ext cx="21171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67" name="Google Shape;67;p13"/>
          <p:cNvSpPr txBox="1">
            <a:spLocks noGrp="1"/>
          </p:cNvSpPr>
          <p:nvPr>
            <p:ph type="subTitle" idx="13"/>
          </p:nvPr>
        </p:nvSpPr>
        <p:spPr>
          <a:xfrm>
            <a:off x="3977775" y="3404404"/>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14"/>
          </p:nvPr>
        </p:nvSpPr>
        <p:spPr>
          <a:xfrm>
            <a:off x="6094875" y="3069173"/>
            <a:ext cx="1895400" cy="30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solidFill>
                  <a:schemeClr val="lt1"/>
                </a:solidFill>
              </a:defRPr>
            </a:lvl1pPr>
            <a:lvl2pPr lvl="1" rtl="0">
              <a:spcBef>
                <a:spcPts val="0"/>
              </a:spcBef>
              <a:spcAft>
                <a:spcPts val="0"/>
              </a:spcAft>
              <a:buClr>
                <a:schemeClr val="lt1"/>
              </a:buClr>
              <a:buSzPts val="1500"/>
              <a:buNone/>
              <a:defRPr sz="1500">
                <a:solidFill>
                  <a:schemeClr val="lt1"/>
                </a:solidFill>
              </a:defRPr>
            </a:lvl2pPr>
            <a:lvl3pPr lvl="2" rtl="0">
              <a:spcBef>
                <a:spcPts val="0"/>
              </a:spcBef>
              <a:spcAft>
                <a:spcPts val="0"/>
              </a:spcAft>
              <a:buClr>
                <a:schemeClr val="lt1"/>
              </a:buClr>
              <a:buSzPts val="1500"/>
              <a:buNone/>
              <a:defRPr sz="1500">
                <a:solidFill>
                  <a:schemeClr val="lt1"/>
                </a:solidFill>
              </a:defRPr>
            </a:lvl3pPr>
            <a:lvl4pPr lvl="3" rtl="0">
              <a:spcBef>
                <a:spcPts val="0"/>
              </a:spcBef>
              <a:spcAft>
                <a:spcPts val="0"/>
              </a:spcAft>
              <a:buClr>
                <a:schemeClr val="lt1"/>
              </a:buClr>
              <a:buSzPts val="1500"/>
              <a:buNone/>
              <a:defRPr sz="1500">
                <a:solidFill>
                  <a:schemeClr val="lt1"/>
                </a:solidFill>
              </a:defRPr>
            </a:lvl4pPr>
            <a:lvl5pPr lvl="4" rtl="0">
              <a:spcBef>
                <a:spcPts val="0"/>
              </a:spcBef>
              <a:spcAft>
                <a:spcPts val="0"/>
              </a:spcAft>
              <a:buClr>
                <a:schemeClr val="lt1"/>
              </a:buClr>
              <a:buSzPts val="1500"/>
              <a:buNone/>
              <a:defRPr sz="1500">
                <a:solidFill>
                  <a:schemeClr val="lt1"/>
                </a:solidFill>
              </a:defRPr>
            </a:lvl5pPr>
            <a:lvl6pPr lvl="5" rtl="0">
              <a:spcBef>
                <a:spcPts val="0"/>
              </a:spcBef>
              <a:spcAft>
                <a:spcPts val="0"/>
              </a:spcAft>
              <a:buClr>
                <a:schemeClr val="lt1"/>
              </a:buClr>
              <a:buSzPts val="1500"/>
              <a:buNone/>
              <a:defRPr sz="1500">
                <a:solidFill>
                  <a:schemeClr val="lt1"/>
                </a:solidFill>
              </a:defRPr>
            </a:lvl6pPr>
            <a:lvl7pPr lvl="6" rtl="0">
              <a:spcBef>
                <a:spcPts val="0"/>
              </a:spcBef>
              <a:spcAft>
                <a:spcPts val="0"/>
              </a:spcAft>
              <a:buClr>
                <a:schemeClr val="lt1"/>
              </a:buClr>
              <a:buSzPts val="1500"/>
              <a:buNone/>
              <a:defRPr sz="1500">
                <a:solidFill>
                  <a:schemeClr val="lt1"/>
                </a:solidFill>
              </a:defRPr>
            </a:lvl7pPr>
            <a:lvl8pPr lvl="7" rtl="0">
              <a:spcBef>
                <a:spcPts val="0"/>
              </a:spcBef>
              <a:spcAft>
                <a:spcPts val="0"/>
              </a:spcAft>
              <a:buClr>
                <a:schemeClr val="lt1"/>
              </a:buClr>
              <a:buSzPts val="1500"/>
              <a:buNone/>
              <a:defRPr sz="1500">
                <a:solidFill>
                  <a:schemeClr val="lt1"/>
                </a:solidFill>
              </a:defRPr>
            </a:lvl8pPr>
            <a:lvl9pPr lvl="8" rtl="0">
              <a:spcBef>
                <a:spcPts val="0"/>
              </a:spcBef>
              <a:spcAft>
                <a:spcPts val="0"/>
              </a:spcAft>
              <a:buClr>
                <a:schemeClr val="lt1"/>
              </a:buClr>
              <a:buSzPts val="1500"/>
              <a:buNone/>
              <a:defRPr sz="1500">
                <a:solidFill>
                  <a:schemeClr val="lt1"/>
                </a:solidFill>
              </a:defRPr>
            </a:lvl9pPr>
          </a:lstStyle>
          <a:p>
            <a:endParaRPr/>
          </a:p>
        </p:txBody>
      </p:sp>
      <p:sp>
        <p:nvSpPr>
          <p:cNvPr id="69" name="Google Shape;69;p13"/>
          <p:cNvSpPr txBox="1">
            <a:spLocks noGrp="1"/>
          </p:cNvSpPr>
          <p:nvPr>
            <p:ph type="subTitle" idx="15"/>
          </p:nvPr>
        </p:nvSpPr>
        <p:spPr>
          <a:xfrm>
            <a:off x="6094875" y="3404392"/>
            <a:ext cx="1895400" cy="68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16" hasCustomPrompt="1"/>
          </p:nvPr>
        </p:nvSpPr>
        <p:spPr>
          <a:xfrm>
            <a:off x="1860675" y="982723"/>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
        <p:nvSpPr>
          <p:cNvPr id="71" name="Google Shape;71;p13"/>
          <p:cNvSpPr txBox="1">
            <a:spLocks noGrp="1"/>
          </p:cNvSpPr>
          <p:nvPr>
            <p:ph type="title" idx="17" hasCustomPrompt="1"/>
          </p:nvPr>
        </p:nvSpPr>
        <p:spPr>
          <a:xfrm>
            <a:off x="3977775" y="982723"/>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
        <p:nvSpPr>
          <p:cNvPr id="72" name="Google Shape;72;p13"/>
          <p:cNvSpPr txBox="1">
            <a:spLocks noGrp="1"/>
          </p:cNvSpPr>
          <p:nvPr>
            <p:ph type="title" idx="18" hasCustomPrompt="1"/>
          </p:nvPr>
        </p:nvSpPr>
        <p:spPr>
          <a:xfrm>
            <a:off x="6094875" y="982723"/>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
        <p:nvSpPr>
          <p:cNvPr id="73" name="Google Shape;73;p13"/>
          <p:cNvSpPr txBox="1">
            <a:spLocks noGrp="1"/>
          </p:cNvSpPr>
          <p:nvPr>
            <p:ph type="title" idx="19" hasCustomPrompt="1"/>
          </p:nvPr>
        </p:nvSpPr>
        <p:spPr>
          <a:xfrm>
            <a:off x="1860675" y="2710801"/>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
        <p:nvSpPr>
          <p:cNvPr id="74" name="Google Shape;74;p13"/>
          <p:cNvSpPr txBox="1">
            <a:spLocks noGrp="1"/>
          </p:cNvSpPr>
          <p:nvPr>
            <p:ph type="title" idx="20" hasCustomPrompt="1"/>
          </p:nvPr>
        </p:nvSpPr>
        <p:spPr>
          <a:xfrm>
            <a:off x="3977775" y="2710801"/>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
        <p:nvSpPr>
          <p:cNvPr id="75" name="Google Shape;75;p13"/>
          <p:cNvSpPr txBox="1">
            <a:spLocks noGrp="1"/>
          </p:cNvSpPr>
          <p:nvPr>
            <p:ph type="title" idx="21" hasCustomPrompt="1"/>
          </p:nvPr>
        </p:nvSpPr>
        <p:spPr>
          <a:xfrm>
            <a:off x="6094875" y="2710801"/>
            <a:ext cx="6522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6">
    <p:bg>
      <p:bgPr>
        <a:blipFill>
          <a:blip r:embed="rId2">
            <a:alphaModFix/>
          </a:blip>
          <a:stretch>
            <a:fillRect/>
          </a:stretch>
        </a:blip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7">
    <p:bg>
      <p:bgPr>
        <a:blipFill>
          <a:blip r:embed="rId2">
            <a:alphaModFix/>
          </a:blip>
          <a:stretch>
            <a:fillRect/>
          </a:stretch>
        </a:blipFill>
        <a:effectLst/>
      </p:bgPr>
    </p:bg>
    <p:spTree>
      <p:nvGrpSpPr>
        <p:cNvPr id="1" name="Shape 3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8">
    <p:bg>
      <p:bgPr>
        <a:blipFill>
          <a:blip r:embed="rId2">
            <a:alphaModFix/>
          </a:blip>
          <a:stretch>
            <a:fillRect/>
          </a:stretch>
        </a:blipFill>
        <a:effectLst/>
      </p:bgPr>
    </p:bg>
    <p:spTree>
      <p:nvGrpSpPr>
        <p:cNvPr id="1" name="Shape 3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2">
    <p:bg>
      <p:bgPr>
        <a:solidFill>
          <a:schemeClr val="dk1"/>
        </a:solidFill>
        <a:effectLst/>
      </p:bgPr>
    </p:bg>
    <p:spTree>
      <p:nvGrpSpPr>
        <p:cNvPr id="1" name="Shape 363"/>
        <p:cNvGrpSpPr/>
        <p:nvPr/>
      </p:nvGrpSpPr>
      <p:grpSpPr>
        <a:xfrm>
          <a:off x="0" y="0"/>
          <a:ext cx="0" cy="0"/>
          <a:chOff x="0" y="0"/>
          <a:chExt cx="0" cy="0"/>
        </a:xfrm>
      </p:grpSpPr>
      <p:pic>
        <p:nvPicPr>
          <p:cNvPr id="364" name="Google Shape;364;p57"/>
          <p:cNvPicPr preferRelativeResize="0"/>
          <p:nvPr/>
        </p:nvPicPr>
        <p:blipFill rotWithShape="1">
          <a:blip r:embed="rId2">
            <a:alphaModFix/>
          </a:blip>
          <a:srcRect l="1221" r="1065"/>
          <a:stretch/>
        </p:blipFill>
        <p:spPr>
          <a:xfrm flipH="1">
            <a:off x="2" y="-95250"/>
            <a:ext cx="9143998" cy="52658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85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1pPr>
            <a:lvl2pPr lvl="1">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2pPr>
            <a:lvl3pPr lvl="2">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3pPr>
            <a:lvl4pPr lvl="3">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4pPr>
            <a:lvl5pPr lvl="4">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5pPr>
            <a:lvl6pPr lvl="5">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6pPr>
            <a:lvl7pPr lvl="6">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7pPr>
            <a:lvl8pPr lvl="7">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8pPr>
            <a:lvl9pPr lvl="8">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700" r:id="rId5"/>
    <p:sldLayoutId id="2147483701" r:id="rId6"/>
    <p:sldLayoutId id="2147483702" r:id="rId7"/>
    <p:sldLayoutId id="2147483703" r:id="rId8"/>
    <p:sldLayoutId id="214748370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2"/>
        <p:cNvGrpSpPr/>
        <p:nvPr/>
      </p:nvGrpSpPr>
      <p:grpSpPr>
        <a:xfrm>
          <a:off x="0" y="0"/>
          <a:ext cx="0" cy="0"/>
          <a:chOff x="0" y="0"/>
          <a:chExt cx="0" cy="0"/>
        </a:xfrm>
      </p:grpSpPr>
      <p:sp>
        <p:nvSpPr>
          <p:cNvPr id="373" name="Google Shape;373;p60"/>
          <p:cNvSpPr txBox="1">
            <a:spLocks noGrp="1"/>
          </p:cNvSpPr>
          <p:nvPr>
            <p:ph type="ctrTitle"/>
          </p:nvPr>
        </p:nvSpPr>
        <p:spPr>
          <a:xfrm>
            <a:off x="713250" y="1454391"/>
            <a:ext cx="6094200" cy="16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Gaussian Filter</a:t>
            </a:r>
            <a:endParaRPr dirty="0">
              <a:latin typeface="+mj-lt"/>
            </a:endParaRPr>
          </a:p>
        </p:txBody>
      </p:sp>
      <p:sp>
        <p:nvSpPr>
          <p:cNvPr id="374" name="Google Shape;374;p60"/>
          <p:cNvSpPr txBox="1">
            <a:spLocks noGrp="1"/>
          </p:cNvSpPr>
          <p:nvPr>
            <p:ph type="subTitle" idx="1"/>
          </p:nvPr>
        </p:nvSpPr>
        <p:spPr>
          <a:xfrm>
            <a:off x="713250" y="2455574"/>
            <a:ext cx="6094200" cy="9417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Nhóm</a:t>
            </a:r>
            <a:r>
              <a:rPr lang="en-US" dirty="0"/>
              <a:t> 20 : </a:t>
            </a:r>
            <a:br>
              <a:rPr lang="en-US" dirty="0"/>
            </a:br>
            <a:r>
              <a:rPr lang="en-US" dirty="0" err="1"/>
              <a:t>Nguyễn</a:t>
            </a:r>
            <a:r>
              <a:rPr lang="en-US" dirty="0"/>
              <a:t> Anh </a:t>
            </a:r>
            <a:r>
              <a:rPr lang="en-US" dirty="0" err="1"/>
              <a:t>Quân</a:t>
            </a:r>
            <a:r>
              <a:rPr lang="en-US" dirty="0"/>
              <a:t> – 2121050177</a:t>
            </a:r>
            <a:br>
              <a:rPr lang="en-US" dirty="0"/>
            </a:br>
            <a:r>
              <a:rPr lang="en-US" dirty="0"/>
              <a:t>Vũ </a:t>
            </a:r>
            <a:r>
              <a:rPr lang="en-US" dirty="0" err="1"/>
              <a:t>Đào</a:t>
            </a:r>
            <a:r>
              <a:rPr lang="en-US" dirty="0"/>
              <a:t> </a:t>
            </a:r>
            <a:r>
              <a:rPr lang="en-US" dirty="0" err="1"/>
              <a:t>Nhật</a:t>
            </a:r>
            <a:r>
              <a:rPr lang="en-US" dirty="0"/>
              <a:t> Quang - 2121050259</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 calcmode="lin" valueType="num">
                                      <p:cBhvr additive="base">
                                        <p:cTn id="7" dur="1000"/>
                                        <p:tgtEl>
                                          <p:spTgt spid="37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74"/>
                                        </p:tgtEl>
                                        <p:attrNameLst>
                                          <p:attrName>style.visibility</p:attrName>
                                        </p:attrNameLst>
                                      </p:cBhvr>
                                      <p:to>
                                        <p:strVal val="visible"/>
                                      </p:to>
                                    </p:set>
                                    <p:animEffect transition="in" filter="fade">
                                      <p:cBhvr>
                                        <p:cTn id="10"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8358F9-EEA3-23B0-211B-0B66C5C651EB}"/>
              </a:ext>
            </a:extLst>
          </p:cNvPr>
          <p:cNvSpPr>
            <a:spLocks noGrp="1"/>
          </p:cNvSpPr>
          <p:nvPr>
            <p:ph type="body" idx="1"/>
          </p:nvPr>
        </p:nvSpPr>
        <p:spPr>
          <a:xfrm>
            <a:off x="713225" y="1152475"/>
            <a:ext cx="4048689" cy="3416400"/>
          </a:xfrm>
        </p:spPr>
        <p:txBody>
          <a:bodyPr/>
          <a:lstStyle/>
          <a:p>
            <a:pPr marL="139700" indent="0" algn="l">
              <a:buNone/>
            </a:pPr>
            <a:r>
              <a:rPr lang="vi-VN" b="0" i="0" dirty="0">
                <a:solidFill>
                  <a:schemeClr val="bg1"/>
                </a:solidFill>
                <a:effectLst/>
                <a:latin typeface="Bai Jamjuree"/>
              </a:rPr>
              <a:t>Nguyên tắc chung của các phương pháp lọc là cho ma trận ảnh nhân với một ma trận lọc (Kernel). Ma trận lọc lọc (Kernel) còn có thể được gọi là cửa số chập (trong phép nhân chập), cửa sổ lọc, mặt nạ,…</a:t>
            </a:r>
            <a:endParaRPr lang="en-US" b="0" i="0" dirty="0">
              <a:solidFill>
                <a:schemeClr val="bg1"/>
              </a:solidFill>
              <a:effectLst/>
              <a:latin typeface="Bai Jamjuree"/>
            </a:endParaRPr>
          </a:p>
          <a:p>
            <a:pPr marL="139700" indent="0" algn="l">
              <a:buNone/>
            </a:pPr>
            <a:r>
              <a:rPr lang="vi-VN" b="0" i="0" dirty="0">
                <a:solidFill>
                  <a:schemeClr val="bg1"/>
                </a:solidFill>
                <a:effectLst/>
                <a:latin typeface="Bai Jamjuree"/>
              </a:rPr>
              <a:t>Việc nhân ảnh với ma trận lọc giống như việc trượt ma trận lọc theo hàng trên ảnh và nhân với từng vùng của ảnh, cộng các kết quả lại tạo thành kết quả của điểm ảnh trung tâm.</a:t>
            </a:r>
          </a:p>
          <a:p>
            <a:pPr marL="139700" indent="0">
              <a:buNone/>
            </a:pPr>
            <a:r>
              <a:rPr lang="vi-VN" b="0" i="0" dirty="0">
                <a:solidFill>
                  <a:schemeClr val="bg1"/>
                </a:solidFill>
                <a:effectLst/>
                <a:latin typeface="Bai Jamjuree"/>
              </a:rPr>
              <a:t>Với mỗi phép lọc ta có những ma trận lọc (Kernel) khác nhau, không có một quy định cụ thể nào cho việc xác định M. Kích thước ma trận M là một số lẻ. Ví dụ: 3x3, 5x5.</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D4C77B2-7E1D-7DD9-EC7C-B9EE5EAF3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426" y="1152475"/>
            <a:ext cx="2324100" cy="246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Gauss</a:t>
            </a: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8358F9-EEA3-23B0-211B-0B66C5C651EB}"/>
              </a:ext>
            </a:extLst>
          </p:cNvPr>
          <p:cNvSpPr>
            <a:spLocks noGrp="1"/>
          </p:cNvSpPr>
          <p:nvPr>
            <p:ph type="body" idx="1"/>
          </p:nvPr>
        </p:nvSpPr>
        <p:spPr>
          <a:xfrm>
            <a:off x="713225" y="1152475"/>
            <a:ext cx="4048689" cy="3416400"/>
          </a:xfrm>
        </p:spPr>
        <p:txBody>
          <a:bodyPr/>
          <a:lstStyle/>
          <a:p>
            <a:pPr marL="139700" indent="0">
              <a:buNone/>
            </a:pPr>
            <a:r>
              <a:rPr lang="vi-VN" b="1" dirty="0">
                <a:solidFill>
                  <a:schemeClr val="bg1"/>
                </a:solidFill>
                <a:latin typeface="+mn-lt"/>
              </a:rPr>
              <a:t>Làm mờ và làm nổi bật ảnh</a:t>
            </a:r>
          </a:p>
          <a:p>
            <a:pPr marL="139700" indent="0">
              <a:buNone/>
            </a:pPr>
            <a:r>
              <a:rPr lang="vi-VN" dirty="0">
                <a:solidFill>
                  <a:schemeClr val="bg1"/>
                </a:solidFill>
                <a:latin typeface="+mn-lt"/>
              </a:rPr>
              <a:t>Lọc Gauss được sử dụng trong các ứng dụng như chụp ảnh nghệ thuật, làm mờ nền, và làm nổi bật đối tượng trong ảnh.</a:t>
            </a:r>
            <a:endParaRPr lang="en-US" dirty="0">
              <a:solidFill>
                <a:schemeClr val="bg1"/>
              </a:solidFill>
              <a:latin typeface="+mn-lt"/>
            </a:endParaRPr>
          </a:p>
          <a:p>
            <a:pPr marL="139700" indent="0">
              <a:buNone/>
            </a:pPr>
            <a:endParaRPr lang="en-US" dirty="0">
              <a:solidFill>
                <a:schemeClr val="bg1"/>
              </a:solidFill>
              <a:latin typeface="+mn-lt"/>
            </a:endParaRPr>
          </a:p>
          <a:p>
            <a:pPr marL="139700" indent="0">
              <a:buNone/>
            </a:pPr>
            <a:r>
              <a:rPr lang="vi-VN" b="1" dirty="0">
                <a:solidFill>
                  <a:schemeClr val="bg1"/>
                </a:solidFill>
                <a:latin typeface="+mn-lt"/>
              </a:rPr>
              <a:t>Giảm nhiễu</a:t>
            </a:r>
          </a:p>
          <a:p>
            <a:pPr marL="139700" indent="0">
              <a:buNone/>
            </a:pPr>
            <a:r>
              <a:rPr lang="vi-VN" dirty="0">
                <a:solidFill>
                  <a:schemeClr val="bg1"/>
                </a:solidFill>
                <a:latin typeface="+mn-lt"/>
              </a:rPr>
              <a:t>Với khả năng giảm nhiễu hiệu quả, lọc Gauss được áp dụng trong công nghệ xử lý ảnh y tế và công nghệ xử lý hình ảnh.</a:t>
            </a:r>
          </a:p>
          <a:p>
            <a:pPr marL="139700" indent="0">
              <a:buNone/>
            </a:pPr>
            <a:r>
              <a:rPr lang="en-US" b="1" dirty="0" err="1">
                <a:solidFill>
                  <a:schemeClr val="bg1"/>
                </a:solidFill>
                <a:latin typeface="+mn-lt"/>
              </a:rPr>
              <a:t>Phân</a:t>
            </a:r>
            <a:r>
              <a:rPr lang="en-US" b="1" dirty="0">
                <a:solidFill>
                  <a:schemeClr val="bg1"/>
                </a:solidFill>
                <a:latin typeface="+mn-lt"/>
              </a:rPr>
              <a:t> </a:t>
            </a:r>
            <a:r>
              <a:rPr lang="en-US" b="1" dirty="0" err="1">
                <a:solidFill>
                  <a:schemeClr val="bg1"/>
                </a:solidFill>
                <a:latin typeface="+mn-lt"/>
              </a:rPr>
              <a:t>tích</a:t>
            </a:r>
            <a:r>
              <a:rPr lang="en-US" b="1" dirty="0">
                <a:solidFill>
                  <a:schemeClr val="bg1"/>
                </a:solidFill>
                <a:latin typeface="+mn-lt"/>
              </a:rPr>
              <a:t> </a:t>
            </a:r>
            <a:r>
              <a:rPr lang="en-US" b="1" dirty="0" err="1">
                <a:solidFill>
                  <a:schemeClr val="bg1"/>
                </a:solidFill>
                <a:latin typeface="+mn-lt"/>
              </a:rPr>
              <a:t>hình</a:t>
            </a:r>
            <a:r>
              <a:rPr lang="en-US" b="1" dirty="0">
                <a:solidFill>
                  <a:schemeClr val="bg1"/>
                </a:solidFill>
                <a:latin typeface="+mn-lt"/>
              </a:rPr>
              <a:t> </a:t>
            </a:r>
            <a:r>
              <a:rPr lang="en-US" b="1" dirty="0" err="1">
                <a:solidFill>
                  <a:schemeClr val="bg1"/>
                </a:solidFill>
                <a:latin typeface="+mn-lt"/>
              </a:rPr>
              <a:t>ảnh</a:t>
            </a:r>
            <a:endParaRPr lang="en-US" b="1" dirty="0">
              <a:solidFill>
                <a:schemeClr val="bg1"/>
              </a:solidFill>
              <a:latin typeface="+mn-lt"/>
            </a:endParaRPr>
          </a:p>
          <a:p>
            <a:pPr marL="139700" indent="0">
              <a:buNone/>
            </a:pPr>
            <a:endParaRPr lang="en-US" b="1" dirty="0">
              <a:solidFill>
                <a:schemeClr val="bg1"/>
              </a:solidFill>
              <a:latin typeface="+mn-lt"/>
            </a:endParaRPr>
          </a:p>
          <a:p>
            <a:pPr marL="139700" indent="0">
              <a:buNone/>
            </a:pPr>
            <a:r>
              <a:rPr lang="en-US" dirty="0" err="1">
                <a:solidFill>
                  <a:schemeClr val="bg1"/>
                </a:solidFill>
                <a:latin typeface="+mn-lt"/>
              </a:rPr>
              <a:t>Lọc</a:t>
            </a:r>
            <a:r>
              <a:rPr lang="en-US" dirty="0">
                <a:solidFill>
                  <a:schemeClr val="bg1"/>
                </a:solidFill>
                <a:latin typeface="+mn-lt"/>
              </a:rPr>
              <a:t> Gauss </a:t>
            </a:r>
            <a:r>
              <a:rPr lang="en-US" dirty="0" err="1">
                <a:solidFill>
                  <a:schemeClr val="bg1"/>
                </a:solidFill>
                <a:latin typeface="+mn-lt"/>
              </a:rPr>
              <a:t>là</a:t>
            </a:r>
            <a:r>
              <a:rPr lang="en-US" dirty="0">
                <a:solidFill>
                  <a:schemeClr val="bg1"/>
                </a:solidFill>
                <a:latin typeface="+mn-lt"/>
              </a:rPr>
              <a:t> </a:t>
            </a:r>
            <a:r>
              <a:rPr lang="en-US" dirty="0" err="1">
                <a:solidFill>
                  <a:schemeClr val="bg1"/>
                </a:solidFill>
                <a:latin typeface="+mn-lt"/>
              </a:rPr>
              <a:t>một</a:t>
            </a:r>
            <a:r>
              <a:rPr lang="en-US" dirty="0">
                <a:solidFill>
                  <a:schemeClr val="bg1"/>
                </a:solidFill>
                <a:latin typeface="+mn-lt"/>
              </a:rPr>
              <a:t> </a:t>
            </a:r>
            <a:r>
              <a:rPr lang="en-US" dirty="0" err="1">
                <a:solidFill>
                  <a:schemeClr val="bg1"/>
                </a:solidFill>
                <a:latin typeface="+mn-lt"/>
              </a:rPr>
              <a:t>công</a:t>
            </a:r>
            <a:r>
              <a:rPr lang="en-US" dirty="0">
                <a:solidFill>
                  <a:schemeClr val="bg1"/>
                </a:solidFill>
                <a:latin typeface="+mn-lt"/>
              </a:rPr>
              <a:t> </a:t>
            </a:r>
            <a:r>
              <a:rPr lang="en-US" dirty="0" err="1">
                <a:solidFill>
                  <a:schemeClr val="bg1"/>
                </a:solidFill>
                <a:latin typeface="+mn-lt"/>
              </a:rPr>
              <a:t>cụ</a:t>
            </a:r>
            <a:r>
              <a:rPr lang="en-US" dirty="0">
                <a:solidFill>
                  <a:schemeClr val="bg1"/>
                </a:solidFill>
                <a:latin typeface="+mn-lt"/>
              </a:rPr>
              <a:t> </a:t>
            </a:r>
            <a:r>
              <a:rPr lang="en-US" dirty="0" err="1">
                <a:solidFill>
                  <a:schemeClr val="bg1"/>
                </a:solidFill>
                <a:latin typeface="+mn-lt"/>
              </a:rPr>
              <a:t>quan</a:t>
            </a:r>
            <a:r>
              <a:rPr lang="en-US" dirty="0">
                <a:solidFill>
                  <a:schemeClr val="bg1"/>
                </a:solidFill>
                <a:latin typeface="+mn-lt"/>
              </a:rPr>
              <a:t> </a:t>
            </a:r>
            <a:r>
              <a:rPr lang="en-US" dirty="0" err="1">
                <a:solidFill>
                  <a:schemeClr val="bg1"/>
                </a:solidFill>
                <a:latin typeface="+mn-lt"/>
              </a:rPr>
              <a:t>trọng</a:t>
            </a:r>
            <a:r>
              <a:rPr lang="en-US" dirty="0">
                <a:solidFill>
                  <a:schemeClr val="bg1"/>
                </a:solidFill>
                <a:latin typeface="+mn-lt"/>
              </a:rPr>
              <a:t> </a:t>
            </a:r>
            <a:r>
              <a:rPr lang="en-US" dirty="0" err="1">
                <a:solidFill>
                  <a:schemeClr val="bg1"/>
                </a:solidFill>
                <a:latin typeface="+mn-lt"/>
              </a:rPr>
              <a:t>trong</a:t>
            </a:r>
            <a:r>
              <a:rPr lang="en-US" dirty="0">
                <a:solidFill>
                  <a:schemeClr val="bg1"/>
                </a:solidFill>
                <a:latin typeface="+mn-lt"/>
              </a:rPr>
              <a:t> </a:t>
            </a:r>
            <a:r>
              <a:rPr lang="en-US" dirty="0" err="1">
                <a:solidFill>
                  <a:schemeClr val="bg1"/>
                </a:solidFill>
                <a:latin typeface="+mn-lt"/>
              </a:rPr>
              <a:t>phân</a:t>
            </a:r>
            <a:r>
              <a:rPr lang="en-US" dirty="0">
                <a:solidFill>
                  <a:schemeClr val="bg1"/>
                </a:solidFill>
                <a:latin typeface="+mn-lt"/>
              </a:rPr>
              <a:t> </a:t>
            </a:r>
            <a:r>
              <a:rPr lang="en-US" dirty="0" err="1">
                <a:solidFill>
                  <a:schemeClr val="bg1"/>
                </a:solidFill>
                <a:latin typeface="+mn-lt"/>
              </a:rPr>
              <a:t>tích</a:t>
            </a:r>
            <a:r>
              <a:rPr lang="en-US" dirty="0">
                <a:solidFill>
                  <a:schemeClr val="bg1"/>
                </a:solidFill>
                <a:latin typeface="+mn-lt"/>
              </a:rPr>
              <a:t> </a:t>
            </a:r>
            <a:r>
              <a:rPr lang="en-US" dirty="0" err="1">
                <a:solidFill>
                  <a:schemeClr val="bg1"/>
                </a:solidFill>
                <a:latin typeface="+mn-lt"/>
              </a:rPr>
              <a:t>hình</a:t>
            </a:r>
            <a:r>
              <a:rPr lang="en-US" dirty="0">
                <a:solidFill>
                  <a:schemeClr val="bg1"/>
                </a:solidFill>
                <a:latin typeface="+mn-lt"/>
              </a:rPr>
              <a:t> </a:t>
            </a:r>
            <a:r>
              <a:rPr lang="en-US" dirty="0" err="1">
                <a:solidFill>
                  <a:schemeClr val="bg1"/>
                </a:solidFill>
                <a:latin typeface="+mn-lt"/>
              </a:rPr>
              <a:t>ảnh</a:t>
            </a:r>
            <a:r>
              <a:rPr lang="en-US" dirty="0">
                <a:solidFill>
                  <a:schemeClr val="bg1"/>
                </a:solidFill>
                <a:latin typeface="+mn-lt"/>
              </a:rPr>
              <a:t>, </a:t>
            </a:r>
            <a:r>
              <a:rPr lang="en-US" dirty="0" err="1">
                <a:solidFill>
                  <a:schemeClr val="bg1"/>
                </a:solidFill>
                <a:latin typeface="+mn-lt"/>
              </a:rPr>
              <a:t>giúp</a:t>
            </a:r>
            <a:r>
              <a:rPr lang="en-US" dirty="0">
                <a:solidFill>
                  <a:schemeClr val="bg1"/>
                </a:solidFill>
                <a:latin typeface="+mn-lt"/>
              </a:rPr>
              <a:t> </a:t>
            </a:r>
            <a:r>
              <a:rPr lang="en-US" dirty="0" err="1">
                <a:solidFill>
                  <a:schemeClr val="bg1"/>
                </a:solidFill>
                <a:latin typeface="+mn-lt"/>
              </a:rPr>
              <a:t>tìm</a:t>
            </a:r>
            <a:r>
              <a:rPr lang="en-US" dirty="0">
                <a:solidFill>
                  <a:schemeClr val="bg1"/>
                </a:solidFill>
                <a:latin typeface="+mn-lt"/>
              </a:rPr>
              <a:t> </a:t>
            </a:r>
            <a:r>
              <a:rPr lang="en-US" dirty="0" err="1">
                <a:solidFill>
                  <a:schemeClr val="bg1"/>
                </a:solidFill>
                <a:latin typeface="+mn-lt"/>
              </a:rPr>
              <a:t>điểm</a:t>
            </a:r>
            <a:r>
              <a:rPr lang="en-US" dirty="0">
                <a:solidFill>
                  <a:schemeClr val="bg1"/>
                </a:solidFill>
                <a:latin typeface="+mn-lt"/>
              </a:rPr>
              <a:t> </a:t>
            </a:r>
            <a:r>
              <a:rPr lang="en-US" dirty="0" err="1">
                <a:solidFill>
                  <a:schemeClr val="bg1"/>
                </a:solidFill>
                <a:latin typeface="+mn-lt"/>
              </a:rPr>
              <a:t>nổi</a:t>
            </a:r>
            <a:r>
              <a:rPr lang="en-US" dirty="0">
                <a:solidFill>
                  <a:schemeClr val="bg1"/>
                </a:solidFill>
                <a:latin typeface="+mn-lt"/>
              </a:rPr>
              <a:t> </a:t>
            </a:r>
            <a:r>
              <a:rPr lang="en-US" dirty="0" err="1">
                <a:solidFill>
                  <a:schemeClr val="bg1"/>
                </a:solidFill>
                <a:latin typeface="+mn-lt"/>
              </a:rPr>
              <a:t>bật</a:t>
            </a:r>
            <a:r>
              <a:rPr lang="en-US" dirty="0">
                <a:solidFill>
                  <a:schemeClr val="bg1"/>
                </a:solidFill>
                <a:latin typeface="+mn-lt"/>
              </a:rPr>
              <a:t> </a:t>
            </a:r>
            <a:r>
              <a:rPr lang="en-US" dirty="0" err="1">
                <a:solidFill>
                  <a:schemeClr val="bg1"/>
                </a:solidFill>
                <a:latin typeface="+mn-lt"/>
              </a:rPr>
              <a:t>trong</a:t>
            </a:r>
            <a:r>
              <a:rPr lang="en-US" dirty="0">
                <a:solidFill>
                  <a:schemeClr val="bg1"/>
                </a:solidFill>
                <a:latin typeface="+mn-lt"/>
              </a:rPr>
              <a:t> </a:t>
            </a:r>
            <a:r>
              <a:rPr lang="en-US" dirty="0" err="1">
                <a:solidFill>
                  <a:schemeClr val="bg1"/>
                </a:solidFill>
                <a:latin typeface="+mn-lt"/>
              </a:rPr>
              <a:t>ảnh</a:t>
            </a:r>
            <a:r>
              <a:rPr lang="en-US" dirty="0">
                <a:solidFill>
                  <a:schemeClr val="bg1"/>
                </a:solidFill>
                <a:latin typeface="+mn-lt"/>
              </a:rPr>
              <a:t>.</a:t>
            </a:r>
          </a:p>
          <a:p>
            <a:pPr marL="139700" indent="0">
              <a:buNone/>
            </a:pPr>
            <a:endParaRPr lang="vi-VN" dirty="0">
              <a:solidFill>
                <a:schemeClr val="bg1"/>
              </a:solidFill>
              <a:latin typeface="+mn-lt"/>
            </a:endParaRPr>
          </a:p>
        </p:txBody>
      </p:sp>
      <p:sp>
        <p:nvSpPr>
          <p:cNvPr id="6" name="Google Shape;786;p88">
            <a:extLst>
              <a:ext uri="{FF2B5EF4-FFF2-40B4-BE49-F238E27FC236}">
                <a16:creationId xmlns:a16="http://schemas.microsoft.com/office/drawing/2014/main" id="{97604410-04A4-A565-2AEC-8C9D2B1396FC}"/>
              </a:ext>
            </a:extLst>
          </p:cNvPr>
          <p:cNvSpPr/>
          <p:nvPr/>
        </p:nvSpPr>
        <p:spPr>
          <a:xfrm>
            <a:off x="5710092" y="765302"/>
            <a:ext cx="1526071" cy="3043073"/>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7" name="Google Shape;787;p88">
            <a:extLst>
              <a:ext uri="{FF2B5EF4-FFF2-40B4-BE49-F238E27FC236}">
                <a16:creationId xmlns:a16="http://schemas.microsoft.com/office/drawing/2014/main" id="{11373735-B27C-9267-BDC5-4210A6ED1F6A}"/>
              </a:ext>
            </a:extLst>
          </p:cNvPr>
          <p:cNvPicPr preferRelativeResize="0"/>
          <p:nvPr/>
        </p:nvPicPr>
        <p:blipFill rotWithShape="1">
          <a:blip r:embed="rId4">
            <a:alphaModFix/>
          </a:blip>
          <a:srcRect l="60402" t="3840" r="10511" b="3849"/>
          <a:stretch/>
        </p:blipFill>
        <p:spPr>
          <a:xfrm>
            <a:off x="5762251" y="1017725"/>
            <a:ext cx="1421750" cy="2538229"/>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152893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Gaussian</a:t>
            </a: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8358F9-EEA3-23B0-211B-0B66C5C651EB}"/>
              </a:ext>
            </a:extLst>
          </p:cNvPr>
          <p:cNvSpPr>
            <a:spLocks noGrp="1"/>
          </p:cNvSpPr>
          <p:nvPr>
            <p:ph type="body" idx="1"/>
          </p:nvPr>
        </p:nvSpPr>
        <p:spPr>
          <a:xfrm>
            <a:off x="713225" y="1152475"/>
            <a:ext cx="4048689" cy="3416400"/>
          </a:xfrm>
        </p:spPr>
        <p:txBody>
          <a:bodyPr/>
          <a:lstStyle/>
          <a:p>
            <a:pPr marL="139700" indent="0" algn="l">
              <a:buNone/>
            </a:pPr>
            <a:br>
              <a:rPr lang="vi-VN" dirty="0">
                <a:solidFill>
                  <a:schemeClr val="bg1"/>
                </a:solidFill>
                <a:latin typeface="+mj-lt"/>
              </a:rPr>
            </a:br>
            <a:r>
              <a:rPr lang="vi-VN" i="0" dirty="0">
                <a:solidFill>
                  <a:schemeClr val="bg1"/>
                </a:solidFill>
                <a:effectLst/>
                <a:latin typeface="+mj-lt"/>
              </a:rPr>
              <a:t>Bộ lọc Gaussian là một trong những bộ lọc thông dụng trong xử lý ảnh và xử lý tín hiệu. Nó được thiết kế để làm mịn hoặc làm giảm nhiễu trong ảnh bằng cách áp dụng trọng số theo hàm Gaussian. Bộ lọc Gaussian có thể được sử dụng để làm giảm nhiễu, làm mịn ảnh, hoặc thậm chí làm làm giảm độ nét của ảnh.</a:t>
            </a:r>
            <a:endParaRPr lang="en-US" i="0" dirty="0">
              <a:solidFill>
                <a:schemeClr val="bg1"/>
              </a:solidFill>
              <a:effectLst/>
              <a:latin typeface="+mj-lt"/>
            </a:endParaRPr>
          </a:p>
          <a:p>
            <a:pPr marL="139700" indent="0" algn="l">
              <a:buNone/>
            </a:pPr>
            <a:endParaRPr lang="en-US" dirty="0">
              <a:solidFill>
                <a:schemeClr val="bg1"/>
              </a:solidFill>
              <a:latin typeface="+mj-lt"/>
              <a:cs typeface="Times New Roman" panose="02020603050405020304" pitchFamily="18" charset="0"/>
            </a:endParaRPr>
          </a:p>
          <a:p>
            <a:pPr marL="139700" indent="0" algn="l">
              <a:buNone/>
            </a:pPr>
            <a:r>
              <a:rPr lang="en-US" i="0" dirty="0" err="1">
                <a:solidFill>
                  <a:schemeClr val="bg1"/>
                </a:solidFill>
                <a:effectLst/>
                <a:latin typeface="+mj-lt"/>
              </a:rPr>
              <a:t>Hàm</a:t>
            </a:r>
            <a:r>
              <a:rPr lang="en-US" i="0" dirty="0">
                <a:solidFill>
                  <a:schemeClr val="bg1"/>
                </a:solidFill>
                <a:effectLst/>
                <a:latin typeface="+mj-lt"/>
              </a:rPr>
              <a:t> Gaussian:</a:t>
            </a:r>
          </a:p>
          <a:p>
            <a:pPr marL="139700" indent="0" algn="l">
              <a:buNone/>
            </a:pPr>
            <a:r>
              <a:rPr lang="en-US" i="0" dirty="0">
                <a:solidFill>
                  <a:schemeClr val="bg1"/>
                </a:solidFill>
                <a:effectLst/>
                <a:latin typeface="+mj-lt"/>
              </a:rPr>
              <a:t>Trong </a:t>
            </a:r>
            <a:r>
              <a:rPr lang="en-US" i="0" dirty="0" err="1">
                <a:solidFill>
                  <a:schemeClr val="bg1"/>
                </a:solidFill>
                <a:effectLst/>
                <a:latin typeface="+mj-lt"/>
              </a:rPr>
              <a:t>đó</a:t>
            </a:r>
            <a:r>
              <a:rPr lang="en-US" i="0" dirty="0">
                <a:solidFill>
                  <a:schemeClr val="bg1"/>
                </a:solidFill>
                <a:effectLst/>
                <a:latin typeface="+mj-lt"/>
              </a:rPr>
              <a:t>, </a:t>
            </a:r>
            <a:r>
              <a:rPr lang="en-US" i="1" dirty="0">
                <a:solidFill>
                  <a:schemeClr val="bg1"/>
                </a:solidFill>
                <a:effectLst/>
                <a:latin typeface="+mj-lt"/>
              </a:rPr>
              <a:t>x</a:t>
            </a:r>
            <a:r>
              <a:rPr lang="en-US" i="0" dirty="0">
                <a:solidFill>
                  <a:schemeClr val="bg1"/>
                </a:solidFill>
                <a:effectLst/>
                <a:latin typeface="+mj-lt"/>
              </a:rPr>
              <a:t> </a:t>
            </a:r>
            <a:r>
              <a:rPr lang="en-US" i="0" dirty="0" err="1">
                <a:solidFill>
                  <a:schemeClr val="bg1"/>
                </a:solidFill>
                <a:effectLst/>
                <a:latin typeface="+mj-lt"/>
              </a:rPr>
              <a:t>và</a:t>
            </a:r>
            <a:r>
              <a:rPr lang="en-US" i="0" dirty="0">
                <a:solidFill>
                  <a:schemeClr val="bg1"/>
                </a:solidFill>
                <a:effectLst/>
                <a:latin typeface="+mj-lt"/>
              </a:rPr>
              <a:t> </a:t>
            </a:r>
            <a:r>
              <a:rPr lang="en-US" i="1" dirty="0">
                <a:solidFill>
                  <a:schemeClr val="bg1"/>
                </a:solidFill>
                <a:effectLst/>
                <a:latin typeface="+mj-lt"/>
              </a:rPr>
              <a:t>y</a:t>
            </a:r>
            <a:r>
              <a:rPr lang="en-US" i="0" dirty="0">
                <a:solidFill>
                  <a:schemeClr val="bg1"/>
                </a:solidFill>
                <a:effectLst/>
                <a:latin typeface="+mj-lt"/>
              </a:rPr>
              <a:t> </a:t>
            </a:r>
            <a:r>
              <a:rPr lang="en-US" i="0" dirty="0" err="1">
                <a:solidFill>
                  <a:schemeClr val="bg1"/>
                </a:solidFill>
                <a:effectLst/>
                <a:latin typeface="+mj-lt"/>
              </a:rPr>
              <a:t>là</a:t>
            </a:r>
            <a:r>
              <a:rPr lang="en-US" i="0" dirty="0">
                <a:solidFill>
                  <a:schemeClr val="bg1"/>
                </a:solidFill>
                <a:effectLst/>
                <a:latin typeface="+mj-lt"/>
              </a:rPr>
              <a:t> </a:t>
            </a:r>
            <a:r>
              <a:rPr lang="en-US" i="0" dirty="0" err="1">
                <a:solidFill>
                  <a:schemeClr val="bg1"/>
                </a:solidFill>
                <a:effectLst/>
                <a:latin typeface="+mj-lt"/>
              </a:rPr>
              <a:t>các</a:t>
            </a:r>
            <a:r>
              <a:rPr lang="en-US" i="0" dirty="0">
                <a:solidFill>
                  <a:schemeClr val="bg1"/>
                </a:solidFill>
                <a:effectLst/>
                <a:latin typeface="+mj-lt"/>
              </a:rPr>
              <a:t> </a:t>
            </a:r>
            <a:r>
              <a:rPr lang="en-US" i="0" dirty="0" err="1">
                <a:solidFill>
                  <a:schemeClr val="bg1"/>
                </a:solidFill>
                <a:effectLst/>
                <a:latin typeface="+mj-lt"/>
              </a:rPr>
              <a:t>tọa</a:t>
            </a:r>
            <a:r>
              <a:rPr lang="en-US" i="0" dirty="0">
                <a:solidFill>
                  <a:schemeClr val="bg1"/>
                </a:solidFill>
                <a:effectLst/>
                <a:latin typeface="+mj-lt"/>
              </a:rPr>
              <a:t> </a:t>
            </a:r>
            <a:r>
              <a:rPr lang="en-US" i="0" dirty="0" err="1">
                <a:solidFill>
                  <a:schemeClr val="bg1"/>
                </a:solidFill>
                <a:effectLst/>
                <a:latin typeface="+mj-lt"/>
              </a:rPr>
              <a:t>độ</a:t>
            </a:r>
            <a:r>
              <a:rPr lang="en-US" i="0" dirty="0">
                <a:solidFill>
                  <a:schemeClr val="bg1"/>
                </a:solidFill>
                <a:effectLst/>
                <a:latin typeface="+mj-lt"/>
              </a:rPr>
              <a:t> </a:t>
            </a:r>
            <a:r>
              <a:rPr lang="en-US" i="0" dirty="0" err="1">
                <a:solidFill>
                  <a:schemeClr val="bg1"/>
                </a:solidFill>
                <a:effectLst/>
                <a:latin typeface="+mj-lt"/>
              </a:rPr>
              <a:t>trong</a:t>
            </a:r>
            <a:r>
              <a:rPr lang="en-US" i="0" dirty="0">
                <a:solidFill>
                  <a:schemeClr val="bg1"/>
                </a:solidFill>
                <a:effectLst/>
                <a:latin typeface="+mj-lt"/>
              </a:rPr>
              <a:t> </a:t>
            </a:r>
            <a:r>
              <a:rPr lang="en-US" i="0" dirty="0" err="1">
                <a:solidFill>
                  <a:schemeClr val="bg1"/>
                </a:solidFill>
                <a:effectLst/>
                <a:latin typeface="+mj-lt"/>
              </a:rPr>
              <a:t>không</a:t>
            </a:r>
            <a:r>
              <a:rPr lang="en-US" i="0" dirty="0">
                <a:solidFill>
                  <a:schemeClr val="bg1"/>
                </a:solidFill>
                <a:effectLst/>
                <a:latin typeface="+mj-lt"/>
              </a:rPr>
              <a:t> </a:t>
            </a:r>
            <a:r>
              <a:rPr lang="en-US" i="0" dirty="0" err="1">
                <a:solidFill>
                  <a:schemeClr val="bg1"/>
                </a:solidFill>
                <a:effectLst/>
                <a:latin typeface="+mj-lt"/>
              </a:rPr>
              <a:t>gian</a:t>
            </a:r>
            <a:r>
              <a:rPr lang="en-US" i="0" dirty="0">
                <a:solidFill>
                  <a:schemeClr val="bg1"/>
                </a:solidFill>
                <a:effectLst/>
                <a:latin typeface="+mj-lt"/>
              </a:rPr>
              <a:t>, </a:t>
            </a:r>
            <a:r>
              <a:rPr lang="el-GR" i="1" dirty="0">
                <a:solidFill>
                  <a:schemeClr val="bg1"/>
                </a:solidFill>
                <a:effectLst/>
                <a:latin typeface="+mj-lt"/>
                <a:cs typeface="Times New Roman" panose="02020603050405020304" pitchFamily="18" charset="0"/>
              </a:rPr>
              <a:t>σ</a:t>
            </a:r>
            <a:r>
              <a:rPr lang="en-US" i="1" dirty="0">
                <a:solidFill>
                  <a:schemeClr val="bg1"/>
                </a:solidFill>
                <a:effectLst/>
                <a:latin typeface="+mj-lt"/>
                <a:cs typeface="Times New Roman" panose="02020603050405020304" pitchFamily="18" charset="0"/>
              </a:rPr>
              <a:t> </a:t>
            </a:r>
            <a:r>
              <a:rPr lang="en-US" i="0" dirty="0" err="1">
                <a:solidFill>
                  <a:schemeClr val="bg1"/>
                </a:solidFill>
                <a:effectLst/>
                <a:latin typeface="+mj-lt"/>
              </a:rPr>
              <a:t>là</a:t>
            </a:r>
            <a:r>
              <a:rPr lang="en-US" i="0" dirty="0">
                <a:solidFill>
                  <a:schemeClr val="bg1"/>
                </a:solidFill>
                <a:effectLst/>
                <a:latin typeface="+mj-lt"/>
              </a:rPr>
              <a:t> </a:t>
            </a:r>
            <a:r>
              <a:rPr lang="en-US" i="0" dirty="0" err="1">
                <a:solidFill>
                  <a:schemeClr val="bg1"/>
                </a:solidFill>
                <a:effectLst/>
                <a:latin typeface="+mj-lt"/>
              </a:rPr>
              <a:t>độ</a:t>
            </a:r>
            <a:r>
              <a:rPr lang="en-US" i="0" dirty="0">
                <a:solidFill>
                  <a:schemeClr val="bg1"/>
                </a:solidFill>
                <a:effectLst/>
                <a:latin typeface="+mj-lt"/>
              </a:rPr>
              <a:t> </a:t>
            </a:r>
            <a:r>
              <a:rPr lang="en-US" i="0" dirty="0" err="1">
                <a:solidFill>
                  <a:schemeClr val="bg1"/>
                </a:solidFill>
                <a:effectLst/>
                <a:latin typeface="+mj-lt"/>
              </a:rPr>
              <a:t>lệch</a:t>
            </a:r>
            <a:r>
              <a:rPr lang="en-US" i="0" dirty="0">
                <a:solidFill>
                  <a:schemeClr val="bg1"/>
                </a:solidFill>
                <a:effectLst/>
                <a:latin typeface="+mj-lt"/>
              </a:rPr>
              <a:t> </a:t>
            </a:r>
            <a:r>
              <a:rPr lang="en-US" i="0" dirty="0" err="1">
                <a:solidFill>
                  <a:schemeClr val="bg1"/>
                </a:solidFill>
                <a:effectLst/>
                <a:latin typeface="+mj-lt"/>
              </a:rPr>
              <a:t>chuẩn</a:t>
            </a:r>
            <a:r>
              <a:rPr lang="en-US" i="0" dirty="0">
                <a:solidFill>
                  <a:schemeClr val="bg1"/>
                </a:solidFill>
                <a:effectLst/>
                <a:latin typeface="+mj-lt"/>
              </a:rPr>
              <a:t> (standard deviation) </a:t>
            </a:r>
            <a:r>
              <a:rPr lang="en-US" i="0" dirty="0" err="1">
                <a:solidFill>
                  <a:schemeClr val="bg1"/>
                </a:solidFill>
                <a:effectLst/>
                <a:latin typeface="+mj-lt"/>
              </a:rPr>
              <a:t>của</a:t>
            </a:r>
            <a:r>
              <a:rPr lang="en-US" i="0" dirty="0">
                <a:solidFill>
                  <a:schemeClr val="bg1"/>
                </a:solidFill>
                <a:effectLst/>
                <a:latin typeface="+mj-lt"/>
              </a:rPr>
              <a:t> </a:t>
            </a:r>
            <a:r>
              <a:rPr lang="en-US" i="0" dirty="0" err="1">
                <a:solidFill>
                  <a:schemeClr val="bg1"/>
                </a:solidFill>
                <a:effectLst/>
                <a:latin typeface="+mj-lt"/>
              </a:rPr>
              <a:t>phân</a:t>
            </a:r>
            <a:r>
              <a:rPr lang="en-US" i="0" dirty="0">
                <a:solidFill>
                  <a:schemeClr val="bg1"/>
                </a:solidFill>
                <a:effectLst/>
                <a:latin typeface="+mj-lt"/>
              </a:rPr>
              <a:t> </a:t>
            </a:r>
            <a:r>
              <a:rPr lang="en-US" i="0" dirty="0" err="1">
                <a:solidFill>
                  <a:schemeClr val="bg1"/>
                </a:solidFill>
                <a:effectLst/>
                <a:latin typeface="+mj-lt"/>
              </a:rPr>
              <a:t>phối</a:t>
            </a:r>
            <a:r>
              <a:rPr lang="en-US" i="0" dirty="0">
                <a:solidFill>
                  <a:schemeClr val="bg1"/>
                </a:solidFill>
                <a:effectLst/>
                <a:latin typeface="+mj-lt"/>
              </a:rPr>
              <a:t> Gaussian</a:t>
            </a:r>
          </a:p>
          <a:p>
            <a:pPr marL="139700" indent="0" algn="l">
              <a:buNone/>
            </a:pPr>
            <a:endParaRPr lang="en-US" dirty="0">
              <a:solidFill>
                <a:schemeClr val="bg1"/>
              </a:solidFill>
              <a:latin typeface="+mj-lt"/>
              <a:cs typeface="Times New Roman" panose="02020603050405020304" pitchFamily="18" charset="0"/>
            </a:endParaRPr>
          </a:p>
          <a:p>
            <a:pPr marL="139700" indent="0" algn="l">
              <a:buNone/>
            </a:pPr>
            <a:r>
              <a:rPr lang="en-US" i="0" dirty="0" err="1">
                <a:solidFill>
                  <a:schemeClr val="bg1"/>
                </a:solidFill>
                <a:effectLst/>
                <a:latin typeface="+mj-lt"/>
              </a:rPr>
              <a:t>Áp</a:t>
            </a:r>
            <a:r>
              <a:rPr lang="en-US" i="0" dirty="0">
                <a:solidFill>
                  <a:schemeClr val="bg1"/>
                </a:solidFill>
                <a:effectLst/>
                <a:latin typeface="+mj-lt"/>
              </a:rPr>
              <a:t> </a:t>
            </a:r>
            <a:r>
              <a:rPr lang="en-US" i="0" dirty="0" err="1">
                <a:solidFill>
                  <a:schemeClr val="bg1"/>
                </a:solidFill>
                <a:effectLst/>
                <a:latin typeface="+mj-lt"/>
              </a:rPr>
              <a:t>dụng</a:t>
            </a:r>
            <a:r>
              <a:rPr lang="en-US" i="0" dirty="0">
                <a:solidFill>
                  <a:schemeClr val="bg1"/>
                </a:solidFill>
                <a:effectLst/>
                <a:latin typeface="+mj-lt"/>
              </a:rPr>
              <a:t> </a:t>
            </a:r>
            <a:r>
              <a:rPr lang="en-US" i="0" dirty="0" err="1">
                <a:solidFill>
                  <a:schemeClr val="bg1"/>
                </a:solidFill>
                <a:effectLst/>
                <a:latin typeface="+mj-lt"/>
              </a:rPr>
              <a:t>trọng</a:t>
            </a:r>
            <a:r>
              <a:rPr lang="en-US" i="0" dirty="0">
                <a:solidFill>
                  <a:schemeClr val="bg1"/>
                </a:solidFill>
                <a:effectLst/>
                <a:latin typeface="+mj-lt"/>
              </a:rPr>
              <a:t> </a:t>
            </a:r>
            <a:r>
              <a:rPr lang="en-US" i="0" dirty="0" err="1">
                <a:solidFill>
                  <a:schemeClr val="bg1"/>
                </a:solidFill>
                <a:effectLst/>
                <a:latin typeface="+mj-lt"/>
              </a:rPr>
              <a:t>số</a:t>
            </a:r>
            <a:r>
              <a:rPr lang="en-US" i="0" dirty="0">
                <a:solidFill>
                  <a:schemeClr val="bg1"/>
                </a:solidFill>
                <a:effectLst/>
                <a:latin typeface="+mj-lt"/>
              </a:rPr>
              <a:t>: </a:t>
            </a:r>
            <a:r>
              <a:rPr lang="en-US" i="0" dirty="0" err="1">
                <a:solidFill>
                  <a:schemeClr val="bg1"/>
                </a:solidFill>
                <a:effectLst/>
                <a:latin typeface="+mj-lt"/>
              </a:rPr>
              <a:t>Bộ</a:t>
            </a:r>
            <a:r>
              <a:rPr lang="en-US" i="0" dirty="0">
                <a:solidFill>
                  <a:schemeClr val="bg1"/>
                </a:solidFill>
                <a:effectLst/>
                <a:latin typeface="+mj-lt"/>
              </a:rPr>
              <a:t> </a:t>
            </a:r>
            <a:r>
              <a:rPr lang="en-US" i="0" dirty="0" err="1">
                <a:solidFill>
                  <a:schemeClr val="bg1"/>
                </a:solidFill>
                <a:effectLst/>
                <a:latin typeface="+mj-lt"/>
              </a:rPr>
              <a:t>lọc</a:t>
            </a:r>
            <a:r>
              <a:rPr lang="en-US" i="0" dirty="0">
                <a:solidFill>
                  <a:schemeClr val="bg1"/>
                </a:solidFill>
                <a:effectLst/>
                <a:latin typeface="+mj-lt"/>
              </a:rPr>
              <a:t> Gaussian </a:t>
            </a:r>
            <a:r>
              <a:rPr lang="en-US" i="0" dirty="0" err="1">
                <a:solidFill>
                  <a:schemeClr val="bg1"/>
                </a:solidFill>
                <a:effectLst/>
                <a:latin typeface="+mj-lt"/>
              </a:rPr>
              <a:t>áp</a:t>
            </a:r>
            <a:r>
              <a:rPr lang="en-US" i="0" dirty="0">
                <a:solidFill>
                  <a:schemeClr val="bg1"/>
                </a:solidFill>
                <a:effectLst/>
                <a:latin typeface="+mj-lt"/>
              </a:rPr>
              <a:t> </a:t>
            </a:r>
            <a:r>
              <a:rPr lang="en-US" i="0" dirty="0" err="1">
                <a:solidFill>
                  <a:schemeClr val="bg1"/>
                </a:solidFill>
                <a:effectLst/>
                <a:latin typeface="+mj-lt"/>
              </a:rPr>
              <a:t>dụng</a:t>
            </a:r>
            <a:r>
              <a:rPr lang="en-US" i="0" dirty="0">
                <a:solidFill>
                  <a:schemeClr val="bg1"/>
                </a:solidFill>
                <a:effectLst/>
                <a:latin typeface="+mj-lt"/>
              </a:rPr>
              <a:t> </a:t>
            </a:r>
            <a:r>
              <a:rPr lang="en-US" i="0" dirty="0" err="1">
                <a:solidFill>
                  <a:schemeClr val="bg1"/>
                </a:solidFill>
                <a:effectLst/>
                <a:latin typeface="+mj-lt"/>
              </a:rPr>
              <a:t>trọng</a:t>
            </a:r>
            <a:r>
              <a:rPr lang="en-US" i="0" dirty="0">
                <a:solidFill>
                  <a:schemeClr val="bg1"/>
                </a:solidFill>
                <a:effectLst/>
                <a:latin typeface="+mj-lt"/>
              </a:rPr>
              <a:t> </a:t>
            </a:r>
            <a:r>
              <a:rPr lang="en-US" i="0" dirty="0" err="1">
                <a:solidFill>
                  <a:schemeClr val="bg1"/>
                </a:solidFill>
                <a:effectLst/>
                <a:latin typeface="+mj-lt"/>
              </a:rPr>
              <a:t>số</a:t>
            </a:r>
            <a:r>
              <a:rPr lang="en-US" i="0" dirty="0">
                <a:solidFill>
                  <a:schemeClr val="bg1"/>
                </a:solidFill>
                <a:effectLst/>
                <a:latin typeface="+mj-lt"/>
              </a:rPr>
              <a:t> Gaussian </a:t>
            </a:r>
            <a:r>
              <a:rPr lang="en-US" i="0" dirty="0" err="1">
                <a:solidFill>
                  <a:schemeClr val="bg1"/>
                </a:solidFill>
                <a:effectLst/>
                <a:latin typeface="+mj-lt"/>
              </a:rPr>
              <a:t>cho</a:t>
            </a:r>
            <a:r>
              <a:rPr lang="en-US" i="0" dirty="0">
                <a:solidFill>
                  <a:schemeClr val="bg1"/>
                </a:solidFill>
                <a:effectLst/>
                <a:latin typeface="+mj-lt"/>
              </a:rPr>
              <a:t> </a:t>
            </a:r>
            <a:r>
              <a:rPr lang="en-US" i="0" dirty="0" err="1">
                <a:solidFill>
                  <a:schemeClr val="bg1"/>
                </a:solidFill>
                <a:effectLst/>
                <a:latin typeface="+mj-lt"/>
              </a:rPr>
              <a:t>từng</a:t>
            </a:r>
            <a:r>
              <a:rPr lang="en-US" i="0" dirty="0">
                <a:solidFill>
                  <a:schemeClr val="bg1"/>
                </a:solidFill>
                <a:effectLst/>
                <a:latin typeface="+mj-lt"/>
              </a:rPr>
              <a:t> pixel </a:t>
            </a:r>
            <a:r>
              <a:rPr lang="en-US" i="0" dirty="0" err="1">
                <a:solidFill>
                  <a:schemeClr val="bg1"/>
                </a:solidFill>
                <a:effectLst/>
                <a:latin typeface="+mj-lt"/>
              </a:rPr>
              <a:t>trong</a:t>
            </a:r>
            <a:r>
              <a:rPr lang="en-US" i="0" dirty="0">
                <a:solidFill>
                  <a:schemeClr val="bg1"/>
                </a:solidFill>
                <a:effectLst/>
                <a:latin typeface="+mj-lt"/>
              </a:rPr>
              <a:t> </a:t>
            </a:r>
            <a:r>
              <a:rPr lang="en-US" i="0" dirty="0" err="1">
                <a:solidFill>
                  <a:schemeClr val="bg1"/>
                </a:solidFill>
                <a:effectLst/>
                <a:latin typeface="+mj-lt"/>
              </a:rPr>
              <a:t>ảnh</a:t>
            </a:r>
            <a:r>
              <a:rPr lang="en-US" i="0" dirty="0">
                <a:solidFill>
                  <a:schemeClr val="bg1"/>
                </a:solidFill>
                <a:effectLst/>
                <a:latin typeface="+mj-lt"/>
              </a:rPr>
              <a:t> </a:t>
            </a:r>
            <a:r>
              <a:rPr lang="en-US" i="0" dirty="0" err="1">
                <a:solidFill>
                  <a:schemeClr val="bg1"/>
                </a:solidFill>
                <a:effectLst/>
                <a:latin typeface="+mj-lt"/>
              </a:rPr>
              <a:t>hoặc</a:t>
            </a:r>
            <a:r>
              <a:rPr lang="en-US" i="0" dirty="0">
                <a:solidFill>
                  <a:schemeClr val="bg1"/>
                </a:solidFill>
                <a:effectLst/>
                <a:latin typeface="+mj-lt"/>
              </a:rPr>
              <a:t> </a:t>
            </a:r>
            <a:r>
              <a:rPr lang="en-US" i="0" dirty="0" err="1">
                <a:solidFill>
                  <a:schemeClr val="bg1"/>
                </a:solidFill>
                <a:effectLst/>
                <a:latin typeface="+mj-lt"/>
              </a:rPr>
              <a:t>tín</a:t>
            </a:r>
            <a:r>
              <a:rPr lang="en-US" i="0" dirty="0">
                <a:solidFill>
                  <a:schemeClr val="bg1"/>
                </a:solidFill>
                <a:effectLst/>
                <a:latin typeface="+mj-lt"/>
              </a:rPr>
              <a:t> </a:t>
            </a:r>
            <a:r>
              <a:rPr lang="en-US" i="0" dirty="0" err="1">
                <a:solidFill>
                  <a:schemeClr val="bg1"/>
                </a:solidFill>
                <a:effectLst/>
                <a:latin typeface="+mj-lt"/>
              </a:rPr>
              <a:t>hiệu</a:t>
            </a:r>
            <a:r>
              <a:rPr lang="en-US" i="0" dirty="0">
                <a:solidFill>
                  <a:schemeClr val="bg1"/>
                </a:solidFill>
                <a:effectLst/>
                <a:latin typeface="+mj-lt"/>
              </a:rPr>
              <a:t>. </a:t>
            </a:r>
            <a:r>
              <a:rPr lang="en-US" i="0" dirty="0" err="1">
                <a:solidFill>
                  <a:schemeClr val="bg1"/>
                </a:solidFill>
                <a:effectLst/>
                <a:latin typeface="+mj-lt"/>
              </a:rPr>
              <a:t>Trọng</a:t>
            </a:r>
            <a:r>
              <a:rPr lang="en-US" i="0" dirty="0">
                <a:solidFill>
                  <a:schemeClr val="bg1"/>
                </a:solidFill>
                <a:effectLst/>
                <a:latin typeface="+mj-lt"/>
              </a:rPr>
              <a:t> </a:t>
            </a:r>
            <a:r>
              <a:rPr lang="en-US" i="0" dirty="0" err="1">
                <a:solidFill>
                  <a:schemeClr val="bg1"/>
                </a:solidFill>
                <a:effectLst/>
                <a:latin typeface="+mj-lt"/>
              </a:rPr>
              <a:t>số</a:t>
            </a:r>
            <a:r>
              <a:rPr lang="en-US" i="0" dirty="0">
                <a:solidFill>
                  <a:schemeClr val="bg1"/>
                </a:solidFill>
                <a:effectLst/>
                <a:latin typeface="+mj-lt"/>
              </a:rPr>
              <a:t> </a:t>
            </a:r>
            <a:r>
              <a:rPr lang="en-US" i="0" dirty="0" err="1">
                <a:solidFill>
                  <a:schemeClr val="bg1"/>
                </a:solidFill>
                <a:effectLst/>
                <a:latin typeface="+mj-lt"/>
              </a:rPr>
              <a:t>này</a:t>
            </a:r>
            <a:r>
              <a:rPr lang="en-US" i="0" dirty="0">
                <a:solidFill>
                  <a:schemeClr val="bg1"/>
                </a:solidFill>
                <a:effectLst/>
                <a:latin typeface="+mj-lt"/>
              </a:rPr>
              <a:t> </a:t>
            </a:r>
            <a:r>
              <a:rPr lang="en-US" i="0" dirty="0" err="1">
                <a:solidFill>
                  <a:schemeClr val="bg1"/>
                </a:solidFill>
                <a:effectLst/>
                <a:latin typeface="+mj-lt"/>
              </a:rPr>
              <a:t>tăng</a:t>
            </a:r>
            <a:r>
              <a:rPr lang="en-US" i="0" dirty="0">
                <a:solidFill>
                  <a:schemeClr val="bg1"/>
                </a:solidFill>
                <a:effectLst/>
                <a:latin typeface="+mj-lt"/>
              </a:rPr>
              <a:t> </a:t>
            </a:r>
            <a:r>
              <a:rPr lang="en-US" i="0" dirty="0" err="1">
                <a:solidFill>
                  <a:schemeClr val="bg1"/>
                </a:solidFill>
                <a:effectLst/>
                <a:latin typeface="+mj-lt"/>
              </a:rPr>
              <a:t>giảm</a:t>
            </a:r>
            <a:r>
              <a:rPr lang="en-US" i="0" dirty="0">
                <a:solidFill>
                  <a:schemeClr val="bg1"/>
                </a:solidFill>
                <a:effectLst/>
                <a:latin typeface="+mj-lt"/>
              </a:rPr>
              <a:t> </a:t>
            </a:r>
            <a:r>
              <a:rPr lang="en-US" i="0" dirty="0" err="1">
                <a:solidFill>
                  <a:schemeClr val="bg1"/>
                </a:solidFill>
                <a:effectLst/>
                <a:latin typeface="+mj-lt"/>
              </a:rPr>
              <a:t>dựa</a:t>
            </a:r>
            <a:r>
              <a:rPr lang="en-US" i="0" dirty="0">
                <a:solidFill>
                  <a:schemeClr val="bg1"/>
                </a:solidFill>
                <a:effectLst/>
                <a:latin typeface="+mj-lt"/>
              </a:rPr>
              <a:t> </a:t>
            </a:r>
            <a:r>
              <a:rPr lang="en-US" i="0" dirty="0" err="1">
                <a:solidFill>
                  <a:schemeClr val="bg1"/>
                </a:solidFill>
                <a:effectLst/>
                <a:latin typeface="+mj-lt"/>
              </a:rPr>
              <a:t>trên</a:t>
            </a:r>
            <a:r>
              <a:rPr lang="en-US" i="0" dirty="0">
                <a:solidFill>
                  <a:schemeClr val="bg1"/>
                </a:solidFill>
                <a:effectLst/>
                <a:latin typeface="+mj-lt"/>
              </a:rPr>
              <a:t> </a:t>
            </a:r>
            <a:r>
              <a:rPr lang="en-US" i="0" dirty="0" err="1">
                <a:solidFill>
                  <a:schemeClr val="bg1"/>
                </a:solidFill>
                <a:effectLst/>
                <a:latin typeface="+mj-lt"/>
              </a:rPr>
              <a:t>khoảng</a:t>
            </a:r>
            <a:r>
              <a:rPr lang="en-US" i="0" dirty="0">
                <a:solidFill>
                  <a:schemeClr val="bg1"/>
                </a:solidFill>
                <a:effectLst/>
                <a:latin typeface="+mj-lt"/>
              </a:rPr>
              <a:t> </a:t>
            </a:r>
            <a:r>
              <a:rPr lang="en-US" i="0" dirty="0" err="1">
                <a:solidFill>
                  <a:schemeClr val="bg1"/>
                </a:solidFill>
                <a:effectLst/>
                <a:latin typeface="+mj-lt"/>
              </a:rPr>
              <a:t>cách</a:t>
            </a:r>
            <a:r>
              <a:rPr lang="en-US" i="0" dirty="0">
                <a:solidFill>
                  <a:schemeClr val="bg1"/>
                </a:solidFill>
                <a:effectLst/>
                <a:latin typeface="+mj-lt"/>
              </a:rPr>
              <a:t> </a:t>
            </a:r>
            <a:r>
              <a:rPr lang="en-US" i="0" dirty="0" err="1">
                <a:solidFill>
                  <a:schemeClr val="bg1"/>
                </a:solidFill>
                <a:effectLst/>
                <a:latin typeface="+mj-lt"/>
              </a:rPr>
              <a:t>từ</a:t>
            </a:r>
            <a:r>
              <a:rPr lang="en-US" i="0" dirty="0">
                <a:solidFill>
                  <a:schemeClr val="bg1"/>
                </a:solidFill>
                <a:effectLst/>
                <a:latin typeface="+mj-lt"/>
              </a:rPr>
              <a:t> pixel </a:t>
            </a:r>
            <a:r>
              <a:rPr lang="en-US" i="0" dirty="0" err="1">
                <a:solidFill>
                  <a:schemeClr val="bg1"/>
                </a:solidFill>
                <a:effectLst/>
                <a:latin typeface="+mj-lt"/>
              </a:rPr>
              <a:t>đó</a:t>
            </a:r>
            <a:r>
              <a:rPr lang="en-US" i="0" dirty="0">
                <a:solidFill>
                  <a:schemeClr val="bg1"/>
                </a:solidFill>
                <a:effectLst/>
                <a:latin typeface="+mj-lt"/>
              </a:rPr>
              <a:t> </a:t>
            </a:r>
            <a:r>
              <a:rPr lang="en-US" i="0" dirty="0" err="1">
                <a:solidFill>
                  <a:schemeClr val="bg1"/>
                </a:solidFill>
                <a:effectLst/>
                <a:latin typeface="+mj-lt"/>
              </a:rPr>
              <a:t>đến</a:t>
            </a:r>
            <a:r>
              <a:rPr lang="en-US" i="0" dirty="0">
                <a:solidFill>
                  <a:schemeClr val="bg1"/>
                </a:solidFill>
                <a:effectLst/>
                <a:latin typeface="+mj-lt"/>
              </a:rPr>
              <a:t> </a:t>
            </a:r>
            <a:r>
              <a:rPr lang="en-US" i="0" dirty="0" err="1">
                <a:solidFill>
                  <a:schemeClr val="bg1"/>
                </a:solidFill>
                <a:effectLst/>
                <a:latin typeface="+mj-lt"/>
              </a:rPr>
              <a:t>trung</a:t>
            </a:r>
            <a:r>
              <a:rPr lang="en-US" i="0" dirty="0">
                <a:solidFill>
                  <a:schemeClr val="bg1"/>
                </a:solidFill>
                <a:effectLst/>
                <a:latin typeface="+mj-lt"/>
              </a:rPr>
              <a:t> </a:t>
            </a:r>
            <a:r>
              <a:rPr lang="en-US" i="0" dirty="0" err="1">
                <a:solidFill>
                  <a:schemeClr val="bg1"/>
                </a:solidFill>
                <a:effectLst/>
                <a:latin typeface="+mj-lt"/>
              </a:rPr>
              <a:t>tâm</a:t>
            </a:r>
            <a:r>
              <a:rPr lang="en-US" i="0" dirty="0">
                <a:solidFill>
                  <a:schemeClr val="bg1"/>
                </a:solidFill>
                <a:effectLst/>
                <a:latin typeface="+mj-lt"/>
              </a:rPr>
              <a:t> </a:t>
            </a:r>
            <a:r>
              <a:rPr lang="en-US" i="0" dirty="0" err="1">
                <a:solidFill>
                  <a:schemeClr val="bg1"/>
                </a:solidFill>
                <a:effectLst/>
                <a:latin typeface="+mj-lt"/>
              </a:rPr>
              <a:t>của</a:t>
            </a:r>
            <a:r>
              <a:rPr lang="en-US" i="0" dirty="0">
                <a:solidFill>
                  <a:schemeClr val="bg1"/>
                </a:solidFill>
                <a:effectLst/>
                <a:latin typeface="+mj-lt"/>
              </a:rPr>
              <a:t> </a:t>
            </a:r>
            <a:r>
              <a:rPr lang="en-US" i="0" dirty="0" err="1">
                <a:solidFill>
                  <a:schemeClr val="bg1"/>
                </a:solidFill>
                <a:effectLst/>
                <a:latin typeface="+mj-lt"/>
              </a:rPr>
              <a:t>bộ</a:t>
            </a:r>
            <a:r>
              <a:rPr lang="en-US" i="0" dirty="0">
                <a:solidFill>
                  <a:schemeClr val="bg1"/>
                </a:solidFill>
                <a:effectLst/>
                <a:latin typeface="+mj-lt"/>
              </a:rPr>
              <a:t> </a:t>
            </a:r>
            <a:r>
              <a:rPr lang="en-US" i="0" dirty="0" err="1">
                <a:solidFill>
                  <a:schemeClr val="bg1"/>
                </a:solidFill>
                <a:effectLst/>
                <a:latin typeface="+mj-lt"/>
              </a:rPr>
              <a:t>lọc</a:t>
            </a:r>
            <a:r>
              <a:rPr lang="en-US" i="0" dirty="0">
                <a:solidFill>
                  <a:schemeClr val="bg1"/>
                </a:solidFill>
                <a:effectLst/>
                <a:latin typeface="+mj-lt"/>
              </a:rPr>
              <a:t>.</a:t>
            </a:r>
          </a:p>
          <a:p>
            <a:pPr marL="139700" indent="0" algn="l">
              <a:buNone/>
            </a:pPr>
            <a:endParaRPr lang="en-US" dirty="0">
              <a:solidFill>
                <a:schemeClr val="bg1"/>
              </a:solidFill>
              <a:latin typeface="+mj-lt"/>
              <a:cs typeface="Times New Roman" panose="02020603050405020304" pitchFamily="18" charset="0"/>
            </a:endParaRPr>
          </a:p>
          <a:p>
            <a:pPr marL="139700" indent="0" algn="l">
              <a:buNone/>
            </a:pPr>
            <a:r>
              <a:rPr lang="en-US" dirty="0" err="1">
                <a:solidFill>
                  <a:schemeClr val="bg1"/>
                </a:solidFill>
                <a:latin typeface="+mj-lt"/>
                <a:cs typeface="Times New Roman" panose="02020603050405020304" pitchFamily="18" charset="0"/>
              </a:rPr>
              <a:t>Tham</a:t>
            </a:r>
            <a:r>
              <a:rPr lang="en-US" dirty="0">
                <a:solidFill>
                  <a:schemeClr val="bg1"/>
                </a:solidFill>
                <a:latin typeface="+mj-lt"/>
                <a:cs typeface="Times New Roman" panose="02020603050405020304" pitchFamily="18" charset="0"/>
              </a:rPr>
              <a:t> </a:t>
            </a:r>
            <a:r>
              <a:rPr lang="en-US" dirty="0" err="1">
                <a:solidFill>
                  <a:schemeClr val="bg1"/>
                </a:solidFill>
                <a:latin typeface="+mj-lt"/>
                <a:cs typeface="Times New Roman" panose="02020603050405020304" pitchFamily="18" charset="0"/>
              </a:rPr>
              <a:t>số</a:t>
            </a:r>
            <a:r>
              <a:rPr lang="en-US" dirty="0">
                <a:solidFill>
                  <a:schemeClr val="bg1"/>
                </a:solidFill>
                <a:latin typeface="+mj-lt"/>
                <a:cs typeface="Times New Roman" panose="02020603050405020304" pitchFamily="18" charset="0"/>
              </a:rPr>
              <a:t> </a:t>
            </a:r>
            <a:r>
              <a:rPr lang="el-GR" i="1" dirty="0">
                <a:solidFill>
                  <a:schemeClr val="bg1"/>
                </a:solidFill>
                <a:effectLst/>
                <a:latin typeface="+mj-lt"/>
                <a:cs typeface="Times New Roman" panose="02020603050405020304" pitchFamily="18" charset="0"/>
              </a:rPr>
              <a:t>σ</a:t>
            </a:r>
            <a:r>
              <a:rPr lang="en-US" i="1" dirty="0">
                <a:solidFill>
                  <a:schemeClr val="bg1"/>
                </a:solidFill>
                <a:effectLst/>
                <a:latin typeface="+mj-lt"/>
                <a:cs typeface="Times New Roman" panose="02020603050405020304" pitchFamily="18" charset="0"/>
              </a:rPr>
              <a:t> : </a:t>
            </a:r>
            <a:r>
              <a:rPr lang="en-US" i="1" dirty="0" err="1">
                <a:solidFill>
                  <a:schemeClr val="bg1"/>
                </a:solidFill>
                <a:effectLst/>
                <a:latin typeface="+mj-lt"/>
                <a:cs typeface="Times New Roman" panose="02020603050405020304" pitchFamily="18" charset="0"/>
              </a:rPr>
              <a:t>Đặc</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trưng</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cho</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độ</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mịn</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của</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bộ</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lọc</a:t>
            </a:r>
            <a:r>
              <a:rPr lang="en-US" i="1" dirty="0">
                <a:solidFill>
                  <a:schemeClr val="bg1"/>
                </a:solidFill>
                <a:effectLst/>
                <a:latin typeface="+mj-lt"/>
                <a:cs typeface="Times New Roman" panose="02020603050405020304" pitchFamily="18" charset="0"/>
              </a:rPr>
              <a:t> , </a:t>
            </a:r>
            <a:r>
              <a:rPr lang="en-US" i="1" dirty="0" err="1">
                <a:solidFill>
                  <a:schemeClr val="bg1"/>
                </a:solidFill>
                <a:effectLst/>
                <a:latin typeface="+mj-lt"/>
                <a:cs typeface="Times New Roman" panose="02020603050405020304" pitchFamily="18" charset="0"/>
              </a:rPr>
              <a:t>giá</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trị</a:t>
            </a:r>
            <a:r>
              <a:rPr lang="en-US" i="1" dirty="0">
                <a:solidFill>
                  <a:schemeClr val="bg1"/>
                </a:solidFill>
                <a:effectLst/>
                <a:latin typeface="+mj-lt"/>
                <a:cs typeface="Times New Roman" panose="02020603050405020304" pitchFamily="18" charset="0"/>
              </a:rPr>
              <a:t> </a:t>
            </a:r>
            <a:r>
              <a:rPr lang="el-GR" i="1" dirty="0">
                <a:solidFill>
                  <a:schemeClr val="bg1"/>
                </a:solidFill>
                <a:effectLst/>
                <a:latin typeface="+mj-lt"/>
                <a:cs typeface="Times New Roman" panose="02020603050405020304" pitchFamily="18" charset="0"/>
              </a:rPr>
              <a:t>σ</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càng</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lớn</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thì</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bộ</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lọc</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càng</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mịn</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và</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đồng</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thời</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càng</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giảm</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độ</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nhạy</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của</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nó</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đối</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với</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các</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thay</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đổi</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cục</a:t>
            </a:r>
            <a:r>
              <a:rPr lang="en-US" i="1" dirty="0">
                <a:solidFill>
                  <a:schemeClr val="bg1"/>
                </a:solidFill>
                <a:effectLst/>
                <a:latin typeface="+mj-lt"/>
                <a:cs typeface="Times New Roman" panose="02020603050405020304" pitchFamily="18" charset="0"/>
              </a:rPr>
              <a:t> </a:t>
            </a:r>
            <a:r>
              <a:rPr lang="en-US" i="1" dirty="0" err="1">
                <a:solidFill>
                  <a:schemeClr val="bg1"/>
                </a:solidFill>
                <a:effectLst/>
                <a:latin typeface="+mj-lt"/>
                <a:cs typeface="Times New Roman" panose="02020603050405020304" pitchFamily="18" charset="0"/>
              </a:rPr>
              <a:t>bộ</a:t>
            </a:r>
            <a:endParaRPr lang="en-US" dirty="0">
              <a:solidFill>
                <a:schemeClr val="bg1"/>
              </a:solidFill>
              <a:latin typeface="+mj-lt"/>
              <a:cs typeface="Times New Roman" panose="02020603050405020304" pitchFamily="18" charset="0"/>
            </a:endParaRPr>
          </a:p>
        </p:txBody>
      </p:sp>
      <p:sp>
        <p:nvSpPr>
          <p:cNvPr id="2" name="TextBox 1">
            <a:extLst>
              <a:ext uri="{FF2B5EF4-FFF2-40B4-BE49-F238E27FC236}">
                <a16:creationId xmlns:a16="http://schemas.microsoft.com/office/drawing/2014/main" id="{AA2A0179-F97F-0CD5-C91D-DA5E403F0D91}"/>
              </a:ext>
            </a:extLst>
          </p:cNvPr>
          <p:cNvSpPr txBox="1"/>
          <p:nvPr/>
        </p:nvSpPr>
        <p:spPr>
          <a:xfrm>
            <a:off x="4972928" y="2636097"/>
            <a:ext cx="3399565" cy="215444"/>
          </a:xfrm>
          <a:prstGeom prst="rect">
            <a:avLst/>
          </a:prstGeom>
          <a:noFill/>
        </p:spPr>
        <p:txBody>
          <a:bodyPr wrap="square" rtlCol="0">
            <a:spAutoFit/>
          </a:bodyPr>
          <a:lstStyle/>
          <a:p>
            <a:r>
              <a:rPr lang="en-US" sz="800" dirty="0">
                <a:solidFill>
                  <a:srgbClr val="FFF7F7"/>
                </a:solidFill>
                <a:latin typeface="Verdana" panose="020B0604030504040204" pitchFamily="34" charset="0"/>
              </a:rPr>
              <a:t>P</a:t>
            </a:r>
            <a:r>
              <a:rPr lang="vi-VN" sz="800" b="0" i="0" dirty="0">
                <a:solidFill>
                  <a:srgbClr val="FFF7F7"/>
                </a:solidFill>
                <a:effectLst/>
                <a:latin typeface="Verdana" panose="020B0604030504040204" pitchFamily="34" charset="0"/>
              </a:rPr>
              <a:t>hương trình hàm Gaussian dùng trong không gian hai chiều.</a:t>
            </a:r>
            <a:endParaRPr lang="en-US" sz="800" dirty="0"/>
          </a:p>
        </p:txBody>
      </p:sp>
      <p:pic>
        <p:nvPicPr>
          <p:cNvPr id="5" name="Picture 4">
            <a:extLst>
              <a:ext uri="{FF2B5EF4-FFF2-40B4-BE49-F238E27FC236}">
                <a16:creationId xmlns:a16="http://schemas.microsoft.com/office/drawing/2014/main" id="{A996AAA4-114A-B06F-B7EE-3F10D40083FC}"/>
              </a:ext>
            </a:extLst>
          </p:cNvPr>
          <p:cNvPicPr>
            <a:picLocks noChangeAspect="1"/>
          </p:cNvPicPr>
          <p:nvPr/>
        </p:nvPicPr>
        <p:blipFill>
          <a:blip r:embed="rId4"/>
          <a:stretch>
            <a:fillRect/>
          </a:stretch>
        </p:blipFill>
        <p:spPr>
          <a:xfrm>
            <a:off x="4832250" y="1701124"/>
            <a:ext cx="3540243" cy="574668"/>
          </a:xfrm>
          <a:prstGeom prst="rect">
            <a:avLst/>
          </a:prstGeom>
        </p:spPr>
      </p:pic>
    </p:spTree>
    <p:extLst>
      <p:ext uri="{BB962C8B-B14F-4D97-AF65-F5344CB8AC3E}">
        <p14:creationId xmlns:p14="http://schemas.microsoft.com/office/powerpoint/2010/main" val="3397833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4"/>
        <p:cNvGrpSpPr/>
        <p:nvPr/>
      </p:nvGrpSpPr>
      <p:grpSpPr>
        <a:xfrm>
          <a:off x="0" y="0"/>
          <a:ext cx="0" cy="0"/>
          <a:chOff x="0" y="0"/>
          <a:chExt cx="0" cy="0"/>
        </a:xfrm>
      </p:grpSpPr>
      <p:pic>
        <p:nvPicPr>
          <p:cNvPr id="48" name="Picture 47">
            <a:extLst>
              <a:ext uri="{FF2B5EF4-FFF2-40B4-BE49-F238E27FC236}">
                <a16:creationId xmlns:a16="http://schemas.microsoft.com/office/drawing/2014/main" id="{52ACD4FE-77E5-101A-CFF2-9FAFC3E6EC04}"/>
              </a:ext>
            </a:extLst>
          </p:cNvPr>
          <p:cNvPicPr>
            <a:picLocks noChangeAspect="1"/>
          </p:cNvPicPr>
          <p:nvPr/>
        </p:nvPicPr>
        <p:blipFill>
          <a:blip r:embed="rId4"/>
          <a:stretch>
            <a:fillRect/>
          </a:stretch>
        </p:blipFill>
        <p:spPr>
          <a:xfrm>
            <a:off x="5678394" y="738555"/>
            <a:ext cx="3155689" cy="3214468"/>
          </a:xfrm>
          <a:prstGeom prst="rect">
            <a:avLst/>
          </a:prstGeom>
        </p:spPr>
      </p:pic>
      <p:sp>
        <p:nvSpPr>
          <p:cNvPr id="49" name="TextBox 48">
            <a:extLst>
              <a:ext uri="{FF2B5EF4-FFF2-40B4-BE49-F238E27FC236}">
                <a16:creationId xmlns:a16="http://schemas.microsoft.com/office/drawing/2014/main" id="{1ED84D4A-DBF6-2CF3-115F-AC2966259C06}"/>
              </a:ext>
            </a:extLst>
          </p:cNvPr>
          <p:cNvSpPr txBox="1"/>
          <p:nvPr/>
        </p:nvSpPr>
        <p:spPr>
          <a:xfrm>
            <a:off x="166734" y="147710"/>
            <a:ext cx="5797968" cy="461665"/>
          </a:xfrm>
          <a:prstGeom prst="rect">
            <a:avLst/>
          </a:prstGeom>
          <a:noFill/>
        </p:spPr>
        <p:txBody>
          <a:bodyPr wrap="square" rtlCol="0">
            <a:spAutoFit/>
          </a:bodyPr>
          <a:lstStyle/>
          <a:p>
            <a:r>
              <a:rPr lang="en-US" sz="2400" dirty="0" err="1">
                <a:solidFill>
                  <a:schemeClr val="bg1"/>
                </a:solidFill>
              </a:rPr>
              <a:t>Hàm</a:t>
            </a:r>
            <a:r>
              <a:rPr lang="en-US" sz="2400" dirty="0">
                <a:solidFill>
                  <a:schemeClr val="bg1"/>
                </a:solidFill>
              </a:rPr>
              <a:t> Gaussian </a:t>
            </a:r>
            <a:r>
              <a:rPr lang="en-US" sz="2400" dirty="0" err="1">
                <a:solidFill>
                  <a:schemeClr val="bg1"/>
                </a:solidFill>
              </a:rPr>
              <a:t>trong</a:t>
            </a:r>
            <a:r>
              <a:rPr lang="en-US" sz="2400" dirty="0">
                <a:solidFill>
                  <a:schemeClr val="bg1"/>
                </a:solidFill>
              </a:rPr>
              <a:t> </a:t>
            </a:r>
            <a:r>
              <a:rPr lang="en-US" sz="2400" dirty="0" err="1">
                <a:solidFill>
                  <a:schemeClr val="bg1"/>
                </a:solidFill>
              </a:rPr>
              <a:t>không</a:t>
            </a:r>
            <a:r>
              <a:rPr lang="en-US" sz="2400" dirty="0">
                <a:solidFill>
                  <a:schemeClr val="bg1"/>
                </a:solidFill>
              </a:rPr>
              <a:t> </a:t>
            </a:r>
            <a:r>
              <a:rPr lang="en-US" sz="2400" dirty="0" err="1">
                <a:solidFill>
                  <a:schemeClr val="bg1"/>
                </a:solidFill>
              </a:rPr>
              <a:t>gian</a:t>
            </a:r>
            <a:r>
              <a:rPr lang="en-US" sz="2400" dirty="0">
                <a:solidFill>
                  <a:schemeClr val="bg1"/>
                </a:solidFill>
              </a:rPr>
              <a:t> 2 </a:t>
            </a:r>
            <a:r>
              <a:rPr lang="en-US" sz="2400" dirty="0" err="1">
                <a:solidFill>
                  <a:schemeClr val="bg1"/>
                </a:solidFill>
              </a:rPr>
              <a:t>chiều</a:t>
            </a:r>
            <a:endParaRPr lang="en-US" sz="2400" dirty="0">
              <a:solidFill>
                <a:schemeClr val="bg1"/>
              </a:solidFill>
            </a:endParaRPr>
          </a:p>
        </p:txBody>
      </p:sp>
      <p:sp>
        <p:nvSpPr>
          <p:cNvPr id="50" name="TextBox 49">
            <a:extLst>
              <a:ext uri="{FF2B5EF4-FFF2-40B4-BE49-F238E27FC236}">
                <a16:creationId xmlns:a16="http://schemas.microsoft.com/office/drawing/2014/main" id="{93032718-0FD6-C4BB-6728-93193142795F}"/>
              </a:ext>
            </a:extLst>
          </p:cNvPr>
          <p:cNvSpPr txBox="1"/>
          <p:nvPr/>
        </p:nvSpPr>
        <p:spPr>
          <a:xfrm>
            <a:off x="814887" y="846634"/>
            <a:ext cx="4501662" cy="3323987"/>
          </a:xfrm>
          <a:prstGeom prst="rect">
            <a:avLst/>
          </a:prstGeom>
          <a:noFill/>
        </p:spPr>
        <p:txBody>
          <a:bodyPr wrap="square" rtlCol="0">
            <a:spAutoFit/>
          </a:bodyPr>
          <a:lstStyle/>
          <a:p>
            <a:br>
              <a:rPr lang="vi-VN" b="0" dirty="0">
                <a:solidFill>
                  <a:schemeClr val="bg1"/>
                </a:solidFill>
                <a:effectLst/>
                <a:latin typeface="+mn-lt"/>
              </a:rPr>
            </a:br>
            <a:r>
              <a:rPr lang="vi-VN" b="0" dirty="0">
                <a:solidFill>
                  <a:schemeClr val="bg1"/>
                </a:solidFill>
                <a:effectLst/>
                <a:latin typeface="+mn-lt"/>
              </a:rPr>
              <a:t>Hàm nhap_gia_tri_ban_dau:</a:t>
            </a:r>
          </a:p>
          <a:p>
            <a:br>
              <a:rPr lang="vi-VN" b="0" dirty="0">
                <a:solidFill>
                  <a:schemeClr val="bg1"/>
                </a:solidFill>
                <a:effectLst/>
                <a:latin typeface="+mn-lt"/>
              </a:rPr>
            </a:br>
            <a:r>
              <a:rPr lang="vi-VN" b="0" dirty="0">
                <a:solidFill>
                  <a:schemeClr val="bg1"/>
                </a:solidFill>
                <a:effectLst/>
                <a:latin typeface="+mn-lt"/>
              </a:rPr>
              <a:t>Nhận vào số hàng và số cột của ma trận từ người dùng.</a:t>
            </a:r>
          </a:p>
          <a:p>
            <a:r>
              <a:rPr lang="vi-VN" b="0" dirty="0">
                <a:solidFill>
                  <a:schemeClr val="bg1"/>
                </a:solidFill>
                <a:effectLst/>
                <a:latin typeface="+mn-lt"/>
              </a:rPr>
              <a:t>Tạo một ma trận có kích thước được chỉ định và yêu cầu người dùng nhập giá trị cho từng phần tử của ma trận.</a:t>
            </a:r>
          </a:p>
          <a:p>
            <a:endParaRPr lang="en-US" dirty="0">
              <a:solidFill>
                <a:schemeClr val="bg1"/>
              </a:solidFill>
              <a:latin typeface="+mn-lt"/>
            </a:endParaRPr>
          </a:p>
          <a:p>
            <a:r>
              <a:rPr lang="en-US" b="0" dirty="0" err="1">
                <a:solidFill>
                  <a:schemeClr val="bg1"/>
                </a:solidFill>
                <a:effectLst/>
                <a:latin typeface="+mn-lt"/>
              </a:rPr>
              <a:t>Hàm</a:t>
            </a:r>
            <a:r>
              <a:rPr lang="en-US" b="0" dirty="0">
                <a:solidFill>
                  <a:schemeClr val="bg1"/>
                </a:solidFill>
                <a:effectLst/>
                <a:latin typeface="+mn-lt"/>
              </a:rPr>
              <a:t> </a:t>
            </a:r>
            <a:r>
              <a:rPr lang="en-US" b="0" dirty="0" err="1">
                <a:solidFill>
                  <a:schemeClr val="bg1"/>
                </a:solidFill>
                <a:effectLst/>
                <a:latin typeface="+mn-lt"/>
              </a:rPr>
              <a:t>tinh_gia_tri</a:t>
            </a:r>
            <a:r>
              <a:rPr lang="en-US" b="0" dirty="0">
                <a:solidFill>
                  <a:schemeClr val="bg1"/>
                </a:solidFill>
                <a:effectLst/>
                <a:latin typeface="+mn-lt"/>
              </a:rPr>
              <a:t>:</a:t>
            </a:r>
            <a:r>
              <a:rPr lang="en-US" dirty="0">
                <a:solidFill>
                  <a:schemeClr val="bg1"/>
                </a:solidFill>
                <a:latin typeface="+mn-lt"/>
              </a:rPr>
              <a:t> </a:t>
            </a:r>
            <a:r>
              <a:rPr lang="en-US" dirty="0" err="1">
                <a:solidFill>
                  <a:schemeClr val="bg1"/>
                </a:solidFill>
                <a:latin typeface="+mn-lt"/>
              </a:rPr>
              <a:t>Nhận</a:t>
            </a:r>
            <a:r>
              <a:rPr lang="en-US" dirty="0">
                <a:solidFill>
                  <a:schemeClr val="bg1"/>
                </a:solidFill>
                <a:latin typeface="+mn-lt"/>
              </a:rPr>
              <a:t> </a:t>
            </a:r>
            <a:r>
              <a:rPr lang="en-US" dirty="0" err="1">
                <a:solidFill>
                  <a:schemeClr val="bg1"/>
                </a:solidFill>
                <a:latin typeface="+mn-lt"/>
              </a:rPr>
              <a:t>vào</a:t>
            </a:r>
            <a:r>
              <a:rPr lang="en-US" dirty="0">
                <a:solidFill>
                  <a:schemeClr val="bg1"/>
                </a:solidFill>
                <a:latin typeface="+mn-lt"/>
              </a:rPr>
              <a:t> </a:t>
            </a:r>
            <a:r>
              <a:rPr lang="en-US" dirty="0" err="1">
                <a:solidFill>
                  <a:schemeClr val="bg1"/>
                </a:solidFill>
                <a:latin typeface="+mn-lt"/>
              </a:rPr>
              <a:t>các</a:t>
            </a:r>
            <a:r>
              <a:rPr lang="en-US" dirty="0">
                <a:solidFill>
                  <a:schemeClr val="bg1"/>
                </a:solidFill>
                <a:latin typeface="+mn-lt"/>
              </a:rPr>
              <a:t> </a:t>
            </a:r>
            <a:r>
              <a:rPr lang="en-US" dirty="0" err="1">
                <a:solidFill>
                  <a:schemeClr val="bg1"/>
                </a:solidFill>
                <a:latin typeface="+mn-lt"/>
              </a:rPr>
              <a:t>giá</a:t>
            </a:r>
            <a:r>
              <a:rPr lang="en-US" dirty="0">
                <a:solidFill>
                  <a:schemeClr val="bg1"/>
                </a:solidFill>
                <a:latin typeface="+mn-lt"/>
              </a:rPr>
              <a:t> </a:t>
            </a:r>
            <a:r>
              <a:rPr lang="en-US" dirty="0" err="1">
                <a:solidFill>
                  <a:schemeClr val="bg1"/>
                </a:solidFill>
                <a:latin typeface="+mn-lt"/>
              </a:rPr>
              <a:t>trị</a:t>
            </a:r>
            <a:r>
              <a:rPr lang="en-US" dirty="0">
                <a:solidFill>
                  <a:schemeClr val="bg1"/>
                </a:solidFill>
                <a:latin typeface="+mn-lt"/>
              </a:rPr>
              <a:t> </a:t>
            </a:r>
            <a:r>
              <a:rPr lang="en-US" dirty="0" err="1">
                <a:solidFill>
                  <a:schemeClr val="bg1"/>
                </a:solidFill>
                <a:latin typeface="+mn-lt"/>
              </a:rPr>
              <a:t>x,y</a:t>
            </a:r>
            <a:r>
              <a:rPr lang="en-US" dirty="0">
                <a:solidFill>
                  <a:schemeClr val="bg1"/>
                </a:solidFill>
                <a:latin typeface="+mn-lt"/>
              </a:rPr>
              <a:t>,</a:t>
            </a:r>
            <a:r>
              <a:rPr lang="el-GR" i="1" dirty="0">
                <a:solidFill>
                  <a:schemeClr val="bg1"/>
                </a:solidFill>
                <a:effectLst/>
                <a:latin typeface="+mn-lt"/>
                <a:cs typeface="Times New Roman" panose="02020603050405020304" pitchFamily="18" charset="0"/>
              </a:rPr>
              <a:t> σ</a:t>
            </a:r>
            <a:endParaRPr lang="en-US" b="0" dirty="0">
              <a:solidFill>
                <a:schemeClr val="bg1"/>
              </a:solidFill>
              <a:effectLst/>
              <a:latin typeface="+mn-lt"/>
            </a:endParaRPr>
          </a:p>
          <a:p>
            <a:endParaRPr lang="en-US" dirty="0">
              <a:solidFill>
                <a:schemeClr val="bg1"/>
              </a:solidFill>
              <a:latin typeface="+mn-lt"/>
            </a:endParaRPr>
          </a:p>
          <a:p>
            <a:r>
              <a:rPr lang="en-US" dirty="0" err="1">
                <a:solidFill>
                  <a:schemeClr val="bg1"/>
                </a:solidFill>
                <a:latin typeface="+mn-lt"/>
              </a:rPr>
              <a:t>Hàm</a:t>
            </a:r>
            <a:r>
              <a:rPr lang="en-US" dirty="0">
                <a:solidFill>
                  <a:schemeClr val="bg1"/>
                </a:solidFill>
                <a:latin typeface="+mn-lt"/>
              </a:rPr>
              <a:t> </a:t>
            </a:r>
            <a:r>
              <a:rPr lang="en-US" dirty="0" err="1">
                <a:solidFill>
                  <a:schemeClr val="bg1"/>
                </a:solidFill>
                <a:latin typeface="+mn-lt"/>
              </a:rPr>
              <a:t>tao_ma_tran</a:t>
            </a:r>
            <a:r>
              <a:rPr lang="en-US" dirty="0">
                <a:solidFill>
                  <a:schemeClr val="bg1"/>
                </a:solidFill>
                <a:latin typeface="+mn-lt"/>
              </a:rPr>
              <a:t> : </a:t>
            </a:r>
            <a:r>
              <a:rPr lang="en-US" dirty="0" err="1">
                <a:solidFill>
                  <a:schemeClr val="bg1"/>
                </a:solidFill>
                <a:latin typeface="+mn-lt"/>
              </a:rPr>
              <a:t>Nhận</a:t>
            </a:r>
            <a:r>
              <a:rPr lang="en-US" dirty="0">
                <a:solidFill>
                  <a:schemeClr val="bg1"/>
                </a:solidFill>
                <a:latin typeface="+mn-lt"/>
              </a:rPr>
              <a:t> </a:t>
            </a:r>
            <a:r>
              <a:rPr lang="en-US" dirty="0" err="1">
                <a:solidFill>
                  <a:schemeClr val="bg1"/>
                </a:solidFill>
                <a:latin typeface="+mn-lt"/>
              </a:rPr>
              <a:t>vào</a:t>
            </a:r>
            <a:r>
              <a:rPr lang="en-US" dirty="0">
                <a:solidFill>
                  <a:schemeClr val="bg1"/>
                </a:solidFill>
                <a:latin typeface="+mn-lt"/>
              </a:rPr>
              <a:t> ma </a:t>
            </a:r>
            <a:r>
              <a:rPr lang="en-US" dirty="0" err="1">
                <a:solidFill>
                  <a:schemeClr val="bg1"/>
                </a:solidFill>
                <a:latin typeface="+mn-lt"/>
              </a:rPr>
              <a:t>trận</a:t>
            </a:r>
            <a:r>
              <a:rPr lang="en-US" dirty="0">
                <a:solidFill>
                  <a:schemeClr val="bg1"/>
                </a:solidFill>
                <a:latin typeface="+mn-lt"/>
              </a:rPr>
              <a:t> ban </a:t>
            </a:r>
            <a:r>
              <a:rPr lang="en-US" dirty="0" err="1">
                <a:solidFill>
                  <a:schemeClr val="bg1"/>
                </a:solidFill>
                <a:latin typeface="+mn-lt"/>
              </a:rPr>
              <a:t>đầu</a:t>
            </a:r>
            <a:r>
              <a:rPr lang="en-US" dirty="0">
                <a:solidFill>
                  <a:schemeClr val="bg1"/>
                </a:solidFill>
                <a:latin typeface="+mn-lt"/>
              </a:rPr>
              <a:t> , </a:t>
            </a:r>
            <a:r>
              <a:rPr lang="en-US" dirty="0" err="1">
                <a:solidFill>
                  <a:schemeClr val="bg1"/>
                </a:solidFill>
                <a:latin typeface="+mn-lt"/>
              </a:rPr>
              <a:t>và</a:t>
            </a:r>
            <a:r>
              <a:rPr lang="en-US" dirty="0">
                <a:solidFill>
                  <a:schemeClr val="bg1"/>
                </a:solidFill>
                <a:latin typeface="+mn-lt"/>
              </a:rPr>
              <a:t> </a:t>
            </a:r>
            <a:r>
              <a:rPr lang="el-GR" i="1" dirty="0">
                <a:solidFill>
                  <a:schemeClr val="bg1"/>
                </a:solidFill>
                <a:effectLst/>
                <a:latin typeface="+mn-lt"/>
                <a:cs typeface="Times New Roman" panose="02020603050405020304" pitchFamily="18" charset="0"/>
              </a:rPr>
              <a:t>σ</a:t>
            </a:r>
            <a:endParaRPr lang="en-US" b="0" dirty="0">
              <a:solidFill>
                <a:schemeClr val="bg1"/>
              </a:solidFill>
              <a:effectLst/>
              <a:latin typeface="+mn-lt"/>
            </a:endParaRPr>
          </a:p>
          <a:p>
            <a:r>
              <a:rPr lang="en-US" b="0" i="0" dirty="0" err="1">
                <a:solidFill>
                  <a:srgbClr val="D1D5DB"/>
                </a:solidFill>
                <a:effectLst/>
                <a:latin typeface="+mn-lt"/>
              </a:rPr>
              <a:t>Duyệt</a:t>
            </a:r>
            <a:r>
              <a:rPr lang="en-US" b="0" i="0" dirty="0">
                <a:solidFill>
                  <a:srgbClr val="D1D5DB"/>
                </a:solidFill>
                <a:effectLst/>
                <a:latin typeface="+mn-lt"/>
              </a:rPr>
              <a:t> qua </a:t>
            </a:r>
            <a:r>
              <a:rPr lang="en-US" b="0" i="0" dirty="0" err="1">
                <a:solidFill>
                  <a:srgbClr val="D1D5DB"/>
                </a:solidFill>
                <a:effectLst/>
                <a:latin typeface="+mn-lt"/>
              </a:rPr>
              <a:t>từng</a:t>
            </a:r>
            <a:r>
              <a:rPr lang="en-US" b="0" i="0" dirty="0">
                <a:solidFill>
                  <a:srgbClr val="D1D5DB"/>
                </a:solidFill>
                <a:effectLst/>
                <a:latin typeface="+mn-lt"/>
              </a:rPr>
              <a:t> </a:t>
            </a:r>
            <a:r>
              <a:rPr lang="en-US" b="0" i="0" dirty="0" err="1">
                <a:solidFill>
                  <a:srgbClr val="D1D5DB"/>
                </a:solidFill>
                <a:effectLst/>
                <a:latin typeface="+mn-lt"/>
              </a:rPr>
              <a:t>phần</a:t>
            </a:r>
            <a:r>
              <a:rPr lang="en-US" b="0" i="0" dirty="0">
                <a:solidFill>
                  <a:srgbClr val="D1D5DB"/>
                </a:solidFill>
                <a:effectLst/>
                <a:latin typeface="+mn-lt"/>
              </a:rPr>
              <a:t> </a:t>
            </a:r>
            <a:r>
              <a:rPr lang="en-US" b="0" i="0" dirty="0" err="1">
                <a:solidFill>
                  <a:srgbClr val="D1D5DB"/>
                </a:solidFill>
                <a:effectLst/>
                <a:latin typeface="+mn-lt"/>
              </a:rPr>
              <a:t>tử</a:t>
            </a:r>
            <a:r>
              <a:rPr lang="en-US" b="0" i="0" dirty="0">
                <a:solidFill>
                  <a:srgbClr val="D1D5DB"/>
                </a:solidFill>
                <a:effectLst/>
                <a:latin typeface="+mn-lt"/>
              </a:rPr>
              <a:t> </a:t>
            </a:r>
            <a:r>
              <a:rPr lang="en-US" b="0" i="0" dirty="0" err="1">
                <a:solidFill>
                  <a:srgbClr val="D1D5DB"/>
                </a:solidFill>
                <a:effectLst/>
                <a:latin typeface="+mn-lt"/>
              </a:rPr>
              <a:t>của</a:t>
            </a:r>
            <a:r>
              <a:rPr lang="en-US" b="0" i="0" dirty="0">
                <a:solidFill>
                  <a:srgbClr val="D1D5DB"/>
                </a:solidFill>
                <a:effectLst/>
                <a:latin typeface="+mn-lt"/>
              </a:rPr>
              <a:t> ma </a:t>
            </a:r>
            <a:r>
              <a:rPr lang="en-US" b="0" i="0" dirty="0" err="1">
                <a:solidFill>
                  <a:srgbClr val="D1D5DB"/>
                </a:solidFill>
                <a:effectLst/>
                <a:latin typeface="+mn-lt"/>
              </a:rPr>
              <a:t>trận</a:t>
            </a:r>
            <a:r>
              <a:rPr lang="en-US" b="0" i="0" dirty="0">
                <a:solidFill>
                  <a:srgbClr val="D1D5DB"/>
                </a:solidFill>
                <a:effectLst/>
                <a:latin typeface="+mn-lt"/>
              </a:rPr>
              <a:t> ban </a:t>
            </a:r>
            <a:r>
              <a:rPr lang="en-US" b="0" i="0" dirty="0" err="1">
                <a:solidFill>
                  <a:srgbClr val="D1D5DB"/>
                </a:solidFill>
                <a:effectLst/>
                <a:latin typeface="+mn-lt"/>
              </a:rPr>
              <a:t>đầu</a:t>
            </a:r>
            <a:r>
              <a:rPr lang="en-US" b="0" i="0" dirty="0">
                <a:solidFill>
                  <a:srgbClr val="D1D5DB"/>
                </a:solidFill>
                <a:effectLst/>
                <a:latin typeface="+mn-lt"/>
              </a:rPr>
              <a:t> </a:t>
            </a:r>
            <a:r>
              <a:rPr lang="en-US" b="0" i="0" dirty="0" err="1">
                <a:solidFill>
                  <a:srgbClr val="D1D5DB"/>
                </a:solidFill>
                <a:effectLst/>
                <a:latin typeface="+mn-lt"/>
              </a:rPr>
              <a:t>và</a:t>
            </a:r>
            <a:r>
              <a:rPr lang="en-US" b="0" i="0" dirty="0">
                <a:solidFill>
                  <a:srgbClr val="D1D5DB"/>
                </a:solidFill>
                <a:effectLst/>
                <a:latin typeface="+mn-lt"/>
              </a:rPr>
              <a:t> </a:t>
            </a:r>
            <a:r>
              <a:rPr lang="en-US" b="0" i="0" dirty="0" err="1">
                <a:solidFill>
                  <a:srgbClr val="D1D5DB"/>
                </a:solidFill>
                <a:effectLst/>
                <a:latin typeface="+mn-lt"/>
              </a:rPr>
              <a:t>tính</a:t>
            </a:r>
            <a:r>
              <a:rPr lang="en-US" b="0" i="0" dirty="0">
                <a:solidFill>
                  <a:srgbClr val="D1D5DB"/>
                </a:solidFill>
                <a:effectLst/>
                <a:latin typeface="+mn-lt"/>
              </a:rPr>
              <a:t> </a:t>
            </a:r>
            <a:r>
              <a:rPr lang="en-US" b="0" i="0" dirty="0" err="1">
                <a:solidFill>
                  <a:srgbClr val="D1D5DB"/>
                </a:solidFill>
                <a:effectLst/>
                <a:latin typeface="+mn-lt"/>
              </a:rPr>
              <a:t>giá</a:t>
            </a:r>
            <a:r>
              <a:rPr lang="en-US" b="0" i="0" dirty="0">
                <a:solidFill>
                  <a:srgbClr val="D1D5DB"/>
                </a:solidFill>
                <a:effectLst/>
                <a:latin typeface="+mn-lt"/>
              </a:rPr>
              <a:t> </a:t>
            </a:r>
            <a:r>
              <a:rPr lang="en-US" b="0" i="0" dirty="0" err="1">
                <a:solidFill>
                  <a:srgbClr val="D1D5DB"/>
                </a:solidFill>
                <a:effectLst/>
                <a:latin typeface="+mn-lt"/>
              </a:rPr>
              <a:t>trị</a:t>
            </a:r>
            <a:r>
              <a:rPr lang="en-US" b="0" i="0" dirty="0">
                <a:solidFill>
                  <a:srgbClr val="D1D5DB"/>
                </a:solidFill>
                <a:effectLst/>
                <a:latin typeface="+mn-lt"/>
              </a:rPr>
              <a:t> </a:t>
            </a:r>
            <a:r>
              <a:rPr lang="en-US" b="0" i="0" dirty="0" err="1">
                <a:solidFill>
                  <a:srgbClr val="D1D5DB"/>
                </a:solidFill>
                <a:effectLst/>
                <a:latin typeface="+mn-lt"/>
              </a:rPr>
              <a:t>của</a:t>
            </a:r>
            <a:r>
              <a:rPr lang="en-US" b="0" i="0" dirty="0">
                <a:solidFill>
                  <a:srgbClr val="D1D5DB"/>
                </a:solidFill>
                <a:effectLst/>
                <a:latin typeface="+mn-lt"/>
              </a:rPr>
              <a:t> </a:t>
            </a:r>
            <a:r>
              <a:rPr lang="en-US" b="0" i="0" dirty="0" err="1">
                <a:solidFill>
                  <a:srgbClr val="D1D5DB"/>
                </a:solidFill>
                <a:effectLst/>
                <a:latin typeface="+mn-lt"/>
              </a:rPr>
              <a:t>hàm</a:t>
            </a:r>
            <a:r>
              <a:rPr lang="en-US" b="0" i="0" dirty="0">
                <a:solidFill>
                  <a:srgbClr val="D1D5DB"/>
                </a:solidFill>
                <a:effectLst/>
                <a:latin typeface="+mn-lt"/>
              </a:rPr>
              <a:t> Gaussian </a:t>
            </a:r>
          </a:p>
          <a:p>
            <a:endParaRPr lang="en-US" dirty="0">
              <a:solidFill>
                <a:schemeClr val="bg1"/>
              </a:solidFill>
              <a:latin typeface="+mn-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0C0C0C"/>
          </a:solidFill>
          <a:ln/>
        </p:spPr>
        <p:txBody>
          <a:bodyPr/>
          <a:lstStyle/>
          <a:p>
            <a:endParaRPr lang="en-US">
              <a:latin typeface="+mn-lt"/>
            </a:endParaRPr>
          </a:p>
        </p:txBody>
      </p:sp>
      <p:sp>
        <p:nvSpPr>
          <p:cNvPr id="3" name="Shape 1"/>
          <p:cNvSpPr/>
          <p:nvPr/>
        </p:nvSpPr>
        <p:spPr>
          <a:xfrm>
            <a:off x="0" y="0"/>
            <a:ext cx="9144000" cy="5143500"/>
          </a:xfrm>
          <a:prstGeom prst="rect">
            <a:avLst/>
          </a:prstGeom>
          <a:solidFill>
            <a:srgbClr val="272525"/>
          </a:solidFill>
          <a:ln w="12144">
            <a:solidFill>
              <a:srgbClr val="565151"/>
            </a:solidFill>
            <a:prstDash val="solid"/>
          </a:ln>
        </p:spPr>
        <p:txBody>
          <a:bodyPr/>
          <a:lstStyle/>
          <a:p>
            <a:endParaRPr lang="en-US">
              <a:latin typeface="+mn-lt"/>
            </a:endParaRPr>
          </a:p>
        </p:txBody>
      </p:sp>
      <p:sp>
        <p:nvSpPr>
          <p:cNvPr id="4" name="Text 2"/>
          <p:cNvSpPr/>
          <p:nvPr/>
        </p:nvSpPr>
        <p:spPr>
          <a:xfrm>
            <a:off x="518741" y="504007"/>
            <a:ext cx="5820445" cy="765869"/>
          </a:xfrm>
          <a:prstGeom prst="rect">
            <a:avLst/>
          </a:prstGeom>
          <a:noFill/>
          <a:ln/>
        </p:spPr>
        <p:txBody>
          <a:bodyPr wrap="square" rtlCol="0" anchor="t"/>
          <a:lstStyle/>
          <a:p>
            <a:pPr>
              <a:lnSpc>
                <a:spcPts val="3015"/>
              </a:lnSpc>
            </a:pPr>
            <a:r>
              <a:rPr lang="en-US" sz="2412" b="1" spc="-72" dirty="0">
                <a:solidFill>
                  <a:srgbClr val="FFFFFF"/>
                </a:solidFill>
                <a:latin typeface="+mn-lt"/>
                <a:ea typeface="Inter" pitchFamily="34" charset="-122"/>
                <a:cs typeface="Inter" pitchFamily="34" charset="-120"/>
              </a:rPr>
              <a:t>Kết luận và ứng dụng thực tế của lọc Gauss</a:t>
            </a:r>
            <a:endParaRPr lang="en-US" sz="2412" dirty="0">
              <a:latin typeface="+mn-lt"/>
            </a:endParaRPr>
          </a:p>
        </p:txBody>
      </p:sp>
      <p:sp>
        <p:nvSpPr>
          <p:cNvPr id="5" name="Shape 3"/>
          <p:cNvSpPr/>
          <p:nvPr/>
        </p:nvSpPr>
        <p:spPr>
          <a:xfrm>
            <a:off x="690339" y="1453679"/>
            <a:ext cx="24483" cy="3185741"/>
          </a:xfrm>
          <a:prstGeom prst="rect">
            <a:avLst/>
          </a:prstGeom>
          <a:solidFill>
            <a:srgbClr val="140099"/>
          </a:solidFill>
          <a:ln/>
        </p:spPr>
        <p:txBody>
          <a:bodyPr/>
          <a:lstStyle/>
          <a:p>
            <a:endParaRPr lang="en-US">
              <a:latin typeface="+mn-lt"/>
            </a:endParaRPr>
          </a:p>
        </p:txBody>
      </p:sp>
      <p:sp>
        <p:nvSpPr>
          <p:cNvPr id="6" name="Shape 4"/>
          <p:cNvSpPr/>
          <p:nvPr/>
        </p:nvSpPr>
        <p:spPr>
          <a:xfrm>
            <a:off x="840395" y="1674949"/>
            <a:ext cx="428848" cy="24483"/>
          </a:xfrm>
          <a:prstGeom prst="rect">
            <a:avLst/>
          </a:prstGeom>
          <a:solidFill>
            <a:srgbClr val="140099"/>
          </a:solidFill>
          <a:ln/>
        </p:spPr>
        <p:txBody>
          <a:bodyPr/>
          <a:lstStyle/>
          <a:p>
            <a:endParaRPr lang="en-US">
              <a:latin typeface="+mn-lt"/>
            </a:endParaRPr>
          </a:p>
        </p:txBody>
      </p:sp>
      <p:sp>
        <p:nvSpPr>
          <p:cNvPr id="7" name="Shape 5"/>
          <p:cNvSpPr/>
          <p:nvPr/>
        </p:nvSpPr>
        <p:spPr>
          <a:xfrm>
            <a:off x="564692" y="1549376"/>
            <a:ext cx="275704" cy="275704"/>
          </a:xfrm>
          <a:prstGeom prst="roundRect">
            <a:avLst>
              <a:gd name="adj" fmla="val 20000"/>
            </a:avLst>
          </a:prstGeom>
          <a:solidFill>
            <a:srgbClr val="110080"/>
          </a:solidFill>
          <a:ln w="12144">
            <a:solidFill>
              <a:srgbClr val="140099"/>
            </a:solidFill>
            <a:prstDash val="solid"/>
          </a:ln>
        </p:spPr>
        <p:txBody>
          <a:bodyPr/>
          <a:lstStyle/>
          <a:p>
            <a:endParaRPr lang="en-US">
              <a:latin typeface="+mn-lt"/>
            </a:endParaRPr>
          </a:p>
        </p:txBody>
      </p:sp>
      <p:sp>
        <p:nvSpPr>
          <p:cNvPr id="8" name="Text 6"/>
          <p:cNvSpPr/>
          <p:nvPr/>
        </p:nvSpPr>
        <p:spPr>
          <a:xfrm>
            <a:off x="662397" y="1572370"/>
            <a:ext cx="80218" cy="229716"/>
          </a:xfrm>
          <a:prstGeom prst="rect">
            <a:avLst/>
          </a:prstGeom>
          <a:noFill/>
          <a:ln/>
        </p:spPr>
        <p:txBody>
          <a:bodyPr wrap="none" rtlCol="0" anchor="t"/>
          <a:lstStyle/>
          <a:p>
            <a:pPr algn="ctr">
              <a:lnSpc>
                <a:spcPts val="1809"/>
              </a:lnSpc>
            </a:pPr>
            <a:r>
              <a:rPr lang="en-US" sz="1448" b="1" spc="-43" dirty="0">
                <a:solidFill>
                  <a:srgbClr val="E5E0DF"/>
                </a:solidFill>
                <a:latin typeface="+mn-lt"/>
                <a:ea typeface="Inter" pitchFamily="34" charset="-122"/>
                <a:cs typeface="Inter" pitchFamily="34" charset="-120"/>
              </a:rPr>
              <a:t>1</a:t>
            </a:r>
            <a:endParaRPr lang="en-US" sz="1448" dirty="0">
              <a:latin typeface="+mn-lt"/>
            </a:endParaRPr>
          </a:p>
        </p:txBody>
      </p:sp>
      <p:sp>
        <p:nvSpPr>
          <p:cNvPr id="9" name="Text 7"/>
          <p:cNvSpPr/>
          <p:nvPr/>
        </p:nvSpPr>
        <p:spPr>
          <a:xfrm>
            <a:off x="1376437" y="1576165"/>
            <a:ext cx="2534618" cy="191393"/>
          </a:xfrm>
          <a:prstGeom prst="rect">
            <a:avLst/>
          </a:prstGeom>
          <a:noFill/>
          <a:ln/>
        </p:spPr>
        <p:txBody>
          <a:bodyPr wrap="none" rtlCol="0" anchor="t"/>
          <a:lstStyle/>
          <a:p>
            <a:pPr>
              <a:lnSpc>
                <a:spcPts val="1508"/>
              </a:lnSpc>
            </a:pPr>
            <a:r>
              <a:rPr lang="en-US" sz="1206" b="1" spc="-36" dirty="0">
                <a:solidFill>
                  <a:srgbClr val="E5E0DF"/>
                </a:solidFill>
                <a:latin typeface="+mn-lt"/>
                <a:ea typeface="Inter" pitchFamily="34" charset="-122"/>
                <a:cs typeface="Inter" pitchFamily="34" charset="-120"/>
              </a:rPr>
              <a:t>Ứng dụng trong công nghệ xử lý ảnh</a:t>
            </a:r>
            <a:endParaRPr lang="en-US" sz="1206" dirty="0">
              <a:latin typeface="+mn-lt"/>
            </a:endParaRPr>
          </a:p>
        </p:txBody>
      </p:sp>
      <p:sp>
        <p:nvSpPr>
          <p:cNvPr id="10" name="Text 8"/>
          <p:cNvSpPr/>
          <p:nvPr/>
        </p:nvSpPr>
        <p:spPr>
          <a:xfrm>
            <a:off x="1376437" y="1890043"/>
            <a:ext cx="4962748" cy="392162"/>
          </a:xfrm>
          <a:prstGeom prst="rect">
            <a:avLst/>
          </a:prstGeom>
          <a:noFill/>
          <a:ln/>
        </p:spPr>
        <p:txBody>
          <a:bodyPr wrap="square" rtlCol="0" anchor="t"/>
          <a:lstStyle/>
          <a:p>
            <a:pPr>
              <a:lnSpc>
                <a:spcPts val="1544"/>
              </a:lnSpc>
            </a:pPr>
            <a:r>
              <a:rPr lang="en-US" sz="965" spc="-19" dirty="0">
                <a:solidFill>
                  <a:srgbClr val="E5E0DF"/>
                </a:solidFill>
                <a:latin typeface="+mn-lt"/>
                <a:ea typeface="Inter" pitchFamily="34" charset="-122"/>
                <a:cs typeface="Inter" pitchFamily="34" charset="-120"/>
              </a:rPr>
              <a:t>Lọc Gauss là một công cụ quan trọng trong công nghệ xử lý ảnh, được áp dụng trong các lĩnh vực như nhận dạng khuôn mặt, mô phỏng 3D và xử lý hình ảnh y tế.</a:t>
            </a:r>
            <a:endParaRPr lang="en-US" sz="965" dirty="0">
              <a:latin typeface="+mn-lt"/>
            </a:endParaRPr>
          </a:p>
        </p:txBody>
      </p:sp>
      <p:sp>
        <p:nvSpPr>
          <p:cNvPr id="11" name="Shape 9"/>
          <p:cNvSpPr/>
          <p:nvPr/>
        </p:nvSpPr>
        <p:spPr>
          <a:xfrm>
            <a:off x="840395" y="2777690"/>
            <a:ext cx="428848" cy="24483"/>
          </a:xfrm>
          <a:prstGeom prst="rect">
            <a:avLst/>
          </a:prstGeom>
          <a:solidFill>
            <a:srgbClr val="140099"/>
          </a:solidFill>
          <a:ln/>
        </p:spPr>
        <p:txBody>
          <a:bodyPr/>
          <a:lstStyle/>
          <a:p>
            <a:endParaRPr lang="en-US">
              <a:latin typeface="+mn-lt"/>
            </a:endParaRPr>
          </a:p>
        </p:txBody>
      </p:sp>
      <p:sp>
        <p:nvSpPr>
          <p:cNvPr id="12" name="Shape 10"/>
          <p:cNvSpPr/>
          <p:nvPr/>
        </p:nvSpPr>
        <p:spPr>
          <a:xfrm>
            <a:off x="564692" y="2652118"/>
            <a:ext cx="275704" cy="275704"/>
          </a:xfrm>
          <a:prstGeom prst="roundRect">
            <a:avLst>
              <a:gd name="adj" fmla="val 20000"/>
            </a:avLst>
          </a:prstGeom>
          <a:solidFill>
            <a:srgbClr val="110080"/>
          </a:solidFill>
          <a:ln w="12144">
            <a:solidFill>
              <a:srgbClr val="140099"/>
            </a:solidFill>
            <a:prstDash val="solid"/>
          </a:ln>
        </p:spPr>
        <p:txBody>
          <a:bodyPr/>
          <a:lstStyle/>
          <a:p>
            <a:endParaRPr lang="en-US">
              <a:latin typeface="+mn-lt"/>
            </a:endParaRPr>
          </a:p>
        </p:txBody>
      </p:sp>
      <p:sp>
        <p:nvSpPr>
          <p:cNvPr id="13" name="Text 11"/>
          <p:cNvSpPr/>
          <p:nvPr/>
        </p:nvSpPr>
        <p:spPr>
          <a:xfrm>
            <a:off x="648110" y="2675111"/>
            <a:ext cx="108793" cy="229716"/>
          </a:xfrm>
          <a:prstGeom prst="rect">
            <a:avLst/>
          </a:prstGeom>
          <a:noFill/>
          <a:ln/>
        </p:spPr>
        <p:txBody>
          <a:bodyPr wrap="none" rtlCol="0" anchor="t"/>
          <a:lstStyle/>
          <a:p>
            <a:pPr algn="ctr">
              <a:lnSpc>
                <a:spcPts val="1809"/>
              </a:lnSpc>
            </a:pPr>
            <a:r>
              <a:rPr lang="en-US" sz="1448" b="1" spc="-43" dirty="0">
                <a:solidFill>
                  <a:srgbClr val="E5E0DF"/>
                </a:solidFill>
                <a:latin typeface="+mn-lt"/>
                <a:ea typeface="Inter" pitchFamily="34" charset="-122"/>
                <a:cs typeface="Inter" pitchFamily="34" charset="-120"/>
              </a:rPr>
              <a:t>2</a:t>
            </a:r>
            <a:endParaRPr lang="en-US" sz="1448" dirty="0">
              <a:latin typeface="+mn-lt"/>
            </a:endParaRPr>
          </a:p>
        </p:txBody>
      </p:sp>
      <p:sp>
        <p:nvSpPr>
          <p:cNvPr id="14" name="Text 12"/>
          <p:cNvSpPr/>
          <p:nvPr/>
        </p:nvSpPr>
        <p:spPr>
          <a:xfrm>
            <a:off x="1376437" y="2678907"/>
            <a:ext cx="1823293" cy="191393"/>
          </a:xfrm>
          <a:prstGeom prst="rect">
            <a:avLst/>
          </a:prstGeom>
          <a:noFill/>
          <a:ln/>
        </p:spPr>
        <p:txBody>
          <a:bodyPr wrap="none" rtlCol="0" anchor="t"/>
          <a:lstStyle/>
          <a:p>
            <a:pPr>
              <a:lnSpc>
                <a:spcPts val="1508"/>
              </a:lnSpc>
            </a:pPr>
            <a:r>
              <a:rPr lang="en-US" sz="1206" b="1" spc="-36" dirty="0">
                <a:solidFill>
                  <a:srgbClr val="E5E0DF"/>
                </a:solidFill>
                <a:latin typeface="+mn-lt"/>
                <a:ea typeface="Inter" pitchFamily="34" charset="-122"/>
                <a:cs typeface="Inter" pitchFamily="34" charset="-120"/>
              </a:rPr>
              <a:t>Ứng dụng trong nhiếp ảnh</a:t>
            </a:r>
            <a:endParaRPr lang="en-US" sz="1206" dirty="0">
              <a:latin typeface="+mn-lt"/>
            </a:endParaRPr>
          </a:p>
        </p:txBody>
      </p:sp>
      <p:sp>
        <p:nvSpPr>
          <p:cNvPr id="15" name="Text 13"/>
          <p:cNvSpPr/>
          <p:nvPr/>
        </p:nvSpPr>
        <p:spPr>
          <a:xfrm>
            <a:off x="1376437" y="2992785"/>
            <a:ext cx="4962748" cy="392162"/>
          </a:xfrm>
          <a:prstGeom prst="rect">
            <a:avLst/>
          </a:prstGeom>
          <a:noFill/>
          <a:ln/>
        </p:spPr>
        <p:txBody>
          <a:bodyPr wrap="square" rtlCol="0" anchor="t"/>
          <a:lstStyle/>
          <a:p>
            <a:pPr>
              <a:lnSpc>
                <a:spcPts val="1544"/>
              </a:lnSpc>
            </a:pPr>
            <a:r>
              <a:rPr lang="en-US" sz="965" spc="-19" dirty="0">
                <a:solidFill>
                  <a:srgbClr val="E5E0DF"/>
                </a:solidFill>
                <a:latin typeface="+mn-lt"/>
                <a:ea typeface="Inter" pitchFamily="34" charset="-122"/>
                <a:cs typeface="Inter" pitchFamily="34" charset="-120"/>
              </a:rPr>
              <a:t>Nhiếp ảnh gia thường sử dụng lọc Gauss để làm mờ nền, làm nổi bật đối tượng trong chụp ảnh nghệ thuật và tạo hiệu ứng mờ độc đáo.</a:t>
            </a:r>
            <a:endParaRPr lang="en-US" sz="965" dirty="0">
              <a:latin typeface="+mn-lt"/>
            </a:endParaRPr>
          </a:p>
        </p:txBody>
      </p:sp>
      <p:sp>
        <p:nvSpPr>
          <p:cNvPr id="16" name="Shape 14"/>
          <p:cNvSpPr/>
          <p:nvPr/>
        </p:nvSpPr>
        <p:spPr>
          <a:xfrm>
            <a:off x="840395" y="3880433"/>
            <a:ext cx="428848" cy="24483"/>
          </a:xfrm>
          <a:prstGeom prst="rect">
            <a:avLst/>
          </a:prstGeom>
          <a:solidFill>
            <a:srgbClr val="140099"/>
          </a:solidFill>
          <a:ln/>
        </p:spPr>
        <p:txBody>
          <a:bodyPr/>
          <a:lstStyle/>
          <a:p>
            <a:endParaRPr lang="en-US">
              <a:latin typeface="+mn-lt"/>
            </a:endParaRPr>
          </a:p>
        </p:txBody>
      </p:sp>
      <p:sp>
        <p:nvSpPr>
          <p:cNvPr id="17" name="Shape 15"/>
          <p:cNvSpPr/>
          <p:nvPr/>
        </p:nvSpPr>
        <p:spPr>
          <a:xfrm>
            <a:off x="564692" y="3754860"/>
            <a:ext cx="275704" cy="275704"/>
          </a:xfrm>
          <a:prstGeom prst="roundRect">
            <a:avLst>
              <a:gd name="adj" fmla="val 20000"/>
            </a:avLst>
          </a:prstGeom>
          <a:solidFill>
            <a:srgbClr val="110080"/>
          </a:solidFill>
          <a:ln w="12144">
            <a:solidFill>
              <a:srgbClr val="140099"/>
            </a:solidFill>
            <a:prstDash val="solid"/>
          </a:ln>
        </p:spPr>
        <p:txBody>
          <a:bodyPr/>
          <a:lstStyle/>
          <a:p>
            <a:endParaRPr lang="en-US">
              <a:latin typeface="+mn-lt"/>
            </a:endParaRPr>
          </a:p>
        </p:txBody>
      </p:sp>
      <p:sp>
        <p:nvSpPr>
          <p:cNvPr id="18" name="Text 16"/>
          <p:cNvSpPr/>
          <p:nvPr/>
        </p:nvSpPr>
        <p:spPr>
          <a:xfrm>
            <a:off x="645728" y="3777853"/>
            <a:ext cx="113556" cy="229716"/>
          </a:xfrm>
          <a:prstGeom prst="rect">
            <a:avLst/>
          </a:prstGeom>
          <a:noFill/>
          <a:ln/>
        </p:spPr>
        <p:txBody>
          <a:bodyPr wrap="none" rtlCol="0" anchor="t"/>
          <a:lstStyle/>
          <a:p>
            <a:pPr algn="ctr">
              <a:lnSpc>
                <a:spcPts val="1809"/>
              </a:lnSpc>
            </a:pPr>
            <a:r>
              <a:rPr lang="en-US" sz="1448" b="1" spc="-43" dirty="0">
                <a:solidFill>
                  <a:srgbClr val="E5E0DF"/>
                </a:solidFill>
                <a:latin typeface="+mn-lt"/>
                <a:ea typeface="Inter" pitchFamily="34" charset="-122"/>
                <a:cs typeface="Inter" pitchFamily="34" charset="-120"/>
              </a:rPr>
              <a:t>3</a:t>
            </a:r>
            <a:endParaRPr lang="en-US" sz="1448" dirty="0">
              <a:latin typeface="+mn-lt"/>
            </a:endParaRPr>
          </a:p>
        </p:txBody>
      </p:sp>
      <p:sp>
        <p:nvSpPr>
          <p:cNvPr id="19" name="Text 17"/>
          <p:cNvSpPr/>
          <p:nvPr/>
        </p:nvSpPr>
        <p:spPr>
          <a:xfrm>
            <a:off x="1376437" y="3781649"/>
            <a:ext cx="2649215" cy="191393"/>
          </a:xfrm>
          <a:prstGeom prst="rect">
            <a:avLst/>
          </a:prstGeom>
          <a:noFill/>
          <a:ln/>
        </p:spPr>
        <p:txBody>
          <a:bodyPr wrap="none" rtlCol="0" anchor="t"/>
          <a:lstStyle/>
          <a:p>
            <a:pPr>
              <a:lnSpc>
                <a:spcPts val="1508"/>
              </a:lnSpc>
            </a:pPr>
            <a:r>
              <a:rPr lang="en-US" sz="1206" b="1" spc="-36" dirty="0">
                <a:solidFill>
                  <a:srgbClr val="E5E0DF"/>
                </a:solidFill>
                <a:latin typeface="+mn-lt"/>
                <a:ea typeface="Inter" pitchFamily="34" charset="-122"/>
                <a:cs typeface="Inter" pitchFamily="34" charset="-120"/>
              </a:rPr>
              <a:t>Ứng dụng trong video và truyền thông</a:t>
            </a:r>
            <a:endParaRPr lang="en-US" sz="1206" dirty="0">
              <a:latin typeface="+mn-lt"/>
            </a:endParaRPr>
          </a:p>
        </p:txBody>
      </p:sp>
      <p:sp>
        <p:nvSpPr>
          <p:cNvPr id="20" name="Text 18"/>
          <p:cNvSpPr/>
          <p:nvPr/>
        </p:nvSpPr>
        <p:spPr>
          <a:xfrm>
            <a:off x="1376437" y="4095527"/>
            <a:ext cx="4962748" cy="392162"/>
          </a:xfrm>
          <a:prstGeom prst="rect">
            <a:avLst/>
          </a:prstGeom>
          <a:noFill/>
          <a:ln/>
        </p:spPr>
        <p:txBody>
          <a:bodyPr wrap="square" rtlCol="0" anchor="t"/>
          <a:lstStyle/>
          <a:p>
            <a:pPr>
              <a:lnSpc>
                <a:spcPts val="1544"/>
              </a:lnSpc>
            </a:pPr>
            <a:r>
              <a:rPr lang="en-US" sz="965" spc="-19" dirty="0">
                <a:solidFill>
                  <a:srgbClr val="E5E0DF"/>
                </a:solidFill>
                <a:latin typeface="+mn-lt"/>
                <a:ea typeface="Inter" pitchFamily="34" charset="-122"/>
                <a:cs typeface="Inter" pitchFamily="34" charset="-120"/>
              </a:rPr>
              <a:t>Lọc Gauss là một công cụ quan trọng trong xử lý video, giúp làm mờ và giảm nhiễu, đồng thời cũng được sử dụng trong truyền thông để giảm nhiễu và tạo hiệu ứng đặc biệt.</a:t>
            </a:r>
            <a:endParaRPr lang="en-US" sz="965" dirty="0">
              <a:latin typeface="+mn-lt"/>
            </a:endParaRPr>
          </a:p>
        </p:txBody>
      </p:sp>
      <p:pic>
        <p:nvPicPr>
          <p:cNvPr id="21" name="Image 0" descr="preencoded.png"/>
          <p:cNvPicPr>
            <a:picLocks noChangeAspect="1"/>
          </p:cNvPicPr>
          <p:nvPr/>
        </p:nvPicPr>
        <p:blipFill>
          <a:blip r:embed="rId3"/>
          <a:stretch>
            <a:fillRect/>
          </a:stretch>
        </p:blipFill>
        <p:spPr>
          <a:xfrm>
            <a:off x="6858000" y="0"/>
            <a:ext cx="2286000" cy="51435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etamorphosis Business Plan XL by Slidesgo">
  <a:themeElements>
    <a:clrScheme name="Simple Light">
      <a:dk1>
        <a:srgbClr val="000000"/>
      </a:dk1>
      <a:lt1>
        <a:srgbClr val="FFFFFF"/>
      </a:lt1>
      <a:dk2>
        <a:srgbClr val="212121"/>
      </a:dk2>
      <a:lt2>
        <a:srgbClr val="FFFFFF"/>
      </a:lt2>
      <a:accent1>
        <a:srgbClr val="212121"/>
      </a:accent1>
      <a:accent2>
        <a:srgbClr val="FFFFFF"/>
      </a:accent2>
      <a:accent3>
        <a:srgbClr val="000000"/>
      </a:accent3>
      <a:accent4>
        <a:srgbClr val="FFFFFF"/>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711</Words>
  <Application>Microsoft Office PowerPoint</Application>
  <PresentationFormat>On-screen Show (16:9)</PresentationFormat>
  <Paragraphs>45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Times New Roman</vt:lpstr>
      <vt:lpstr>Bai Jamjuree</vt:lpstr>
      <vt:lpstr>Montserrat</vt:lpstr>
      <vt:lpstr>Arial</vt:lpstr>
      <vt:lpstr>Verdana</vt:lpstr>
      <vt:lpstr>Montserrat Medium</vt:lpstr>
      <vt:lpstr>Rubik</vt:lpstr>
      <vt:lpstr>Metamorphosis Business Plan XL by Slidesgo</vt:lpstr>
      <vt:lpstr>Gaussian Filter</vt:lpstr>
      <vt:lpstr>Nguyên tắc chung của lọc ảnh</vt:lpstr>
      <vt:lpstr>Ứng dụng của lọc Gauss</vt:lpstr>
      <vt:lpstr>Bộ lọc Gaussian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Filter</dc:title>
  <cp:lastModifiedBy>NGUYỄN ANH QUÂN</cp:lastModifiedBy>
  <cp:revision>6</cp:revision>
  <dcterms:modified xsi:type="dcterms:W3CDTF">2023-12-07T05:47:18Z</dcterms:modified>
</cp:coreProperties>
</file>