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283" r:id="rId21"/>
  </p:sldIdLst>
  <p:sldSz cx="9144000" cy="5143500" type="screen16x9"/>
  <p:notesSz cx="6858000" cy="9144000"/>
  <p:embeddedFontLst>
    <p:embeddedFont>
      <p:font typeface="Lato" panose="020B0604020202020204" charset="0"/>
      <p:regular r:id="rId23"/>
      <p:bold r:id="rId24"/>
      <p:italic r:id="rId25"/>
      <p:boldItalic r:id="rId26"/>
    </p:embeddedFont>
    <p:embeddedFont>
      <p:font typeface="Raleway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41" autoAdjust="0"/>
    <p:restoredTop sz="94291" autoAdjust="0"/>
  </p:normalViewPr>
  <p:slideViewPr>
    <p:cSldViewPr snapToGrid="0">
      <p:cViewPr varScale="1">
        <p:scale>
          <a:sx n="96" d="100"/>
          <a:sy n="96" d="100"/>
        </p:scale>
        <p:origin x="5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d6868a6ea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d6868a6ea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818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d6868a6ea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d6868a6ea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925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d6868a6ea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d6868a6ea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6211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d6868a6ea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d6868a6ea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578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d6868a6ea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d6868a6ea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127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d6868a6ea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d6868a6ea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441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d6868a6ea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d6868a6ea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892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d6868a6ea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d6868a6ea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422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d6868a6ea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d6868a6ea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251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d6868a6ea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d6868a6ea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369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d6868a6ea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d6868a6ea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d6e6b0195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8d6e6b0195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d6868a6ea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d6868a6ea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534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d6868a6ea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d6868a6ea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951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d6868a6ea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d6868a6ea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039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d6868a6ea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d6868a6ea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7628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d6868a6ea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d6868a6ea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718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d6868a6ea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d6868a6ea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4880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d6868a6ea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d6868a6ea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429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252225" y="1947100"/>
            <a:ext cx="6639550" cy="12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3200" b="0">
                <a:latin typeface="Arial"/>
                <a:ea typeface="Arial"/>
                <a:cs typeface="Arial"/>
                <a:sym typeface="Arial"/>
              </a:rPr>
              <a:t>Xây dựng</a:t>
            </a:r>
            <a:r>
              <a:rPr lang="en-US" sz="32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err="1">
                <a:latin typeface="Arial"/>
                <a:ea typeface="Arial"/>
                <a:cs typeface="Arial"/>
                <a:sym typeface="Arial"/>
              </a:rPr>
              <a:t>ứng</a:t>
            </a:r>
            <a:r>
              <a:rPr lang="en-US" sz="32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err="1"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en-US" sz="3200" b="0">
                <a:latin typeface="Arial"/>
                <a:ea typeface="Arial"/>
                <a:cs typeface="Arial"/>
                <a:sym typeface="Arial"/>
              </a:rPr>
              <a:t> web </a:t>
            </a:r>
            <a:r>
              <a:rPr lang="en-US" sz="3200" b="0" err="1">
                <a:latin typeface="Arial"/>
                <a:ea typeface="Arial"/>
                <a:cs typeface="Arial"/>
                <a:sym typeface="Arial"/>
              </a:rPr>
              <a:t>hỗ</a:t>
            </a:r>
            <a:r>
              <a:rPr lang="en-US" sz="32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err="1">
                <a:latin typeface="Arial"/>
                <a:ea typeface="Arial"/>
                <a:cs typeface="Arial"/>
                <a:sym typeface="Arial"/>
              </a:rPr>
              <a:t>trợ</a:t>
            </a:r>
            <a:r>
              <a:rPr lang="en-US" sz="32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err="1">
                <a:latin typeface="Arial"/>
                <a:ea typeface="Arial"/>
                <a:cs typeface="Arial"/>
                <a:sym typeface="Arial"/>
              </a:rPr>
              <a:t>việc</a:t>
            </a:r>
            <a:r>
              <a:rPr lang="en-US" sz="32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err="1">
                <a:latin typeface="Arial"/>
                <a:ea typeface="Arial"/>
                <a:cs typeface="Arial"/>
                <a:sym typeface="Arial"/>
              </a:rPr>
              <a:t>tạo</a:t>
            </a:r>
            <a:r>
              <a:rPr lang="en-US" sz="32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32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err="1">
                <a:latin typeface="Arial"/>
                <a:ea typeface="Arial"/>
                <a:cs typeface="Arial"/>
                <a:sym typeface="Arial"/>
              </a:rPr>
              <a:t>tìm</a:t>
            </a:r>
            <a:r>
              <a:rPr lang="en-US" sz="3200" b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err="1">
                <a:latin typeface="Arial"/>
                <a:ea typeface="Arial"/>
                <a:cs typeface="Arial"/>
                <a:sym typeface="Arial"/>
              </a:rPr>
              <a:t>kiếm</a:t>
            </a:r>
            <a:r>
              <a:rPr lang="en-US" sz="3200" b="0">
                <a:latin typeface="Arial"/>
                <a:ea typeface="Arial"/>
                <a:cs typeface="Arial"/>
                <a:sym typeface="Arial"/>
              </a:rPr>
              <a:t> CV</a:t>
            </a:r>
            <a:endParaRPr sz="32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7950" y="343192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vi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Sinh viên thực hiện: </a:t>
            </a:r>
            <a:r>
              <a:rPr lang="en-US" sz="1800" err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Vương</a:t>
            </a:r>
            <a:r>
              <a:rPr lang="en-US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Ngọc</a:t>
            </a:r>
            <a:r>
              <a:rPr lang="en-US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Quân</a:t>
            </a:r>
            <a:endParaRPr sz="1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727950" y="3870182"/>
            <a:ext cx="741495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34343"/>
                </a:solidFill>
              </a:rPr>
              <a:t>	</a:t>
            </a:r>
            <a:r>
              <a:rPr lang="vi" sz="1800">
                <a:solidFill>
                  <a:srgbClr val="434343"/>
                </a:solidFill>
              </a:rPr>
              <a:t>Giảng viên hướng dẫn: </a:t>
            </a:r>
            <a:r>
              <a:rPr lang="en-US" sz="1800">
                <a:solidFill>
                  <a:srgbClr val="434343"/>
                </a:solidFill>
              </a:rPr>
              <a:t>PGS. </a:t>
            </a:r>
            <a:r>
              <a:rPr lang="vi" sz="1800">
                <a:solidFill>
                  <a:srgbClr val="434343"/>
                </a:solidFill>
              </a:rPr>
              <a:t>TS.</a:t>
            </a:r>
            <a:r>
              <a:rPr lang="en-US" sz="1800">
                <a:solidFill>
                  <a:srgbClr val="434343"/>
                </a:solidFill>
              </a:rPr>
              <a:t> Cao </a:t>
            </a:r>
            <a:r>
              <a:rPr lang="en-US" sz="1800" err="1">
                <a:solidFill>
                  <a:srgbClr val="434343"/>
                </a:solidFill>
              </a:rPr>
              <a:t>Tuấn</a:t>
            </a:r>
            <a:r>
              <a:rPr lang="en-US" sz="1800">
                <a:solidFill>
                  <a:srgbClr val="434343"/>
                </a:solidFill>
              </a:rPr>
              <a:t> </a:t>
            </a:r>
            <a:r>
              <a:rPr lang="en-US" sz="1800" err="1">
                <a:solidFill>
                  <a:srgbClr val="434343"/>
                </a:solidFill>
              </a:rPr>
              <a:t>Dũng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D49B39-2257-440C-818B-8E0F2F488998}"/>
              </a:ext>
            </a:extLst>
          </p:cNvPr>
          <p:cNvSpPr txBox="1"/>
          <p:nvPr/>
        </p:nvSpPr>
        <p:spPr>
          <a:xfrm flipH="1">
            <a:off x="1176018" y="869871"/>
            <a:ext cx="7130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ĐỒ ÁN TỐT NGHIỆP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EB1564-2BCE-4202-84DB-9E4D355E0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860800" cy="5905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D577317-DF21-44C8-B639-A24B333E18F4}"/>
              </a:ext>
            </a:extLst>
          </p:cNvPr>
          <p:cNvSpPr/>
          <p:nvPr/>
        </p:nvSpPr>
        <p:spPr>
          <a:xfrm>
            <a:off x="3860800" y="388578"/>
            <a:ext cx="5283200" cy="196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65FE1E-265A-443A-AF6D-1DDBAFDAD8AC}"/>
              </a:ext>
            </a:extLst>
          </p:cNvPr>
          <p:cNvSpPr txBox="1"/>
          <p:nvPr/>
        </p:nvSpPr>
        <p:spPr>
          <a:xfrm flipH="1">
            <a:off x="3318509" y="4749851"/>
            <a:ext cx="2506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Hà Nội, 26/01/2021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727650" y="624825"/>
            <a:ext cx="7688700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000" b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98E2B-88CF-4CB8-A70F-3383637E1494}"/>
              </a:ext>
            </a:extLst>
          </p:cNvPr>
          <p:cNvSpPr txBox="1"/>
          <p:nvPr/>
        </p:nvSpPr>
        <p:spPr>
          <a:xfrm>
            <a:off x="727650" y="24212"/>
            <a:ext cx="780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2"/>
                </a:solidFill>
              </a:rPr>
              <a:t>2. Khảo sát, phân tích và thiết kế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BAECF7-E8B1-497B-A8D1-CB349F9E908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81882" y="683578"/>
            <a:ext cx="6154420" cy="42630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25E609-669D-450C-A01A-40A28C47D60B}"/>
              </a:ext>
            </a:extLst>
          </p:cNvPr>
          <p:cNvSpPr txBox="1"/>
          <p:nvPr/>
        </p:nvSpPr>
        <p:spPr>
          <a:xfrm>
            <a:off x="727649" y="1384300"/>
            <a:ext cx="372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/>
              <a:t>Thiết kế cơ sở dữ liệu</a:t>
            </a:r>
          </a:p>
        </p:txBody>
      </p:sp>
    </p:spTree>
    <p:extLst>
      <p:ext uri="{BB962C8B-B14F-4D97-AF65-F5344CB8AC3E}">
        <p14:creationId xmlns:p14="http://schemas.microsoft.com/office/powerpoint/2010/main" val="630449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98E2B-88CF-4CB8-A70F-3383637E1494}"/>
              </a:ext>
            </a:extLst>
          </p:cNvPr>
          <p:cNvSpPr txBox="1"/>
          <p:nvPr/>
        </p:nvSpPr>
        <p:spPr>
          <a:xfrm>
            <a:off x="727650" y="24212"/>
            <a:ext cx="780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2"/>
                </a:solidFill>
              </a:rPr>
              <a:t>3. Phát triển ứng dụng</a:t>
            </a:r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727650" y="624825"/>
            <a:ext cx="7688700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Công nghệ sử dụng</a:t>
            </a:r>
            <a:endParaRPr sz="2000" b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8D051E-D71C-4AC2-90EF-59E8F9AF9DD9}"/>
              </a:ext>
            </a:extLst>
          </p:cNvPr>
          <p:cNvSpPr/>
          <p:nvPr/>
        </p:nvSpPr>
        <p:spPr>
          <a:xfrm>
            <a:off x="1064928" y="1402671"/>
            <a:ext cx="1572924" cy="1169079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accent5">
                    <a:lumMod val="60000"/>
                    <a:lumOff val="40000"/>
                  </a:schemeClr>
                </a:solidFill>
              </a:rPr>
              <a:t>HTML</a:t>
            </a:r>
          </a:p>
          <a:p>
            <a:pPr algn="ctr"/>
            <a:r>
              <a:rPr lang="en-US" sz="2000">
                <a:solidFill>
                  <a:schemeClr val="accent5">
                    <a:lumMod val="60000"/>
                    <a:lumOff val="40000"/>
                  </a:schemeClr>
                </a:solidFill>
              </a:rPr>
              <a:t>CSS</a:t>
            </a:r>
          </a:p>
          <a:p>
            <a:pPr algn="ctr"/>
            <a:r>
              <a:rPr lang="en-US" sz="2000">
                <a:solidFill>
                  <a:schemeClr val="accent5">
                    <a:lumMod val="60000"/>
                    <a:lumOff val="40000"/>
                  </a:schemeClr>
                </a:solidFill>
              </a:rPr>
              <a:t>JS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1FEBF1-4251-4EF2-8D4C-5645D6898E4B}"/>
              </a:ext>
            </a:extLst>
          </p:cNvPr>
          <p:cNvSpPr/>
          <p:nvPr/>
        </p:nvSpPr>
        <p:spPr>
          <a:xfrm>
            <a:off x="6506149" y="1672048"/>
            <a:ext cx="1482151" cy="66475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accent5">
                    <a:lumMod val="60000"/>
                    <a:lumOff val="40000"/>
                  </a:schemeClr>
                </a:solidFill>
              </a:rPr>
              <a:t>Redux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D51E3-E3FF-498B-9F39-ED813A7A4F5D}"/>
              </a:ext>
            </a:extLst>
          </p:cNvPr>
          <p:cNvSpPr/>
          <p:nvPr/>
        </p:nvSpPr>
        <p:spPr>
          <a:xfrm>
            <a:off x="2565400" y="3001730"/>
            <a:ext cx="1469450" cy="668748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accent5">
                    <a:lumMod val="60000"/>
                    <a:lumOff val="40000"/>
                  </a:schemeClr>
                </a:solidFill>
              </a:rPr>
              <a:t>Java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0D92C4-C778-4F28-B964-8119815229B9}"/>
              </a:ext>
            </a:extLst>
          </p:cNvPr>
          <p:cNvSpPr/>
          <p:nvPr/>
        </p:nvSpPr>
        <p:spPr>
          <a:xfrm>
            <a:off x="3798357" y="1672048"/>
            <a:ext cx="1667238" cy="66475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accent5">
                    <a:lumMod val="60000"/>
                    <a:lumOff val="40000"/>
                  </a:schemeClr>
                </a:solidFill>
              </a:rPr>
              <a:t>ReactJS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CF7821-20CF-43EE-BE10-B858551814D5}"/>
              </a:ext>
            </a:extLst>
          </p:cNvPr>
          <p:cNvSpPr/>
          <p:nvPr/>
        </p:nvSpPr>
        <p:spPr>
          <a:xfrm>
            <a:off x="5274250" y="3001730"/>
            <a:ext cx="1469450" cy="668748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accent5">
                    <a:lumMod val="60000"/>
                    <a:lumOff val="40000"/>
                  </a:schemeClr>
                </a:solidFill>
              </a:rPr>
              <a:t>Spring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D728DFF-AC4A-4480-92D1-D4CF90F7D807}"/>
              </a:ext>
            </a:extLst>
          </p:cNvPr>
          <p:cNvSpPr/>
          <p:nvPr/>
        </p:nvSpPr>
        <p:spPr>
          <a:xfrm>
            <a:off x="2565400" y="4184301"/>
            <a:ext cx="1469450" cy="668748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accent5">
                    <a:lumMod val="60000"/>
                    <a:lumOff val="40000"/>
                  </a:schemeClr>
                </a:solidFill>
              </a:rPr>
              <a:t>MySQL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24DA762-6B88-4E67-A600-91F77309838D}"/>
              </a:ext>
            </a:extLst>
          </p:cNvPr>
          <p:cNvSpPr/>
          <p:nvPr/>
        </p:nvSpPr>
        <p:spPr>
          <a:xfrm>
            <a:off x="4964973" y="4184301"/>
            <a:ext cx="2409861" cy="668748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accent5">
                    <a:lumMod val="60000"/>
                    <a:lumOff val="40000"/>
                  </a:schemeClr>
                </a:solidFill>
              </a:rPr>
              <a:t>Elasticsearch</a:t>
            </a:r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1FFEF154-D27F-49FC-9F3F-6F085E75BA6F}"/>
              </a:ext>
            </a:extLst>
          </p:cNvPr>
          <p:cNvSpPr/>
          <p:nvPr/>
        </p:nvSpPr>
        <p:spPr>
          <a:xfrm>
            <a:off x="3035300" y="1792180"/>
            <a:ext cx="368300" cy="349590"/>
          </a:xfrm>
          <a:prstGeom prst="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3DDF2480-02C0-499E-82D0-1C13D70BEE81}"/>
              </a:ext>
            </a:extLst>
          </p:cNvPr>
          <p:cNvSpPr/>
          <p:nvPr/>
        </p:nvSpPr>
        <p:spPr>
          <a:xfrm>
            <a:off x="5824825" y="1829629"/>
            <a:ext cx="368300" cy="349590"/>
          </a:xfrm>
          <a:prstGeom prst="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29835D5A-6644-4A33-9928-8D8DBAEBF726}"/>
              </a:ext>
            </a:extLst>
          </p:cNvPr>
          <p:cNvSpPr/>
          <p:nvPr/>
        </p:nvSpPr>
        <p:spPr>
          <a:xfrm>
            <a:off x="4470400" y="3161309"/>
            <a:ext cx="368300" cy="349590"/>
          </a:xfrm>
          <a:prstGeom prst="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AA340B12-7883-49D4-9F57-63F83398FF69}"/>
              </a:ext>
            </a:extLst>
          </p:cNvPr>
          <p:cNvSpPr/>
          <p:nvPr/>
        </p:nvSpPr>
        <p:spPr>
          <a:xfrm>
            <a:off x="4315762" y="4335408"/>
            <a:ext cx="368300" cy="349590"/>
          </a:xfrm>
          <a:prstGeom prst="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F13279-F0B3-4012-8E18-10DC5AE1AE50}"/>
              </a:ext>
            </a:extLst>
          </p:cNvPr>
          <p:cNvCxnSpPr/>
          <p:nvPr/>
        </p:nvCxnSpPr>
        <p:spPr>
          <a:xfrm>
            <a:off x="727650" y="2781300"/>
            <a:ext cx="7688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8F804B-3778-4135-B254-52595CD6D20E}"/>
              </a:ext>
            </a:extLst>
          </p:cNvPr>
          <p:cNvCxnSpPr/>
          <p:nvPr/>
        </p:nvCxnSpPr>
        <p:spPr>
          <a:xfrm>
            <a:off x="727650" y="3924300"/>
            <a:ext cx="7688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115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98E2B-88CF-4CB8-A70F-3383637E1494}"/>
              </a:ext>
            </a:extLst>
          </p:cNvPr>
          <p:cNvSpPr txBox="1"/>
          <p:nvPr/>
        </p:nvSpPr>
        <p:spPr>
          <a:xfrm>
            <a:off x="727650" y="24212"/>
            <a:ext cx="780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2"/>
                </a:solidFill>
              </a:rPr>
              <a:t>3. Phát triển ứng dụng</a:t>
            </a:r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727650" y="624825"/>
            <a:ext cx="7688700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Minh họa chức năng</a:t>
            </a:r>
            <a:endParaRPr sz="2000" b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43FBDA-51DC-4E00-9293-0D3970763D24}"/>
              </a:ext>
            </a:extLst>
          </p:cNvPr>
          <p:cNvSpPr txBox="1"/>
          <p:nvPr/>
        </p:nvSpPr>
        <p:spPr>
          <a:xfrm>
            <a:off x="2525076" y="4613525"/>
            <a:ext cx="4093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Màn hình đăng ký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EA2641-03F3-4323-AF56-FC4D3FA9F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295" y="1086490"/>
            <a:ext cx="3625410" cy="338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16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98E2B-88CF-4CB8-A70F-3383637E1494}"/>
              </a:ext>
            </a:extLst>
          </p:cNvPr>
          <p:cNvSpPr txBox="1"/>
          <p:nvPr/>
        </p:nvSpPr>
        <p:spPr>
          <a:xfrm>
            <a:off x="727650" y="24212"/>
            <a:ext cx="780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2"/>
                </a:solidFill>
              </a:rPr>
              <a:t>3. Phát triển ứng dụng</a:t>
            </a:r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727650" y="624825"/>
            <a:ext cx="7688700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Minh họa chức năng</a:t>
            </a:r>
            <a:endParaRPr sz="2000" b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43FBDA-51DC-4E00-9293-0D3970763D24}"/>
              </a:ext>
            </a:extLst>
          </p:cNvPr>
          <p:cNvSpPr txBox="1"/>
          <p:nvPr/>
        </p:nvSpPr>
        <p:spPr>
          <a:xfrm>
            <a:off x="2525076" y="4613525"/>
            <a:ext cx="4093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Màn hình cập nhật thông tin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A2C5E-AFBB-4051-A102-A0AF698F9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037" y="1320288"/>
            <a:ext cx="6963878" cy="329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46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98E2B-88CF-4CB8-A70F-3383637E1494}"/>
              </a:ext>
            </a:extLst>
          </p:cNvPr>
          <p:cNvSpPr txBox="1"/>
          <p:nvPr/>
        </p:nvSpPr>
        <p:spPr>
          <a:xfrm>
            <a:off x="727650" y="24212"/>
            <a:ext cx="780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2"/>
                </a:solidFill>
              </a:rPr>
              <a:t>3. Phát triển ứng dụng</a:t>
            </a:r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727650" y="624825"/>
            <a:ext cx="7688700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Minh họa chức năng</a:t>
            </a:r>
            <a:endParaRPr sz="2000" b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43FBDA-51DC-4E00-9293-0D3970763D24}"/>
              </a:ext>
            </a:extLst>
          </p:cNvPr>
          <p:cNvSpPr txBox="1"/>
          <p:nvPr/>
        </p:nvSpPr>
        <p:spPr>
          <a:xfrm>
            <a:off x="2525076" y="4613525"/>
            <a:ext cx="4093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Màn hình tạo CV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A1C255-1DB0-4677-B5A2-20B418D252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44751" y="1333500"/>
            <a:ext cx="6374450" cy="328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67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98E2B-88CF-4CB8-A70F-3383637E1494}"/>
              </a:ext>
            </a:extLst>
          </p:cNvPr>
          <p:cNvSpPr txBox="1"/>
          <p:nvPr/>
        </p:nvSpPr>
        <p:spPr>
          <a:xfrm>
            <a:off x="727650" y="24212"/>
            <a:ext cx="780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2"/>
                </a:solidFill>
              </a:rPr>
              <a:t>3. Phát triển ứng dụng</a:t>
            </a:r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727650" y="624825"/>
            <a:ext cx="7688700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Minh họa chức năng</a:t>
            </a:r>
            <a:endParaRPr sz="2000" b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43FBDA-51DC-4E00-9293-0D3970763D24}"/>
              </a:ext>
            </a:extLst>
          </p:cNvPr>
          <p:cNvSpPr txBox="1"/>
          <p:nvPr/>
        </p:nvSpPr>
        <p:spPr>
          <a:xfrm>
            <a:off x="2525076" y="4613525"/>
            <a:ext cx="4093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Màn hình tìm CV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06EE25-3973-4615-AF79-BE5ADB50F3D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73517" y="1325562"/>
            <a:ext cx="6196965" cy="328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0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98E2B-88CF-4CB8-A70F-3383637E1494}"/>
              </a:ext>
            </a:extLst>
          </p:cNvPr>
          <p:cNvSpPr txBox="1"/>
          <p:nvPr/>
        </p:nvSpPr>
        <p:spPr>
          <a:xfrm>
            <a:off x="727650" y="24212"/>
            <a:ext cx="780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2"/>
                </a:solidFill>
              </a:rPr>
              <a:t>3. Phát triển ứng dụng</a:t>
            </a:r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727650" y="624825"/>
            <a:ext cx="7688700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Minh họa chức năng</a:t>
            </a:r>
            <a:endParaRPr sz="2000" b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43FBDA-51DC-4E00-9293-0D3970763D24}"/>
              </a:ext>
            </a:extLst>
          </p:cNvPr>
          <p:cNvSpPr txBox="1"/>
          <p:nvPr/>
        </p:nvSpPr>
        <p:spPr>
          <a:xfrm>
            <a:off x="2525076" y="4613525"/>
            <a:ext cx="4093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Màn hình CV đã lưu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6F46D3-E14B-4FE1-AC93-B0989E21FEB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53172" y="1333500"/>
            <a:ext cx="6637655" cy="328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45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98E2B-88CF-4CB8-A70F-3383637E1494}"/>
              </a:ext>
            </a:extLst>
          </p:cNvPr>
          <p:cNvSpPr txBox="1"/>
          <p:nvPr/>
        </p:nvSpPr>
        <p:spPr>
          <a:xfrm>
            <a:off x="727650" y="24212"/>
            <a:ext cx="780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2"/>
                </a:solidFill>
              </a:rPr>
              <a:t>4. Kết luận và hướng phát triển</a:t>
            </a:r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727650" y="624825"/>
            <a:ext cx="7688700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Đánh giá</a:t>
            </a:r>
            <a:endParaRPr sz="2000" b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722FA1-E9D8-4687-AEF3-F39248FAFC63}"/>
              </a:ext>
            </a:extLst>
          </p:cNvPr>
          <p:cNvSpPr txBox="1"/>
          <p:nvPr/>
        </p:nvSpPr>
        <p:spPr>
          <a:xfrm>
            <a:off x="727650" y="1485900"/>
            <a:ext cx="7808652" cy="263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/>
              <a:t>Hoàn thành được các chức năng đặt ra ban đầu</a:t>
            </a:r>
          </a:p>
          <a:p>
            <a:pPr marL="457200" lvl="8" indent="-1682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Ứng viên tuyển dụng: Tạo, Sửa, Tải xuống CV và Chia sẻ CV…</a:t>
            </a:r>
          </a:p>
          <a:p>
            <a:pPr marL="457200" lvl="8" indent="-1682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Nhà tuyển dụng: Tìm kiếm và Lưu lại CV</a:t>
            </a:r>
          </a:p>
          <a:p>
            <a:pPr marL="285750" lvl="8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/>
              <a:t>Hỗ trợ một số tính năng khác</a:t>
            </a:r>
          </a:p>
          <a:p>
            <a:pPr marL="457200" lvl="3" indent="-1682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Hỗ trợ định dạng trích dẫn trong CV</a:t>
            </a:r>
          </a:p>
          <a:p>
            <a:pPr marL="457200" lvl="3" indent="-1682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Tự động phân trang khi tải xuống CV</a:t>
            </a:r>
          </a:p>
          <a:p>
            <a:pPr marL="457200" lvl="3" indent="-1682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Gợi ý các giá trị bộ lọc khi tìm kiếm CV</a:t>
            </a:r>
          </a:p>
        </p:txBody>
      </p:sp>
    </p:spTree>
    <p:extLst>
      <p:ext uri="{BB962C8B-B14F-4D97-AF65-F5344CB8AC3E}">
        <p14:creationId xmlns:p14="http://schemas.microsoft.com/office/powerpoint/2010/main" val="3547832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98E2B-88CF-4CB8-A70F-3383637E1494}"/>
              </a:ext>
            </a:extLst>
          </p:cNvPr>
          <p:cNvSpPr txBox="1"/>
          <p:nvPr/>
        </p:nvSpPr>
        <p:spPr>
          <a:xfrm>
            <a:off x="727650" y="24212"/>
            <a:ext cx="780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2"/>
                </a:solidFill>
              </a:rPr>
              <a:t>4. Kết luận và hướng phát triển</a:t>
            </a:r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727650" y="624825"/>
            <a:ext cx="7688700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Hạn chế</a:t>
            </a:r>
            <a:endParaRPr sz="2000" b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404DDA-7519-4656-A2D5-9642A3866922}"/>
              </a:ext>
            </a:extLst>
          </p:cNvPr>
          <p:cNvSpPr txBox="1"/>
          <p:nvPr/>
        </p:nvSpPr>
        <p:spPr>
          <a:xfrm>
            <a:off x="727650" y="1485900"/>
            <a:ext cx="7808652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/>
              <a:t>Ứng dụng chưa hiển thị tốt trên điện thoại di động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/>
              <a:t>File PDF tải về chưa thể bôi đen thông tin</a:t>
            </a:r>
          </a:p>
          <a:p>
            <a:pPr marL="285750" lvl="3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/>
              <a:t>Chưa có cơ chế xác thực khi đăng ký tài khoản nhà tuyển dụng</a:t>
            </a:r>
          </a:p>
          <a:p>
            <a:pPr marL="285750" lvl="3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/>
              <a:t>Số lượng template trên ứng dụng còn hạn chế</a:t>
            </a:r>
          </a:p>
        </p:txBody>
      </p:sp>
    </p:spTree>
    <p:extLst>
      <p:ext uri="{BB962C8B-B14F-4D97-AF65-F5344CB8AC3E}">
        <p14:creationId xmlns:p14="http://schemas.microsoft.com/office/powerpoint/2010/main" val="370118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98E2B-88CF-4CB8-A70F-3383637E1494}"/>
              </a:ext>
            </a:extLst>
          </p:cNvPr>
          <p:cNvSpPr txBox="1"/>
          <p:nvPr/>
        </p:nvSpPr>
        <p:spPr>
          <a:xfrm>
            <a:off x="727650" y="24212"/>
            <a:ext cx="780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2"/>
                </a:solidFill>
              </a:rPr>
              <a:t>4. Kết luận và hướng phát triển</a:t>
            </a:r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727650" y="624825"/>
            <a:ext cx="7688700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Hướng phát triển</a:t>
            </a:r>
            <a:endParaRPr sz="2000" b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A0869E-3D48-4651-B8FC-D1344762FDD3}"/>
              </a:ext>
            </a:extLst>
          </p:cNvPr>
          <p:cNvSpPr txBox="1"/>
          <p:nvPr/>
        </p:nvSpPr>
        <p:spPr>
          <a:xfrm>
            <a:off x="727650" y="1485900"/>
            <a:ext cx="7808652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/>
              <a:t>Tạo thêm nhiều mẫu template cho ứng dụng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/>
              <a:t>Hoàn thiện cơ chế xác thực khi đăng ký tài khoản nhà tuyển dụng</a:t>
            </a:r>
          </a:p>
          <a:p>
            <a:pPr marL="285750" lvl="3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/>
              <a:t>Tìm hiểu cách thức tạo file PDF giữ nguyên được văn bản</a:t>
            </a:r>
          </a:p>
          <a:p>
            <a:pPr marL="285750" lvl="3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/>
              <a:t>Đồng bộ thông tin giữa các ngôn ngữ khác nhau</a:t>
            </a:r>
          </a:p>
          <a:p>
            <a:pPr marL="285750" lvl="3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/>
              <a:t>Xây dựng ứng dụng React Native trên thiết bị di động</a:t>
            </a:r>
          </a:p>
        </p:txBody>
      </p:sp>
    </p:spTree>
    <p:extLst>
      <p:ext uri="{BB962C8B-B14F-4D97-AF65-F5344CB8AC3E}">
        <p14:creationId xmlns:p14="http://schemas.microsoft.com/office/powerpoint/2010/main" val="340068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727650" y="535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Arial"/>
                <a:ea typeface="Arial"/>
                <a:cs typeface="Arial"/>
                <a:sym typeface="Arial"/>
              </a:rPr>
              <a:t>Nội dung chính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727650" y="1786775"/>
            <a:ext cx="7688700" cy="27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AutoNum type="arabicPeriod"/>
            </a:pPr>
            <a:r>
              <a:rPr lang="vi" sz="2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Đặt vấn đề và mục tiêu đề tài</a:t>
            </a:r>
            <a:endParaRPr sz="22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AutoNum type="arabicPeriod"/>
            </a:pPr>
            <a:r>
              <a:rPr lang="en-US" sz="2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Khảo sát, p</a:t>
            </a:r>
            <a:r>
              <a:rPr lang="vi" sz="2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hân tích và thiết kế</a:t>
            </a:r>
            <a:endParaRPr sz="22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AutoNum type="arabicPeriod"/>
            </a:pPr>
            <a:r>
              <a:rPr lang="en-US" sz="2200" err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2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triển</a:t>
            </a:r>
            <a:r>
              <a:rPr lang="vi" sz="2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err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ứng</a:t>
            </a:r>
            <a:r>
              <a:rPr lang="en-US" sz="2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dụng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AutoNum type="arabicPeriod"/>
            </a:pPr>
            <a:r>
              <a:rPr lang="vi" sz="2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Kết luận và hướng phát triển</a:t>
            </a:r>
            <a:endParaRPr sz="22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"/>
          <p:cNvSpPr txBox="1">
            <a:spLocks noGrp="1"/>
          </p:cNvSpPr>
          <p:nvPr>
            <p:ph type="title"/>
          </p:nvPr>
        </p:nvSpPr>
        <p:spPr>
          <a:xfrm>
            <a:off x="1284650" y="1483893"/>
            <a:ext cx="65747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Arial"/>
                <a:ea typeface="Arial"/>
                <a:cs typeface="Arial"/>
                <a:sym typeface="Arial"/>
              </a:rPr>
              <a:t>Cảm ơn thầy cô và các bạn đã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chú ý</a:t>
            </a:r>
            <a:r>
              <a:rPr lang="vi">
                <a:latin typeface="Arial"/>
                <a:ea typeface="Arial"/>
                <a:cs typeface="Arial"/>
                <a:sym typeface="Arial"/>
              </a:rPr>
              <a:t> lắng nghe!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2E5402-CE1D-48A8-92C3-7D72F0D42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29" y="2798708"/>
            <a:ext cx="3063342" cy="21479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727650" y="624825"/>
            <a:ext cx="7688700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Đặt vấn đề</a:t>
            </a:r>
            <a:endParaRPr sz="2000" b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727650" y="1429602"/>
            <a:ext cx="8202352" cy="23422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800" indent="-342900">
              <a:lnSpc>
                <a:spcPct val="150000"/>
              </a:lnSpc>
              <a:buClr>
                <a:srgbClr val="434343"/>
              </a:buClr>
              <a:buSzPts val="2200"/>
              <a:buFont typeface="Courier New" panose="02070309020205020404" pitchFamily="49" charset="0"/>
              <a:buChar char="o"/>
            </a:pPr>
            <a:r>
              <a:rPr lang="en-US" sz="180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Nhu cầu tuyển dụng trực tuyến tăng mạnh thời gian gần đây</a:t>
            </a:r>
          </a:p>
          <a:p>
            <a:pPr marL="431800" indent="-342900">
              <a:lnSpc>
                <a:spcPct val="150000"/>
              </a:lnSpc>
              <a:buClr>
                <a:srgbClr val="434343"/>
              </a:buClr>
              <a:buSzPts val="2200"/>
              <a:buFont typeface="Courier New" panose="02070309020205020404" pitchFamily="49" charset="0"/>
              <a:buChar char="o"/>
            </a:pPr>
            <a:r>
              <a:rPr lang="en-US" sz="180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Các công ty yêu cầu ứng viên gửi bản CV để ứng tuyển việc làm</a:t>
            </a:r>
          </a:p>
          <a:p>
            <a:pPr marL="88900" indent="0">
              <a:lnSpc>
                <a:spcPct val="150000"/>
              </a:lnSpc>
              <a:buClr>
                <a:srgbClr val="434343"/>
              </a:buClr>
              <a:buSzPts val="2200"/>
              <a:buNone/>
            </a:pPr>
            <a:endParaRPr lang="en-US" sz="180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4650" indent="-285750">
              <a:lnSpc>
                <a:spcPct val="150000"/>
              </a:lnSpc>
              <a:buClr>
                <a:srgbClr val="434343"/>
              </a:buClr>
              <a:buSzPts val="2200"/>
              <a:buFont typeface="Symbol" panose="05050102010706020507" pitchFamily="18" charset="2"/>
              <a:buChar char="Þ"/>
            </a:pPr>
            <a:r>
              <a:rPr lang="en-US" sz="180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Ứng viên cần có CV tốt, đẹp mắt và ấn tượng</a:t>
            </a:r>
          </a:p>
          <a:p>
            <a:pPr marL="374650" indent="-285750">
              <a:lnSpc>
                <a:spcPct val="150000"/>
              </a:lnSpc>
              <a:buClr>
                <a:srgbClr val="434343"/>
              </a:buClr>
              <a:buSzPts val="2200"/>
              <a:buFont typeface="Symbol" panose="05050102010706020507" pitchFamily="18" charset="2"/>
              <a:buChar char="Þ"/>
            </a:pPr>
            <a:r>
              <a:rPr lang="en-US" sz="180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Cần có ứng dụng hỗ trợ tạo ra các CV</a:t>
            </a:r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98E2B-88CF-4CB8-A70F-3383637E1494}"/>
              </a:ext>
            </a:extLst>
          </p:cNvPr>
          <p:cNvSpPr txBox="1"/>
          <p:nvPr/>
        </p:nvSpPr>
        <p:spPr>
          <a:xfrm>
            <a:off x="727650" y="24212"/>
            <a:ext cx="780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2"/>
                </a:solidFill>
              </a:rPr>
              <a:t>1. Đặt vấn đề và mục tiêu đề tài</a:t>
            </a:r>
          </a:p>
        </p:txBody>
      </p:sp>
      <p:pic>
        <p:nvPicPr>
          <p:cNvPr id="2050" name="Picture 2" descr="Recruiting Information - Chelsea District Library">
            <a:extLst>
              <a:ext uri="{FF2B5EF4-FFF2-40B4-BE49-F238E27FC236}">
                <a16:creationId xmlns:a16="http://schemas.microsoft.com/office/drawing/2014/main" id="{0E7AEE47-5589-44AA-8D00-2474440C3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802" y="2355850"/>
            <a:ext cx="2969200" cy="185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36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727650" y="624825"/>
            <a:ext cx="7688700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Mục tiêu đề tài</a:t>
            </a:r>
            <a:endParaRPr sz="2000" b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727650" y="1224528"/>
            <a:ext cx="8202352" cy="10087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74650" indent="-285750">
              <a:lnSpc>
                <a:spcPct val="150000"/>
              </a:lnSpc>
              <a:buClr>
                <a:srgbClr val="434343"/>
              </a:buClr>
              <a:buSzPts val="2200"/>
              <a:buFont typeface="Courier New" panose="02070309020205020404" pitchFamily="49" charset="0"/>
              <a:buChar char="o"/>
            </a:pPr>
            <a:r>
              <a:rPr lang="en-US" sz="180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Xây dựng ứng dụng web để có thể sử dụng linh hoạt</a:t>
            </a:r>
          </a:p>
          <a:p>
            <a:pPr marL="374650" indent="-285750">
              <a:lnSpc>
                <a:spcPct val="150000"/>
              </a:lnSpc>
              <a:buClr>
                <a:srgbClr val="434343"/>
              </a:buClr>
              <a:buSzPts val="2200"/>
              <a:buFont typeface="Courier New" panose="02070309020205020404" pitchFamily="49" charset="0"/>
              <a:buChar char="o"/>
            </a:pPr>
            <a:r>
              <a:rPr lang="en-US" sz="180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Ứng viên tuyển dụng thuộc nhiều ngành nghề khác nhau</a:t>
            </a:r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98E2B-88CF-4CB8-A70F-3383637E1494}"/>
              </a:ext>
            </a:extLst>
          </p:cNvPr>
          <p:cNvSpPr txBox="1"/>
          <p:nvPr/>
        </p:nvSpPr>
        <p:spPr>
          <a:xfrm>
            <a:off x="727650" y="24212"/>
            <a:ext cx="780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2"/>
                </a:solidFill>
              </a:rPr>
              <a:t>1. Đặt vấn đề và mục tiêu đề tài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68C8AC-ADA2-488A-A8BC-AA371A9EEFB0}"/>
              </a:ext>
            </a:extLst>
          </p:cNvPr>
          <p:cNvSpPr/>
          <p:nvPr/>
        </p:nvSpPr>
        <p:spPr>
          <a:xfrm>
            <a:off x="1540450" y="3245570"/>
            <a:ext cx="2002850" cy="876300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accent5">
                    <a:lumMod val="60000"/>
                    <a:lumOff val="40000"/>
                  </a:schemeClr>
                </a:solidFill>
              </a:rPr>
              <a:t>Tạo CV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55F0E7-73E3-440F-A096-AE9A7B9D6416}"/>
              </a:ext>
            </a:extLst>
          </p:cNvPr>
          <p:cNvSpPr txBox="1"/>
          <p:nvPr/>
        </p:nvSpPr>
        <p:spPr>
          <a:xfrm>
            <a:off x="702250" y="2571750"/>
            <a:ext cx="132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Nhanh chóng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3DC029-FED2-4F13-9DDA-8EACD7FC346C}"/>
              </a:ext>
            </a:extLst>
          </p:cNvPr>
          <p:cNvSpPr txBox="1"/>
          <p:nvPr/>
        </p:nvSpPr>
        <p:spPr>
          <a:xfrm>
            <a:off x="3108036" y="4489451"/>
            <a:ext cx="154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Chuyên nghiệp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D32755-F5B9-4C90-80A1-83A052923667}"/>
              </a:ext>
            </a:extLst>
          </p:cNvPr>
          <p:cNvSpPr txBox="1"/>
          <p:nvPr/>
        </p:nvSpPr>
        <p:spPr>
          <a:xfrm>
            <a:off x="520700" y="4490990"/>
            <a:ext cx="132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Đẹp mắt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F6C234-FD6D-4382-A0FD-17D5DD62DCDA}"/>
              </a:ext>
            </a:extLst>
          </p:cNvPr>
          <p:cNvSpPr txBox="1"/>
          <p:nvPr/>
        </p:nvSpPr>
        <p:spPr>
          <a:xfrm>
            <a:off x="3175000" y="2571750"/>
            <a:ext cx="132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Dễ dàng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D2CE5E-1F05-4543-9B68-E0184B1556E0}"/>
              </a:ext>
            </a:extLst>
          </p:cNvPr>
          <p:cNvCxnSpPr>
            <a:cxnSpLocks/>
            <a:stCxn id="4" idx="1"/>
            <a:endCxn id="5" idx="2"/>
          </p:cNvCxnSpPr>
          <p:nvPr/>
        </p:nvCxnSpPr>
        <p:spPr>
          <a:xfrm flipH="1" flipV="1">
            <a:off x="1362650" y="2879527"/>
            <a:ext cx="471111" cy="494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D60A87-91E6-4EFE-898E-9C9425CBF8CF}"/>
              </a:ext>
            </a:extLst>
          </p:cNvPr>
          <p:cNvCxnSpPr>
            <a:cxnSpLocks/>
            <a:stCxn id="4" idx="7"/>
            <a:endCxn id="12" idx="2"/>
          </p:cNvCxnSpPr>
          <p:nvPr/>
        </p:nvCxnSpPr>
        <p:spPr>
          <a:xfrm flipV="1">
            <a:off x="3249989" y="2879527"/>
            <a:ext cx="585411" cy="494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293016-3A68-453F-8096-C87D62DBC9A7}"/>
              </a:ext>
            </a:extLst>
          </p:cNvPr>
          <p:cNvCxnSpPr>
            <a:cxnSpLocks/>
            <a:stCxn id="4" idx="3"/>
            <a:endCxn id="11" idx="0"/>
          </p:cNvCxnSpPr>
          <p:nvPr/>
        </p:nvCxnSpPr>
        <p:spPr>
          <a:xfrm flipH="1">
            <a:off x="1181100" y="3993539"/>
            <a:ext cx="652661" cy="497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1BF411-BB57-4F54-AA14-E4D9F8802C77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49989" y="3993539"/>
            <a:ext cx="632747" cy="49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A04B1D3B-8B55-4940-82B7-FC83F59250E1}"/>
              </a:ext>
            </a:extLst>
          </p:cNvPr>
          <p:cNvSpPr/>
          <p:nvPr/>
        </p:nvSpPr>
        <p:spPr>
          <a:xfrm>
            <a:off x="5758750" y="3233002"/>
            <a:ext cx="2002850" cy="876300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accent5">
                    <a:lumMod val="60000"/>
                    <a:lumOff val="40000"/>
                  </a:schemeClr>
                </a:solidFill>
              </a:rPr>
              <a:t>Tìm CV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E7A8A2-4ABF-4F21-B0DD-51E472842DBC}"/>
              </a:ext>
            </a:extLst>
          </p:cNvPr>
          <p:cNvSpPr txBox="1"/>
          <p:nvPr/>
        </p:nvSpPr>
        <p:spPr>
          <a:xfrm>
            <a:off x="4907850" y="2582035"/>
            <a:ext cx="132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Từ khóa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3790882-E9F1-4A7D-96E4-356D967553A3}"/>
              </a:ext>
            </a:extLst>
          </p:cNvPr>
          <p:cNvSpPr txBox="1"/>
          <p:nvPr/>
        </p:nvSpPr>
        <p:spPr>
          <a:xfrm>
            <a:off x="7551064" y="4501274"/>
            <a:ext cx="83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Kỹ năng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06FD1C-8301-451D-A9B4-522D263608C8}"/>
              </a:ext>
            </a:extLst>
          </p:cNvPr>
          <p:cNvSpPr txBox="1"/>
          <p:nvPr/>
        </p:nvSpPr>
        <p:spPr>
          <a:xfrm>
            <a:off x="4726300" y="4501275"/>
            <a:ext cx="132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Kinh nghiệm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E59C707-DC33-4350-846F-2384CAF0D99E}"/>
              </a:ext>
            </a:extLst>
          </p:cNvPr>
          <p:cNvSpPr txBox="1"/>
          <p:nvPr/>
        </p:nvSpPr>
        <p:spPr>
          <a:xfrm>
            <a:off x="7380600" y="2582035"/>
            <a:ext cx="132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Học vấn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C31330C-5630-4724-9F01-E6225D5E8D81}"/>
              </a:ext>
            </a:extLst>
          </p:cNvPr>
          <p:cNvCxnSpPr>
            <a:cxnSpLocks/>
            <a:stCxn id="57" idx="1"/>
            <a:endCxn id="58" idx="2"/>
          </p:cNvCxnSpPr>
          <p:nvPr/>
        </p:nvCxnSpPr>
        <p:spPr>
          <a:xfrm flipH="1" flipV="1">
            <a:off x="5568250" y="2889812"/>
            <a:ext cx="483811" cy="47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1CF9BF-FCA2-49CA-A23C-1553D89FE314}"/>
              </a:ext>
            </a:extLst>
          </p:cNvPr>
          <p:cNvCxnSpPr>
            <a:cxnSpLocks/>
            <a:stCxn id="57" idx="7"/>
            <a:endCxn id="61" idx="2"/>
          </p:cNvCxnSpPr>
          <p:nvPr/>
        </p:nvCxnSpPr>
        <p:spPr>
          <a:xfrm flipV="1">
            <a:off x="7468289" y="2889812"/>
            <a:ext cx="572711" cy="47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C574ED-FDC5-4728-923C-3989744FCAF5}"/>
              </a:ext>
            </a:extLst>
          </p:cNvPr>
          <p:cNvCxnSpPr>
            <a:cxnSpLocks/>
            <a:stCxn id="57" idx="3"/>
            <a:endCxn id="60" idx="0"/>
          </p:cNvCxnSpPr>
          <p:nvPr/>
        </p:nvCxnSpPr>
        <p:spPr>
          <a:xfrm flipH="1">
            <a:off x="5386700" y="3980971"/>
            <a:ext cx="665361" cy="52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47B28EB-DB56-4953-BDA3-E8838C389C6E}"/>
              </a:ext>
            </a:extLst>
          </p:cNvPr>
          <p:cNvCxnSpPr>
            <a:cxnSpLocks/>
            <a:stCxn id="57" idx="5"/>
            <a:endCxn id="59" idx="0"/>
          </p:cNvCxnSpPr>
          <p:nvPr/>
        </p:nvCxnSpPr>
        <p:spPr>
          <a:xfrm>
            <a:off x="7468289" y="3980971"/>
            <a:ext cx="500925" cy="520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35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727650" y="624825"/>
            <a:ext cx="7688700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Khảo sát</a:t>
            </a:r>
            <a:endParaRPr sz="2000" b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98E2B-88CF-4CB8-A70F-3383637E1494}"/>
              </a:ext>
            </a:extLst>
          </p:cNvPr>
          <p:cNvSpPr txBox="1"/>
          <p:nvPr/>
        </p:nvSpPr>
        <p:spPr>
          <a:xfrm>
            <a:off x="727650" y="24212"/>
            <a:ext cx="780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2"/>
                </a:solidFill>
              </a:rPr>
              <a:t>2. Khảo sát, phân tích và thiết kế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4B1C5B-B367-4FB7-9505-F492041C5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50" y="1574990"/>
            <a:ext cx="1469205" cy="6952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0049D8-EEA5-4514-8584-D54C6AE8E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50" y="2736401"/>
            <a:ext cx="1085850" cy="5143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4CE133-1C8B-49A3-8599-B8800FA86C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650" y="3846512"/>
            <a:ext cx="1057275" cy="3714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177F9CD-FF61-43B6-B60E-967952CFC6A7}"/>
              </a:ext>
            </a:extLst>
          </p:cNvPr>
          <p:cNvSpPr txBox="1"/>
          <p:nvPr/>
        </p:nvSpPr>
        <p:spPr>
          <a:xfrm>
            <a:off x="3295556" y="1198581"/>
            <a:ext cx="146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/>
              <a:t>Ưu điểm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6C6B9C-369A-4DAF-ABC6-91147D2BDF48}"/>
              </a:ext>
            </a:extLst>
          </p:cNvPr>
          <p:cNvSpPr txBox="1"/>
          <p:nvPr/>
        </p:nvSpPr>
        <p:spPr>
          <a:xfrm>
            <a:off x="6172857" y="1203362"/>
            <a:ext cx="173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/>
              <a:t>Nhược điểm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11BFAF-5000-4863-971B-A8AE54572769}"/>
              </a:ext>
            </a:extLst>
          </p:cNvPr>
          <p:cNvSpPr txBox="1"/>
          <p:nvPr/>
        </p:nvSpPr>
        <p:spPr>
          <a:xfrm>
            <a:off x="2442780" y="1574990"/>
            <a:ext cx="321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/>
              <a:t>CV Tiếng Anh và Tiếng Việt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/>
              <a:t>Cắt ảnh CV theo kích thước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71BD51-8FDE-451B-ADFC-9862B6505161}"/>
              </a:ext>
            </a:extLst>
          </p:cNvPr>
          <p:cNvSpPr txBox="1"/>
          <p:nvPr/>
        </p:nvSpPr>
        <p:spPr>
          <a:xfrm>
            <a:off x="2423608" y="2668662"/>
            <a:ext cx="321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/>
              <a:t>Chức năng tạo bản sao CV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/>
              <a:t>Tự động phân trang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989B0A-E171-45C4-B7B8-6BF07DB18FB8}"/>
              </a:ext>
            </a:extLst>
          </p:cNvPr>
          <p:cNvSpPr txBox="1"/>
          <p:nvPr/>
        </p:nvSpPr>
        <p:spPr>
          <a:xfrm>
            <a:off x="2423608" y="3759224"/>
            <a:ext cx="321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/>
              <a:t>Cho phép upload file PDF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/>
              <a:t>Lượt xem và lượt tải CV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0D1BB9-6F13-4A5F-86F2-22E654DC36C7}"/>
              </a:ext>
            </a:extLst>
          </p:cNvPr>
          <p:cNvSpPr txBox="1"/>
          <p:nvPr/>
        </p:nvSpPr>
        <p:spPr>
          <a:xfrm>
            <a:off x="5436257" y="1574990"/>
            <a:ext cx="321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/>
              <a:t>Cắt ngang CV khi phân trang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/>
              <a:t>Chưa có chia sẻ CV lên MXH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D35D23-0C92-4C7F-84FC-7DCF207AB72F}"/>
              </a:ext>
            </a:extLst>
          </p:cNvPr>
          <p:cNvSpPr txBox="1"/>
          <p:nvPr/>
        </p:nvSpPr>
        <p:spPr>
          <a:xfrm>
            <a:off x="5436257" y="2668468"/>
            <a:ext cx="3691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/>
              <a:t>Thông tin chưa lưu qua các lần tạo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/>
              <a:t>Đường dẫn xem CV còn đơn giản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FC45DC-9AD8-4BDF-97DA-696BFA63DB20}"/>
              </a:ext>
            </a:extLst>
          </p:cNvPr>
          <p:cNvSpPr txBox="1"/>
          <p:nvPr/>
        </p:nvSpPr>
        <p:spPr>
          <a:xfrm>
            <a:off x="5436257" y="3765457"/>
            <a:ext cx="321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/>
              <a:t>CV hướng đến ngành CNTT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/>
              <a:t>Chưa có trang xem CV</a:t>
            </a:r>
          </a:p>
        </p:txBody>
      </p:sp>
    </p:spTree>
    <p:extLst>
      <p:ext uri="{BB962C8B-B14F-4D97-AF65-F5344CB8AC3E}">
        <p14:creationId xmlns:p14="http://schemas.microsoft.com/office/powerpoint/2010/main" val="294939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727650" y="624825"/>
            <a:ext cx="7688700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Phân tích</a:t>
            </a:r>
            <a:endParaRPr sz="2000" b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98E2B-88CF-4CB8-A70F-3383637E1494}"/>
              </a:ext>
            </a:extLst>
          </p:cNvPr>
          <p:cNvSpPr txBox="1"/>
          <p:nvPr/>
        </p:nvSpPr>
        <p:spPr>
          <a:xfrm>
            <a:off x="727650" y="24212"/>
            <a:ext cx="780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2"/>
                </a:solidFill>
              </a:rPr>
              <a:t>2. Khảo sát, phân tích và thiết kế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BDB51D4-50DA-498A-96B9-DFCBEA5606C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60880" y="646509"/>
            <a:ext cx="6256020" cy="39427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823D09-DA53-497F-809E-7C8CA059F445}"/>
              </a:ext>
            </a:extLst>
          </p:cNvPr>
          <p:cNvSpPr txBox="1"/>
          <p:nvPr/>
        </p:nvSpPr>
        <p:spPr>
          <a:xfrm>
            <a:off x="1960880" y="4638925"/>
            <a:ext cx="6256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Biểu đồ use case tổng quan</a:t>
            </a:r>
          </a:p>
        </p:txBody>
      </p:sp>
    </p:spTree>
    <p:extLst>
      <p:ext uri="{BB962C8B-B14F-4D97-AF65-F5344CB8AC3E}">
        <p14:creationId xmlns:p14="http://schemas.microsoft.com/office/powerpoint/2010/main" val="77141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727650" y="624825"/>
            <a:ext cx="7688700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Phân tích</a:t>
            </a:r>
            <a:endParaRPr sz="2000" b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98E2B-88CF-4CB8-A70F-3383637E1494}"/>
              </a:ext>
            </a:extLst>
          </p:cNvPr>
          <p:cNvSpPr txBox="1"/>
          <p:nvPr/>
        </p:nvSpPr>
        <p:spPr>
          <a:xfrm>
            <a:off x="727650" y="24212"/>
            <a:ext cx="780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2"/>
                </a:solidFill>
              </a:rPr>
              <a:t>2. Khảo sát, phân tích và thiết kế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E479E7-31B3-49E1-9592-0591121FC20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20417" y="583453"/>
            <a:ext cx="2576224" cy="45358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213E68-9746-45D4-B965-1E35230B311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19515" y="583453"/>
            <a:ext cx="2093913" cy="45358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5FD38A-3356-4DEF-B61E-9CE06D29830C}"/>
              </a:ext>
            </a:extLst>
          </p:cNvPr>
          <p:cNvSpPr txBox="1"/>
          <p:nvPr/>
        </p:nvSpPr>
        <p:spPr>
          <a:xfrm>
            <a:off x="727650" y="1397000"/>
            <a:ext cx="308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/>
              <a:t>Quy trình nghiệp vụ chính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7BAB8-B8E9-43B8-97B4-C2C44F66506A}"/>
              </a:ext>
            </a:extLst>
          </p:cNvPr>
          <p:cNvSpPr txBox="1"/>
          <p:nvPr/>
        </p:nvSpPr>
        <p:spPr>
          <a:xfrm>
            <a:off x="727650" y="1940436"/>
            <a:ext cx="195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/>
              <a:t>Tạo CV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2A0B3-A514-4CC5-AD3A-4902D059DA85}"/>
              </a:ext>
            </a:extLst>
          </p:cNvPr>
          <p:cNvSpPr txBox="1"/>
          <p:nvPr/>
        </p:nvSpPr>
        <p:spPr>
          <a:xfrm>
            <a:off x="727650" y="2248213"/>
            <a:ext cx="1952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/>
              <a:t>Tìm CV</a:t>
            </a:r>
          </a:p>
        </p:txBody>
      </p:sp>
    </p:spTree>
    <p:extLst>
      <p:ext uri="{BB962C8B-B14F-4D97-AF65-F5344CB8AC3E}">
        <p14:creationId xmlns:p14="http://schemas.microsoft.com/office/powerpoint/2010/main" val="28437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727650" y="624825"/>
            <a:ext cx="7688700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000" b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98E2B-88CF-4CB8-A70F-3383637E1494}"/>
              </a:ext>
            </a:extLst>
          </p:cNvPr>
          <p:cNvSpPr txBox="1"/>
          <p:nvPr/>
        </p:nvSpPr>
        <p:spPr>
          <a:xfrm>
            <a:off x="727650" y="24212"/>
            <a:ext cx="780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2"/>
                </a:solidFill>
              </a:rPr>
              <a:t>2. Khảo sát, phân tích và thiết kế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25E609-669D-450C-A01A-40A28C47D60B}"/>
              </a:ext>
            </a:extLst>
          </p:cNvPr>
          <p:cNvSpPr txBox="1"/>
          <p:nvPr/>
        </p:nvSpPr>
        <p:spPr>
          <a:xfrm>
            <a:off x="727649" y="1384300"/>
            <a:ext cx="372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/>
              <a:t>Lựa chọn kiến trúc phần mềm</a:t>
            </a:r>
          </a:p>
        </p:txBody>
      </p:sp>
      <p:pic>
        <p:nvPicPr>
          <p:cNvPr id="10" name="Picture 9" descr="3-layer architecture visual">
            <a:extLst>
              <a:ext uri="{FF2B5EF4-FFF2-40B4-BE49-F238E27FC236}">
                <a16:creationId xmlns:a16="http://schemas.microsoft.com/office/drawing/2014/main" id="{AA588A2B-D7EA-4994-B193-6E2892DBD0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650" y="1681588"/>
            <a:ext cx="3435350" cy="231938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A9791F-73A4-4E42-9E6B-6FD4AE948957}"/>
              </a:ext>
            </a:extLst>
          </p:cNvPr>
          <p:cNvSpPr txBox="1"/>
          <p:nvPr/>
        </p:nvSpPr>
        <p:spPr>
          <a:xfrm>
            <a:off x="4692650" y="4210898"/>
            <a:ext cx="3435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Three-Tier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BAA07-28B5-4C24-8CB2-F5B75B7DA371}"/>
              </a:ext>
            </a:extLst>
          </p:cNvPr>
          <p:cNvSpPr txBox="1"/>
          <p:nvPr/>
        </p:nvSpPr>
        <p:spPr>
          <a:xfrm>
            <a:off x="727650" y="1722854"/>
            <a:ext cx="3095050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/>
              <a:t>Presentation Tier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/>
              <a:t>Application Tier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/>
              <a:t>Data Tier</a:t>
            </a:r>
          </a:p>
        </p:txBody>
      </p:sp>
    </p:spTree>
    <p:extLst>
      <p:ext uri="{BB962C8B-B14F-4D97-AF65-F5344CB8AC3E}">
        <p14:creationId xmlns:p14="http://schemas.microsoft.com/office/powerpoint/2010/main" val="292332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727650" y="624825"/>
            <a:ext cx="7688700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000" b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98E2B-88CF-4CB8-A70F-3383637E1494}"/>
              </a:ext>
            </a:extLst>
          </p:cNvPr>
          <p:cNvSpPr txBox="1"/>
          <p:nvPr/>
        </p:nvSpPr>
        <p:spPr>
          <a:xfrm>
            <a:off x="727650" y="24212"/>
            <a:ext cx="780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2"/>
                </a:solidFill>
              </a:rPr>
              <a:t>2. Khảo sát, phân tích và thiết kế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25E609-669D-450C-A01A-40A28C47D60B}"/>
              </a:ext>
            </a:extLst>
          </p:cNvPr>
          <p:cNvSpPr txBox="1"/>
          <p:nvPr/>
        </p:nvSpPr>
        <p:spPr>
          <a:xfrm>
            <a:off x="727649" y="1384300"/>
            <a:ext cx="372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/>
              <a:t>Thiết kế tổng quan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2475E5-2677-41E1-BD84-E68A4DF308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59480" y="484832"/>
            <a:ext cx="4592320" cy="463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2938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705</Words>
  <Application>Microsoft Office PowerPoint</Application>
  <PresentationFormat>On-screen Show (16:9)</PresentationFormat>
  <Paragraphs>137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Symbol</vt:lpstr>
      <vt:lpstr>Wingdings</vt:lpstr>
      <vt:lpstr>Lato</vt:lpstr>
      <vt:lpstr>Arial</vt:lpstr>
      <vt:lpstr>Courier New</vt:lpstr>
      <vt:lpstr>Raleway</vt:lpstr>
      <vt:lpstr>Streamline</vt:lpstr>
      <vt:lpstr>Xây dựng ứng dụng web hỗ trợ việc tạo và tìm kiếm CV</vt:lpstr>
      <vt:lpstr>Nội dung chính</vt:lpstr>
      <vt:lpstr>Đặt vấn đề</vt:lpstr>
      <vt:lpstr>Mục tiêu đề tài</vt:lpstr>
      <vt:lpstr>Khảo sát</vt:lpstr>
      <vt:lpstr>Phân tích</vt:lpstr>
      <vt:lpstr>Phân tích</vt:lpstr>
      <vt:lpstr>Thiết kế</vt:lpstr>
      <vt:lpstr>Thiết kế</vt:lpstr>
      <vt:lpstr>Thiết kế</vt:lpstr>
      <vt:lpstr>Công nghệ sử dụng</vt:lpstr>
      <vt:lpstr>Minh họa chức năng</vt:lpstr>
      <vt:lpstr>Minh họa chức năng</vt:lpstr>
      <vt:lpstr>Minh họa chức năng</vt:lpstr>
      <vt:lpstr>Minh họa chức năng</vt:lpstr>
      <vt:lpstr>Minh họa chức năng</vt:lpstr>
      <vt:lpstr>Đánh giá</vt:lpstr>
      <vt:lpstr>Hạn chế</vt:lpstr>
      <vt:lpstr>Hướng phát triển</vt:lpstr>
      <vt:lpstr>Cảm ơn thầy cô và các bạn đã chú ý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ứng dụng web hỗ trợ việc tạo và tìm kiếm CV</dc:title>
  <cp:lastModifiedBy>Admin</cp:lastModifiedBy>
  <cp:revision>112</cp:revision>
  <dcterms:modified xsi:type="dcterms:W3CDTF">2021-01-25T01:09:28Z</dcterms:modified>
</cp:coreProperties>
</file>