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87" r:id="rId7"/>
    <p:sldId id="286" r:id="rId8"/>
    <p:sldId id="285" r:id="rId9"/>
    <p:sldId id="284" r:id="rId10"/>
    <p:sldId id="288" r:id="rId11"/>
    <p:sldId id="296" r:id="rId12"/>
    <p:sldId id="297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C6BDC-3BA3-404A-A91E-2D532B2DA113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9BB83-FA69-4BFC-A2F0-9E33D4A1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3"/>
          <a:stretch/>
        </p:blipFill>
        <p:spPr bwMode="auto">
          <a:xfrm>
            <a:off x="139920" y="135991"/>
            <a:ext cx="3479580" cy="92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3" t="-2744" r="1"/>
          <a:stretch/>
        </p:blipFill>
        <p:spPr bwMode="auto">
          <a:xfrm>
            <a:off x="109178" y="142875"/>
            <a:ext cx="1693841" cy="44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defRPr sz="2133"/>
            </a:lvl4pPr>
            <a:lvl5pPr>
              <a:spcBef>
                <a:spcPts val="600"/>
              </a:spcBef>
              <a:spcAft>
                <a:spcPts val="60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2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4E9-54F4-4DCE-9BF9-A4C069785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5D55-4139-1084-F816-CDE50B9CB848}"/>
              </a:ext>
            </a:extLst>
          </p:cNvPr>
          <p:cNvSpPr txBox="1"/>
          <p:nvPr/>
        </p:nvSpPr>
        <p:spPr>
          <a:xfrm>
            <a:off x="815009" y="646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9583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169A-EF8C-460E-9177-5A121312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versions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22B8B-C902-406B-93D0-51EDE25D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94" y="1289101"/>
            <a:ext cx="8641478" cy="54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3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861F-189F-39F6-6982-82C2B69E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89888"/>
            <a:ext cx="10972800" cy="8185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versions</a:t>
            </a:r>
            <a:endParaRPr lang="en-V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A56FDA3-D49D-7FAC-A06B-755B3B95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5B25175-0B17-2F9C-DBEF-0CE7B341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1495" y="589888"/>
            <a:ext cx="6282661" cy="586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0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3B1B-0CF2-3D13-C5C6-8F3D2C9E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versions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7BAE4-F525-2AE8-9027-0E7CA2E82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22" y="696036"/>
            <a:ext cx="6568778" cy="56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7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4CA7-DAFF-405F-A629-D3D42845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Challenges of Android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EF0F-81A2-4EF0-BA3D-BF1F1443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Multiple screen sizes and resolutions</a:t>
            </a:r>
          </a:p>
          <a:p>
            <a:pPr>
              <a:spcBef>
                <a:spcPts val="0"/>
              </a:spcBef>
            </a:pPr>
            <a:r>
              <a:rPr lang="en-US" b="0" dirty="0"/>
              <a:t>Performance: make your apps responsive and smooth</a:t>
            </a:r>
          </a:p>
          <a:p>
            <a:pPr>
              <a:spcBef>
                <a:spcPts val="0"/>
              </a:spcBef>
            </a:pPr>
            <a:r>
              <a:rPr lang="en-US" b="0" dirty="0"/>
              <a:t>Security: keep source code and user data safe</a:t>
            </a:r>
          </a:p>
          <a:p>
            <a:pPr>
              <a:spcBef>
                <a:spcPts val="0"/>
              </a:spcBef>
            </a:pPr>
            <a:r>
              <a:rPr lang="en-US" b="0" dirty="0"/>
              <a:t>Compatibility: run well on older platform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4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0497-DB94-4FF4-9028-B5280672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application development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9E1A692-64C1-498E-A514-429F46829C78}"/>
              </a:ext>
            </a:extLst>
          </p:cNvPr>
          <p:cNvSpPr txBox="1">
            <a:spLocks/>
          </p:cNvSpPr>
          <p:nvPr/>
        </p:nvSpPr>
        <p:spPr bwMode="auto">
          <a:xfrm>
            <a:off x="415600" y="1435033"/>
            <a:ext cx="6505317" cy="4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456342" indent="-456342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933" b="1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1pPr>
            <a:lvl2pPr marL="989729" indent="-380780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2pPr>
            <a:lvl3pPr marL="1523115" indent="-303735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3pPr>
            <a:lvl4pPr marL="2132065" indent="-303735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667" i="1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4pPr>
            <a:lvl5pPr marL="2742497" indent="-303735" algn="l" defTabSz="12179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Myriad Pro"/>
                <a:ea typeface="ＭＳ Ｐゴシック" charset="0"/>
                <a:cs typeface="Myriad Pro"/>
              </a:defRPr>
            </a:lvl5pPr>
            <a:lvl6pPr marL="335254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8" algn="l" defTabSz="12191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sz="28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Develop, run, debug, test, and package apps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and performance tools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devices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views</a:t>
            </a:r>
          </a:p>
          <a:p>
            <a:pPr marL="1066785" lvl="1" indent="-381000">
              <a:spcBef>
                <a:spcPts val="600"/>
              </a:spcBef>
              <a:spcAft>
                <a:spcPts val="600"/>
              </a:spcAft>
              <a:buSzPts val="2400"/>
              <a:buFont typeface="Arial" pitchFamily="34" charset="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layout editor</a:t>
            </a:r>
          </a:p>
          <a:p>
            <a:endParaRPr lang="en-US" dirty="0"/>
          </a:p>
        </p:txBody>
      </p:sp>
      <p:pic>
        <p:nvPicPr>
          <p:cNvPr id="5" name="Google Shape;293;p50">
            <a:extLst>
              <a:ext uri="{FF2B5EF4-FFF2-40B4-BE49-F238E27FC236}">
                <a16:creationId xmlns:a16="http://schemas.microsoft.com/office/drawing/2014/main" id="{7B3DB86D-49BE-46CA-AC3D-4E51A9657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9524" y="1873385"/>
            <a:ext cx="5232472" cy="4300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55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47BE-3BA6-4D3A-95CB-521BC3FA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application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BF04-FBB1-4427-A019-4D44D875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Android Software Developer Kit (SDK)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Development tools (debugger, monitors, editors)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Libraries (maps, wearables)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Virtual devices (emulators)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Documentation (developers.android.com)</a:t>
            </a:r>
          </a:p>
          <a:p>
            <a:pPr marL="1066785" lvl="1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Sample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9ED-1875-4601-B7DC-68CE090D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1B63-737A-41B1-91DD-2EA78A76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3972-B3DB-41C0-BE00-A7744FDC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Project samples for groups (5 members)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66E-C9C0-4B83-A2F8-ABA57D39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405289"/>
            <a:ext cx="10972271" cy="4721140"/>
          </a:xfrm>
        </p:spPr>
        <p:txBody>
          <a:bodyPr/>
          <a:lstStyle/>
          <a:p>
            <a:r>
              <a:rPr lang="en-US" sz="2200" dirty="0"/>
              <a:t>Describe: </a:t>
            </a:r>
            <a:r>
              <a:rPr lang="en-US" sz="2200" b="0" dirty="0"/>
              <a:t>Develop an Android application for Products Sale</a:t>
            </a:r>
          </a:p>
          <a:p>
            <a:r>
              <a:rPr lang="en-US" sz="2200" dirty="0"/>
              <a:t>Database</a:t>
            </a:r>
            <a:r>
              <a:rPr lang="en-US" sz="2200" b="0" dirty="0"/>
              <a:t>: Using MySQL/</a:t>
            </a:r>
            <a:r>
              <a:rPr lang="en-US" sz="2200" b="0" dirty="0" err="1"/>
              <a:t>SQLServer</a:t>
            </a:r>
            <a:r>
              <a:rPr lang="en-US" sz="2200" b="0" dirty="0"/>
              <a:t> (using Restful API) or database on Firebase cloud</a:t>
            </a:r>
          </a:p>
          <a:p>
            <a:r>
              <a:rPr lang="en-US" sz="2200" dirty="0"/>
              <a:t>Functions:</a:t>
            </a:r>
          </a:p>
          <a:p>
            <a:pPr lvl="1"/>
            <a:r>
              <a:rPr lang="en-US" sz="2200" dirty="0"/>
              <a:t>Sign Up/Login screen: manage users</a:t>
            </a:r>
          </a:p>
          <a:p>
            <a:pPr lvl="1"/>
            <a:r>
              <a:rPr lang="en-US" sz="2200" dirty="0"/>
              <a:t>List of Products screen: show list of products</a:t>
            </a:r>
          </a:p>
          <a:p>
            <a:pPr lvl="1"/>
            <a:r>
              <a:rPr lang="en-US" sz="2200" dirty="0"/>
              <a:t>Product details screen: show information of a product</a:t>
            </a:r>
          </a:p>
          <a:p>
            <a:pPr lvl="1"/>
            <a:r>
              <a:rPr lang="en-US" sz="2200" dirty="0"/>
              <a:t>Product Cart screen: show products that user selects to buy</a:t>
            </a:r>
          </a:p>
          <a:p>
            <a:pPr lvl="1"/>
            <a:r>
              <a:rPr lang="en-US" sz="2200" dirty="0"/>
              <a:t>Billing screen: process payment of user</a:t>
            </a:r>
          </a:p>
          <a:p>
            <a:pPr lvl="1"/>
            <a:r>
              <a:rPr lang="en-US" sz="2200" dirty="0"/>
              <a:t>Show a notification if Cart has products when opening the application</a:t>
            </a:r>
          </a:p>
          <a:p>
            <a:pPr lvl="1"/>
            <a:r>
              <a:rPr lang="en-US" sz="2200" dirty="0"/>
              <a:t>Map screen: show Store’s location</a:t>
            </a:r>
          </a:p>
          <a:p>
            <a:pPr lvl="1"/>
            <a:r>
              <a:rPr lang="en-US" sz="2200" dirty="0"/>
              <a:t>Chat screen: customers can chat with Store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000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3FF4-B2C7-9D7B-6698-9681F9F1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Other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EB71-56D2-3E81-1BD2-1D22C28C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600729"/>
            <a:ext cx="10972271" cy="5165831"/>
          </a:xfrm>
        </p:spPr>
        <p:txBody>
          <a:bodyPr/>
          <a:lstStyle/>
          <a:p>
            <a:r>
              <a:rPr lang="en-VN" b="0" dirty="0"/>
              <a:t>Task management</a:t>
            </a:r>
          </a:p>
          <a:p>
            <a:r>
              <a:rPr lang="en-VN" b="0" dirty="0"/>
              <a:t>Expense management</a:t>
            </a:r>
          </a:p>
          <a:p>
            <a:r>
              <a:rPr lang="en-US" b="0" dirty="0"/>
              <a:t>Story r</a:t>
            </a:r>
            <a:r>
              <a:rPr lang="en-VN" b="0" dirty="0"/>
              <a:t>eading app</a:t>
            </a:r>
          </a:p>
          <a:p>
            <a:r>
              <a:rPr lang="en-US" b="0" dirty="0"/>
              <a:t>M</a:t>
            </a:r>
            <a:r>
              <a:rPr lang="en-VN" b="0" dirty="0"/>
              <a:t>usic app</a:t>
            </a:r>
          </a:p>
          <a:p>
            <a:r>
              <a:rPr lang="en-US" b="0" dirty="0"/>
              <a:t>V</a:t>
            </a:r>
            <a:r>
              <a:rPr lang="en-VN" b="0" dirty="0"/>
              <a:t>ideo app</a:t>
            </a:r>
          </a:p>
          <a:p>
            <a:r>
              <a:rPr lang="en-US" b="0" dirty="0"/>
              <a:t>W</a:t>
            </a:r>
            <a:r>
              <a:rPr lang="en-VN" b="0" dirty="0"/>
              <a:t>eather app</a:t>
            </a:r>
          </a:p>
          <a:p>
            <a:r>
              <a:rPr lang="en-US" b="0" dirty="0"/>
              <a:t>S</a:t>
            </a:r>
            <a:r>
              <a:rPr lang="en-VN" b="0" dirty="0"/>
              <a:t>ome games</a:t>
            </a:r>
          </a:p>
          <a:p>
            <a:r>
              <a:rPr lang="en-VN" b="0"/>
              <a:t>Etc.</a:t>
            </a:r>
            <a:endParaRPr lang="en-VN" b="0" dirty="0"/>
          </a:p>
          <a:p>
            <a:pPr marL="0" indent="0">
              <a:buNone/>
            </a:pPr>
            <a:endParaRPr lang="en-VN" dirty="0"/>
          </a:p>
          <a:p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2223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AEE8-86A6-55E8-7A78-A03370C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Requirement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CA47-F072-07CE-E4BE-49F0C3D0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b="0" dirty="0"/>
              <a:t>Each member at least 3-4 screen (medium)</a:t>
            </a:r>
          </a:p>
          <a:p>
            <a:r>
              <a:rPr lang="en-US" b="0" dirty="0"/>
              <a:t>S</a:t>
            </a:r>
            <a:r>
              <a:rPr lang="en-VN" b="0" dirty="0"/>
              <a:t>ubmit source code &amp; Document</a:t>
            </a:r>
          </a:p>
          <a:p>
            <a:r>
              <a:rPr lang="en-US" b="0" dirty="0"/>
              <a:t>P</a:t>
            </a:r>
            <a:r>
              <a:rPr lang="en-VN" b="0" dirty="0"/>
              <a:t>resent the result.</a:t>
            </a:r>
          </a:p>
        </p:txBody>
      </p:sp>
    </p:spTree>
    <p:extLst>
      <p:ext uri="{BB962C8B-B14F-4D97-AF65-F5344CB8AC3E}">
        <p14:creationId xmlns:p14="http://schemas.microsoft.com/office/powerpoint/2010/main" val="17953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E96A-55FC-4766-BB22-FE964FA4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7" y="642224"/>
            <a:ext cx="10972800" cy="81850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B32E-3678-47AF-B495-3AE43E5C4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593909"/>
            <a:ext cx="10972271" cy="4532520"/>
          </a:xfrm>
        </p:spPr>
        <p:txBody>
          <a:bodyPr/>
          <a:lstStyle/>
          <a:p>
            <a:r>
              <a:rPr lang="en-US" b="0" dirty="0"/>
              <a:t>Android operating system</a:t>
            </a:r>
          </a:p>
          <a:p>
            <a:r>
              <a:rPr lang="en-US" b="0" dirty="0"/>
              <a:t>Android platform architecture</a:t>
            </a:r>
          </a:p>
          <a:p>
            <a:r>
              <a:rPr lang="en-US" b="0" dirty="0"/>
              <a:t>Android versions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7940-D881-45A1-85BF-C6A9B20B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3E61-7EB0-4B73-97DE-AD4721BF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600729"/>
            <a:ext cx="8022405" cy="4525699"/>
          </a:xfrm>
        </p:spPr>
        <p:txBody>
          <a:bodyPr/>
          <a:lstStyle/>
          <a:p>
            <a:r>
              <a:rPr lang="en-US" b="0" dirty="0"/>
              <a:t>Android is a Linux-based operating system</a:t>
            </a:r>
          </a:p>
          <a:p>
            <a:r>
              <a:rPr lang="en-US" b="0" dirty="0"/>
              <a:t>Open source</a:t>
            </a:r>
          </a:p>
          <a:p>
            <a:pPr lvl="1"/>
            <a:r>
              <a:rPr lang="en-US" dirty="0"/>
              <a:t>https://source.android.com/</a:t>
            </a:r>
          </a:p>
          <a:p>
            <a:pPr lvl="1"/>
            <a:r>
              <a:rPr lang="en-US" dirty="0"/>
              <a:t>Just the OS, not the Play store or Google play services</a:t>
            </a:r>
          </a:p>
          <a:p>
            <a:r>
              <a:rPr lang="en-US" b="0" dirty="0"/>
              <a:t>User Interface for touch screens</a:t>
            </a:r>
          </a:p>
          <a:p>
            <a:r>
              <a:rPr lang="en-US" b="0" dirty="0"/>
              <a:t>Highly customizable for devices / by vendors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82ABFA-6D51-4694-8EAC-F8DAE033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45" y="1351688"/>
            <a:ext cx="3715407" cy="37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F9C0-7BEB-446F-81A8-B28B8F0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A52F-FFB9-4225-8DA3-AC7A8552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dirty="0"/>
              <a:t>Android - phones and tablets </a:t>
            </a:r>
          </a:p>
          <a:p>
            <a:r>
              <a:rPr lang="en-US" sz="2000" b="0" dirty="0"/>
              <a:t>Android wear - smartwatch </a:t>
            </a:r>
          </a:p>
          <a:p>
            <a:pPr lvl="1"/>
            <a:r>
              <a:rPr lang="en-US" sz="2000" dirty="0"/>
              <a:t>Extended notification center </a:t>
            </a:r>
          </a:p>
          <a:p>
            <a:r>
              <a:rPr lang="en-US" sz="2000" b="0" dirty="0"/>
              <a:t>Android TV - televisions, consoles </a:t>
            </a:r>
          </a:p>
          <a:p>
            <a:pPr lvl="1"/>
            <a:r>
              <a:rPr lang="en-US" sz="2000" dirty="0"/>
              <a:t>Native TV app experience for IPTV </a:t>
            </a:r>
          </a:p>
          <a:p>
            <a:r>
              <a:rPr lang="en-US" sz="2000" b="0" dirty="0"/>
              <a:t>Android auto - cars </a:t>
            </a:r>
          </a:p>
          <a:p>
            <a:pPr lvl="1"/>
            <a:r>
              <a:rPr lang="en-US" sz="2000" dirty="0"/>
              <a:t>Connecting phone with the car </a:t>
            </a:r>
          </a:p>
          <a:p>
            <a:r>
              <a:rPr lang="en-US" sz="2000" b="0" dirty="0"/>
              <a:t>Android things </a:t>
            </a:r>
          </a:p>
          <a:p>
            <a:pPr lvl="1"/>
            <a:r>
              <a:rPr lang="en-US" sz="2000" dirty="0"/>
              <a:t>Platform for IoT </a:t>
            </a:r>
          </a:p>
          <a:p>
            <a:r>
              <a:rPr lang="en-US" sz="2000" b="0" dirty="0"/>
              <a:t>Google glass</a:t>
            </a:r>
          </a:p>
        </p:txBody>
      </p:sp>
    </p:spTree>
    <p:extLst>
      <p:ext uri="{BB962C8B-B14F-4D97-AF65-F5344CB8AC3E}">
        <p14:creationId xmlns:p14="http://schemas.microsoft.com/office/powerpoint/2010/main" val="3169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9D4-8D64-4D51-9E21-FBF4820F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Android Platform Architecture</a:t>
            </a:r>
          </a:p>
        </p:txBody>
      </p:sp>
      <p:pic>
        <p:nvPicPr>
          <p:cNvPr id="1026" name="Picture 2" descr="The Android software stack">
            <a:extLst>
              <a:ext uri="{FF2B5EF4-FFF2-40B4-BE49-F238E27FC236}">
                <a16:creationId xmlns:a16="http://schemas.microsoft.com/office/drawing/2014/main" id="{F5BC4F35-FDF9-DC51-0EFC-94F4E484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82" y="424543"/>
            <a:ext cx="4312708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A8DA78-204D-9887-10F1-359AFB49A4DE}"/>
              </a:ext>
            </a:extLst>
          </p:cNvPr>
          <p:cNvSpPr txBox="1"/>
          <p:nvPr/>
        </p:nvSpPr>
        <p:spPr>
          <a:xfrm>
            <a:off x="496388" y="2114006"/>
            <a:ext cx="63119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81000">
              <a:spcBef>
                <a:spcPts val="600"/>
              </a:spcBef>
              <a:spcAft>
                <a:spcPts val="600"/>
              </a:spcAft>
              <a:buSzPts val="2400"/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</a:t>
            </a:r>
          </a:p>
          <a:p>
            <a:pPr marL="457200" indent="-381000">
              <a:spcBef>
                <a:spcPts val="600"/>
              </a:spcBef>
              <a:spcAft>
                <a:spcPts val="600"/>
              </a:spcAft>
              <a:buSzPts val="2400"/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HAL: Expose device hardware capabilities</a:t>
            </a:r>
          </a:p>
          <a:p>
            <a:pPr marL="457200" indent="-381000">
              <a:spcBef>
                <a:spcPts val="600"/>
              </a:spcBef>
              <a:spcAft>
                <a:spcPts val="600"/>
              </a:spcAft>
              <a:buSzPts val="2400"/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native APIs; run apps</a:t>
            </a:r>
          </a:p>
          <a:p>
            <a:pPr marL="457200" indent="-381000">
              <a:spcBef>
                <a:spcPts val="600"/>
              </a:spcBef>
              <a:spcAft>
                <a:spcPts val="600"/>
              </a:spcAft>
              <a:buSzPts val="2400"/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API Framework: Android OS API in Java framework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user apps</a:t>
            </a:r>
          </a:p>
          <a:p>
            <a:endParaRPr lang="en-VN" sz="2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6486BA-1310-3A34-DFBF-C99F7D03EDA1}"/>
              </a:ext>
            </a:extLst>
          </p:cNvPr>
          <p:cNvCxnSpPr/>
          <p:nvPr/>
        </p:nvCxnSpPr>
        <p:spPr>
          <a:xfrm flipV="1">
            <a:off x="7322582" y="5695406"/>
            <a:ext cx="444138" cy="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85F34E-4B80-005C-769C-FC0365DCC7A2}"/>
              </a:ext>
            </a:extLst>
          </p:cNvPr>
          <p:cNvCxnSpPr/>
          <p:nvPr/>
        </p:nvCxnSpPr>
        <p:spPr>
          <a:xfrm flipV="1">
            <a:off x="7322582" y="4158154"/>
            <a:ext cx="444138" cy="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DD85C1-176D-DB8A-D843-6EA22A7C1856}"/>
              </a:ext>
            </a:extLst>
          </p:cNvPr>
          <p:cNvCxnSpPr/>
          <p:nvPr/>
        </p:nvCxnSpPr>
        <p:spPr>
          <a:xfrm flipV="1">
            <a:off x="7322317" y="3070994"/>
            <a:ext cx="444138" cy="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5A6B22-4E2C-D243-E194-8463A47557E1}"/>
              </a:ext>
            </a:extLst>
          </p:cNvPr>
          <p:cNvCxnSpPr/>
          <p:nvPr/>
        </p:nvCxnSpPr>
        <p:spPr>
          <a:xfrm flipV="1">
            <a:off x="7322582" y="1796426"/>
            <a:ext cx="444138" cy="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16A3CF-22EF-0F72-8483-F9BD9E813C1B}"/>
              </a:ext>
            </a:extLst>
          </p:cNvPr>
          <p:cNvCxnSpPr/>
          <p:nvPr/>
        </p:nvCxnSpPr>
        <p:spPr>
          <a:xfrm flipV="1">
            <a:off x="7316639" y="936360"/>
            <a:ext cx="444138" cy="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9F8B08-150C-282C-A8EF-390521036F5B}"/>
              </a:ext>
            </a:extLst>
          </p:cNvPr>
          <p:cNvSpPr txBox="1"/>
          <p:nvPr/>
        </p:nvSpPr>
        <p:spPr>
          <a:xfrm>
            <a:off x="7110252" y="5602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B7F09-9E47-86AA-CD50-CF40672A0E81}"/>
              </a:ext>
            </a:extLst>
          </p:cNvPr>
          <p:cNvSpPr txBox="1"/>
          <p:nvPr/>
        </p:nvSpPr>
        <p:spPr>
          <a:xfrm>
            <a:off x="7086601" y="17194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15E4F-7162-8A75-A016-8FC48BF4264D}"/>
              </a:ext>
            </a:extLst>
          </p:cNvPr>
          <p:cNvSpPr txBox="1"/>
          <p:nvPr/>
        </p:nvSpPr>
        <p:spPr>
          <a:xfrm>
            <a:off x="7074830" y="4090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C3C89-9A34-AB18-6BB9-F6E768450C67}"/>
              </a:ext>
            </a:extLst>
          </p:cNvPr>
          <p:cNvSpPr txBox="1"/>
          <p:nvPr/>
        </p:nvSpPr>
        <p:spPr>
          <a:xfrm>
            <a:off x="7086489" y="2964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F5E92-089A-FA88-1EFE-ED25863D79EC}"/>
              </a:ext>
            </a:extLst>
          </p:cNvPr>
          <p:cNvSpPr txBox="1"/>
          <p:nvPr/>
        </p:nvSpPr>
        <p:spPr>
          <a:xfrm>
            <a:off x="7086601" y="854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185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465E-5351-456F-BC8C-E013A022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F937-11B2-4048-A93E-42D9C781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1. Linux Kernel</a:t>
            </a:r>
          </a:p>
          <a:p>
            <a:r>
              <a:rPr lang="en-US" b="0" dirty="0"/>
              <a:t>Threading and low-level memory management</a:t>
            </a:r>
          </a:p>
          <a:p>
            <a:pPr>
              <a:spcBef>
                <a:spcPts val="0"/>
              </a:spcBef>
            </a:pPr>
            <a:r>
              <a:rPr lang="en-US" b="0" dirty="0"/>
              <a:t>Security features</a:t>
            </a:r>
          </a:p>
          <a:p>
            <a:pPr>
              <a:spcBef>
                <a:spcPts val="0"/>
              </a:spcBef>
            </a:pPr>
            <a:r>
              <a:rPr lang="en-US" b="0" dirty="0"/>
              <a:t>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5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8B14-48F1-492F-B32E-D844995B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A13E-353D-484F-93A1-A03B8EA5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7" y="1600729"/>
            <a:ext cx="10972271" cy="4982951"/>
          </a:xfrm>
        </p:spPr>
        <p:txBody>
          <a:bodyPr/>
          <a:lstStyle/>
          <a:p>
            <a:pPr marL="0" indent="0">
              <a:buNone/>
            </a:pPr>
            <a:r>
              <a:rPr lang="en" b="0" dirty="0"/>
              <a:t>2. Hardware Abstraction Layer (HAL): </a:t>
            </a:r>
            <a:r>
              <a:rPr lang="en-US" b="0" dirty="0"/>
              <a:t>Standard interfaces that expose device hardware capabilities as libraries</a:t>
            </a:r>
          </a:p>
          <a:p>
            <a:pPr marL="0" indent="0">
              <a:buNone/>
            </a:pPr>
            <a:r>
              <a:rPr lang="en-US" b="0" dirty="0"/>
              <a:t>    Examples: Camera, </a:t>
            </a:r>
            <a:r>
              <a:rPr lang="en-US" b="0" dirty="0" err="1"/>
              <a:t>bluetooth</a:t>
            </a:r>
            <a:r>
              <a:rPr lang="en-US" b="0" dirty="0"/>
              <a:t> module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" b="0" dirty="0"/>
              <a:t>3.1 C/C++ libraries: give access to core native Android system components and services.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3.2. </a:t>
            </a:r>
            <a:r>
              <a:rPr lang="en" b="0" dirty="0"/>
              <a:t>Android runtime: Each app runs in its own process with its own instance of the Android Runtime.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2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AC06-23BC-4F3C-A613-E85566C7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DF50-865F-4321-97D5-1CEA1DB0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4. Java API Framework:</a:t>
            </a:r>
          </a:p>
          <a:p>
            <a:pPr marL="344488" indent="0">
              <a:buNone/>
            </a:pPr>
            <a:r>
              <a:rPr lang="en-US" b="0" dirty="0"/>
              <a:t>    The entire feature-set of the Android OS is available to you through APIs  written in the Java language. </a:t>
            </a:r>
            <a:endParaRPr lang="en-US" sz="1867" b="0" dirty="0"/>
          </a:p>
          <a:p>
            <a:pPr lvl="1">
              <a:buChar char="●"/>
            </a:pPr>
            <a:r>
              <a:rPr lang="en-US" dirty="0"/>
              <a:t>View class hierarchy to create UI screens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Notification manager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Activity manager for life cycles and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0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9544-BD47-48AD-8726-419675D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Android Platform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0997-8DB2-455D-8950-57628624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b="0" dirty="0"/>
              <a:t>5. System and user apps</a:t>
            </a:r>
          </a:p>
          <a:p>
            <a:pPr lvl="1">
              <a:buChar char="●"/>
            </a:pPr>
            <a:r>
              <a:rPr lang="en-US" dirty="0"/>
              <a:t>System apps have no special status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System apps provide key capabilities to app developers </a:t>
            </a:r>
          </a:p>
          <a:p>
            <a:pPr lvl="1">
              <a:spcBef>
                <a:spcPts val="0"/>
              </a:spcBef>
              <a:buChar char="●"/>
            </a:pPr>
            <a:r>
              <a:rPr lang="en-US" dirty="0"/>
              <a:t>Example:</a:t>
            </a:r>
          </a:p>
          <a:p>
            <a:pPr indent="0">
              <a:buNone/>
            </a:pPr>
            <a:r>
              <a:rPr lang="en-US" b="0" dirty="0"/>
              <a:t>        Your app can use a system app to deliver a SMS message.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00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567</Words>
  <Application>Microsoft Macintosh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Myriad Pro</vt:lpstr>
      <vt:lpstr>Tahoma</vt:lpstr>
      <vt:lpstr>Times New Roman</vt:lpstr>
      <vt:lpstr>Theme1</vt:lpstr>
      <vt:lpstr>Android Overview</vt:lpstr>
      <vt:lpstr>Contents</vt:lpstr>
      <vt:lpstr>Android operating system</vt:lpstr>
      <vt:lpstr>Android Ecosystem</vt:lpstr>
      <vt:lpstr>Android Platform Architecture</vt:lpstr>
      <vt:lpstr>Android Platform Architecture</vt:lpstr>
      <vt:lpstr>Android Platform Architecture</vt:lpstr>
      <vt:lpstr>Android Platform Architecture</vt:lpstr>
      <vt:lpstr>Android Platform Architecture</vt:lpstr>
      <vt:lpstr>Android versions</vt:lpstr>
      <vt:lpstr>Android versions</vt:lpstr>
      <vt:lpstr>Android versions</vt:lpstr>
      <vt:lpstr>Challenges of Android development</vt:lpstr>
      <vt:lpstr>Android application development</vt:lpstr>
      <vt:lpstr>Android application development</vt:lpstr>
      <vt:lpstr>References</vt:lpstr>
      <vt:lpstr>Practice Project samples for groups (5 members)</vt:lpstr>
      <vt:lpstr>Other apps</vt:lpstr>
      <vt:lpstr>Requirement for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Hoàng Phương Dung</dc:creator>
  <cp:lastModifiedBy>Loan Bui</cp:lastModifiedBy>
  <cp:revision>105</cp:revision>
  <dcterms:created xsi:type="dcterms:W3CDTF">2021-07-10T08:28:59Z</dcterms:created>
  <dcterms:modified xsi:type="dcterms:W3CDTF">2024-08-17T11:00:55Z</dcterms:modified>
</cp:coreProperties>
</file>