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2" r:id="rId2"/>
    <p:sldMasterId id="2147483674" r:id="rId3"/>
  </p:sldMasterIdLst>
  <p:notesMasterIdLst>
    <p:notesMasterId r:id="rId27"/>
  </p:notesMasterIdLst>
  <p:sldIdLst>
    <p:sldId id="256" r:id="rId4"/>
    <p:sldId id="272" r:id="rId5"/>
    <p:sldId id="274" r:id="rId6"/>
    <p:sldId id="276" r:id="rId7"/>
    <p:sldId id="275" r:id="rId8"/>
    <p:sldId id="258" r:id="rId9"/>
    <p:sldId id="278" r:id="rId10"/>
    <p:sldId id="264" r:id="rId11"/>
    <p:sldId id="266" r:id="rId12"/>
    <p:sldId id="267" r:id="rId13"/>
    <p:sldId id="268" r:id="rId14"/>
    <p:sldId id="269" r:id="rId15"/>
    <p:sldId id="270" r:id="rId16"/>
    <p:sldId id="271" r:id="rId17"/>
    <p:sldId id="279" r:id="rId18"/>
    <p:sldId id="281" r:id="rId19"/>
    <p:sldId id="282" r:id="rId20"/>
    <p:sldId id="277" r:id="rId21"/>
    <p:sldId id="283" r:id="rId22"/>
    <p:sldId id="284" r:id="rId23"/>
    <p:sldId id="280" r:id="rId24"/>
    <p:sldId id="285" r:id="rId25"/>
    <p:sldId id="27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43"/>
  </p:normalViewPr>
  <p:slideViewPr>
    <p:cSldViewPr snapToGrid="0">
      <p:cViewPr varScale="1">
        <p:scale>
          <a:sx n="157" d="100"/>
          <a:sy n="157" d="100"/>
        </p:scale>
        <p:origin x="32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5ca91b8eb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5ca91b8e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ca91b8eb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ca91b8eb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5ca91b8eb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5ca91b8eb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8470ef2fa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8470ef2fa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5ca91b8eb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5ca91b8eb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VN" dirty="0"/>
              <a:t>So sánh và chọ Glide</a:t>
            </a:r>
          </a:p>
        </p:txBody>
      </p:sp>
    </p:spTree>
    <p:extLst>
      <p:ext uri="{BB962C8B-B14F-4D97-AF65-F5344CB8AC3E}">
        <p14:creationId xmlns:p14="http://schemas.microsoft.com/office/powerpoint/2010/main" val="419037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c6e85b7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c6e85b7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5c6e85b73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5c6e85b73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5c6e85b73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5c6e85b73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c6e85b73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c6e85b73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ca91b8eb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ca91b8eb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5ca91b8e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5ca91b8eb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5ca91b8e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5ca91b8e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32808" t="-1287"/>
          <a:stretch/>
        </p:blipFill>
        <p:spPr bwMode="auto">
          <a:xfrm>
            <a:off x="41022" y="107157"/>
            <a:ext cx="2601352" cy="7024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a:prstGeom prst="rect">
            <a:avLst/>
          </a:prstGeom>
        </p:spPr>
        <p:txBody>
          <a:bodyPr>
            <a:normAutofit/>
          </a:bodyPr>
          <a:lstStyle>
            <a:lvl1pPr>
              <a:defRPr sz="3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7" name="Footer Placeholder 4"/>
          <p:cNvSpPr>
            <a:spLocks noGrp="1"/>
          </p:cNvSpPr>
          <p:nvPr>
            <p:ph type="ftr" sz="quarter" idx="11"/>
          </p:nvPr>
        </p:nvSpPr>
        <p:spPr/>
        <p:txBody>
          <a:bodyPr/>
          <a:lstStyle>
            <a:lvl1pPr>
              <a:defRPr u="sng"/>
            </a:lvl1pPr>
          </a:lstStyle>
          <a:p>
            <a:endParaRPr lang="en-US"/>
          </a:p>
        </p:txBody>
      </p:sp>
      <p:sp>
        <p:nvSpPr>
          <p:cNvPr id="8"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59497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F6618C22-07FD-9370-34F0-553AD592D66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2658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pic>
        <p:nvPicPr>
          <p:cNvPr id="2" name="Picture 1">
            <a:extLst>
              <a:ext uri="{FF2B5EF4-FFF2-40B4-BE49-F238E27FC236}">
                <a16:creationId xmlns:a16="http://schemas.microsoft.com/office/drawing/2014/main" id="{2411F476-2C2D-C179-4057-6ACA8CE02AD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523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5902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371891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22344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68873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8"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29234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4"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75905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3"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267153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55254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30803" t="-2745"/>
          <a:stretch/>
        </p:blipFill>
        <p:spPr bwMode="auto">
          <a:xfrm>
            <a:off x="10633" y="107156"/>
            <a:ext cx="1256416" cy="334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450"/>
              </a:spcBef>
              <a:spcAft>
                <a:spcPts val="450"/>
              </a:spcAft>
              <a:defRPr>
                <a:latin typeface="Times New Roman" panose="02020603050405020304" pitchFamily="18" charset="0"/>
                <a:cs typeface="Times New Roman" panose="02020603050405020304" pitchFamily="18" charset="0"/>
              </a:defRPr>
            </a:lvl1pPr>
            <a:lvl2pPr>
              <a:spcBef>
                <a:spcPts val="450"/>
              </a:spcBef>
              <a:spcAft>
                <a:spcPts val="450"/>
              </a:spcAft>
              <a:defRPr>
                <a:latin typeface="Times New Roman" panose="02020603050405020304" pitchFamily="18" charset="0"/>
                <a:cs typeface="Times New Roman" panose="02020603050405020304" pitchFamily="18" charset="0"/>
              </a:defRPr>
            </a:lvl2pPr>
            <a:lvl3pPr>
              <a:spcBef>
                <a:spcPts val="450"/>
              </a:spcBef>
              <a:spcAft>
                <a:spcPts val="450"/>
              </a:spcAft>
              <a:defRPr>
                <a:latin typeface="Times New Roman" panose="02020603050405020304" pitchFamily="18" charset="0"/>
                <a:cs typeface="Times New Roman" panose="02020603050405020304" pitchFamily="18" charset="0"/>
              </a:defRPr>
            </a:lvl3pPr>
            <a:lvl4pPr>
              <a:spcBef>
                <a:spcPts val="450"/>
              </a:spcBef>
              <a:spcAft>
                <a:spcPts val="450"/>
              </a:spcAft>
              <a:defRPr>
                <a:latin typeface="Times New Roman" panose="02020603050405020304" pitchFamily="18" charset="0"/>
                <a:cs typeface="Times New Roman" panose="02020603050405020304" pitchFamily="18" charset="0"/>
              </a:defRPr>
            </a:lvl4pPr>
            <a:lvl5pPr>
              <a:spcBef>
                <a:spcPts val="450"/>
              </a:spcBef>
              <a:spcAft>
                <a:spcPts val="450"/>
              </a:spcAf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73157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1967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58966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971502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p>
        </p:txBody>
      </p:sp>
      <p:sp>
        <p:nvSpPr>
          <p:cNvPr id="8"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059642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000536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458171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8" name="Footer Placeholder 4"/>
          <p:cNvSpPr>
            <a:spLocks noGrp="1"/>
          </p:cNvSpPr>
          <p:nvPr>
            <p:ph type="ftr" sz="quarter" idx="11"/>
          </p:nvPr>
        </p:nvSpPr>
        <p:spPr/>
        <p:txBody>
          <a:bodyPr/>
          <a:lstStyle>
            <a:lvl1pPr>
              <a:defRPr/>
            </a:lvl1pPr>
          </a:lstStyle>
          <a:p>
            <a:endParaRPr lang="vi-VN"/>
          </a:p>
        </p:txBody>
      </p:sp>
      <p:sp>
        <p:nvSpPr>
          <p:cNvPr id="9"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838389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4" name="Footer Placeholder 4"/>
          <p:cNvSpPr>
            <a:spLocks noGrp="1"/>
          </p:cNvSpPr>
          <p:nvPr>
            <p:ph type="ftr" sz="quarter" idx="11"/>
          </p:nvPr>
        </p:nvSpPr>
        <p:spPr/>
        <p:txBody>
          <a:bodyPr/>
          <a:lstStyle>
            <a:lvl1pPr>
              <a:defRPr/>
            </a:lvl1pPr>
          </a:lstStyle>
          <a:p>
            <a:endParaRPr lang="vi-VN"/>
          </a:p>
        </p:txBody>
      </p:sp>
      <p:sp>
        <p:nvSpPr>
          <p:cNvPr id="5"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235476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3" name="Footer Placeholder 4"/>
          <p:cNvSpPr>
            <a:spLocks noGrp="1"/>
          </p:cNvSpPr>
          <p:nvPr>
            <p:ph type="ftr" sz="quarter" idx="11"/>
          </p:nvPr>
        </p:nvSpPr>
        <p:spPr/>
        <p:txBody>
          <a:bodyPr/>
          <a:lstStyle>
            <a:lvl1pPr>
              <a:defRPr/>
            </a:lvl1pPr>
          </a:lstStyle>
          <a:p>
            <a:endParaRPr lang="vi-VN"/>
          </a:p>
        </p:txBody>
      </p:sp>
      <p:sp>
        <p:nvSpPr>
          <p:cNvPr id="4"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985645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57429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23EA5CC3-777C-8BAD-5AC7-C6FC11EECE7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151758"/>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42047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600195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04486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spcBef>
                <a:spcPts val="450"/>
              </a:spcBef>
              <a:spcAft>
                <a:spcPts val="450"/>
              </a:spcAft>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atin typeface="Times New Roman" panose="02020603050405020304" pitchFamily="18" charset="0"/>
                <a:cs typeface="Times New Roman" panose="02020603050405020304" pitchFamily="18" charset="0"/>
              </a:defRPr>
            </a:lvl2pPr>
            <a:lvl3pPr>
              <a:spcBef>
                <a:spcPts val="450"/>
              </a:spcBef>
              <a:spcAft>
                <a:spcPts val="450"/>
              </a:spcAft>
              <a:defRPr sz="1800">
                <a:latin typeface="Times New Roman" panose="02020603050405020304" pitchFamily="18" charset="0"/>
                <a:cs typeface="Times New Roman" panose="02020603050405020304" pitchFamily="18" charset="0"/>
              </a:defRPr>
            </a:lvl3pPr>
            <a:lvl4pPr>
              <a:spcBef>
                <a:spcPts val="450"/>
              </a:spcBef>
              <a:spcAft>
                <a:spcPts val="450"/>
              </a:spcAft>
              <a:defRPr sz="1600">
                <a:latin typeface="Times New Roman" panose="02020603050405020304" pitchFamily="18" charset="0"/>
                <a:cs typeface="Times New Roman" panose="02020603050405020304" pitchFamily="18" charset="0"/>
              </a:defRPr>
            </a:lvl4pPr>
            <a:lvl5pPr>
              <a:spcBef>
                <a:spcPts val="450"/>
              </a:spcBef>
              <a:spcAft>
                <a:spcPts val="450"/>
              </a:spcAft>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vl2pPr>
            <a:lvl3pPr>
              <a:spcBef>
                <a:spcPts val="450"/>
              </a:spcBef>
              <a:spcAft>
                <a:spcPts val="450"/>
              </a:spcAft>
              <a:defRPr sz="1800"/>
            </a:lvl3pPr>
            <a:lvl4pPr>
              <a:spcBef>
                <a:spcPts val="450"/>
              </a:spcBef>
              <a:spcAft>
                <a:spcPts val="450"/>
              </a:spcAft>
              <a:defRPr sz="1600"/>
            </a:lvl4pPr>
            <a:lvl5pPr>
              <a:spcBef>
                <a:spcPts val="450"/>
              </a:spcBef>
              <a:spcAft>
                <a:spcPts val="45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10" name="Picture 1">
            <a:extLst>
              <a:ext uri="{FF2B5EF4-FFF2-40B4-BE49-F238E27FC236}">
                <a16:creationId xmlns:a16="http://schemas.microsoft.com/office/drawing/2014/main" id="{05583BCC-640B-84D1-9C56-910828FAF503}"/>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63273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6" name="Picture 1">
            <a:extLst>
              <a:ext uri="{FF2B5EF4-FFF2-40B4-BE49-F238E27FC236}">
                <a16:creationId xmlns:a16="http://schemas.microsoft.com/office/drawing/2014/main" id="{AAAAE1AF-5173-D8C1-8F24-DE17BC7F730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19304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5" name="Picture 1">
            <a:extLst>
              <a:ext uri="{FF2B5EF4-FFF2-40B4-BE49-F238E27FC236}">
                <a16:creationId xmlns:a16="http://schemas.microsoft.com/office/drawing/2014/main" id="{084EF62C-6EC2-4778-8390-F529AFD1E30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85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atin typeface="Times New Roman" panose="02020603050405020304" pitchFamily="18" charset="0"/>
                <a:cs typeface="Times New Roman" panose="02020603050405020304" pitchFamily="18" charset="0"/>
              </a:defRPr>
            </a:lvl1pPr>
            <a:lvl2pPr>
              <a:spcBef>
                <a:spcPts val="450"/>
              </a:spcBef>
              <a:spcAft>
                <a:spcPts val="450"/>
              </a:spcAft>
              <a:defRPr sz="2800">
                <a:latin typeface="Times New Roman" panose="02020603050405020304" pitchFamily="18" charset="0"/>
                <a:cs typeface="Times New Roman" panose="02020603050405020304" pitchFamily="18" charset="0"/>
              </a:defRPr>
            </a:lvl2pPr>
            <a:lvl3pPr>
              <a:spcBef>
                <a:spcPts val="450"/>
              </a:spcBef>
              <a:spcAft>
                <a:spcPts val="450"/>
              </a:spcAft>
              <a:defRPr sz="2400">
                <a:latin typeface="Times New Roman" panose="02020603050405020304" pitchFamily="18" charset="0"/>
                <a:cs typeface="Times New Roman" panose="02020603050405020304" pitchFamily="18" charset="0"/>
              </a:defRPr>
            </a:lvl3pPr>
            <a:lvl4pPr>
              <a:spcBef>
                <a:spcPts val="450"/>
              </a:spcBef>
              <a:spcAft>
                <a:spcPts val="450"/>
              </a:spcAft>
              <a:defRPr sz="2000">
                <a:latin typeface="Times New Roman" panose="02020603050405020304" pitchFamily="18" charset="0"/>
                <a:cs typeface="Times New Roman" panose="02020603050405020304" pitchFamily="18" charset="0"/>
              </a:defRPr>
            </a:lvl4pPr>
            <a:lvl5pPr>
              <a:spcBef>
                <a:spcPts val="450"/>
              </a:spcBef>
              <a:spcAft>
                <a:spcPts val="450"/>
              </a:spcAf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DD3065CF-5225-944B-175E-22CB2E945D2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22526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3350777F-73CB-5F3E-BF18-C4E31AEA969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9225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B11F5F81-5FCC-B8F0-6EDB-97039B1C451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66619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5163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057139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3425" rtl="0" eaLnBrk="1" fontAlgn="base" hangingPunct="1">
        <a:spcBef>
          <a:spcPct val="0"/>
        </a:spcBef>
        <a:spcAft>
          <a:spcPct val="0"/>
        </a:spcAft>
        <a:defRPr sz="2800" b="1" kern="1200">
          <a:solidFill>
            <a:schemeClr val="tx1"/>
          </a:solidFill>
          <a:latin typeface="Myriad Pro"/>
          <a:ea typeface="ＭＳ Ｐゴシック" charset="0"/>
          <a:cs typeface="Myriad Pro"/>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Myriad Pro"/>
          <a:ea typeface="ＭＳ Ｐゴシック" charset="0"/>
          <a:cs typeface="Myriad Pro"/>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Myriad Pro"/>
          <a:ea typeface="ＭＳ Ｐゴシック" charset="0"/>
          <a:cs typeface="Myriad Pro"/>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3A19EFA7-3EF4-43D8-8BB7-DF01587B436F}"/>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82482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android.com/reference/android/view/View.OnCreateContextMenuListener.html"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hyperlink" Target="https://google-developer-training.github.io/android-developer-fundamentals-course-concepts-v2/"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dirty="0"/>
              <a:t>Display Images &amp; Menus</a:t>
            </a:r>
            <a:endParaRPr dirty="0"/>
          </a:p>
        </p:txBody>
      </p:sp>
      <p:sp>
        <p:nvSpPr>
          <p:cNvPr id="3" name="Subtitle 2">
            <a:extLst>
              <a:ext uri="{FF2B5EF4-FFF2-40B4-BE49-F238E27FC236}">
                <a16:creationId xmlns:a16="http://schemas.microsoft.com/office/drawing/2014/main" id="{BB733923-5AFE-4DA5-848B-8AA5FE71839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03"/>
          <p:cNvSpPr txBox="1">
            <a:spLocks noGrp="1"/>
          </p:cNvSpPr>
          <p:nvPr>
            <p:ph type="title"/>
          </p:nvPr>
        </p:nvSpPr>
        <p:spPr>
          <a:xfrm>
            <a:off x="311700" y="376234"/>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Create menu resource</a:t>
            </a:r>
            <a:endParaRPr sz="2000" dirty="0">
              <a:solidFill>
                <a:schemeClr val="tx1"/>
              </a:solidFill>
            </a:endParaRPr>
          </a:p>
        </p:txBody>
      </p:sp>
      <p:sp>
        <p:nvSpPr>
          <p:cNvPr id="570" name="Google Shape;570;p10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Create menu resource directory</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Create XML menu resource (</a:t>
            </a:r>
            <a:r>
              <a:rPr lang="en" b="0" dirty="0">
                <a:solidFill>
                  <a:schemeClr val="dk1"/>
                </a:solidFill>
                <a:latin typeface="Consolas"/>
                <a:ea typeface="Consolas"/>
                <a:cs typeface="Consolas"/>
                <a:sym typeface="Consolas"/>
              </a:rPr>
              <a:t>menu_main.xml</a:t>
            </a:r>
            <a:r>
              <a:rPr lang="en" b="0" dirty="0">
                <a:solidFill>
                  <a:schemeClr val="dk1"/>
                </a:solidFill>
              </a:rPr>
              <a:t>) </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Add entry for each menu item (Settings and Favorites):</a:t>
            </a:r>
            <a:endParaRPr b="0" dirty="0">
              <a:solidFill>
                <a:schemeClr val="dk1"/>
              </a:solidFill>
            </a:endParaRPr>
          </a:p>
          <a:p>
            <a:pPr marL="0" lvl="0" indent="0" algn="l" rtl="0">
              <a:spcBef>
                <a:spcPts val="0"/>
              </a:spcBef>
              <a:spcAft>
                <a:spcPts val="0"/>
              </a:spcAft>
              <a:buNone/>
            </a:pPr>
            <a:endParaRPr dirty="0">
              <a:solidFill>
                <a:schemeClr val="dk1"/>
              </a:solidFill>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&lt;item  android:id="@+id/option_settings"</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android:title="Settings" /&gt;</a:t>
            </a:r>
            <a:endParaRPr sz="1800" dirty="0">
              <a:solidFill>
                <a:schemeClr val="dk1"/>
              </a:solidFill>
              <a:latin typeface="Consolas"/>
              <a:ea typeface="Consolas"/>
              <a:cs typeface="Consolas"/>
              <a:sym typeface="Consolas"/>
            </a:endParaRPr>
          </a:p>
          <a:p>
            <a:pPr marL="457200" lvl="0" indent="0" algn="l" rtl="0">
              <a:spcBef>
                <a:spcPts val="100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&lt;item  android:id="@+id/option_favorites"</a:t>
            </a:r>
            <a:endParaRPr sz="1800" dirty="0">
              <a:solidFill>
                <a:schemeClr val="dk1"/>
              </a:solidFill>
              <a:latin typeface="Consolas"/>
              <a:ea typeface="Consolas"/>
              <a:cs typeface="Consolas"/>
              <a:sym typeface="Consolas"/>
            </a:endParaRPr>
          </a:p>
          <a:p>
            <a:pPr marL="457200" lvl="0" indent="0" algn="l" rtl="0">
              <a:spcBef>
                <a:spcPts val="0"/>
              </a:spcBef>
              <a:spcAft>
                <a:spcPts val="1000"/>
              </a:spcAft>
              <a:buClr>
                <a:schemeClr val="dk1"/>
              </a:buClr>
              <a:buSzPts val="1100"/>
              <a:buFont typeface="Arial"/>
              <a:buNone/>
            </a:pPr>
            <a:r>
              <a:rPr lang="en" sz="1800" dirty="0">
                <a:solidFill>
                  <a:schemeClr val="dk1"/>
                </a:solidFill>
                <a:latin typeface="Consolas"/>
                <a:ea typeface="Consolas"/>
                <a:cs typeface="Consolas"/>
                <a:sym typeface="Consolas"/>
              </a:rPr>
              <a:t>        android:title="Favorites" /&gt;</a:t>
            </a:r>
            <a:endParaRPr sz="1800" dirty="0">
              <a:solidFill>
                <a:schemeClr val="dk1"/>
              </a:solidFill>
              <a:latin typeface="Consolas"/>
              <a:ea typeface="Consolas"/>
              <a:cs typeface="Consolas"/>
              <a:sym typeface="Consolas"/>
            </a:endParaRPr>
          </a:p>
        </p:txBody>
      </p:sp>
      <p:sp>
        <p:nvSpPr>
          <p:cNvPr id="569" name="Google Shape;569;p10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04"/>
          <p:cNvSpPr txBox="1">
            <a:spLocks noGrp="1"/>
          </p:cNvSpPr>
          <p:nvPr>
            <p:ph type="title"/>
          </p:nvPr>
        </p:nvSpPr>
        <p:spPr>
          <a:xfrm>
            <a:off x="311700" y="389486"/>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Inflate options menu</a:t>
            </a:r>
            <a:endParaRPr sz="2000" dirty="0">
              <a:solidFill>
                <a:schemeClr val="tx1"/>
              </a:solidFill>
            </a:endParaRPr>
          </a:p>
        </p:txBody>
      </p:sp>
      <p:sp>
        <p:nvSpPr>
          <p:cNvPr id="577" name="Google Shape;577;p10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342900">
              <a:lnSpc>
                <a:spcPct val="115000"/>
              </a:lnSpc>
            </a:pPr>
            <a:r>
              <a:rPr lang="en" dirty="0">
                <a:solidFill>
                  <a:schemeClr val="dk1"/>
                </a:solidFill>
              </a:rPr>
              <a:t>Override </a:t>
            </a:r>
            <a:r>
              <a:rPr lang="en" dirty="0">
                <a:solidFill>
                  <a:schemeClr val="dk1"/>
                </a:solidFill>
                <a:latin typeface="Consolas"/>
                <a:ea typeface="Consolas"/>
                <a:cs typeface="Consolas"/>
                <a:sym typeface="Consolas"/>
              </a:rPr>
              <a:t>onCreateOptionsMenu()</a:t>
            </a:r>
            <a:r>
              <a:rPr lang="en" dirty="0">
                <a:solidFill>
                  <a:schemeClr val="dk1"/>
                </a:solidFill>
              </a:rPr>
              <a:t> in Activity</a:t>
            </a:r>
            <a:endParaRPr dirty="0">
              <a:solidFill>
                <a:schemeClr val="dk1"/>
              </a:solidFill>
            </a:endParaRPr>
          </a:p>
          <a:p>
            <a:pPr marL="0" marR="0" lvl="0" indent="0" algn="l" rtl="0">
              <a:lnSpc>
                <a:spcPct val="115000"/>
              </a:lnSpc>
              <a:spcBef>
                <a:spcPts val="0"/>
              </a:spcBef>
              <a:spcAft>
                <a:spcPts val="0"/>
              </a:spcAft>
              <a:buNone/>
            </a:pPr>
            <a:endParaRPr dirty="0">
              <a:solidFill>
                <a:schemeClr val="dk1"/>
              </a:solidFill>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@Override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public boolean onCreateOptionsMenu(Menu menu) {</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getMenuInflater().inflate(</a:t>
            </a:r>
            <a:r>
              <a:rPr lang="en" sz="1800" b="1" dirty="0">
                <a:solidFill>
                  <a:schemeClr val="dk1"/>
                </a:solidFill>
                <a:latin typeface="Consolas"/>
                <a:ea typeface="Consolas"/>
                <a:cs typeface="Consolas"/>
                <a:sym typeface="Consolas"/>
              </a:rPr>
              <a:t>R.menu.menu_main</a:t>
            </a:r>
            <a:r>
              <a:rPr lang="en" sz="1800" dirty="0">
                <a:solidFill>
                  <a:schemeClr val="dk1"/>
                </a:solidFill>
                <a:latin typeface="Consolas"/>
                <a:ea typeface="Consolas"/>
                <a:cs typeface="Consolas"/>
                <a:sym typeface="Consolas"/>
              </a:rPr>
              <a:t>, menu);</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return true;</a:t>
            </a:r>
            <a:endParaRPr sz="1800" dirty="0">
              <a:solidFill>
                <a:schemeClr val="dk1"/>
              </a:solidFill>
              <a:latin typeface="Consolas"/>
              <a:ea typeface="Consolas"/>
              <a:cs typeface="Consolas"/>
              <a:sym typeface="Consolas"/>
            </a:endParaRPr>
          </a:p>
          <a:p>
            <a:pPr marL="457200" lvl="0" indent="0" algn="l" rtl="0">
              <a:spcBef>
                <a:spcPts val="0"/>
              </a:spcBef>
              <a:spcAft>
                <a:spcPts val="1000"/>
              </a:spcAft>
              <a:buNone/>
            </a:pPr>
            <a:r>
              <a:rPr lang="en" sz="1800" dirty="0">
                <a:solidFill>
                  <a:schemeClr val="dk1"/>
                </a:solidFill>
                <a:latin typeface="Consolas"/>
                <a:ea typeface="Consolas"/>
                <a:cs typeface="Consolas"/>
                <a:sym typeface="Consolas"/>
              </a:rPr>
              <a:t>}</a:t>
            </a:r>
            <a:endParaRPr sz="1800" dirty="0">
              <a:solidFill>
                <a:srgbClr val="4CAF50"/>
              </a:solidFill>
            </a:endParaRPr>
          </a:p>
        </p:txBody>
      </p:sp>
      <p:sp>
        <p:nvSpPr>
          <p:cNvPr id="576" name="Google Shape;576;p10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5"/>
          <p:cNvSpPr txBox="1">
            <a:spLocks noGrp="1"/>
          </p:cNvSpPr>
          <p:nvPr>
            <p:ph type="title"/>
          </p:nvPr>
        </p:nvSpPr>
        <p:spPr>
          <a:xfrm>
            <a:off x="311700" y="349729"/>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Add icons for menu items</a:t>
            </a:r>
            <a:endParaRPr sz="2000" dirty="0">
              <a:solidFill>
                <a:schemeClr val="tx1"/>
              </a:solidFill>
            </a:endParaRPr>
          </a:p>
        </p:txBody>
      </p:sp>
      <p:sp>
        <p:nvSpPr>
          <p:cNvPr id="584" name="Google Shape;584;p105"/>
          <p:cNvSpPr txBox="1">
            <a:spLocks noGrp="1"/>
          </p:cNvSpPr>
          <p:nvPr>
            <p:ph type="body" idx="1"/>
          </p:nvPr>
        </p:nvSpPr>
        <p:spPr>
          <a:xfrm>
            <a:off x="311700" y="1076275"/>
            <a:ext cx="5655300" cy="3941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AutoNum type="arabicPeriod"/>
            </a:pPr>
            <a:r>
              <a:rPr lang="en" b="0" dirty="0">
                <a:solidFill>
                  <a:schemeClr val="dk1"/>
                </a:solidFill>
              </a:rPr>
              <a:t>Right-click drawable</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Choose New &gt; Image Asset</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Choose Action Bar and Tab Items</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Edit the icon name</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Click clipart image, and click icon</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Click Next, then Finish</a:t>
            </a:r>
            <a:endParaRPr b="0"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lnSpc>
                <a:spcPct val="115000"/>
              </a:lnSpc>
              <a:spcBef>
                <a:spcPts val="1000"/>
              </a:spcBef>
              <a:spcAft>
                <a:spcPts val="0"/>
              </a:spcAft>
              <a:buNone/>
            </a:pPr>
            <a:endParaRPr sz="1600" dirty="0">
              <a:solidFill>
                <a:srgbClr val="4CAF50"/>
              </a:solidFill>
            </a:endParaRPr>
          </a:p>
        </p:txBody>
      </p:sp>
      <p:sp>
        <p:nvSpPr>
          <p:cNvPr id="583" name="Google Shape;583;p10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585" name="Google Shape;585;p105"/>
          <p:cNvPicPr preferRelativeResize="0"/>
          <p:nvPr/>
        </p:nvPicPr>
        <p:blipFill>
          <a:blip r:embed="rId3">
            <a:alphaModFix/>
          </a:blip>
          <a:stretch>
            <a:fillRect/>
          </a:stretch>
        </p:blipFill>
        <p:spPr>
          <a:xfrm>
            <a:off x="6074100" y="1127850"/>
            <a:ext cx="2947050" cy="271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106"/>
          <p:cNvSpPr txBox="1">
            <a:spLocks noGrp="1"/>
          </p:cNvSpPr>
          <p:nvPr>
            <p:ph type="title"/>
          </p:nvPr>
        </p:nvSpPr>
        <p:spPr>
          <a:xfrm>
            <a:off x="305074" y="376234"/>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Add menu item attributes</a:t>
            </a:r>
            <a:endParaRPr sz="2000" dirty="0">
              <a:solidFill>
                <a:schemeClr val="tx1"/>
              </a:solidFill>
            </a:endParaRPr>
          </a:p>
        </p:txBody>
      </p:sp>
      <p:sp>
        <p:nvSpPr>
          <p:cNvPr id="592" name="Google Shape;592;p106"/>
          <p:cNvSpPr txBox="1">
            <a:spLocks noGrp="1"/>
          </p:cNvSpPr>
          <p:nvPr>
            <p:ph type="body" idx="1"/>
          </p:nvPr>
        </p:nvSpPr>
        <p:spPr>
          <a:xfrm>
            <a:off x="311700" y="1076275"/>
            <a:ext cx="8520600" cy="39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&lt;item</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android:id="@+id/action_favorites"</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android:icon="@drawable/ic_favorite"</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android:orderInCategory="30"</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android:title="@string/action_favorites"</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app:showAsAction="ifRoom" /&gt;</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spcBef>
                <a:spcPts val="1000"/>
              </a:spcBef>
              <a:spcAft>
                <a:spcPts val="0"/>
              </a:spcAft>
              <a:buNone/>
            </a:pPr>
            <a:endParaRPr>
              <a:solidFill>
                <a:schemeClr val="dk1"/>
              </a:solidFill>
            </a:endParaRPr>
          </a:p>
          <a:p>
            <a:pPr marL="0" lvl="0" indent="0" algn="l" rtl="0">
              <a:lnSpc>
                <a:spcPct val="115000"/>
              </a:lnSpc>
              <a:spcBef>
                <a:spcPts val="1000"/>
              </a:spcBef>
              <a:spcAft>
                <a:spcPts val="0"/>
              </a:spcAft>
              <a:buNone/>
            </a:pPr>
            <a:endParaRPr sz="1600">
              <a:solidFill>
                <a:srgbClr val="4CAF50"/>
              </a:solidFill>
            </a:endParaRPr>
          </a:p>
        </p:txBody>
      </p:sp>
      <p:sp>
        <p:nvSpPr>
          <p:cNvPr id="591" name="Google Shape;591;p10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7"/>
          <p:cNvSpPr txBox="1">
            <a:spLocks noGrp="1"/>
          </p:cNvSpPr>
          <p:nvPr>
            <p:ph type="title"/>
          </p:nvPr>
        </p:nvSpPr>
        <p:spPr>
          <a:xfrm>
            <a:off x="311700" y="356356"/>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Override onOptionsItemSelected()</a:t>
            </a:r>
            <a:endParaRPr sz="2000" dirty="0">
              <a:solidFill>
                <a:schemeClr val="tx1"/>
              </a:solidFill>
            </a:endParaRPr>
          </a:p>
        </p:txBody>
      </p:sp>
      <p:sp>
        <p:nvSpPr>
          <p:cNvPr id="599" name="Google Shape;599;p107"/>
          <p:cNvSpPr txBox="1">
            <a:spLocks noGrp="1"/>
          </p:cNvSpPr>
          <p:nvPr>
            <p:ph type="body" idx="1"/>
          </p:nvPr>
        </p:nvSpPr>
        <p:spPr>
          <a:xfrm>
            <a:off x="311700" y="1024250"/>
            <a:ext cx="8520600" cy="340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@Override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b="1">
                <a:solidFill>
                  <a:schemeClr val="dk1"/>
                </a:solidFill>
                <a:latin typeface="Consolas"/>
                <a:ea typeface="Consolas"/>
                <a:cs typeface="Consolas"/>
                <a:sym typeface="Consolas"/>
              </a:rPr>
              <a:t>public boolean onOptionsItemSelected(MenuItem item)</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switch (</a:t>
            </a:r>
            <a:r>
              <a:rPr lang="en" sz="1800" b="1">
                <a:solidFill>
                  <a:schemeClr val="dk1"/>
                </a:solidFill>
                <a:latin typeface="Consolas"/>
                <a:ea typeface="Consolas"/>
                <a:cs typeface="Consolas"/>
                <a:sym typeface="Consolas"/>
              </a:rPr>
              <a:t>item.getItemId()</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case R.id.action_settings: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showSettings();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return true;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case R.id.action_favorites: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showFavorites();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return true;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default:</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return super.onOptionsItemSelected(item);</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457200" lvl="0" indent="0" algn="l" rtl="0">
              <a:spcBef>
                <a:spcPts val="0"/>
              </a:spcBef>
              <a:spcAft>
                <a:spcPts val="0"/>
              </a:spcAft>
              <a:buNone/>
            </a:pPr>
            <a:r>
              <a:rPr lang="en" sz="1200">
                <a:solidFill>
                  <a:schemeClr val="dk1"/>
                </a:solidFill>
                <a:latin typeface="Consolas"/>
                <a:ea typeface="Consolas"/>
                <a:cs typeface="Consolas"/>
                <a:sym typeface="Consolas"/>
              </a:rPr>
              <a:t> </a:t>
            </a: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marL="0" lvl="0" indent="0" algn="l" rtl="0">
              <a:spcBef>
                <a:spcPts val="0"/>
              </a:spcBef>
              <a:spcAft>
                <a:spcPts val="1000"/>
              </a:spcAft>
              <a:buNone/>
            </a:pPr>
            <a:r>
              <a:rPr lang="en" sz="1400">
                <a:solidFill>
                  <a:schemeClr val="dk1"/>
                </a:solidFill>
                <a:latin typeface="Consolas"/>
                <a:ea typeface="Consolas"/>
                <a:cs typeface="Consolas"/>
                <a:sym typeface="Consolas"/>
              </a:rPr>
              <a:t>     </a:t>
            </a:r>
            <a:endParaRPr sz="1400">
              <a:solidFill>
                <a:srgbClr val="4CAF50"/>
              </a:solidFill>
              <a:latin typeface="Consolas"/>
              <a:ea typeface="Consolas"/>
              <a:cs typeface="Consolas"/>
              <a:sym typeface="Consolas"/>
            </a:endParaRPr>
          </a:p>
        </p:txBody>
      </p:sp>
      <p:sp>
        <p:nvSpPr>
          <p:cNvPr id="598" name="Google Shape;598;p10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71F4-98C3-421C-9A4A-C4686998FBBC}"/>
              </a:ext>
            </a:extLst>
          </p:cNvPr>
          <p:cNvSpPr>
            <a:spLocks noGrp="1"/>
          </p:cNvSpPr>
          <p:nvPr>
            <p:ph type="title"/>
          </p:nvPr>
        </p:nvSpPr>
        <p:spPr/>
        <p:txBody>
          <a:bodyPr/>
          <a:lstStyle/>
          <a:p>
            <a:r>
              <a:rPr lang="en" dirty="0">
                <a:solidFill>
                  <a:schemeClr val="tx1"/>
                </a:solidFill>
              </a:rPr>
              <a:t>C</a:t>
            </a:r>
            <a:r>
              <a:rPr lang="en" dirty="0">
                <a:solidFill>
                  <a:schemeClr val="tx1"/>
                </a:solidFill>
                <a:latin typeface="Arial"/>
                <a:ea typeface="Arial"/>
                <a:cs typeface="Arial"/>
                <a:sym typeface="Arial"/>
              </a:rPr>
              <a:t>ontextual menus</a:t>
            </a:r>
            <a:endParaRPr lang="en-US" dirty="0">
              <a:solidFill>
                <a:schemeClr val="tx1"/>
              </a:solidFill>
            </a:endParaRPr>
          </a:p>
        </p:txBody>
      </p:sp>
      <p:sp>
        <p:nvSpPr>
          <p:cNvPr id="3" name="Text Placeholder 2">
            <a:extLst>
              <a:ext uri="{FF2B5EF4-FFF2-40B4-BE49-F238E27FC236}">
                <a16:creationId xmlns:a16="http://schemas.microsoft.com/office/drawing/2014/main" id="{F6664FEA-6F67-4DC1-B441-569453BFB4A8}"/>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Allows users to perform action on selected View </a:t>
            </a:r>
          </a:p>
          <a:p>
            <a:pPr marL="457200" lvl="0" indent="-381000" algn="l" rtl="0">
              <a:spcBef>
                <a:spcPts val="1000"/>
              </a:spcBef>
              <a:spcAft>
                <a:spcPts val="0"/>
              </a:spcAft>
              <a:buSzPts val="2400"/>
              <a:buChar char="●"/>
            </a:pPr>
            <a:r>
              <a:rPr lang="en-US" b="0" dirty="0"/>
              <a:t>Can be deployed on any View</a:t>
            </a:r>
          </a:p>
          <a:p>
            <a:pPr marL="457200" lvl="0" indent="-381000" algn="l" rtl="0">
              <a:spcBef>
                <a:spcPts val="1000"/>
              </a:spcBef>
              <a:spcAft>
                <a:spcPts val="0"/>
              </a:spcAft>
              <a:buSzPts val="2400"/>
              <a:buChar char="●"/>
            </a:pPr>
            <a:r>
              <a:rPr lang="en-US" b="0" dirty="0"/>
              <a:t>Most often used for items in </a:t>
            </a:r>
            <a:r>
              <a:rPr lang="en-US" b="0" dirty="0" err="1"/>
              <a:t>RecyclerView</a:t>
            </a:r>
            <a:r>
              <a:rPr lang="en-US" b="0" dirty="0"/>
              <a:t>, </a:t>
            </a:r>
            <a:r>
              <a:rPr lang="en-US" b="0" dirty="0" err="1"/>
              <a:t>GridView</a:t>
            </a:r>
            <a:r>
              <a:rPr lang="en-US" b="0" dirty="0"/>
              <a:t>, or other View collection</a:t>
            </a:r>
            <a:endParaRPr lang="en-US" b="0" dirty="0">
              <a:solidFill>
                <a:schemeClr val="dk1"/>
              </a:solidFill>
            </a:endParaRPr>
          </a:p>
          <a:p>
            <a:endParaRPr lang="en-US" dirty="0"/>
          </a:p>
        </p:txBody>
      </p:sp>
    </p:spTree>
    <p:extLst>
      <p:ext uri="{BB962C8B-B14F-4D97-AF65-F5344CB8AC3E}">
        <p14:creationId xmlns:p14="http://schemas.microsoft.com/office/powerpoint/2010/main" val="171772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110"/>
          <p:cNvSpPr txBox="1">
            <a:spLocks noGrp="1"/>
          </p:cNvSpPr>
          <p:nvPr>
            <p:ph type="title"/>
          </p:nvPr>
        </p:nvSpPr>
        <p:spPr>
          <a:xfrm>
            <a:off x="305074" y="316599"/>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Types of contextual menus</a:t>
            </a:r>
            <a:endParaRPr dirty="0">
              <a:solidFill>
                <a:schemeClr val="tx1"/>
              </a:solidFill>
            </a:endParaRPr>
          </a:p>
        </p:txBody>
      </p:sp>
      <p:sp>
        <p:nvSpPr>
          <p:cNvPr id="621" name="Google Shape;621;p110"/>
          <p:cNvSpPr txBox="1">
            <a:spLocks noGrp="1"/>
          </p:cNvSpPr>
          <p:nvPr>
            <p:ph type="body" idx="1"/>
          </p:nvPr>
        </p:nvSpPr>
        <p:spPr>
          <a:xfrm>
            <a:off x="318053" y="1000075"/>
            <a:ext cx="6069496" cy="3546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dirty="0">
                <a:solidFill>
                  <a:schemeClr val="dk1"/>
                </a:solidFill>
              </a:rPr>
              <a:t>Floating context menu—long-press on a View </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User can modify View or use it in some fashion</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User performs action on one View at a time</a:t>
            </a:r>
          </a:p>
          <a:p>
            <a:pPr marL="558800" lvl="1" indent="0" algn="l" rtl="0">
              <a:spcBef>
                <a:spcPts val="0"/>
              </a:spcBef>
              <a:spcAft>
                <a:spcPts val="0"/>
              </a:spcAft>
              <a:buClr>
                <a:schemeClr val="dk1"/>
              </a:buClr>
              <a:buSzPts val="2000"/>
              <a:buNone/>
            </a:pPr>
            <a:endParaRPr sz="1400" dirty="0">
              <a:solidFill>
                <a:schemeClr val="dk1"/>
              </a:solidFill>
            </a:endParaRPr>
          </a:p>
          <a:p>
            <a:pPr marL="457200" lvl="0" indent="-381000" algn="l" rtl="0">
              <a:spcBef>
                <a:spcPts val="1000"/>
              </a:spcBef>
              <a:spcAft>
                <a:spcPts val="0"/>
              </a:spcAft>
              <a:buClr>
                <a:schemeClr val="dk1"/>
              </a:buClr>
              <a:buSzPts val="2400"/>
              <a:buChar char="●"/>
            </a:pPr>
            <a:r>
              <a:rPr lang="en" dirty="0">
                <a:solidFill>
                  <a:schemeClr val="dk1"/>
                </a:solidFill>
              </a:rPr>
              <a:t>Contextual action mode—temporary action bar in place of or underneath app bar</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Action items affect the selected View element(s)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User can perform action on multiple View elements at once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lnSpc>
                <a:spcPct val="115000"/>
              </a:lnSpc>
              <a:spcBef>
                <a:spcPts val="1000"/>
              </a:spcBef>
              <a:spcAft>
                <a:spcPts val="0"/>
              </a:spcAft>
              <a:buNone/>
            </a:pPr>
            <a:endParaRPr sz="1600" dirty="0">
              <a:solidFill>
                <a:srgbClr val="4CAF50"/>
              </a:solidFill>
            </a:endParaRPr>
          </a:p>
        </p:txBody>
      </p:sp>
      <p:sp>
        <p:nvSpPr>
          <p:cNvPr id="620" name="Google Shape;620;p1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622" name="Google Shape;622;p110"/>
          <p:cNvPicPr preferRelativeResize="0"/>
          <p:nvPr/>
        </p:nvPicPr>
        <p:blipFill rotWithShape="1">
          <a:blip r:embed="rId3">
            <a:alphaModFix/>
          </a:blip>
          <a:srcRect l="51169"/>
          <a:stretch/>
        </p:blipFill>
        <p:spPr>
          <a:xfrm>
            <a:off x="6680362" y="2414631"/>
            <a:ext cx="1675134" cy="2349526"/>
          </a:xfrm>
          <a:prstGeom prst="rect">
            <a:avLst/>
          </a:prstGeom>
          <a:noFill/>
          <a:ln>
            <a:noFill/>
          </a:ln>
        </p:spPr>
      </p:pic>
      <p:pic>
        <p:nvPicPr>
          <p:cNvPr id="623" name="Google Shape;623;p110"/>
          <p:cNvPicPr preferRelativeResize="0"/>
          <p:nvPr/>
        </p:nvPicPr>
        <p:blipFill rotWithShape="1">
          <a:blip r:embed="rId3">
            <a:alphaModFix/>
          </a:blip>
          <a:srcRect r="51169"/>
          <a:stretch/>
        </p:blipFill>
        <p:spPr>
          <a:xfrm>
            <a:off x="6733370" y="106017"/>
            <a:ext cx="1622125" cy="21137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12"/>
          <p:cNvSpPr txBox="1">
            <a:spLocks noGrp="1"/>
          </p:cNvSpPr>
          <p:nvPr>
            <p:ph type="title"/>
          </p:nvPr>
        </p:nvSpPr>
        <p:spPr>
          <a:xfrm>
            <a:off x="271943" y="382859"/>
            <a:ext cx="6897484"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Context Menu implementation Steps </a:t>
            </a:r>
            <a:endParaRPr dirty="0">
              <a:solidFill>
                <a:schemeClr val="tx1"/>
              </a:solidFill>
            </a:endParaRPr>
          </a:p>
        </p:txBody>
      </p:sp>
      <p:sp>
        <p:nvSpPr>
          <p:cNvPr id="638" name="Google Shape;638;p112"/>
          <p:cNvSpPr txBox="1">
            <a:spLocks noGrp="1"/>
          </p:cNvSpPr>
          <p:nvPr>
            <p:ph type="body" idx="1"/>
          </p:nvPr>
        </p:nvSpPr>
        <p:spPr>
          <a:xfrm>
            <a:off x="198782" y="854554"/>
            <a:ext cx="9088200" cy="2226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Clr>
                <a:schemeClr val="dk1"/>
              </a:buClr>
              <a:buSzPts val="1800"/>
              <a:buAutoNum type="arabicPeriod"/>
            </a:pPr>
            <a:r>
              <a:rPr lang="en" sz="1800" b="0" dirty="0">
                <a:solidFill>
                  <a:schemeClr val="dk1"/>
                </a:solidFill>
              </a:rPr>
              <a:t>Create XML menu resource file and assign appearance and position attributes</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Register View using </a:t>
            </a:r>
            <a:r>
              <a:rPr lang="en" sz="1800" b="0" dirty="0">
                <a:solidFill>
                  <a:schemeClr val="dk1"/>
                </a:solidFill>
                <a:latin typeface="Consolas"/>
                <a:ea typeface="Consolas"/>
                <a:cs typeface="Consolas"/>
                <a:sym typeface="Consolas"/>
              </a:rPr>
              <a:t>registerForContextMenu()</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Implement </a:t>
            </a:r>
            <a:r>
              <a:rPr lang="en" sz="1800" b="0" dirty="0">
                <a:solidFill>
                  <a:schemeClr val="dk1"/>
                </a:solidFill>
                <a:latin typeface="Consolas"/>
                <a:ea typeface="Consolas"/>
                <a:cs typeface="Consolas"/>
                <a:sym typeface="Consolas"/>
              </a:rPr>
              <a:t>onCreateContextMenu()</a:t>
            </a:r>
            <a:r>
              <a:rPr lang="en" sz="1800" b="0" dirty="0">
                <a:solidFill>
                  <a:schemeClr val="dk1"/>
                </a:solidFill>
              </a:rPr>
              <a:t> in Activity to inflate menu</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Implement </a:t>
            </a:r>
            <a:r>
              <a:rPr lang="en" sz="1800" b="0" dirty="0">
                <a:solidFill>
                  <a:schemeClr val="dk1"/>
                </a:solidFill>
                <a:latin typeface="Consolas"/>
                <a:ea typeface="Consolas"/>
                <a:cs typeface="Consolas"/>
                <a:sym typeface="Consolas"/>
              </a:rPr>
              <a:t>onContextItemSelected()</a:t>
            </a:r>
            <a:r>
              <a:rPr lang="en" sz="1800" b="0" dirty="0">
                <a:solidFill>
                  <a:schemeClr val="dk1"/>
                </a:solidFill>
              </a:rPr>
              <a:t> to handle menu item clicks</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Create method to perform action for each context menu item</a:t>
            </a:r>
            <a:endParaRPr sz="1800" b="0" dirty="0">
              <a:solidFill>
                <a:schemeClr val="dk1"/>
              </a:solidFill>
            </a:endParaRPr>
          </a:p>
          <a:p>
            <a:pPr marL="0" lvl="0" indent="0" algn="l" rtl="0">
              <a:lnSpc>
                <a:spcPct val="115000"/>
              </a:lnSpc>
              <a:spcBef>
                <a:spcPts val="1000"/>
              </a:spcBef>
              <a:spcAft>
                <a:spcPts val="0"/>
              </a:spcAft>
              <a:buNone/>
            </a:pPr>
            <a:endParaRPr sz="1800" dirty="0">
              <a:solidFill>
                <a:schemeClr val="dk1"/>
              </a:solidFill>
            </a:endParaRPr>
          </a:p>
        </p:txBody>
      </p:sp>
      <p:sp>
        <p:nvSpPr>
          <p:cNvPr id="637" name="Google Shape;637;p11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639" name="Google Shape;639;p112"/>
          <p:cNvPicPr preferRelativeResize="0"/>
          <p:nvPr/>
        </p:nvPicPr>
        <p:blipFill>
          <a:blip r:embed="rId3">
            <a:alphaModFix/>
          </a:blip>
          <a:stretch>
            <a:fillRect/>
          </a:stretch>
        </p:blipFill>
        <p:spPr>
          <a:xfrm>
            <a:off x="1970433" y="2884196"/>
            <a:ext cx="5848350" cy="210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13"/>
          <p:cNvSpPr txBox="1">
            <a:spLocks noGrp="1"/>
          </p:cNvSpPr>
          <p:nvPr>
            <p:ph type="title"/>
          </p:nvPr>
        </p:nvSpPr>
        <p:spPr>
          <a:xfrm>
            <a:off x="311700" y="343103"/>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1. Create menu resource</a:t>
            </a:r>
            <a:endParaRPr dirty="0">
              <a:solidFill>
                <a:schemeClr val="tx1"/>
              </a:solidFill>
            </a:endParaRPr>
          </a:p>
        </p:txBody>
      </p:sp>
      <p:sp>
        <p:nvSpPr>
          <p:cNvPr id="646" name="Google Shape;646;p113"/>
          <p:cNvSpPr txBox="1">
            <a:spLocks noGrp="1"/>
          </p:cNvSpPr>
          <p:nvPr>
            <p:ph type="body" idx="1"/>
          </p:nvPr>
        </p:nvSpPr>
        <p:spPr>
          <a:xfrm>
            <a:off x="83100" y="964100"/>
            <a:ext cx="8520600" cy="3636000"/>
          </a:xfrm>
          <a:prstGeom prst="rect">
            <a:avLst/>
          </a:prstGeom>
        </p:spPr>
        <p:txBody>
          <a:bodyPr spcFirstLastPara="1" wrap="square" lIns="91425" tIns="91425" rIns="91425" bIns="91425" anchor="t" anchorCtr="0">
            <a:noAutofit/>
          </a:bodyPr>
          <a:lstStyle/>
          <a:p>
            <a:pPr marL="419100">
              <a:buClr>
                <a:schemeClr val="dk1"/>
              </a:buClr>
              <a:buSzPts val="2400"/>
            </a:pPr>
            <a:r>
              <a:rPr lang="en" b="0" dirty="0">
                <a:solidFill>
                  <a:schemeClr val="dk1"/>
                </a:solidFill>
              </a:rPr>
              <a:t>Create XML menu resource (</a:t>
            </a:r>
            <a:r>
              <a:rPr lang="en" b="0" dirty="0">
                <a:solidFill>
                  <a:schemeClr val="dk1"/>
                </a:solidFill>
                <a:latin typeface="Consolas"/>
                <a:ea typeface="Consolas"/>
                <a:cs typeface="Consolas"/>
                <a:sym typeface="Consolas"/>
              </a:rPr>
              <a:t>menu_context.xml</a:t>
            </a:r>
            <a:r>
              <a:rPr lang="en" b="0" dirty="0">
                <a:solidFill>
                  <a:schemeClr val="dk1"/>
                </a:solidFill>
              </a:rPr>
              <a:t>) </a:t>
            </a:r>
            <a:endParaRPr b="0" dirty="0">
              <a:solidFill>
                <a:schemeClr val="dk1"/>
              </a:solidFill>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&lt;item</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android:id="@+id/context_edit"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android:title="Edit"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android:orderInCategory="10"/&gt;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&lt;item</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android:id="@+id/context_share"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android:title="Share"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android:orderInCategory="20"/&gt;</a:t>
            </a:r>
            <a:endParaRPr sz="1800" dirty="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endParaRPr dirty="0">
              <a:solidFill>
                <a:schemeClr val="dk1"/>
              </a:solidFill>
            </a:endParaRPr>
          </a:p>
        </p:txBody>
      </p:sp>
      <p:sp>
        <p:nvSpPr>
          <p:cNvPr id="645" name="Google Shape;645;p1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114"/>
          <p:cNvSpPr txBox="1">
            <a:spLocks noGrp="1"/>
          </p:cNvSpPr>
          <p:nvPr>
            <p:ph type="title"/>
          </p:nvPr>
        </p:nvSpPr>
        <p:spPr>
          <a:xfrm>
            <a:off x="305074" y="369608"/>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2. Register a view to a context menu</a:t>
            </a:r>
            <a:endParaRPr dirty="0">
              <a:solidFill>
                <a:schemeClr val="tx1"/>
              </a:solidFill>
            </a:endParaRPr>
          </a:p>
        </p:txBody>
      </p:sp>
      <p:sp>
        <p:nvSpPr>
          <p:cNvPr id="653" name="Google Shape;653;p114"/>
          <p:cNvSpPr txBox="1">
            <a:spLocks noGrp="1"/>
          </p:cNvSpPr>
          <p:nvPr>
            <p:ph type="body" idx="1"/>
          </p:nvPr>
        </p:nvSpPr>
        <p:spPr>
          <a:xfrm>
            <a:off x="83100" y="1192700"/>
            <a:ext cx="8937900" cy="3113100"/>
          </a:xfrm>
          <a:prstGeom prst="rect">
            <a:avLst/>
          </a:prstGeom>
        </p:spPr>
        <p:txBody>
          <a:bodyPr spcFirstLastPara="1" wrap="square" lIns="91425" tIns="91425" rIns="91425" bIns="91425" anchor="t" anchorCtr="0">
            <a:noAutofit/>
          </a:bodyPr>
          <a:lstStyle/>
          <a:p>
            <a:pPr marL="342900">
              <a:spcBef>
                <a:spcPts val="1000"/>
              </a:spcBef>
            </a:pPr>
            <a:r>
              <a:rPr lang="en" dirty="0"/>
              <a:t> </a:t>
            </a:r>
            <a:r>
              <a:rPr lang="en" b="0" dirty="0"/>
              <a:t>In onCreate() of the Activity, Register </a:t>
            </a:r>
            <a:r>
              <a:rPr lang="en" b="0" u="sng" dirty="0">
                <a:solidFill>
                  <a:schemeClr val="hlink"/>
                </a:solidFill>
                <a:hlinkClick r:id="rId3"/>
              </a:rPr>
              <a:t>View.OnCreateContextMenuListener</a:t>
            </a:r>
            <a:r>
              <a:rPr lang="en" b="0" dirty="0"/>
              <a:t> to View:</a:t>
            </a:r>
            <a:endParaRPr b="0" dirty="0"/>
          </a:p>
          <a:p>
            <a:pPr marL="0" lvl="0" indent="0" algn="l" rtl="0">
              <a:lnSpc>
                <a:spcPct val="115000"/>
              </a:lnSpc>
              <a:spcBef>
                <a:spcPts val="1000"/>
              </a:spcBef>
              <a:spcAft>
                <a:spcPts val="0"/>
              </a:spcAft>
              <a:buNone/>
            </a:pPr>
            <a:endParaRPr sz="1400" dirty="0">
              <a:solidFill>
                <a:schemeClr val="dk1"/>
              </a:solidFill>
            </a:endParaRPr>
          </a:p>
          <a:p>
            <a:pPr marL="0" lvl="0" indent="0" algn="l" rtl="0">
              <a:spcBef>
                <a:spcPts val="100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TextView article_text = findViewById(R.id.article);</a:t>
            </a:r>
            <a:endParaRPr sz="2000" dirty="0">
              <a:solidFill>
                <a:schemeClr val="dk1"/>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registerForContextMenu(article_text);</a:t>
            </a:r>
            <a:endParaRPr sz="2000" dirty="0">
              <a:solidFill>
                <a:schemeClr val="dk1"/>
              </a:solidFill>
            </a:endParaRPr>
          </a:p>
        </p:txBody>
      </p:sp>
      <p:sp>
        <p:nvSpPr>
          <p:cNvPr id="652" name="Google Shape;652;p1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7475-DA01-4456-AFD3-A2E1EE0F0205}"/>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FD95F133-C263-4686-883B-EFD4D8778AAD}"/>
              </a:ext>
            </a:extLst>
          </p:cNvPr>
          <p:cNvSpPr>
            <a:spLocks noGrp="1"/>
          </p:cNvSpPr>
          <p:nvPr>
            <p:ph type="body" idx="1"/>
          </p:nvPr>
        </p:nvSpPr>
        <p:spPr/>
        <p:txBody>
          <a:bodyPr/>
          <a:lstStyle/>
          <a:p>
            <a:pPr marL="457200" marR="0" lvl="0" indent="-381000" algn="l" rtl="0">
              <a:lnSpc>
                <a:spcPct val="115000"/>
              </a:lnSpc>
              <a:spcBef>
                <a:spcPts val="1000"/>
              </a:spcBef>
              <a:spcAft>
                <a:spcPts val="0"/>
              </a:spcAft>
              <a:buClr>
                <a:srgbClr val="424242"/>
              </a:buClr>
              <a:buSzPts val="2400"/>
              <a:buFont typeface="Roboto"/>
              <a:buChar char="●"/>
            </a:pPr>
            <a:r>
              <a:rPr lang="en-US" dirty="0" err="1"/>
              <a:t>ImageView</a:t>
            </a:r>
            <a:endParaRPr lang="en-US" dirty="0"/>
          </a:p>
          <a:p>
            <a:pPr marL="457200" marR="0" lvl="0" indent="-381000" algn="l" rtl="0">
              <a:lnSpc>
                <a:spcPct val="115000"/>
              </a:lnSpc>
              <a:spcBef>
                <a:spcPts val="1000"/>
              </a:spcBef>
              <a:spcAft>
                <a:spcPts val="0"/>
              </a:spcAft>
              <a:buClr>
                <a:srgbClr val="424242"/>
              </a:buClr>
              <a:buSzPts val="2400"/>
              <a:buFont typeface="Roboto"/>
              <a:buChar char="●"/>
            </a:pPr>
            <a:r>
              <a:rPr lang="en-US" dirty="0"/>
              <a:t>Display images</a:t>
            </a:r>
          </a:p>
          <a:p>
            <a:pPr marL="457200" marR="0" lvl="0" indent="-381000" algn="l" rtl="0">
              <a:lnSpc>
                <a:spcPct val="115000"/>
              </a:lnSpc>
              <a:spcBef>
                <a:spcPts val="1000"/>
              </a:spcBef>
              <a:spcAft>
                <a:spcPts val="0"/>
              </a:spcAft>
              <a:buClr>
                <a:srgbClr val="424242"/>
              </a:buClr>
              <a:buSzPts val="2400"/>
              <a:buFont typeface="Roboto"/>
              <a:buChar char="●"/>
            </a:pPr>
            <a:r>
              <a:rPr lang="en-US" dirty="0"/>
              <a:t>Display menus</a:t>
            </a:r>
          </a:p>
          <a:p>
            <a:pPr marL="457200" marR="0" lvl="0" indent="-381000" algn="l" rtl="0">
              <a:lnSpc>
                <a:spcPct val="115000"/>
              </a:lnSpc>
              <a:spcBef>
                <a:spcPts val="1000"/>
              </a:spcBef>
              <a:spcAft>
                <a:spcPts val="0"/>
              </a:spcAft>
              <a:buClr>
                <a:srgbClr val="424242"/>
              </a:buClr>
              <a:buSzPts val="2400"/>
              <a:buFont typeface="Roboto"/>
              <a:buChar char="●"/>
            </a:pPr>
            <a:endParaRPr lang="en-US" dirty="0"/>
          </a:p>
          <a:p>
            <a:endParaRPr lang="en-US" dirty="0"/>
          </a:p>
        </p:txBody>
      </p:sp>
    </p:spTree>
    <p:extLst>
      <p:ext uri="{BB962C8B-B14F-4D97-AF65-F5344CB8AC3E}">
        <p14:creationId xmlns:p14="http://schemas.microsoft.com/office/powerpoint/2010/main" val="65298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15"/>
          <p:cNvSpPr txBox="1">
            <a:spLocks noGrp="1"/>
          </p:cNvSpPr>
          <p:nvPr>
            <p:ph type="title"/>
          </p:nvPr>
        </p:nvSpPr>
        <p:spPr>
          <a:xfrm>
            <a:off x="291822" y="362982"/>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3. Implement onCreateContextMenu() </a:t>
            </a:r>
            <a:r>
              <a:rPr lang="en" dirty="0">
                <a:solidFill>
                  <a:srgbClr val="FFFFFF"/>
                </a:solidFill>
                <a:latin typeface="Arial"/>
                <a:ea typeface="Arial"/>
                <a:cs typeface="Arial"/>
                <a:sym typeface="Arial"/>
              </a:rPr>
              <a:t>onCreateContextMenu() method</a:t>
            </a:r>
            <a:endParaRPr dirty="0">
              <a:solidFill>
                <a:srgbClr val="FFFFFF"/>
              </a:solidFill>
            </a:endParaRPr>
          </a:p>
        </p:txBody>
      </p:sp>
      <p:sp>
        <p:nvSpPr>
          <p:cNvPr id="660" name="Google Shape;660;p115"/>
          <p:cNvSpPr txBox="1">
            <a:spLocks noGrp="1"/>
          </p:cNvSpPr>
          <p:nvPr>
            <p:ph type="body" idx="1"/>
          </p:nvPr>
        </p:nvSpPr>
        <p:spPr>
          <a:xfrm>
            <a:off x="70450" y="1192700"/>
            <a:ext cx="8761800" cy="3280800"/>
          </a:xfrm>
          <a:prstGeom prst="rect">
            <a:avLst/>
          </a:prstGeom>
        </p:spPr>
        <p:txBody>
          <a:bodyPr spcFirstLastPara="1" wrap="square" lIns="91425" tIns="91425" rIns="91425" bIns="91425" anchor="t" anchorCtr="0">
            <a:noAutofit/>
          </a:bodyPr>
          <a:lstStyle/>
          <a:p>
            <a:pPr marL="419100">
              <a:spcBef>
                <a:spcPts val="1000"/>
              </a:spcBef>
              <a:buSzPts val="2400"/>
            </a:pPr>
            <a:r>
              <a:rPr lang="en" b="0" dirty="0"/>
              <a:t>Specify which context menu</a:t>
            </a:r>
            <a:endParaRPr sz="1800" b="0" dirty="0">
              <a:solidFill>
                <a:schemeClr val="dk1"/>
              </a:solidFill>
              <a:latin typeface="Consolas"/>
              <a:ea typeface="Consolas"/>
              <a:cs typeface="Consolas"/>
              <a:sym typeface="Consolas"/>
            </a:endParaRPr>
          </a:p>
          <a:p>
            <a:pPr marL="0" lvl="0" indent="0" algn="l" rtl="0">
              <a:spcBef>
                <a:spcPts val="0"/>
              </a:spcBef>
              <a:spcAft>
                <a:spcPts val="0"/>
              </a:spcAft>
              <a:buNone/>
            </a:pP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@Override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public void onCreateContextMenu(ContextMenu menu, View v,</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ContextMenu.ContextMenuInfo menuInfo) {</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super.onCreateContextMenu(menu, v, menuInfo);</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MenuInflater inflater = getMenuInflater();</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inflater.inflate(R</a:t>
            </a:r>
            <a:r>
              <a:rPr lang="en" sz="1800" b="1" dirty="0">
                <a:solidFill>
                  <a:schemeClr val="dk1"/>
                </a:solidFill>
                <a:latin typeface="Consolas"/>
                <a:ea typeface="Consolas"/>
                <a:cs typeface="Consolas"/>
                <a:sym typeface="Consolas"/>
              </a:rPr>
              <a:t>.menu.menu_context, menu</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p:txBody>
      </p:sp>
      <p:sp>
        <p:nvSpPr>
          <p:cNvPr id="659" name="Google Shape;659;p1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354-ECDA-4F21-9F5B-BB862F912B72}"/>
              </a:ext>
            </a:extLst>
          </p:cNvPr>
          <p:cNvSpPr>
            <a:spLocks noGrp="1"/>
          </p:cNvSpPr>
          <p:nvPr>
            <p:ph type="title"/>
          </p:nvPr>
        </p:nvSpPr>
        <p:spPr>
          <a:xfrm>
            <a:off x="291266" y="358162"/>
            <a:ext cx="8520600" cy="572700"/>
          </a:xfrm>
        </p:spPr>
        <p:txBody>
          <a:bodyPr/>
          <a:lstStyle/>
          <a:p>
            <a:r>
              <a:rPr lang="en" dirty="0">
                <a:solidFill>
                  <a:schemeClr val="tx1"/>
                </a:solidFill>
              </a:rPr>
              <a:t>More things</a:t>
            </a:r>
            <a:endParaRPr lang="en-US" dirty="0">
              <a:solidFill>
                <a:schemeClr val="tx1"/>
              </a:solidFill>
            </a:endParaRPr>
          </a:p>
        </p:txBody>
      </p:sp>
      <p:sp>
        <p:nvSpPr>
          <p:cNvPr id="3" name="Text Placeholder 2">
            <a:extLst>
              <a:ext uri="{FF2B5EF4-FFF2-40B4-BE49-F238E27FC236}">
                <a16:creationId xmlns:a16="http://schemas.microsoft.com/office/drawing/2014/main" id="{72E2A90C-4E57-4D4E-80EF-DFAFC749C99E}"/>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pic>
        <p:nvPicPr>
          <p:cNvPr id="4" name="Google Shape;767;p129">
            <a:extLst>
              <a:ext uri="{FF2B5EF4-FFF2-40B4-BE49-F238E27FC236}">
                <a16:creationId xmlns:a16="http://schemas.microsoft.com/office/drawing/2014/main" id="{E70A4D50-C000-4082-9314-80A0B9E5F7B3}"/>
              </a:ext>
            </a:extLst>
          </p:cNvPr>
          <p:cNvPicPr preferRelativeResize="0"/>
          <p:nvPr/>
        </p:nvPicPr>
        <p:blipFill>
          <a:blip r:embed="rId2">
            <a:alphaModFix/>
          </a:blip>
          <a:stretch>
            <a:fillRect/>
          </a:stretch>
        </p:blipFill>
        <p:spPr>
          <a:xfrm>
            <a:off x="1697124" y="1009037"/>
            <a:ext cx="1734450" cy="1290750"/>
          </a:xfrm>
          <a:prstGeom prst="rect">
            <a:avLst/>
          </a:prstGeom>
          <a:noFill/>
          <a:ln>
            <a:noFill/>
          </a:ln>
        </p:spPr>
      </p:pic>
      <p:pic>
        <p:nvPicPr>
          <p:cNvPr id="5" name="Google Shape;821;p136">
            <a:extLst>
              <a:ext uri="{FF2B5EF4-FFF2-40B4-BE49-F238E27FC236}">
                <a16:creationId xmlns:a16="http://schemas.microsoft.com/office/drawing/2014/main" id="{4525206E-96C2-4425-AD76-1335D1D8FC91}"/>
              </a:ext>
            </a:extLst>
          </p:cNvPr>
          <p:cNvPicPr preferRelativeResize="0"/>
          <p:nvPr/>
        </p:nvPicPr>
        <p:blipFill>
          <a:blip r:embed="rId3">
            <a:alphaModFix/>
          </a:blip>
          <a:stretch>
            <a:fillRect/>
          </a:stretch>
        </p:blipFill>
        <p:spPr>
          <a:xfrm>
            <a:off x="5315525" y="914639"/>
            <a:ext cx="3683263" cy="1713931"/>
          </a:xfrm>
          <a:prstGeom prst="rect">
            <a:avLst/>
          </a:prstGeom>
          <a:noFill/>
          <a:ln>
            <a:noFill/>
          </a:ln>
        </p:spPr>
      </p:pic>
      <p:pic>
        <p:nvPicPr>
          <p:cNvPr id="6" name="Google Shape;822;p136">
            <a:extLst>
              <a:ext uri="{FF2B5EF4-FFF2-40B4-BE49-F238E27FC236}">
                <a16:creationId xmlns:a16="http://schemas.microsoft.com/office/drawing/2014/main" id="{9CBF8AD0-E46B-4367-A1FB-33FE7C2EA933}"/>
              </a:ext>
            </a:extLst>
          </p:cNvPr>
          <p:cNvPicPr preferRelativeResize="0"/>
          <p:nvPr/>
        </p:nvPicPr>
        <p:blipFill rotWithShape="1">
          <a:blip r:embed="rId4">
            <a:alphaModFix/>
          </a:blip>
          <a:srcRect r="51669"/>
          <a:stretch/>
        </p:blipFill>
        <p:spPr>
          <a:xfrm>
            <a:off x="6554480" y="1659751"/>
            <a:ext cx="1045908" cy="1977661"/>
          </a:xfrm>
          <a:prstGeom prst="rect">
            <a:avLst/>
          </a:prstGeom>
          <a:noFill/>
          <a:ln>
            <a:noFill/>
          </a:ln>
        </p:spPr>
      </p:pic>
      <p:pic>
        <p:nvPicPr>
          <p:cNvPr id="7" name="Google Shape;823;p136">
            <a:extLst>
              <a:ext uri="{FF2B5EF4-FFF2-40B4-BE49-F238E27FC236}">
                <a16:creationId xmlns:a16="http://schemas.microsoft.com/office/drawing/2014/main" id="{EC90FB25-8E5B-4977-B44A-AEA9CB703BF1}"/>
              </a:ext>
            </a:extLst>
          </p:cNvPr>
          <p:cNvPicPr preferRelativeResize="0"/>
          <p:nvPr/>
        </p:nvPicPr>
        <p:blipFill rotWithShape="1">
          <a:blip r:embed="rId4">
            <a:alphaModFix/>
          </a:blip>
          <a:srcRect l="51669" t="9762" b="12880"/>
          <a:stretch/>
        </p:blipFill>
        <p:spPr>
          <a:xfrm>
            <a:off x="2816552" y="2911911"/>
            <a:ext cx="1121912" cy="1551425"/>
          </a:xfrm>
          <a:prstGeom prst="rect">
            <a:avLst/>
          </a:prstGeom>
          <a:noFill/>
          <a:ln>
            <a:noFill/>
          </a:ln>
        </p:spPr>
      </p:pic>
      <p:pic>
        <p:nvPicPr>
          <p:cNvPr id="8" name="Google Shape;825;p136">
            <a:extLst>
              <a:ext uri="{FF2B5EF4-FFF2-40B4-BE49-F238E27FC236}">
                <a16:creationId xmlns:a16="http://schemas.microsoft.com/office/drawing/2014/main" id="{64D3A679-7BD0-4AD4-8756-E88DE32A2C1B}"/>
              </a:ext>
            </a:extLst>
          </p:cNvPr>
          <p:cNvPicPr preferRelativeResize="0"/>
          <p:nvPr/>
        </p:nvPicPr>
        <p:blipFill rotWithShape="1">
          <a:blip r:embed="rId5">
            <a:alphaModFix/>
          </a:blip>
          <a:srcRect l="54408" t="8751" r="3540" b="8136"/>
          <a:stretch/>
        </p:blipFill>
        <p:spPr>
          <a:xfrm>
            <a:off x="767026" y="2943898"/>
            <a:ext cx="1168182" cy="1551425"/>
          </a:xfrm>
          <a:prstGeom prst="rect">
            <a:avLst/>
          </a:prstGeom>
          <a:noFill/>
          <a:ln>
            <a:noFill/>
          </a:ln>
        </p:spPr>
      </p:pic>
      <p:sp>
        <p:nvSpPr>
          <p:cNvPr id="9" name="TextBox 8">
            <a:extLst>
              <a:ext uri="{FF2B5EF4-FFF2-40B4-BE49-F238E27FC236}">
                <a16:creationId xmlns:a16="http://schemas.microsoft.com/office/drawing/2014/main" id="{6D0D663A-DE03-4A88-8256-EA4006777F04}"/>
              </a:ext>
            </a:extLst>
          </p:cNvPr>
          <p:cNvSpPr txBox="1"/>
          <p:nvPr/>
        </p:nvSpPr>
        <p:spPr>
          <a:xfrm>
            <a:off x="1874904" y="2351314"/>
            <a:ext cx="1913324" cy="307777"/>
          </a:xfrm>
          <a:prstGeom prst="rect">
            <a:avLst/>
          </a:prstGeom>
          <a:noFill/>
        </p:spPr>
        <p:txBody>
          <a:bodyPr wrap="square" rtlCol="0">
            <a:spAutoFit/>
          </a:bodyPr>
          <a:lstStyle/>
          <a:p>
            <a:r>
              <a:rPr lang="en-US" b="1" dirty="0"/>
              <a:t>Popup Menu</a:t>
            </a:r>
          </a:p>
        </p:txBody>
      </p:sp>
      <p:sp>
        <p:nvSpPr>
          <p:cNvPr id="10" name="TextBox 9">
            <a:extLst>
              <a:ext uri="{FF2B5EF4-FFF2-40B4-BE49-F238E27FC236}">
                <a16:creationId xmlns:a16="http://schemas.microsoft.com/office/drawing/2014/main" id="{6192A9C7-60CA-4961-B477-4EC461D00C64}"/>
              </a:ext>
            </a:extLst>
          </p:cNvPr>
          <p:cNvSpPr txBox="1"/>
          <p:nvPr/>
        </p:nvSpPr>
        <p:spPr>
          <a:xfrm>
            <a:off x="1804467" y="4709031"/>
            <a:ext cx="1913324" cy="307777"/>
          </a:xfrm>
          <a:prstGeom prst="rect">
            <a:avLst/>
          </a:prstGeom>
          <a:noFill/>
        </p:spPr>
        <p:txBody>
          <a:bodyPr wrap="square" rtlCol="0">
            <a:spAutoFit/>
          </a:bodyPr>
          <a:lstStyle/>
          <a:p>
            <a:r>
              <a:rPr lang="en-US" b="1" dirty="0"/>
              <a:t>Picker</a:t>
            </a:r>
          </a:p>
        </p:txBody>
      </p:sp>
      <p:sp>
        <p:nvSpPr>
          <p:cNvPr id="11" name="TextBox 10">
            <a:extLst>
              <a:ext uri="{FF2B5EF4-FFF2-40B4-BE49-F238E27FC236}">
                <a16:creationId xmlns:a16="http://schemas.microsoft.com/office/drawing/2014/main" id="{AF89D6CC-30CB-4EA3-A58D-DA095BABD44B}"/>
              </a:ext>
            </a:extLst>
          </p:cNvPr>
          <p:cNvSpPr txBox="1"/>
          <p:nvPr/>
        </p:nvSpPr>
        <p:spPr>
          <a:xfrm>
            <a:off x="6468676" y="3940629"/>
            <a:ext cx="1913324" cy="307777"/>
          </a:xfrm>
          <a:prstGeom prst="rect">
            <a:avLst/>
          </a:prstGeom>
          <a:noFill/>
        </p:spPr>
        <p:txBody>
          <a:bodyPr wrap="square" rtlCol="0">
            <a:spAutoFit/>
          </a:bodyPr>
          <a:lstStyle/>
          <a:p>
            <a:r>
              <a:rPr lang="en-US" b="1" dirty="0"/>
              <a:t>Dialog</a:t>
            </a:r>
          </a:p>
        </p:txBody>
      </p:sp>
    </p:spTree>
    <p:extLst>
      <p:ext uri="{BB962C8B-B14F-4D97-AF65-F5344CB8AC3E}">
        <p14:creationId xmlns:p14="http://schemas.microsoft.com/office/powerpoint/2010/main" val="3600493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F6A0-7E0B-49F8-B3AB-9480E728550C}"/>
              </a:ext>
            </a:extLst>
          </p:cNvPr>
          <p:cNvSpPr>
            <a:spLocks noGrp="1"/>
          </p:cNvSpPr>
          <p:nvPr>
            <p:ph type="title"/>
          </p:nvPr>
        </p:nvSpPr>
        <p:spPr/>
        <p:txBody>
          <a:bodyPr/>
          <a:lstStyle/>
          <a:p>
            <a:r>
              <a:rPr lang="en-US" dirty="0"/>
              <a:t>Classwork</a:t>
            </a:r>
          </a:p>
        </p:txBody>
      </p:sp>
      <p:sp>
        <p:nvSpPr>
          <p:cNvPr id="3" name="Text Placeholder 2">
            <a:extLst>
              <a:ext uri="{FF2B5EF4-FFF2-40B4-BE49-F238E27FC236}">
                <a16:creationId xmlns:a16="http://schemas.microsoft.com/office/drawing/2014/main" id="{8345A9B9-983F-406C-B702-F019D9B36393}"/>
              </a:ext>
            </a:extLst>
          </p:cNvPr>
          <p:cNvSpPr>
            <a:spLocks noGrp="1"/>
          </p:cNvSpPr>
          <p:nvPr>
            <p:ph type="body" idx="1"/>
          </p:nvPr>
        </p:nvSpPr>
        <p:spPr/>
        <p:txBody>
          <a:bodyPr/>
          <a:lstStyle/>
          <a:p>
            <a:r>
              <a:rPr lang="en-US" dirty="0"/>
              <a:t>Create menu for Product List screen (slide 9) with 2 menu items:</a:t>
            </a:r>
          </a:p>
          <a:p>
            <a:pPr lvl="1"/>
            <a:r>
              <a:rPr lang="en-US" b="1" dirty="0"/>
              <a:t>Search</a:t>
            </a:r>
          </a:p>
          <a:p>
            <a:pPr lvl="1"/>
            <a:r>
              <a:rPr lang="en-US" b="1" dirty="0"/>
              <a:t>Cart</a:t>
            </a:r>
          </a:p>
          <a:p>
            <a:pPr marL="596900" lvl="1" indent="0">
              <a:buNone/>
            </a:pPr>
            <a:endParaRPr lang="en-US" b="1" dirty="0"/>
          </a:p>
          <a:p>
            <a:r>
              <a:rPr lang="en-US" dirty="0"/>
              <a:t>Create Product Details screen:</a:t>
            </a:r>
          </a:p>
          <a:p>
            <a:pPr lvl="1"/>
            <a:r>
              <a:rPr lang="en-US" b="1" dirty="0"/>
              <a:t>Show product information, image</a:t>
            </a:r>
          </a:p>
        </p:txBody>
      </p:sp>
    </p:spTree>
    <p:extLst>
      <p:ext uri="{BB962C8B-B14F-4D97-AF65-F5344CB8AC3E}">
        <p14:creationId xmlns:p14="http://schemas.microsoft.com/office/powerpoint/2010/main" val="186530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9E0C-C0AF-465A-AF31-E51CCC73CD5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D633903-65DA-4B4B-8BA3-A03A410F7CE6}"/>
              </a:ext>
            </a:extLst>
          </p:cNvPr>
          <p:cNvSpPr>
            <a:spLocks noGrp="1"/>
          </p:cNvSpPr>
          <p:nvPr>
            <p:ph type="body" idx="1"/>
          </p:nvPr>
        </p:nvSpPr>
        <p:spPr/>
        <p:txBody>
          <a:bodyPr/>
          <a:lstStyle/>
          <a:p>
            <a:r>
              <a:rPr lang="en-US" dirty="0">
                <a:hlinkClick r:id="rId2"/>
              </a:rPr>
              <a:t>https://google-developer-training.github.io/android-developer-fundamentals-course-concepts-v2/</a:t>
            </a:r>
            <a:endParaRPr lang="en-US" dirty="0"/>
          </a:p>
          <a:p>
            <a:endParaRPr lang="en-US" dirty="0"/>
          </a:p>
        </p:txBody>
      </p:sp>
    </p:spTree>
    <p:extLst>
      <p:ext uri="{BB962C8B-B14F-4D97-AF65-F5344CB8AC3E}">
        <p14:creationId xmlns:p14="http://schemas.microsoft.com/office/powerpoint/2010/main" val="165782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DDC7-C558-4D1D-8022-8A03CC80F984}"/>
              </a:ext>
            </a:extLst>
          </p:cNvPr>
          <p:cNvSpPr>
            <a:spLocks noGrp="1"/>
          </p:cNvSpPr>
          <p:nvPr>
            <p:ph type="title"/>
          </p:nvPr>
        </p:nvSpPr>
        <p:spPr/>
        <p:txBody>
          <a:bodyPr/>
          <a:lstStyle/>
          <a:p>
            <a:r>
              <a:rPr lang="en-US" dirty="0" err="1"/>
              <a:t>ImageView</a:t>
            </a:r>
            <a:endParaRPr lang="en-US" dirty="0"/>
          </a:p>
        </p:txBody>
      </p:sp>
      <p:sp>
        <p:nvSpPr>
          <p:cNvPr id="3" name="Text Placeholder 2">
            <a:extLst>
              <a:ext uri="{FF2B5EF4-FFF2-40B4-BE49-F238E27FC236}">
                <a16:creationId xmlns:a16="http://schemas.microsoft.com/office/drawing/2014/main" id="{F7EFB7A3-62E9-4C03-B4E4-0C6AB5FEA2A3}"/>
              </a:ext>
            </a:extLst>
          </p:cNvPr>
          <p:cNvSpPr>
            <a:spLocks noGrp="1"/>
          </p:cNvSpPr>
          <p:nvPr>
            <p:ph type="body" idx="1"/>
          </p:nvPr>
        </p:nvSpPr>
        <p:spPr/>
        <p:txBody>
          <a:bodyPr/>
          <a:lstStyle/>
          <a:p>
            <a:r>
              <a:rPr lang="en-US" dirty="0"/>
              <a:t>Key attributes: </a:t>
            </a:r>
          </a:p>
          <a:p>
            <a:pPr lvl="1"/>
            <a:r>
              <a:rPr lang="en-US" dirty="0" err="1"/>
              <a:t>android:id</a:t>
            </a:r>
            <a:r>
              <a:rPr lang="en-US" dirty="0"/>
              <a:t>="@+id/</a:t>
            </a:r>
            <a:r>
              <a:rPr lang="en-US" dirty="0" err="1"/>
              <a:t>theID</a:t>
            </a:r>
            <a:r>
              <a:rPr lang="en-US" dirty="0"/>
              <a:t>" unique ID for use in Java code </a:t>
            </a:r>
          </a:p>
          <a:p>
            <a:pPr lvl="1"/>
            <a:r>
              <a:rPr lang="en-US" dirty="0" err="1"/>
              <a:t>android:src</a:t>
            </a:r>
            <a:r>
              <a:rPr lang="en-US" dirty="0"/>
              <a:t>="@drawable/</a:t>
            </a:r>
            <a:r>
              <a:rPr lang="en-US" dirty="0" err="1"/>
              <a:t>img</a:t>
            </a:r>
            <a:r>
              <a:rPr lang="en-US" dirty="0"/>
              <a:t>" image to put in the screen (must correspond to an image resource)</a:t>
            </a:r>
          </a:p>
          <a:p>
            <a:pPr lvl="1"/>
            <a:r>
              <a:rPr lang="en-US" dirty="0" err="1"/>
              <a:t>android:</a:t>
            </a:r>
            <a:r>
              <a:rPr lang="en-US" i="0" dirty="0" err="1">
                <a:solidFill>
                  <a:srgbClr val="1D1F20"/>
                </a:solidFill>
                <a:effectLst/>
                <a:latin typeface="Roboto" panose="02000000000000000000" pitchFamily="2" charset="0"/>
              </a:rPr>
              <a:t>scaleType</a:t>
            </a:r>
            <a:r>
              <a:rPr lang="en-US" i="0" dirty="0">
                <a:solidFill>
                  <a:srgbClr val="1D1F20"/>
                </a:solidFill>
                <a:effectLst/>
                <a:latin typeface="Roboto" panose="02000000000000000000" pitchFamily="2" charset="0"/>
              </a:rPr>
              <a:t>: </a:t>
            </a:r>
            <a:r>
              <a:rPr lang="en-US" b="0" i="0" dirty="0">
                <a:solidFill>
                  <a:srgbClr val="1D1F20"/>
                </a:solidFill>
                <a:effectLst/>
                <a:latin typeface="Roboto" panose="02000000000000000000" pitchFamily="2" charset="0"/>
              </a:rPr>
              <a:t>options are used for scaling the bounds of an image to the bounds of image view </a:t>
            </a:r>
          </a:p>
          <a:p>
            <a:pPr lvl="2"/>
            <a:endParaRPr lang="en-US" dirty="0"/>
          </a:p>
        </p:txBody>
      </p:sp>
    </p:spTree>
    <p:extLst>
      <p:ext uri="{BB962C8B-B14F-4D97-AF65-F5344CB8AC3E}">
        <p14:creationId xmlns:p14="http://schemas.microsoft.com/office/powerpoint/2010/main" val="333225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1807-A54F-4BC9-8414-C31CDE46AA2E}"/>
              </a:ext>
            </a:extLst>
          </p:cNvPr>
          <p:cNvSpPr>
            <a:spLocks noGrp="1"/>
          </p:cNvSpPr>
          <p:nvPr>
            <p:ph type="title"/>
          </p:nvPr>
        </p:nvSpPr>
        <p:spPr>
          <a:xfrm>
            <a:off x="311700" y="406605"/>
            <a:ext cx="8520600" cy="572700"/>
          </a:xfrm>
        </p:spPr>
        <p:txBody>
          <a:bodyPr/>
          <a:lstStyle/>
          <a:p>
            <a:r>
              <a:rPr lang="en-US" dirty="0" err="1"/>
              <a:t>ImageView</a:t>
            </a:r>
            <a:r>
              <a:rPr lang="en-US" dirty="0"/>
              <a:t> - </a:t>
            </a:r>
            <a:r>
              <a:rPr lang="en-US" i="0" dirty="0" err="1">
                <a:solidFill>
                  <a:srgbClr val="1D1F20"/>
                </a:solidFill>
                <a:effectLst/>
                <a:latin typeface="Roboto" panose="02000000000000000000" pitchFamily="2" charset="0"/>
              </a:rPr>
              <a:t>scaleType</a:t>
            </a:r>
            <a:endParaRPr lang="en-US" dirty="0"/>
          </a:p>
        </p:txBody>
      </p:sp>
      <p:sp>
        <p:nvSpPr>
          <p:cNvPr id="3" name="Text Placeholder 2">
            <a:extLst>
              <a:ext uri="{FF2B5EF4-FFF2-40B4-BE49-F238E27FC236}">
                <a16:creationId xmlns:a16="http://schemas.microsoft.com/office/drawing/2014/main" id="{2552F118-CCAF-4B8D-AB2C-0BBF0D4AD8BD}"/>
              </a:ext>
            </a:extLst>
          </p:cNvPr>
          <p:cNvSpPr>
            <a:spLocks noGrp="1"/>
          </p:cNvSpPr>
          <p:nvPr>
            <p:ph type="body" idx="1"/>
          </p:nvPr>
        </p:nvSpPr>
        <p:spPr>
          <a:xfrm>
            <a:off x="311700" y="929768"/>
            <a:ext cx="8520600" cy="4213732"/>
          </a:xfrm>
        </p:spPr>
        <p:txBody>
          <a:bodyPr/>
          <a:lstStyle/>
          <a:p>
            <a:pPr>
              <a:spcBef>
                <a:spcPts val="600"/>
              </a:spcBef>
              <a:spcAft>
                <a:spcPts val="600"/>
              </a:spcAft>
            </a:pPr>
            <a:r>
              <a:rPr lang="en-US" sz="1400" b="1" i="0" dirty="0">
                <a:effectLst/>
                <a:latin typeface="Roboto" panose="02000000000000000000" pitchFamily="2" charset="0"/>
              </a:rPr>
              <a:t>CENTER</a:t>
            </a:r>
            <a:r>
              <a:rPr lang="en-US" sz="1400" b="0" i="0" dirty="0">
                <a:effectLst/>
                <a:latin typeface="Roboto" panose="02000000000000000000" pitchFamily="2" charset="0"/>
              </a:rPr>
              <a:t> : Displays the image centered in the view with no scaling.</a:t>
            </a:r>
          </a:p>
          <a:p>
            <a:pPr>
              <a:spcBef>
                <a:spcPts val="600"/>
              </a:spcBef>
              <a:spcAft>
                <a:spcPts val="600"/>
              </a:spcAft>
            </a:pPr>
            <a:r>
              <a:rPr lang="en-US" sz="1400" b="1" i="0" dirty="0">
                <a:effectLst/>
                <a:latin typeface="Roboto" panose="02000000000000000000" pitchFamily="2" charset="0"/>
              </a:rPr>
              <a:t>CENTER_CROP</a:t>
            </a:r>
            <a:r>
              <a:rPr lang="en-US" sz="1400" b="0" i="0" dirty="0">
                <a:effectLst/>
                <a:latin typeface="Roboto" panose="02000000000000000000" pitchFamily="2" charset="0"/>
              </a:rPr>
              <a:t> : Scales the image such that both the x and y dimensions are greater than or equal to the view, while maintaining the image aspect ratio; centers the image in the view</a:t>
            </a:r>
          </a:p>
          <a:p>
            <a:pPr>
              <a:spcBef>
                <a:spcPts val="600"/>
              </a:spcBef>
              <a:spcAft>
                <a:spcPts val="600"/>
              </a:spcAft>
            </a:pPr>
            <a:r>
              <a:rPr lang="en-US" sz="1400" b="1" i="0" dirty="0">
                <a:effectLst/>
                <a:latin typeface="Roboto" panose="02000000000000000000" pitchFamily="2" charset="0"/>
              </a:rPr>
              <a:t>CENTER_INSIDE</a:t>
            </a:r>
            <a:r>
              <a:rPr lang="en-US" sz="1400" b="0" i="0" dirty="0">
                <a:effectLst/>
                <a:latin typeface="Roboto" panose="02000000000000000000" pitchFamily="2" charset="0"/>
              </a:rPr>
              <a:t> : Scales the image to fit inside the view, while maintaining the image aspect ratio. If the image is already smaller than the view, then this is the same as center</a:t>
            </a:r>
          </a:p>
          <a:p>
            <a:pPr>
              <a:spcBef>
                <a:spcPts val="600"/>
              </a:spcBef>
              <a:spcAft>
                <a:spcPts val="600"/>
              </a:spcAft>
            </a:pPr>
            <a:r>
              <a:rPr lang="en-US" sz="1400" b="1" i="0" dirty="0">
                <a:effectLst/>
                <a:latin typeface="Roboto" panose="02000000000000000000" pitchFamily="2" charset="0"/>
              </a:rPr>
              <a:t>FIT_CENTER</a:t>
            </a:r>
            <a:r>
              <a:rPr lang="en-US" sz="1400" b="0" i="0" dirty="0">
                <a:effectLst/>
                <a:latin typeface="Roboto" panose="02000000000000000000" pitchFamily="2" charset="0"/>
              </a:rPr>
              <a:t> : Scales the image to fit inside the view, while maintaining the image aspect ratio. At least one axis will exactly match the view, and the result is centered inside the view</a:t>
            </a:r>
          </a:p>
          <a:p>
            <a:pPr>
              <a:spcBef>
                <a:spcPts val="600"/>
              </a:spcBef>
              <a:spcAft>
                <a:spcPts val="600"/>
              </a:spcAft>
            </a:pPr>
            <a:r>
              <a:rPr lang="en-US" sz="1400" b="1" i="0" dirty="0">
                <a:effectLst/>
                <a:latin typeface="Roboto" panose="02000000000000000000" pitchFamily="2" charset="0"/>
              </a:rPr>
              <a:t>FIT_START</a:t>
            </a:r>
            <a:r>
              <a:rPr lang="en-US" sz="1400" b="0" i="0" dirty="0">
                <a:effectLst/>
                <a:latin typeface="Roboto" panose="02000000000000000000" pitchFamily="2" charset="0"/>
              </a:rPr>
              <a:t> : Same as </a:t>
            </a:r>
            <a:r>
              <a:rPr lang="en-US" sz="1400" b="0" i="0" dirty="0" err="1">
                <a:effectLst/>
                <a:latin typeface="Roboto" panose="02000000000000000000" pitchFamily="2" charset="0"/>
              </a:rPr>
              <a:t>fitCenter</a:t>
            </a:r>
            <a:r>
              <a:rPr lang="en-US" sz="1400" b="0" i="0" dirty="0">
                <a:effectLst/>
                <a:latin typeface="Roboto" panose="02000000000000000000" pitchFamily="2" charset="0"/>
              </a:rPr>
              <a:t> but aligned to the top left of the view</a:t>
            </a:r>
          </a:p>
          <a:p>
            <a:pPr>
              <a:spcBef>
                <a:spcPts val="600"/>
              </a:spcBef>
              <a:spcAft>
                <a:spcPts val="600"/>
              </a:spcAft>
            </a:pPr>
            <a:r>
              <a:rPr lang="en-US" sz="1400" b="1" i="0" dirty="0">
                <a:effectLst/>
                <a:latin typeface="Roboto" panose="02000000000000000000" pitchFamily="2" charset="0"/>
              </a:rPr>
              <a:t>FIT_END</a:t>
            </a:r>
            <a:r>
              <a:rPr lang="en-US" sz="1400" b="0" i="0" dirty="0">
                <a:effectLst/>
                <a:latin typeface="Roboto" panose="02000000000000000000" pitchFamily="2" charset="0"/>
              </a:rPr>
              <a:t> : Same as </a:t>
            </a:r>
            <a:r>
              <a:rPr lang="en-US" sz="1400" b="0" i="0" dirty="0" err="1">
                <a:effectLst/>
                <a:latin typeface="Roboto" panose="02000000000000000000" pitchFamily="2" charset="0"/>
              </a:rPr>
              <a:t>fitCenter</a:t>
            </a:r>
            <a:r>
              <a:rPr lang="en-US" sz="1400" b="0" i="0" dirty="0">
                <a:effectLst/>
                <a:latin typeface="Roboto" panose="02000000000000000000" pitchFamily="2" charset="0"/>
              </a:rPr>
              <a:t> but aligned to the bottom right of the view</a:t>
            </a:r>
          </a:p>
          <a:p>
            <a:pPr>
              <a:spcBef>
                <a:spcPts val="600"/>
              </a:spcBef>
              <a:spcAft>
                <a:spcPts val="600"/>
              </a:spcAft>
            </a:pPr>
            <a:r>
              <a:rPr lang="en-US" sz="1400" b="1" i="0" dirty="0">
                <a:effectLst/>
                <a:latin typeface="Roboto" panose="02000000000000000000" pitchFamily="2" charset="0"/>
              </a:rPr>
              <a:t>FIT_XY</a:t>
            </a:r>
            <a:r>
              <a:rPr lang="en-US" sz="1400" b="0" i="0" dirty="0">
                <a:effectLst/>
                <a:latin typeface="Roboto" panose="02000000000000000000" pitchFamily="2" charset="0"/>
              </a:rPr>
              <a:t> : Scales the x and y dimensions to exactly match the view size. </a:t>
            </a:r>
            <a:r>
              <a:rPr lang="en-US" sz="1400" b="0" i="0" dirty="0" err="1">
                <a:effectLst/>
                <a:latin typeface="Roboto" panose="02000000000000000000" pitchFamily="2" charset="0"/>
              </a:rPr>
              <a:t>dDoes</a:t>
            </a:r>
            <a:r>
              <a:rPr lang="en-US" sz="1400" b="0" i="0" dirty="0">
                <a:effectLst/>
                <a:latin typeface="Roboto" panose="02000000000000000000" pitchFamily="2" charset="0"/>
              </a:rPr>
              <a:t> not maintain the image aspect ratio</a:t>
            </a:r>
          </a:p>
          <a:p>
            <a:pPr>
              <a:spcBef>
                <a:spcPts val="600"/>
              </a:spcBef>
              <a:spcAft>
                <a:spcPts val="600"/>
              </a:spcAft>
            </a:pPr>
            <a:r>
              <a:rPr lang="en-US" sz="1400" b="1" i="0" dirty="0">
                <a:effectLst/>
                <a:latin typeface="Roboto" panose="02000000000000000000" pitchFamily="2" charset="0"/>
              </a:rPr>
              <a:t>MATRIX</a:t>
            </a:r>
            <a:r>
              <a:rPr lang="en-US" sz="1400" b="0" i="0" dirty="0">
                <a:effectLst/>
                <a:latin typeface="Roboto" panose="02000000000000000000" pitchFamily="2" charset="0"/>
              </a:rPr>
              <a:t> : Scales the image using a supplied Matrix class. The matrix can be supplied using the </a:t>
            </a:r>
            <a:r>
              <a:rPr lang="en-US" sz="1400" b="0" i="0" dirty="0" err="1">
                <a:effectLst/>
                <a:latin typeface="Roboto" panose="02000000000000000000" pitchFamily="2" charset="0"/>
              </a:rPr>
              <a:t>setImageMatrix</a:t>
            </a:r>
            <a:r>
              <a:rPr lang="en-US" sz="1400" b="0" i="0" dirty="0">
                <a:effectLst/>
                <a:latin typeface="Roboto" panose="02000000000000000000" pitchFamily="2" charset="0"/>
              </a:rPr>
              <a:t> method. A Matrix class can be used to apply transformations such as rotations to an image</a:t>
            </a:r>
          </a:p>
          <a:p>
            <a:endParaRPr lang="en-US" sz="1400" dirty="0"/>
          </a:p>
        </p:txBody>
      </p:sp>
    </p:spTree>
    <p:extLst>
      <p:ext uri="{BB962C8B-B14F-4D97-AF65-F5344CB8AC3E}">
        <p14:creationId xmlns:p14="http://schemas.microsoft.com/office/powerpoint/2010/main" val="412188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E7A6-AB6A-4594-9ABB-D65790B396A3}"/>
              </a:ext>
            </a:extLst>
          </p:cNvPr>
          <p:cNvSpPr>
            <a:spLocks noGrp="1"/>
          </p:cNvSpPr>
          <p:nvPr>
            <p:ph type="title"/>
          </p:nvPr>
        </p:nvSpPr>
        <p:spPr/>
        <p:txBody>
          <a:bodyPr/>
          <a:lstStyle/>
          <a:p>
            <a:r>
              <a:rPr lang="en-US" dirty="0"/>
              <a:t>Display images from local file</a:t>
            </a:r>
          </a:p>
        </p:txBody>
      </p:sp>
      <p:sp>
        <p:nvSpPr>
          <p:cNvPr id="3" name="Text Placeholder 2">
            <a:extLst>
              <a:ext uri="{FF2B5EF4-FFF2-40B4-BE49-F238E27FC236}">
                <a16:creationId xmlns:a16="http://schemas.microsoft.com/office/drawing/2014/main" id="{01FF0F85-2898-4F18-9CAE-437E805567A8}"/>
              </a:ext>
            </a:extLst>
          </p:cNvPr>
          <p:cNvSpPr>
            <a:spLocks noGrp="1"/>
          </p:cNvSpPr>
          <p:nvPr>
            <p:ph type="body" idx="1"/>
          </p:nvPr>
        </p:nvSpPr>
        <p:spPr/>
        <p:txBody>
          <a:bodyPr/>
          <a:lstStyle/>
          <a:p>
            <a:r>
              <a:rPr lang="en-US" dirty="0"/>
              <a:t>To change the visible image, in Java code: </a:t>
            </a:r>
          </a:p>
          <a:p>
            <a:pPr lvl="1"/>
            <a:r>
              <a:rPr lang="en-US" dirty="0"/>
              <a:t>get the </a:t>
            </a:r>
            <a:r>
              <a:rPr lang="en-US" dirty="0" err="1"/>
              <a:t>ImageView</a:t>
            </a:r>
            <a:r>
              <a:rPr lang="en-US" dirty="0"/>
              <a:t> using </a:t>
            </a:r>
            <a:r>
              <a:rPr lang="en-US" dirty="0" err="1"/>
              <a:t>findViewById</a:t>
            </a:r>
            <a:r>
              <a:rPr lang="en-US" dirty="0"/>
              <a:t> </a:t>
            </a:r>
          </a:p>
          <a:p>
            <a:pPr lvl="1"/>
            <a:r>
              <a:rPr lang="en-US" dirty="0"/>
              <a:t>call its </a:t>
            </a:r>
            <a:r>
              <a:rPr lang="en-US" b="1" dirty="0" err="1"/>
              <a:t>setImageResource</a:t>
            </a:r>
            <a:r>
              <a:rPr lang="en-US" dirty="0"/>
              <a:t> method and pass </a:t>
            </a:r>
            <a:r>
              <a:rPr lang="en-US" dirty="0" err="1"/>
              <a:t>R.drawable.</a:t>
            </a:r>
            <a:r>
              <a:rPr lang="en-US" b="1" dirty="0" err="1"/>
              <a:t>filename</a:t>
            </a:r>
            <a:r>
              <a:rPr lang="en-US" dirty="0"/>
              <a:t> </a:t>
            </a:r>
          </a:p>
          <a:p>
            <a:endParaRPr lang="en-US" dirty="0"/>
          </a:p>
        </p:txBody>
      </p:sp>
    </p:spTree>
    <p:extLst>
      <p:ext uri="{BB962C8B-B14F-4D97-AF65-F5344CB8AC3E}">
        <p14:creationId xmlns:p14="http://schemas.microsoft.com/office/powerpoint/2010/main" val="208520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18386" y="256247"/>
            <a:ext cx="8519760" cy="61472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1" dirty="0">
                <a:latin typeface="Times New Roman" panose="02020603050405020304" pitchFamily="18" charset="0"/>
                <a:cs typeface="Times New Roman" panose="02020603050405020304" pitchFamily="18" charset="0"/>
              </a:rPr>
              <a:t>Display images from URL  </a:t>
            </a:r>
            <a:r>
              <a:rPr lang="en-US" sz="4800" b="1" dirty="0">
                <a:latin typeface="Times New Roman" panose="02020603050405020304" pitchFamily="18" charset="0"/>
                <a:cs typeface="Times New Roman" panose="02020603050405020304" pitchFamily="18" charset="0"/>
              </a:rPr>
              <a:t>- </a:t>
            </a:r>
            <a:r>
              <a:rPr lang="en-US" sz="2800" b="1" strike="noStrike" spc="-1" dirty="0">
                <a:solidFill>
                  <a:srgbClr val="000000"/>
                </a:solidFill>
                <a:highlight>
                  <a:srgbClr val="FFFF00"/>
                </a:highlight>
                <a:latin typeface="Times New Roman" panose="02020603050405020304" pitchFamily="18" charset="0"/>
                <a:ea typeface="Arial"/>
                <a:cs typeface="Times New Roman" panose="02020603050405020304" pitchFamily="18" charset="0"/>
              </a:rPr>
              <a:t>Picasso</a:t>
            </a:r>
            <a:r>
              <a:rPr lang="en-US" sz="2800" b="1" strike="noStrike" spc="-1" dirty="0">
                <a:solidFill>
                  <a:srgbClr val="000000"/>
                </a:solidFill>
                <a:latin typeface="Times New Roman" panose="02020603050405020304" pitchFamily="18" charset="0"/>
                <a:ea typeface="Arial"/>
                <a:cs typeface="Times New Roman" panose="02020603050405020304" pitchFamily="18" charset="0"/>
              </a:rPr>
              <a:t>, Glide…</a:t>
            </a:r>
            <a:endParaRPr lang="en-US" sz="2800" b="1" strike="noStrike" spc="-1" dirty="0">
              <a:latin typeface="Times New Roman" panose="02020603050405020304" pitchFamily="18" charset="0"/>
              <a:cs typeface="Times New Roman" panose="02020603050405020304" pitchFamily="18" charset="0"/>
            </a:endParaRPr>
          </a:p>
        </p:txBody>
      </p:sp>
      <p:sp>
        <p:nvSpPr>
          <p:cNvPr id="81"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595959"/>
              </a:buClr>
              <a:buFont typeface="Arial"/>
              <a:buChar char="-"/>
            </a:pPr>
            <a:r>
              <a:rPr lang="en-US" sz="1800" b="0" strike="noStrike" spc="-1" dirty="0">
                <a:latin typeface="Arial"/>
                <a:ea typeface="Arial"/>
              </a:rPr>
              <a:t>Add Internet permission</a:t>
            </a:r>
            <a:r>
              <a:rPr lang="en-US" sz="1800" b="0" strike="noStrike" spc="-1" dirty="0">
                <a:ea typeface="Arial"/>
              </a:rPr>
              <a:t>: </a:t>
            </a:r>
          </a:p>
          <a:p>
            <a:pPr marL="114840">
              <a:lnSpc>
                <a:spcPct val="115000"/>
              </a:lnSpc>
              <a:buClr>
                <a:srgbClr val="595959"/>
              </a:buClr>
            </a:pPr>
            <a:r>
              <a:rPr lang="en-US" sz="1800" spc="-1" dirty="0">
                <a:ea typeface="Arial"/>
              </a:rPr>
              <a:t>	</a:t>
            </a:r>
            <a:r>
              <a:rPr lang="en-US" sz="1800" b="0" strike="noStrike" spc="-1" dirty="0">
                <a:ea typeface="Arial"/>
              </a:rPr>
              <a:t>&lt;</a:t>
            </a:r>
            <a:r>
              <a:rPr lang="fr-FR" sz="1800" b="0" i="0" dirty="0">
                <a:effectLst/>
              </a:rPr>
              <a:t>uses-permission </a:t>
            </a:r>
            <a:r>
              <a:rPr lang="fr-FR" sz="1800" b="0" i="0" dirty="0" err="1">
                <a:effectLst/>
              </a:rPr>
              <a:t>android:name</a:t>
            </a:r>
            <a:r>
              <a:rPr lang="fr-FR" sz="1800" b="0" i="0" dirty="0">
                <a:effectLst/>
              </a:rPr>
              <a:t>="</a:t>
            </a:r>
            <a:r>
              <a:rPr lang="fr-FR" sz="1800" b="0" i="0" dirty="0" err="1">
                <a:effectLst/>
              </a:rPr>
              <a:t>android.permission.INTERNET</a:t>
            </a:r>
            <a:r>
              <a:rPr lang="fr-FR" sz="1800" b="0" i="0" dirty="0">
                <a:effectLst/>
              </a:rPr>
              <a:t>" </a:t>
            </a:r>
            <a:r>
              <a:rPr lang="fr-FR" sz="1800" dirty="0"/>
              <a:t> </a:t>
            </a:r>
            <a:r>
              <a:rPr lang="en-US" sz="1800" b="0" strike="noStrike" spc="-1" dirty="0">
                <a:ea typeface="Arial"/>
              </a:rPr>
              <a:t>/&gt;</a:t>
            </a:r>
          </a:p>
          <a:p>
            <a:pPr marL="457200" indent="-342360">
              <a:lnSpc>
                <a:spcPct val="115000"/>
              </a:lnSpc>
              <a:buClr>
                <a:srgbClr val="595959"/>
              </a:buClr>
              <a:buFont typeface="Arial"/>
              <a:buChar char="-"/>
            </a:pPr>
            <a:r>
              <a:rPr lang="en-US" sz="1800" b="0" strike="noStrike" spc="-1" dirty="0">
                <a:latin typeface="Arial"/>
                <a:ea typeface="Arial"/>
              </a:rPr>
              <a:t>Setup</a:t>
            </a:r>
            <a:endParaRPr lang="en-US" sz="1800" b="0" strike="noStrike" spc="-1" dirty="0">
              <a:latin typeface="Arial"/>
            </a:endParaRPr>
          </a:p>
          <a:p>
            <a:pPr>
              <a:lnSpc>
                <a:spcPct val="115000"/>
              </a:lnSpc>
              <a:spcBef>
                <a:spcPts val="1599"/>
              </a:spcBef>
            </a:pPr>
            <a:r>
              <a:rPr lang="en-US" sz="1400" b="0" strike="noStrike" spc="-1" dirty="0">
                <a:latin typeface="Courier New"/>
                <a:ea typeface="Courier New"/>
              </a:rPr>
              <a:t>       compile </a:t>
            </a:r>
            <a:r>
              <a:rPr lang="en-US" sz="1400" b="1" strike="noStrike" spc="-1" dirty="0">
                <a:latin typeface="Courier New"/>
                <a:ea typeface="Courier New"/>
              </a:rPr>
              <a:t>'com.squareup.picasso:picasso:2.5.2'</a:t>
            </a:r>
            <a:endParaRPr lang="en-US" sz="1400" b="0" strike="noStrike" spc="-1" dirty="0">
              <a:latin typeface="Arial"/>
            </a:endParaRPr>
          </a:p>
          <a:p>
            <a:pPr marL="457200" indent="-342360">
              <a:lnSpc>
                <a:spcPct val="115000"/>
              </a:lnSpc>
              <a:spcBef>
                <a:spcPts val="1599"/>
              </a:spcBef>
              <a:buClr>
                <a:srgbClr val="595959"/>
              </a:buClr>
              <a:buFont typeface="Arial"/>
              <a:buChar char="-"/>
            </a:pPr>
            <a:r>
              <a:rPr lang="en-US" sz="1800" b="0" strike="noStrike" spc="-1" dirty="0">
                <a:latin typeface="Arial"/>
                <a:ea typeface="Arial"/>
              </a:rPr>
              <a:t>Use</a:t>
            </a:r>
            <a:endParaRPr lang="en-US" sz="1800" b="0" strike="noStrike" spc="-1" dirty="0">
              <a:latin typeface="Arial"/>
            </a:endParaRPr>
          </a:p>
        </p:txBody>
      </p:sp>
      <p:sp>
        <p:nvSpPr>
          <p:cNvPr id="82" name="CustomShape 3"/>
          <p:cNvSpPr/>
          <p:nvPr/>
        </p:nvSpPr>
        <p:spPr>
          <a:xfrm>
            <a:off x="993575" y="3298336"/>
            <a:ext cx="7063920" cy="1753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1" strike="noStrike" spc="-1" dirty="0">
                <a:solidFill>
                  <a:srgbClr val="000080"/>
                </a:solidFill>
                <a:latin typeface="Courier New"/>
                <a:ea typeface="Courier New"/>
              </a:rPr>
              <a:t>if </a:t>
            </a:r>
            <a:r>
              <a:rPr lang="en-US" sz="1200" b="0" strike="noStrike" spc="-1" dirty="0">
                <a:solidFill>
                  <a:srgbClr val="000000"/>
                </a:solidFill>
                <a:latin typeface="Courier New"/>
                <a:ea typeface="Courier New"/>
              </a:rPr>
              <a:t>(</a:t>
            </a:r>
            <a:r>
              <a:rPr lang="en-US" sz="1200" b="0" strike="noStrike" spc="-1" dirty="0" err="1">
                <a:solidFill>
                  <a:srgbClr val="000000"/>
                </a:solidFill>
                <a:latin typeface="Courier New"/>
                <a:ea typeface="Courier New"/>
              </a:rPr>
              <a:t>url</a:t>
            </a:r>
            <a:r>
              <a:rPr lang="en-US" sz="1200" b="0" strike="noStrike" spc="-1" dirty="0">
                <a:solidFill>
                  <a:srgbClr val="000000"/>
                </a:solidFill>
                <a:latin typeface="Courier New"/>
                <a:ea typeface="Courier New"/>
              </a:rPr>
              <a:t> == </a:t>
            </a:r>
            <a:r>
              <a:rPr lang="en-US" sz="1200" b="1" strike="noStrike" spc="-1" dirty="0">
                <a:solidFill>
                  <a:srgbClr val="000080"/>
                </a:solidFill>
                <a:latin typeface="Courier New"/>
                <a:ea typeface="Courier New"/>
              </a:rPr>
              <a:t>null </a:t>
            </a: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url.equals</a:t>
            </a:r>
            <a:r>
              <a:rPr lang="en-US" sz="1200" b="0" strike="noStrike" spc="-1" dirty="0">
                <a:solidFill>
                  <a:srgbClr val="000000"/>
                </a:solidFill>
                <a:latin typeface="Courier New"/>
                <a:ea typeface="Courier New"/>
              </a:rPr>
              <a:t>(</a:t>
            </a:r>
            <a:r>
              <a:rPr lang="en-US" sz="1200" b="1" strike="noStrike" spc="-1" dirty="0">
                <a:solidFill>
                  <a:srgbClr val="008000"/>
                </a:solidFill>
                <a:latin typeface="Courier New"/>
                <a:ea typeface="Courier New"/>
              </a:rPr>
              <a:t>""</a:t>
            </a:r>
            <a:r>
              <a:rPr lang="en-US" sz="1200" b="0" strike="noStrike" spc="-1" dirty="0">
                <a:solidFill>
                  <a:srgbClr val="000000"/>
                </a:solidFill>
                <a:latin typeface="Courier New"/>
                <a:ea typeface="Courier New"/>
              </a:rPr>
              <a:t>)) {</a:t>
            </a:r>
            <a:br>
              <a:rPr dirty="0"/>
            </a:b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Picasso.</a:t>
            </a:r>
            <a:r>
              <a:rPr lang="en-US" sz="1200" b="0" i="1" strike="noStrike" spc="-1" dirty="0" err="1">
                <a:solidFill>
                  <a:srgbClr val="000000"/>
                </a:solidFill>
                <a:latin typeface="Courier New"/>
                <a:ea typeface="Courier New"/>
              </a:rPr>
              <a:t>with</a:t>
            </a:r>
            <a:r>
              <a:rPr lang="en-US" sz="1200" b="0" strike="noStrike" spc="-1" dirty="0">
                <a:solidFill>
                  <a:srgbClr val="000000"/>
                </a:solidFill>
                <a:latin typeface="Courier New"/>
                <a:ea typeface="Courier New"/>
              </a:rPr>
              <a:t>(context).load(</a:t>
            </a:r>
            <a:r>
              <a:rPr lang="en-US" sz="1200" b="1" strike="noStrike" spc="-1" dirty="0">
                <a:solidFill>
                  <a:srgbClr val="008000"/>
                </a:solidFill>
                <a:latin typeface="Courier New"/>
                <a:ea typeface="Courier New"/>
              </a:rPr>
              <a:t>"error"</a:t>
            </a:r>
            <a:r>
              <a:rPr lang="en-US" sz="1200" b="0" strike="noStrike" spc="-1" dirty="0">
                <a:solidFill>
                  <a:srgbClr val="000000"/>
                </a:solidFill>
                <a:latin typeface="Courier New"/>
                <a:ea typeface="Courier New"/>
              </a:rPr>
              <a:t>).placeholder(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.error(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.into(</a:t>
            </a:r>
            <a:r>
              <a:rPr lang="en-US" sz="1200" b="0" strike="noStrike" spc="-1" dirty="0" err="1">
                <a:solidFill>
                  <a:srgbClr val="000000"/>
                </a:solidFill>
                <a:latin typeface="Courier New"/>
                <a:ea typeface="Courier New"/>
              </a:rPr>
              <a:t>imageView</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a:t>
            </a:r>
            <a:r>
              <a:rPr lang="en-US" sz="1200" b="1" strike="noStrike" spc="-1" dirty="0">
                <a:solidFill>
                  <a:srgbClr val="000080"/>
                </a:solidFill>
                <a:latin typeface="Courier New"/>
                <a:ea typeface="Courier New"/>
              </a:rPr>
              <a:t>else </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Picasso.</a:t>
            </a:r>
            <a:r>
              <a:rPr lang="en-US" sz="1200" b="0" i="1" strike="noStrike" spc="-1" dirty="0" err="1">
                <a:solidFill>
                  <a:srgbClr val="000000"/>
                </a:solidFill>
                <a:latin typeface="Courier New"/>
                <a:ea typeface="Courier New"/>
              </a:rPr>
              <a:t>with</a:t>
            </a:r>
            <a:r>
              <a:rPr lang="en-US" sz="1200" b="0" strike="noStrike" spc="-1" dirty="0">
                <a:solidFill>
                  <a:srgbClr val="000000"/>
                </a:solidFill>
                <a:latin typeface="Courier New"/>
                <a:ea typeface="Courier New"/>
              </a:rPr>
              <a:t>(context).load(</a:t>
            </a:r>
            <a:r>
              <a:rPr lang="en-US" sz="1200" b="0" strike="noStrike" spc="-1" dirty="0" err="1">
                <a:solidFill>
                  <a:srgbClr val="000000"/>
                </a:solidFill>
                <a:latin typeface="Courier New"/>
                <a:ea typeface="Courier New"/>
              </a:rPr>
              <a:t>url</a:t>
            </a:r>
            <a:r>
              <a:rPr lang="en-US" sz="1200" b="0" strike="noStrike" spc="-1" dirty="0">
                <a:solidFill>
                  <a:srgbClr val="000000"/>
                </a:solidFill>
                <a:latin typeface="Courier New"/>
                <a:ea typeface="Courier New"/>
              </a:rPr>
              <a:t>).placeholder(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.error(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.into(</a:t>
            </a:r>
            <a:r>
              <a:rPr lang="en-US" sz="1200" b="0" strike="noStrike" spc="-1" dirty="0" err="1">
                <a:solidFill>
                  <a:srgbClr val="000000"/>
                </a:solidFill>
                <a:latin typeface="Courier New"/>
                <a:ea typeface="Courier New"/>
              </a:rPr>
              <a:t>imageView</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2EAF-DF20-42CE-88EB-533BD4412916}"/>
              </a:ext>
            </a:extLst>
          </p:cNvPr>
          <p:cNvSpPr>
            <a:spLocks noGrp="1"/>
          </p:cNvSpPr>
          <p:nvPr>
            <p:ph type="title"/>
          </p:nvPr>
        </p:nvSpPr>
        <p:spPr/>
        <p:txBody>
          <a:bodyPr/>
          <a:lstStyle/>
          <a:p>
            <a:r>
              <a:rPr lang="en-US" dirty="0"/>
              <a:t>Display Menus</a:t>
            </a:r>
          </a:p>
        </p:txBody>
      </p:sp>
      <p:sp>
        <p:nvSpPr>
          <p:cNvPr id="3" name="Text Placeholder 2">
            <a:extLst>
              <a:ext uri="{FF2B5EF4-FFF2-40B4-BE49-F238E27FC236}">
                <a16:creationId xmlns:a16="http://schemas.microsoft.com/office/drawing/2014/main" id="{57F54078-054C-408C-88CD-9A38A49934BA}"/>
              </a:ext>
            </a:extLst>
          </p:cNvPr>
          <p:cNvSpPr>
            <a:spLocks noGrp="1"/>
          </p:cNvSpPr>
          <p:nvPr>
            <p:ph type="body" idx="1"/>
          </p:nvPr>
        </p:nvSpPr>
        <p:spPr/>
        <p:txBody>
          <a:bodyPr/>
          <a:lstStyle/>
          <a:p>
            <a:pPr marL="457200" indent="-342360">
              <a:lnSpc>
                <a:spcPct val="115000"/>
              </a:lnSpc>
              <a:buClr>
                <a:srgbClr val="595959"/>
              </a:buClr>
              <a:buFont typeface="Arial"/>
              <a:buChar char="-"/>
            </a:pPr>
            <a:r>
              <a:rPr lang="en-US" sz="1800" spc="-1" dirty="0">
                <a:latin typeface="Arial"/>
              </a:rPr>
              <a:t>Types of menus:</a:t>
            </a:r>
          </a:p>
          <a:p>
            <a:pPr marL="990600" lvl="4" indent="-457200">
              <a:spcBef>
                <a:spcPts val="600"/>
              </a:spcBef>
              <a:buSzPts val="2400"/>
              <a:buFont typeface="Arial" panose="020B0604020202020204" pitchFamily="34" charset="0"/>
              <a:buChar char="•"/>
            </a:pPr>
            <a:r>
              <a:rPr lang="en-US" dirty="0"/>
              <a:t>App bar with options menu</a:t>
            </a:r>
          </a:p>
          <a:p>
            <a:pPr marL="990600" lvl="4" indent="-457200">
              <a:spcBef>
                <a:spcPts val="600"/>
              </a:spcBef>
              <a:buSzPts val="2400"/>
              <a:buFont typeface="Arial" panose="020B0604020202020204" pitchFamily="34" charset="0"/>
              <a:buChar char="•"/>
            </a:pPr>
            <a:r>
              <a:rPr lang="en-US" dirty="0"/>
              <a:t>Context menu</a:t>
            </a:r>
          </a:p>
          <a:p>
            <a:pPr marL="990600" lvl="4" indent="-457200">
              <a:spcBef>
                <a:spcPts val="600"/>
              </a:spcBef>
              <a:buSzPts val="2400"/>
              <a:buFont typeface="Arial" panose="020B0604020202020204" pitchFamily="34" charset="0"/>
              <a:buChar char="•"/>
            </a:pPr>
            <a:r>
              <a:rPr lang="en-US" dirty="0"/>
              <a:t>Contextual action bar</a:t>
            </a:r>
          </a:p>
          <a:p>
            <a:pPr marL="990600" lvl="4" indent="-457200">
              <a:spcBef>
                <a:spcPts val="600"/>
              </a:spcBef>
              <a:buSzPts val="2400"/>
              <a:buFont typeface="Arial" panose="020B0604020202020204" pitchFamily="34" charset="0"/>
              <a:buChar char="•"/>
            </a:pPr>
            <a:r>
              <a:rPr lang="en-US" dirty="0"/>
              <a:t>Popup menu</a:t>
            </a:r>
            <a:endParaRPr lang="en-US" dirty="0">
              <a:solidFill>
                <a:srgbClr val="4CAF50"/>
              </a:solidFill>
            </a:endParaRPr>
          </a:p>
          <a:p>
            <a:pPr marL="114300" indent="0">
              <a:buNone/>
            </a:pPr>
            <a:endParaRPr lang="en-US" dirty="0"/>
          </a:p>
        </p:txBody>
      </p:sp>
      <p:pic>
        <p:nvPicPr>
          <p:cNvPr id="4" name="Google Shape;503;p96">
            <a:extLst>
              <a:ext uri="{FF2B5EF4-FFF2-40B4-BE49-F238E27FC236}">
                <a16:creationId xmlns:a16="http://schemas.microsoft.com/office/drawing/2014/main" id="{8E25F475-F11C-4074-BF39-B9B8DDE22BDE}"/>
              </a:ext>
            </a:extLst>
          </p:cNvPr>
          <p:cNvPicPr preferRelativeResize="0"/>
          <p:nvPr/>
        </p:nvPicPr>
        <p:blipFill>
          <a:blip r:embed="rId2">
            <a:alphaModFix/>
          </a:blip>
          <a:stretch>
            <a:fillRect/>
          </a:stretch>
        </p:blipFill>
        <p:spPr>
          <a:xfrm>
            <a:off x="3787809" y="1245842"/>
            <a:ext cx="5094850" cy="2691100"/>
          </a:xfrm>
          <a:prstGeom prst="rect">
            <a:avLst/>
          </a:prstGeom>
          <a:noFill/>
          <a:ln>
            <a:noFill/>
          </a:ln>
        </p:spPr>
      </p:pic>
    </p:spTree>
    <p:extLst>
      <p:ext uri="{BB962C8B-B14F-4D97-AF65-F5344CB8AC3E}">
        <p14:creationId xmlns:p14="http://schemas.microsoft.com/office/powerpoint/2010/main" val="191705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2" name="Google Shape;542;p100"/>
          <p:cNvSpPr txBox="1">
            <a:spLocks noGrp="1"/>
          </p:cNvSpPr>
          <p:nvPr>
            <p:ph type="title"/>
          </p:nvPr>
        </p:nvSpPr>
        <p:spPr>
          <a:xfrm>
            <a:off x="305074" y="396112"/>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a:t>
            </a:r>
            <a:endParaRPr dirty="0">
              <a:solidFill>
                <a:schemeClr val="tx1"/>
              </a:solidFill>
            </a:endParaRPr>
          </a:p>
        </p:txBody>
      </p:sp>
      <p:sp>
        <p:nvSpPr>
          <p:cNvPr id="541" name="Google Shape;541;p100"/>
          <p:cNvSpPr txBox="1">
            <a:spLocks noGrp="1"/>
          </p:cNvSpPr>
          <p:nvPr>
            <p:ph type="body" idx="1"/>
          </p:nvPr>
        </p:nvSpPr>
        <p:spPr>
          <a:xfrm>
            <a:off x="0" y="2405270"/>
            <a:ext cx="8926800" cy="2377318"/>
          </a:xfrm>
          <a:prstGeom prst="rect">
            <a:avLst/>
          </a:prstGeom>
        </p:spPr>
        <p:txBody>
          <a:bodyPr spcFirstLastPara="1" wrap="square" lIns="91425" tIns="91425" rIns="91425" bIns="91425" anchor="t" anchorCtr="0">
            <a:noAutofit/>
          </a:bodyPr>
          <a:lstStyle/>
          <a:p>
            <a:pPr marL="457200" lvl="0" indent="0" algn="l" rtl="0">
              <a:spcBef>
                <a:spcPts val="1000"/>
              </a:spcBef>
              <a:spcAft>
                <a:spcPts val="0"/>
              </a:spcAft>
              <a:buNone/>
            </a:pPr>
            <a:endParaRPr b="0" dirty="0"/>
          </a:p>
          <a:p>
            <a:pPr marL="457200" lvl="0" indent="-381000" algn="l" rtl="0">
              <a:spcBef>
                <a:spcPts val="1000"/>
              </a:spcBef>
              <a:spcAft>
                <a:spcPts val="0"/>
              </a:spcAft>
              <a:buSzPts val="2400"/>
              <a:buChar char="●"/>
            </a:pPr>
            <a:r>
              <a:rPr lang="en" b="0" dirty="0"/>
              <a:t>Appears in the right corner of the app bar (3)</a:t>
            </a:r>
            <a:endParaRPr b="0" dirty="0"/>
          </a:p>
          <a:p>
            <a:pPr marL="457200" lvl="0" indent="-381000" algn="l" rtl="0">
              <a:spcBef>
                <a:spcPts val="1000"/>
              </a:spcBef>
              <a:spcAft>
                <a:spcPts val="0"/>
              </a:spcAft>
              <a:buSzPts val="2400"/>
              <a:buChar char="●"/>
            </a:pPr>
            <a:r>
              <a:rPr lang="en" b="0" dirty="0"/>
              <a:t>For navigating to other activities and editing app settings</a:t>
            </a:r>
            <a:endParaRPr b="0" dirty="0"/>
          </a:p>
          <a:p>
            <a:pPr marL="0" lvl="0" indent="0" algn="l" rtl="0">
              <a:lnSpc>
                <a:spcPct val="115000"/>
              </a:lnSpc>
              <a:spcBef>
                <a:spcPts val="0"/>
              </a:spcBef>
              <a:spcAft>
                <a:spcPts val="0"/>
              </a:spcAft>
              <a:buNone/>
            </a:pPr>
            <a:endParaRPr sz="1600" dirty="0">
              <a:solidFill>
                <a:srgbClr val="4CAF50"/>
              </a:solidFill>
            </a:endParaRPr>
          </a:p>
        </p:txBody>
      </p:sp>
      <p:sp>
        <p:nvSpPr>
          <p:cNvPr id="543" name="Google Shape;543;p10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47" name="Google Shape;547;p100"/>
          <p:cNvSpPr txBox="1">
            <a:spLocks noGrp="1"/>
          </p:cNvSpPr>
          <p:nvPr>
            <p:ph type="body" idx="4294967295"/>
          </p:nvPr>
        </p:nvSpPr>
        <p:spPr>
          <a:xfrm>
            <a:off x="0" y="971550"/>
            <a:ext cx="4513263" cy="2242102"/>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0" dirty="0"/>
              <a:t>Action icons in the app bar for important items (1)</a:t>
            </a:r>
            <a:endParaRPr b="0" dirty="0"/>
          </a:p>
          <a:p>
            <a:pPr marL="457200" lvl="0" indent="-381000" algn="l" rtl="0">
              <a:spcBef>
                <a:spcPts val="1000"/>
              </a:spcBef>
              <a:spcAft>
                <a:spcPts val="0"/>
              </a:spcAft>
              <a:buSzPts val="2400"/>
              <a:buChar char="●"/>
            </a:pPr>
            <a:r>
              <a:rPr lang="en" b="0" dirty="0"/>
              <a:t>Tap the three dots, the "action overflow button" to see the options menu (2)</a:t>
            </a:r>
            <a:endParaRPr sz="1600" b="0" dirty="0">
              <a:solidFill>
                <a:srgbClr val="4CAF50"/>
              </a:solidFill>
            </a:endParaRPr>
          </a:p>
        </p:txBody>
      </p:sp>
      <p:pic>
        <p:nvPicPr>
          <p:cNvPr id="544" name="Google Shape;544;p100"/>
          <p:cNvPicPr preferRelativeResize="0"/>
          <p:nvPr/>
        </p:nvPicPr>
        <p:blipFill>
          <a:blip r:embed="rId3">
            <a:alphaModFix/>
          </a:blip>
          <a:stretch>
            <a:fillRect/>
          </a:stretch>
        </p:blipFill>
        <p:spPr>
          <a:xfrm>
            <a:off x="4730650" y="1354434"/>
            <a:ext cx="4290500" cy="1351541"/>
          </a:xfrm>
          <a:prstGeom prst="rect">
            <a:avLst/>
          </a:prstGeom>
          <a:noFill/>
          <a:ln>
            <a:noFill/>
          </a:ln>
        </p:spPr>
      </p:pic>
      <p:pic>
        <p:nvPicPr>
          <p:cNvPr id="545" name="Google Shape;545;p100" descr="one-finger-tap-outlined-symbol-of-a-hand_318-71550.png"/>
          <p:cNvPicPr preferRelativeResize="0"/>
          <p:nvPr/>
        </p:nvPicPr>
        <p:blipFill>
          <a:blip r:embed="rId4">
            <a:alphaModFix/>
          </a:blip>
          <a:stretch>
            <a:fillRect/>
          </a:stretch>
        </p:blipFill>
        <p:spPr>
          <a:xfrm>
            <a:off x="6579225" y="2339593"/>
            <a:ext cx="289325" cy="289350"/>
          </a:xfrm>
          <a:prstGeom prst="rect">
            <a:avLst/>
          </a:prstGeom>
          <a:noFill/>
          <a:ln>
            <a:noFill/>
          </a:ln>
        </p:spPr>
      </p:pic>
      <p:sp>
        <p:nvSpPr>
          <p:cNvPr id="546" name="Google Shape;546;p100"/>
          <p:cNvSpPr/>
          <p:nvPr/>
        </p:nvSpPr>
        <p:spPr>
          <a:xfrm>
            <a:off x="6791075" y="2083325"/>
            <a:ext cx="965100" cy="2043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102"/>
          <p:cNvSpPr txBox="1">
            <a:spLocks noGrp="1"/>
          </p:cNvSpPr>
          <p:nvPr>
            <p:ph type="title"/>
          </p:nvPr>
        </p:nvSpPr>
        <p:spPr>
          <a:xfrm>
            <a:off x="305074" y="382860"/>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Steps to implement options menu</a:t>
            </a:r>
            <a:endParaRPr sz="2000" dirty="0">
              <a:solidFill>
                <a:schemeClr val="tx1"/>
              </a:solidFill>
            </a:endParaRPr>
          </a:p>
        </p:txBody>
      </p:sp>
      <p:sp>
        <p:nvSpPr>
          <p:cNvPr id="562" name="Google Shape;562;p102"/>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XML menu resource (</a:t>
            </a:r>
            <a:r>
              <a:rPr lang="en" b="0" dirty="0">
                <a:solidFill>
                  <a:schemeClr val="dk1"/>
                </a:solidFill>
                <a:latin typeface="Consolas"/>
                <a:ea typeface="Consolas"/>
                <a:cs typeface="Consolas"/>
                <a:sym typeface="Consolas"/>
              </a:rPr>
              <a:t>menu_main.xml</a:t>
            </a:r>
            <a:r>
              <a:rPr lang="en" b="0" dirty="0">
                <a:solidFill>
                  <a:schemeClr val="dk1"/>
                </a:solidFill>
              </a:rPr>
              <a:t>)</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latin typeface="Consolas"/>
                <a:ea typeface="Consolas"/>
                <a:cs typeface="Consolas"/>
                <a:sym typeface="Consolas"/>
              </a:rPr>
              <a:t>onCreateOptionsMenu()</a:t>
            </a:r>
            <a:r>
              <a:rPr lang="en" b="0" dirty="0">
                <a:solidFill>
                  <a:schemeClr val="dk1"/>
                </a:solidFill>
              </a:rPr>
              <a:t> to inflate the menu</a:t>
            </a:r>
            <a:endParaRPr b="0" dirty="0">
              <a:solidFill>
                <a:schemeClr val="dk1"/>
              </a:solidFill>
            </a:endParaRPr>
          </a:p>
          <a:p>
            <a:pPr marL="457200" lvl="0" indent="-381000" algn="l" rtl="0">
              <a:spcBef>
                <a:spcPts val="0"/>
              </a:spcBef>
              <a:spcAft>
                <a:spcPts val="0"/>
              </a:spcAft>
              <a:buClr>
                <a:schemeClr val="dk1"/>
              </a:buClr>
              <a:buSzPts val="2400"/>
              <a:buAutoNum type="arabicPeriod"/>
            </a:pPr>
            <a:r>
              <a:rPr lang="en" b="0" dirty="0">
                <a:solidFill>
                  <a:schemeClr val="dk1"/>
                </a:solidFill>
                <a:latin typeface="Consolas"/>
                <a:ea typeface="Consolas"/>
                <a:cs typeface="Consolas"/>
                <a:sym typeface="Consolas"/>
              </a:rPr>
              <a:t>onClick</a:t>
            </a:r>
            <a:r>
              <a:rPr lang="en" b="0" dirty="0">
                <a:solidFill>
                  <a:schemeClr val="dk1"/>
                </a:solidFill>
              </a:rPr>
              <a:t> attribute or </a:t>
            </a:r>
            <a:r>
              <a:rPr lang="en" b="0" dirty="0">
                <a:solidFill>
                  <a:schemeClr val="dk1"/>
                </a:solidFill>
                <a:latin typeface="Consolas"/>
                <a:ea typeface="Consolas"/>
                <a:cs typeface="Consolas"/>
                <a:sym typeface="Consolas"/>
              </a:rPr>
              <a:t>onOptionsItemSelected()</a:t>
            </a:r>
            <a:r>
              <a:rPr lang="en" b="0" dirty="0">
                <a:solidFill>
                  <a:schemeClr val="dk1"/>
                </a:solidFill>
              </a:rPr>
              <a:t> </a:t>
            </a:r>
            <a:endParaRPr b="0" dirty="0">
              <a:solidFill>
                <a:schemeClr val="dk1"/>
              </a:solidFill>
            </a:endParaRPr>
          </a:p>
          <a:p>
            <a:pPr marL="457200" lvl="0" indent="-381000" algn="l" rtl="0">
              <a:spcBef>
                <a:spcPts val="0"/>
              </a:spcBef>
              <a:spcAft>
                <a:spcPts val="0"/>
              </a:spcAft>
              <a:buClr>
                <a:schemeClr val="dk1"/>
              </a:buClr>
              <a:buSzPts val="2400"/>
              <a:buAutoNum type="arabicPeriod"/>
            </a:pPr>
            <a:r>
              <a:rPr lang="en" b="0" dirty="0">
                <a:solidFill>
                  <a:schemeClr val="dk1"/>
                </a:solidFill>
              </a:rPr>
              <a:t>Method to handle item click</a:t>
            </a:r>
            <a:endParaRPr b="0" dirty="0">
              <a:solidFill>
                <a:schemeClr val="dk1"/>
              </a:solidFill>
            </a:endParaRPr>
          </a:p>
          <a:p>
            <a:pPr marL="457200" lvl="0" indent="0" algn="l" rtl="0">
              <a:spcBef>
                <a:spcPts val="0"/>
              </a:spcBef>
              <a:spcAft>
                <a:spcPts val="1000"/>
              </a:spcAft>
              <a:buNone/>
            </a:pPr>
            <a:endParaRPr sz="1800" dirty="0">
              <a:solidFill>
                <a:srgbClr val="4CAF50"/>
              </a:solidFill>
              <a:latin typeface="Consolas"/>
              <a:ea typeface="Consolas"/>
              <a:cs typeface="Consolas"/>
              <a:sym typeface="Consolas"/>
            </a:endParaRPr>
          </a:p>
        </p:txBody>
      </p:sp>
      <p:sp>
        <p:nvSpPr>
          <p:cNvPr id="561" name="Google Shape;561;p10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563" name="Google Shape;563;p102"/>
          <p:cNvPicPr preferRelativeResize="0"/>
          <p:nvPr/>
        </p:nvPicPr>
        <p:blipFill>
          <a:blip r:embed="rId3">
            <a:alphaModFix/>
          </a:blip>
          <a:stretch>
            <a:fillRect/>
          </a:stretch>
        </p:blipFill>
        <p:spPr>
          <a:xfrm>
            <a:off x="1386738" y="2977500"/>
            <a:ext cx="6507625" cy="1515175"/>
          </a:xfrm>
          <a:prstGeom prst="rect">
            <a:avLst/>
          </a:prstGeom>
          <a:noFill/>
          <a:ln>
            <a:noFill/>
          </a:ln>
        </p:spPr>
      </p:pic>
    </p:spTree>
  </p:cSld>
  <p:clrMapOvr>
    <a:masterClrMapping/>
  </p:clrMapOvr>
</p:sld>
</file>

<file path=ppt/theme/theme1.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6FFE7F4F-7E43-4C24-8C1D-EFA39DB96C43}"/>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EF869649-281C-40A9-8AC9-A1A2B66CECBC}"/>
    </a:ext>
  </a:ext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3942A3B0-E6F7-499B-90EA-0D4880C816DB}"/>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477</TotalTime>
  <Words>1233</Words>
  <Application>Microsoft Macintosh PowerPoint</Application>
  <PresentationFormat>On-screen Show (16:9)</PresentationFormat>
  <Paragraphs>168</Paragraphs>
  <Slides>23</Slides>
  <Notes>14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Consolas</vt:lpstr>
      <vt:lpstr>Courier New</vt:lpstr>
      <vt:lpstr>Myriad Pro</vt:lpstr>
      <vt:lpstr>Roboto</vt:lpstr>
      <vt:lpstr>Tahoma</vt:lpstr>
      <vt:lpstr>Times New Roman</vt:lpstr>
      <vt:lpstr>2_Theme1</vt:lpstr>
      <vt:lpstr>Theme1</vt:lpstr>
      <vt:lpstr>1_Theme1</vt:lpstr>
      <vt:lpstr>Display Images &amp; Menus</vt:lpstr>
      <vt:lpstr>Contents</vt:lpstr>
      <vt:lpstr>ImageView</vt:lpstr>
      <vt:lpstr>ImageView - scaleType</vt:lpstr>
      <vt:lpstr>Display images from local file</vt:lpstr>
      <vt:lpstr>PowerPoint Presentation</vt:lpstr>
      <vt:lpstr>Display Menus</vt:lpstr>
      <vt:lpstr>Options menu</vt:lpstr>
      <vt:lpstr>Options menu - Steps to implement options menu</vt:lpstr>
      <vt:lpstr>Options menu - Create menu resource</vt:lpstr>
      <vt:lpstr>Options menu - Inflate options menu</vt:lpstr>
      <vt:lpstr>Options menu - Add icons for menu items</vt:lpstr>
      <vt:lpstr>Options menu - Add menu item attributes</vt:lpstr>
      <vt:lpstr>Options menu - Override onOptionsItemSelected()</vt:lpstr>
      <vt:lpstr>Contextual menus</vt:lpstr>
      <vt:lpstr>Types of contextual menus</vt:lpstr>
      <vt:lpstr>Context Menu implementation Steps </vt:lpstr>
      <vt:lpstr>1. Create menu resource</vt:lpstr>
      <vt:lpstr>2. Register a view to a context menu</vt:lpstr>
      <vt:lpstr>3. Implement onCreateContextMenu() onCreateContextMenu() method</vt:lpstr>
      <vt:lpstr>More things</vt:lpstr>
      <vt:lpstr>Classwork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dc:title>
  <cp:lastModifiedBy>Loan Bui</cp:lastModifiedBy>
  <cp:revision>138</cp:revision>
  <dcterms:modified xsi:type="dcterms:W3CDTF">2024-08-17T11:31:12Z</dcterms:modified>
</cp:coreProperties>
</file>