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  <p:sldMasterId id="2147483676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2" r:id="rId5"/>
    <p:sldId id="274" r:id="rId6"/>
    <p:sldId id="275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7" r:id="rId16"/>
    <p:sldId id="278" r:id="rId17"/>
    <p:sldId id="279" r:id="rId18"/>
    <p:sldId id="282" r:id="rId19"/>
    <p:sldId id="297" r:id="rId20"/>
    <p:sldId id="298" r:id="rId21"/>
    <p:sldId id="284" r:id="rId22"/>
    <p:sldId id="299" r:id="rId23"/>
    <p:sldId id="27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A6BAB-B1AA-D0B6-4439-66A30318C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17C03-D2F6-7BB8-FD06-AE7E73675D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85B33-A207-884F-8AD9-B704F7A8E393}" type="datetimeFigureOut">
              <a:rPr lang="en-VN" smtClean="0"/>
              <a:t>17/08/2024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23BC5-EB48-477B-793E-4A6FF0CCC7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B5E56-3DBC-0CDA-F243-552775F569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22EC-FB16-6847-88D3-E2EE14E76F5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938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2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4" t="-1287"/>
          <a:stretch/>
        </p:blipFill>
        <p:spPr bwMode="auto">
          <a:xfrm>
            <a:off x="145641" y="107156"/>
            <a:ext cx="2568984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487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09CF5FF-8016-7891-FD43-ADA5B5FFA9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313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375E1-2428-E083-1DAA-41CA837F6A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0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header and two columns">
  <p:cSld name="Title, header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9144D-48B9-B411-A206-EC5EFEA4C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58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t="-1287"/>
          <a:stretch/>
        </p:blipFill>
        <p:spPr bwMode="auto">
          <a:xfrm>
            <a:off x="108974" y="107156"/>
            <a:ext cx="2593260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61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t="8931" b="1"/>
          <a:stretch/>
        </p:blipFill>
        <p:spPr bwMode="auto">
          <a:xfrm>
            <a:off x="121365" y="163337"/>
            <a:ext cx="2593260" cy="63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5244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83E6FBC-DA13-760C-6D4D-F6B6A950D9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23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91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999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939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47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326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589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34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238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458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2" t="8937"/>
          <a:stretch/>
        </p:blipFill>
        <p:spPr bwMode="auto">
          <a:xfrm>
            <a:off x="113273" y="202809"/>
            <a:ext cx="2601352" cy="63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8074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1877E24-5AA0-12A4-C568-37B2C2E614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11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408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0742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4998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8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85A18FF-3149-FC44-9EFE-47B0CC633E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10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156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11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6089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81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68E356CE-0454-5951-B270-8C54355FE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905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97E88690-FBC9-DD23-4950-AF939470FB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612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A2AD8C0-6E9E-B817-D3DA-46D6C825595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830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7837C72-1F5A-55EB-3529-D4CFB2D62A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520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0D76629-95E8-976A-3A37-955EA10960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6416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6803D01-1C03-8679-BA74-F4E068D8D0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78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5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303811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87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48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Manager.html#IMPORTANCE_NO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Priority(int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eveloper.android.com/reference/android/support/v4/app/NotificationCompat.html#PRIORITY_MAX" TargetMode="External"/><Relationship Id="rId4" Type="http://schemas.openxmlformats.org/officeDocument/2006/relationships/hyperlink" Target="https://developer.android.com/reference/android/support/v4/app/NotificationCompat.html#PRIORITY_MI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NotificationManager.html#IMPORTANCE_LOW" TargetMode="External"/><Relationship Id="rId3" Type="http://schemas.openxmlformats.org/officeDocument/2006/relationships/hyperlink" Target="https://developer.android.com/reference/android/app/NotificationManager.html#IMPORTANCE_HIGH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.android.com/reference/android/app/NotificationManager.html#IMPORTANCE_DEFAULT" TargetMode="External"/><Relationship Id="rId11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support/v4/app/NotificationCompat.Builder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ContentTitle(java.lang.CharSequence)" TargetMode="External"/><Relationship Id="rId2" Type="http://schemas.openxmlformats.org/officeDocument/2006/relationships/hyperlink" Target="https://developer.android.com/reference/android/support/v4/app/NotificationCompat.Builder.html#setSmallIcon(int)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developer.android.com/reference/android/support/v4/app/NotificationCompat.Builder.html#setContentText(java.lang.CharSequence)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#setAutoCancel(boolean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notifiers/notifications.html#ManageChanne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NotificationChanne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Android Notification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>
            <a:spLocks noGrp="1"/>
          </p:cNvSpPr>
          <p:nvPr>
            <p:ph type="title"/>
          </p:nvPr>
        </p:nvSpPr>
        <p:spPr>
          <a:xfrm>
            <a:off x="311700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Importance level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68"/>
          <p:cNvSpPr txBox="1">
            <a:spLocks noGrp="1"/>
          </p:cNvSpPr>
          <p:nvPr>
            <p:ph type="sldNum" sz="quarter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Available in Android 8.0 (API level 26) and higher.</a:t>
            </a:r>
            <a:endParaRPr sz="22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Sets the intrusion level, l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ike the sound and visibility for all notifications posted in the channel.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Range from </a:t>
            </a:r>
            <a:r>
              <a:rPr lang="en" sz="2200" u="sng" dirty="0">
                <a:solidFill>
                  <a:srgbClr val="1155CC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IMPORTANCE_NONE(0)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to </a:t>
            </a:r>
            <a:r>
              <a:rPr lang="en" sz="2200" u="sng" dirty="0">
                <a:solidFill>
                  <a:srgbClr val="1155CC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IMPORTANCE_HIGH(4)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 support earlier versions of Android (Lower than </a:t>
            </a:r>
            <a:r>
              <a:rPr lang="en" sz="22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API level 26</a:t>
            </a:r>
            <a:r>
              <a:rPr lang="en" sz="2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), set the priority.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Notification priority </a:t>
            </a:r>
            <a:endParaRPr dirty="0"/>
          </a:p>
        </p:txBody>
      </p:sp>
      <p:sp>
        <p:nvSpPr>
          <p:cNvPr id="400" name="Google Shape;400;p69"/>
          <p:cNvSpPr txBox="1">
            <a:spLocks noGrp="1"/>
          </p:cNvSpPr>
          <p:nvPr>
            <p:ph type="body" idx="1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 b="0" dirty="0">
                <a:solidFill>
                  <a:schemeClr val="dk1"/>
                </a:solidFill>
              </a:rPr>
              <a:t>Android version Lower than API level 26</a:t>
            </a:r>
            <a:r>
              <a:rPr lang="en" b="0" dirty="0"/>
              <a:t>.</a:t>
            </a:r>
            <a:endParaRPr b="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b="0" dirty="0">
                <a:solidFill>
                  <a:schemeClr val="dk1"/>
                </a:solidFill>
              </a:rPr>
              <a:t>Set using the </a:t>
            </a:r>
            <a:r>
              <a:rPr lang="en" b="0" u="sng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setPriority()</a:t>
            </a:r>
            <a:r>
              <a:rPr lang="en" b="0" dirty="0">
                <a:solidFill>
                  <a:schemeClr val="dk1"/>
                </a:solidFill>
              </a:rPr>
              <a:t> method for each notification.</a:t>
            </a:r>
            <a:endParaRPr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b="0" dirty="0">
                <a:solidFill>
                  <a:schemeClr val="dk1"/>
                </a:solidFill>
              </a:rPr>
              <a:t>Range from </a:t>
            </a:r>
            <a:r>
              <a:rPr lang="en" b="0" u="sng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PRIORITY_MIN</a:t>
            </a:r>
            <a:r>
              <a:rPr lang="en" b="0" dirty="0">
                <a:solidFill>
                  <a:schemeClr val="dk1"/>
                </a:solidFill>
              </a:rPr>
              <a:t> to </a:t>
            </a:r>
            <a:r>
              <a:rPr lang="en" b="0" u="sng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PRIORITY_MAX</a:t>
            </a:r>
            <a:r>
              <a:rPr lang="en" b="0" dirty="0">
                <a:solidFill>
                  <a:schemeClr val="dk1"/>
                </a:solidFill>
              </a:rPr>
              <a:t>.</a:t>
            </a:r>
            <a:endParaRPr b="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setPriority(NotificationCompat.PRIORITY_HIGH)</a:t>
            </a:r>
            <a:endParaRPr b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>
            <a:spLocks noGrp="1"/>
          </p:cNvSpPr>
          <p:nvPr>
            <p:ph type="title"/>
          </p:nvPr>
        </p:nvSpPr>
        <p:spPr>
          <a:xfrm>
            <a:off x="291822" y="3629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Importance level and priority constants</a:t>
            </a:r>
            <a:endParaRPr dirty="0"/>
          </a:p>
        </p:txBody>
      </p:sp>
      <p:sp>
        <p:nvSpPr>
          <p:cNvPr id="407" name="Google Shape;407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8868750" cy="34654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6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doesn't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6200" marR="76200" marT="63500" marB="76200" anchor="ctr">
                    <a:lnL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22AF-5374-4E57-AB15-9BFA872D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58" y="385280"/>
            <a:ext cx="8229203" cy="857250"/>
          </a:xfrm>
        </p:spPr>
        <p:txBody>
          <a:bodyPr/>
          <a:lstStyle/>
          <a:p>
            <a:r>
              <a:rPr lang="en-US" sz="2800" dirty="0"/>
              <a:t>Creating notifications</a:t>
            </a:r>
            <a:br>
              <a:rPr lang="en-US" sz="2800" dirty="0"/>
            </a:br>
            <a:endParaRPr lang="en-US" dirty="0"/>
          </a:p>
        </p:txBody>
      </p:sp>
      <p:sp>
        <p:nvSpPr>
          <p:cNvPr id="4" name="Google Shape;421;p72">
            <a:extLst>
              <a:ext uri="{FF2B5EF4-FFF2-40B4-BE49-F238E27FC236}">
                <a16:creationId xmlns:a16="http://schemas.microsoft.com/office/drawing/2014/main" id="{220F2C3E-4D9F-4CC1-96A5-3273124CE8C8}"/>
              </a:ext>
            </a:extLst>
          </p:cNvPr>
          <p:cNvSpPr txBox="1">
            <a:spLocks/>
          </p:cNvSpPr>
          <p:nvPr/>
        </p:nvSpPr>
        <p:spPr>
          <a:xfrm>
            <a:off x="191925" y="1109403"/>
            <a:ext cx="88293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1000"/>
              </a:spcBef>
              <a:buSzPts val="2000"/>
              <a:buFont typeface="Arial"/>
              <a:buChar char="●"/>
            </a:pPr>
            <a:r>
              <a:rPr lang="en-US" sz="2000"/>
              <a:t>Notification is created using </a:t>
            </a:r>
            <a:r>
              <a:rPr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NotificationCompat.Builder</a:t>
            </a:r>
            <a:r>
              <a:rPr lang="en-US" sz="2000"/>
              <a:t> class.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Char char="●"/>
            </a:pPr>
            <a:r>
              <a:rPr lang="en-US" sz="2000"/>
              <a:t>Pass the application context and notification channel ID to the constructor.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Char char="●"/>
            </a:pPr>
            <a:r>
              <a:rPr lang="en-US" sz="2000"/>
              <a:t>The </a:t>
            </a:r>
            <a:r>
              <a:rPr lang="en-US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NotificationCompat.Builder</a:t>
            </a:r>
            <a:r>
              <a:rPr lang="en-US" sz="2000"/>
              <a:t> constructor takes the notification channel ID, this is only used by Android 8.0 (API level 26) and higher, but this parameter is ignored by the older versions.</a:t>
            </a:r>
            <a:endParaRPr lang="en-US" sz="2000">
              <a:solidFill>
                <a:schemeClr val="dk1"/>
              </a:solidFill>
            </a:endParaRPr>
          </a:p>
          <a:p>
            <a:pPr>
              <a:spcBef>
                <a:spcPts val="500"/>
              </a:spcBef>
            </a:pPr>
            <a:endParaRPr lang="en-US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500"/>
              </a:spcBef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</a:p>
          <a:p>
            <a:pPr>
              <a:spcBef>
                <a:spcPts val="500"/>
              </a:spcBef>
              <a:spcAft>
                <a:spcPts val="200"/>
              </a:spcAft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1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96B9-C09C-4331-805B-CF74FA67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1" y="312392"/>
            <a:ext cx="8229203" cy="857250"/>
          </a:xfrm>
        </p:spPr>
        <p:txBody>
          <a:bodyPr/>
          <a:lstStyle/>
          <a:p>
            <a:r>
              <a:rPr lang="en" dirty="0"/>
              <a:t>Setting notification contents</a:t>
            </a:r>
            <a:endParaRPr lang="en-US" dirty="0"/>
          </a:p>
        </p:txBody>
      </p:sp>
      <p:sp>
        <p:nvSpPr>
          <p:cNvPr id="3" name="Google Shape;428;p73">
            <a:extLst>
              <a:ext uri="{FF2B5EF4-FFF2-40B4-BE49-F238E27FC236}">
                <a16:creationId xmlns:a16="http://schemas.microsoft.com/office/drawing/2014/main" id="{13F76D73-EFD9-4E27-8B4D-20F4B758BBF8}"/>
              </a:ext>
            </a:extLst>
          </p:cNvPr>
          <p:cNvSpPr txBox="1">
            <a:spLocks/>
          </p:cNvSpPr>
          <p:nvPr/>
        </p:nvSpPr>
        <p:spPr>
          <a:xfrm>
            <a:off x="82175" y="1086677"/>
            <a:ext cx="5094300" cy="35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1000"/>
              </a:spcBef>
              <a:buSzPts val="2000"/>
              <a:buFont typeface="Arial"/>
              <a:buAutoNum type="arabicPeriod"/>
            </a:pPr>
            <a:r>
              <a:rPr lang="en-US" sz="2000" dirty="0"/>
              <a:t>A small icon, set by </a:t>
            </a:r>
            <a:r>
              <a:rPr lang="en-US" sz="20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setSmallIcon</a:t>
            </a:r>
            <a:r>
              <a:rPr lang="en-US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()</a:t>
            </a:r>
            <a:r>
              <a:rPr lang="en-US" sz="2000" dirty="0"/>
              <a:t>. </a:t>
            </a:r>
          </a:p>
          <a:p>
            <a:pPr marL="457200">
              <a:spcBef>
                <a:spcPts val="1000"/>
              </a:spcBef>
            </a:pPr>
            <a:r>
              <a:rPr lang="en-US" sz="2000" dirty="0"/>
              <a:t>This is the only content that's required.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AutoNum type="arabicPeriod"/>
            </a:pPr>
            <a:r>
              <a:rPr lang="en-US" sz="2000" dirty="0"/>
              <a:t>A title, set by </a:t>
            </a:r>
            <a:r>
              <a:rPr lang="en-US" sz="20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setContentTitle</a:t>
            </a:r>
            <a:r>
              <a:rPr lang="en-US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()</a:t>
            </a:r>
            <a:r>
              <a:rPr lang="en-US" sz="2000" dirty="0"/>
              <a:t>.</a:t>
            </a:r>
          </a:p>
          <a:p>
            <a:pPr marL="457200" indent="-355600">
              <a:spcBef>
                <a:spcPts val="1000"/>
              </a:spcBef>
              <a:buSzPts val="2000"/>
              <a:buFont typeface="Arial"/>
              <a:buAutoNum type="arabicPeriod"/>
            </a:pPr>
            <a:r>
              <a:rPr lang="en-US" sz="2000" dirty="0"/>
              <a:t>The body text, set by </a:t>
            </a:r>
            <a:r>
              <a:rPr lang="en-US" sz="2000" u="sng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setContentText</a:t>
            </a:r>
            <a:r>
              <a:rPr lang="en-US" sz="20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()</a:t>
            </a:r>
            <a:r>
              <a:rPr lang="en-US" sz="2000" dirty="0"/>
              <a:t>. This is the notification message.</a:t>
            </a: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4" name="Google Shape;429;p73">
            <a:extLst>
              <a:ext uri="{FF2B5EF4-FFF2-40B4-BE49-F238E27FC236}">
                <a16:creationId xmlns:a16="http://schemas.microsoft.com/office/drawing/2014/main" id="{8548177E-8A80-4F46-8AF8-4FB3FA32F6E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67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6EF-D72F-4DEC-944B-43BBA5D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48" y="365401"/>
            <a:ext cx="8229203" cy="857250"/>
          </a:xfrm>
        </p:spPr>
        <p:txBody>
          <a:bodyPr/>
          <a:lstStyle/>
          <a:p>
            <a:r>
              <a:rPr lang="en" dirty="0"/>
              <a:t>Setting notification contents</a:t>
            </a:r>
            <a:endParaRPr lang="en-US" dirty="0"/>
          </a:p>
        </p:txBody>
      </p:sp>
      <p:sp>
        <p:nvSpPr>
          <p:cNvPr id="3" name="Google Shape;436;p74">
            <a:extLst>
              <a:ext uri="{FF2B5EF4-FFF2-40B4-BE49-F238E27FC236}">
                <a16:creationId xmlns:a16="http://schemas.microsoft.com/office/drawing/2014/main" id="{974ED28A-6461-47F5-B6A7-828D10CC4977}"/>
              </a:ext>
            </a:extLst>
          </p:cNvPr>
          <p:cNvSpPr txBox="1">
            <a:spLocks/>
          </p:cNvSpPr>
          <p:nvPr/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mBuilder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(this, CHANNEL_ID)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setSmallIcon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R.drawable.android_icon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setContentTitle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("You've been notified!")</a:t>
            </a:r>
          </a:p>
          <a:p>
            <a:pPr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setContentText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("This is your notification text.");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87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16EF-D72F-4DEC-944B-43BBA5D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0" y="372028"/>
            <a:ext cx="8229203" cy="857250"/>
          </a:xfrm>
        </p:spPr>
        <p:txBody>
          <a:bodyPr/>
          <a:lstStyle/>
          <a:p>
            <a:r>
              <a:rPr lang="en" dirty="0"/>
              <a:t>Delivering notifications</a:t>
            </a:r>
            <a:endParaRPr lang="en-US" dirty="0"/>
          </a:p>
        </p:txBody>
      </p:sp>
      <p:sp>
        <p:nvSpPr>
          <p:cNvPr id="3" name="Google Shape;436;p74">
            <a:extLst>
              <a:ext uri="{FF2B5EF4-FFF2-40B4-BE49-F238E27FC236}">
                <a16:creationId xmlns:a16="http://schemas.microsoft.com/office/drawing/2014/main" id="{974ED28A-6461-47F5-B6A7-828D10CC4977}"/>
              </a:ext>
            </a:extLst>
          </p:cNvPr>
          <p:cNvSpPr txBox="1">
            <a:spLocks/>
          </p:cNvSpPr>
          <p:nvPr/>
        </p:nvSpPr>
        <p:spPr>
          <a:xfrm>
            <a:off x="424069" y="1736400"/>
            <a:ext cx="8515305" cy="28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</a:rPr>
              <a:t> Notification </a:t>
            </a:r>
            <a:r>
              <a:rPr lang="en-US" sz="2000" dirty="0" err="1">
                <a:latin typeface="Consolas" panose="020B0609020204030204" pitchFamily="49" charset="0"/>
              </a:rPr>
              <a:t>notification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mBuilder.build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NotificationManager</a:t>
            </a:r>
            <a:r>
              <a:rPr lang="en-US" sz="2000" dirty="0">
                <a:latin typeface="Consolas" panose="020B0609020204030204" pitchFamily="49" charset="0"/>
              </a:rPr>
              <a:t> manager = (</a:t>
            </a:r>
            <a:r>
              <a:rPr lang="en-US" sz="2000" dirty="0" err="1">
                <a:latin typeface="Consolas" panose="020B0609020204030204" pitchFamily="49" charset="0"/>
              </a:rPr>
              <a:t>NotificationManager</a:t>
            </a:r>
            <a:r>
              <a:rPr lang="en-US" sz="2000" dirty="0">
                <a:latin typeface="Consolas" panose="020B0609020204030204" pitchFamily="49" charset="0"/>
              </a:rPr>
              <a:t>) 			</a:t>
            </a:r>
            <a:r>
              <a:rPr lang="en-US" sz="2000" dirty="0" err="1">
                <a:latin typeface="Consolas" panose="020B0609020204030204" pitchFamily="49" charset="0"/>
              </a:rPr>
              <a:t>getSystemService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Context.NOTIFICATION_SERVICE</a:t>
            </a:r>
            <a:r>
              <a:rPr lang="en-US" sz="2000" dirty="0"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  <a:buClr>
                <a:schemeClr val="dk1"/>
              </a:buClr>
              <a:buSzPts val="1100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manager.notify</a:t>
            </a:r>
            <a:r>
              <a:rPr lang="en-US" sz="2000" dirty="0">
                <a:latin typeface="Consolas" panose="020B0609020204030204" pitchFamily="49" charset="0"/>
              </a:rPr>
              <a:t>(ID, notification)</a:t>
            </a:r>
          </a:p>
        </p:txBody>
      </p:sp>
    </p:spTree>
    <p:extLst>
      <p:ext uri="{BB962C8B-B14F-4D97-AF65-F5344CB8AC3E}">
        <p14:creationId xmlns:p14="http://schemas.microsoft.com/office/powerpoint/2010/main" val="159067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6"/>
          <p:cNvSpPr txBox="1">
            <a:spLocks noGrp="1"/>
          </p:cNvSpPr>
          <p:nvPr>
            <p:ph type="body" idx="1"/>
          </p:nvPr>
        </p:nvSpPr>
        <p:spPr>
          <a:xfrm>
            <a:off x="377961" y="1096852"/>
            <a:ext cx="8592600" cy="31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Update a notification by changing and or adding some of its content.</a:t>
            </a:r>
            <a:endParaRPr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Issue notification with updated parameters using builder.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b="0" dirty="0"/>
              <a:t>Call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b="0" dirty="0"/>
              <a:t> passing in the same notification ID.</a:t>
            </a:r>
            <a:endParaRPr b="0"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previous notification is still visible, system updates.</a:t>
            </a:r>
            <a:endParaRPr b="0" dirty="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previous notification has been dismissed, new notification is delivered.</a:t>
            </a:r>
            <a:endParaRPr b="0" dirty="0"/>
          </a:p>
        </p:txBody>
      </p:sp>
      <p:sp>
        <p:nvSpPr>
          <p:cNvPr id="597" name="Google Shape;597;p9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98" name="Google Shape;598;p96"/>
          <p:cNvSpPr txBox="1">
            <a:spLocks noGrp="1"/>
          </p:cNvSpPr>
          <p:nvPr>
            <p:ph type="title"/>
          </p:nvPr>
        </p:nvSpPr>
        <p:spPr>
          <a:xfrm>
            <a:off x="298448" y="3629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Updating notifications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7"/>
          <p:cNvSpPr txBox="1">
            <a:spLocks noGrp="1"/>
          </p:cNvSpPr>
          <p:nvPr>
            <p:ph type="body" idx="1"/>
          </p:nvPr>
        </p:nvSpPr>
        <p:spPr>
          <a:xfrm>
            <a:off x="198250" y="1046224"/>
            <a:ext cx="8634000" cy="3380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Notifications remain visible until:</a:t>
            </a:r>
            <a:endParaRPr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User dismisses it by swiping or by using "Clear All".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Calling </a:t>
            </a:r>
            <a:r>
              <a:rPr lang="en" b="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 b="0" dirty="0"/>
              <a:t> when creating the notification, removes it from the status bar when the user clicks on it.</a:t>
            </a:r>
            <a:endParaRPr b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App calls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 b="0" dirty="0"/>
              <a:t> or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 b="0" dirty="0"/>
              <a:t> on </a:t>
            </a: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 sz="7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r>
              <a:rPr lang="en" b="0" dirty="0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06" name="Google Shape;606;p97"/>
          <p:cNvSpPr txBox="1">
            <a:spLocks noGrp="1"/>
          </p:cNvSpPr>
          <p:nvPr>
            <p:ph type="title"/>
          </p:nvPr>
        </p:nvSpPr>
        <p:spPr>
          <a:xfrm>
            <a:off x="245440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Canceling notifications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title"/>
          </p:nvPr>
        </p:nvSpPr>
        <p:spPr>
          <a:xfrm>
            <a:off x="311700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Handling notification actions</a:t>
            </a:r>
            <a:endParaRPr dirty="0"/>
          </a:p>
        </p:txBody>
      </p:sp>
      <p:sp>
        <p:nvSpPr>
          <p:cNvPr id="365" name="Google Shape;365;p64"/>
          <p:cNvSpPr txBox="1">
            <a:spLocks noGrp="1"/>
          </p:cNvSpPr>
          <p:nvPr>
            <p:ph type="body" idx="1"/>
          </p:nvPr>
        </p:nvSpPr>
        <p:spPr>
          <a:xfrm>
            <a:off x="311700" y="1000539"/>
            <a:ext cx="8520600" cy="4068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84163">
              <a:spcBef>
                <a:spcPts val="1000"/>
              </a:spcBef>
              <a:tabLst>
                <a:tab pos="396875" algn="l"/>
              </a:tabLst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when the user clicks on a notification, an action should occur. (direct the user to a particular app / activity, etc.)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To achieve this, use an intent inside your notification.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Must wrap it inside a "pending intent" object.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Notification.Builder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builder = ...;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Intent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new Intent(this,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ActivityClassName.class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intent.putExtra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("key1", "value1");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...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PendingIntent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pending =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PendingIntent.getActivity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this, 0, intent, 0);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builder.setContentIntent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(pending);</a:t>
            </a:r>
          </a:p>
          <a:p>
            <a:pPr marL="688975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Notification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notification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builder.build</a:t>
            </a:r>
            <a:r>
              <a:rPr lang="en-US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4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7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What are notifications?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Notification channels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Creating a notification channel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Creating notifications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Handling notification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E15E-4B57-44D7-8545-2017E0E8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F829-6B0B-47C2-80CA-8D10324ED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When opening the app, if there is product in the cart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</a:t>
            </a:r>
            <a:r>
              <a:rPr lang="en-US" b="0" dirty="0"/>
              <a:t>how a notification on status bar to remind user about selected products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When clicking on the notification, open a Cart screen</a:t>
            </a:r>
          </a:p>
        </p:txBody>
      </p:sp>
    </p:spTree>
    <p:extLst>
      <p:ext uri="{BB962C8B-B14F-4D97-AF65-F5344CB8AC3E}">
        <p14:creationId xmlns:p14="http://schemas.microsoft.com/office/powerpoint/2010/main" val="238976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965F-FE16-4A9D-8AF1-A140CBD5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notifications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3BCDD-24DF-40E5-83EE-3E0AB34D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1003" cy="3416400"/>
          </a:xfrm>
        </p:spPr>
        <p:txBody>
          <a:bodyPr/>
          <a:lstStyle/>
          <a:p>
            <a:r>
              <a:rPr lang="en-US" b="0" dirty="0"/>
              <a:t>Notification: A message displayed to the user outside of any app's UI in a top notification drawer area. </a:t>
            </a:r>
          </a:p>
          <a:p>
            <a:pPr marL="914400" indent="-60325">
              <a:buNone/>
            </a:pPr>
            <a:r>
              <a:rPr lang="en-US" b="0" dirty="0"/>
              <a:t>	– used to indicate system events, status of service tasks, etc.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751915-0EC9-4FBB-86F6-231C972C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58" y="0"/>
            <a:ext cx="30433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7CCD-D9AA-4547-9B3B-A7EC21FE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notifications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5D0D7-6F5E-4268-855E-95F002C7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Notifications can have: </a:t>
            </a:r>
          </a:p>
          <a:p>
            <a:pPr lvl="1"/>
            <a:r>
              <a:rPr lang="en-US" dirty="0"/>
              <a:t>icons (small, large) </a:t>
            </a:r>
          </a:p>
          <a:p>
            <a:pPr lvl="1"/>
            <a:r>
              <a:rPr lang="en-US" dirty="0"/>
              <a:t>a title </a:t>
            </a:r>
          </a:p>
          <a:p>
            <a:pPr lvl="1"/>
            <a:r>
              <a:rPr lang="en-US" dirty="0"/>
              <a:t>a detailed description</a:t>
            </a:r>
          </a:p>
          <a:p>
            <a:pPr lvl="1"/>
            <a:r>
              <a:rPr lang="en-US" dirty="0"/>
              <a:t>one or more associated actions that will occur when clicked </a:t>
            </a:r>
          </a:p>
          <a:p>
            <a:pPr lvl="1"/>
            <a:r>
              <a:rPr lang="en-US" dirty="0"/>
              <a:t>..</a:t>
            </a:r>
          </a:p>
        </p:txBody>
      </p:sp>
      <p:pic>
        <p:nvPicPr>
          <p:cNvPr id="4" name="Google Shape;328;p59">
            <a:extLst>
              <a:ext uri="{FF2B5EF4-FFF2-40B4-BE49-F238E27FC236}">
                <a16:creationId xmlns:a16="http://schemas.microsoft.com/office/drawing/2014/main" id="{776B0029-3BBB-4198-9A31-69B5500DAA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3230" y="1289840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3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body" idx="1"/>
          </p:nvPr>
        </p:nvSpPr>
        <p:spPr>
          <a:xfrm>
            <a:off x="311700" y="1839460"/>
            <a:ext cx="6065400" cy="28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b="0" dirty="0">
                <a:solidFill>
                  <a:schemeClr val="dk1"/>
                </a:solidFill>
                <a:ea typeface="Arial"/>
                <a:sym typeface="Arial"/>
              </a:rPr>
              <a:t>New notifications are displayed as a colored "badge" (also known as a "notification dot") on the app icon.</a:t>
            </a:r>
            <a:endParaRPr sz="2000" b="0" dirty="0">
              <a:solidFill>
                <a:schemeClr val="dk1"/>
              </a:solidFill>
              <a:ea typeface="Arial"/>
              <a:sym typeface="Arial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000" b="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 b="0" dirty="0"/>
              <a:t>Users can long-press on an app icon to see the notifications for that app. Similar to the notification drawer.</a:t>
            </a:r>
            <a:endParaRPr sz="2000" b="0" dirty="0">
              <a:solidFill>
                <a:schemeClr val="dk1"/>
              </a:solidFill>
              <a:ea typeface="Arial"/>
              <a:sym typeface="Arial"/>
            </a:endParaRPr>
          </a:p>
        </p:txBody>
      </p:sp>
      <p:sp>
        <p:nvSpPr>
          <p:cNvPr id="342" name="Google Shape;342;p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43" name="Google Shape;343;p61"/>
          <p:cNvSpPr txBox="1">
            <a:spLocks noGrp="1"/>
          </p:cNvSpPr>
          <p:nvPr>
            <p:ph type="title"/>
          </p:nvPr>
        </p:nvSpPr>
        <p:spPr>
          <a:xfrm>
            <a:off x="311700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App icon badge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4" name="Google Shape;344;p61"/>
          <p:cNvSpPr txBox="1">
            <a:spLocks noGrp="1"/>
          </p:cNvSpPr>
          <p:nvPr>
            <p:ph type="subTitle" idx="3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- Available only on the devices running Android 8.0 (API level 26) and higher.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8" name="Google Shape;358;p63"/>
          <p:cNvSpPr txBox="1">
            <a:spLocks noGrp="1"/>
          </p:cNvSpPr>
          <p:nvPr>
            <p:ph type="title"/>
          </p:nvPr>
        </p:nvSpPr>
        <p:spPr>
          <a:xfrm>
            <a:off x="318327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Notification channels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" name="Google Shape;359;p63"/>
          <p:cNvSpPr txBox="1">
            <a:spLocks noGrp="1"/>
          </p:cNvSpPr>
          <p:nvPr>
            <p:ph type="subTitle" idx="3"/>
          </p:nvPr>
        </p:nvSpPr>
        <p:spPr>
          <a:xfrm>
            <a:off x="311700" y="1212574"/>
            <a:ext cx="8520600" cy="3200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Used to create a user-customizable channel for each type of notification to be displayed.</a:t>
            </a:r>
            <a:endParaRPr b="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More than one notification can be grouped in to a channel.</a:t>
            </a:r>
            <a:endParaRPr b="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Set notification behavior like sound, light, vibrate and so on, applied to all the notifications in that channel. </a:t>
            </a:r>
            <a:endParaRPr sz="11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title"/>
          </p:nvPr>
        </p:nvSpPr>
        <p:spPr>
          <a:xfrm>
            <a:off x="305074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Notification channels are mandatory</a:t>
            </a:r>
            <a:endParaRPr dirty="0"/>
          </a:p>
        </p:txBody>
      </p:sp>
      <p:sp>
        <p:nvSpPr>
          <p:cNvPr id="365" name="Google Shape;365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u="sng" dirty="0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 b="0" dirty="0"/>
              <a:t> are introduced in Android 8.0 (API level 26)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All notifications must be assigned to a channel starting from Android 8.0 (API level 26), else your notifications will not be displayed.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For the apps targeting lower than Android 8.0 (API level 26), no need to implement notification channels. </a:t>
            </a:r>
            <a:endParaRPr b="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>
            <a:spLocks noGrp="1"/>
          </p:cNvSpPr>
          <p:nvPr>
            <p:ph type="title"/>
          </p:nvPr>
        </p:nvSpPr>
        <p:spPr>
          <a:xfrm>
            <a:off x="291822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Notification channels in Settings</a:t>
            </a:r>
            <a:endParaRPr dirty="0"/>
          </a:p>
        </p:txBody>
      </p:sp>
      <p:sp>
        <p:nvSpPr>
          <p:cNvPr id="372" name="Google Shape;372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Notification channels appear as Categories under App notifications in the device Settings.</a:t>
            </a:r>
            <a:endParaRPr sz="11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330" y="1046866"/>
            <a:ext cx="2005425" cy="35547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title"/>
          </p:nvPr>
        </p:nvSpPr>
        <p:spPr>
          <a:xfrm>
            <a:off x="324952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 Notification channel</a:t>
            </a:r>
            <a:endParaRPr dirty="0"/>
          </a:p>
        </p:txBody>
      </p:sp>
      <p:sp>
        <p:nvSpPr>
          <p:cNvPr id="385" name="Google Shape;385;p67"/>
          <p:cNvSpPr txBox="1">
            <a:spLocks noGrp="1"/>
          </p:cNvSpPr>
          <p:nvPr>
            <p:ph type="sldNum" sz="quarter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Notification channel instance is created using  </a:t>
            </a:r>
            <a:r>
              <a:rPr lang="en" sz="2000" u="sng" dirty="0">
                <a:solidFill>
                  <a:schemeClr val="hlink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  <a:hlinkClick r:id="rId3"/>
              </a:rPr>
              <a:t>NotificationChannel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constructor.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You must specify: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An ID  that's unique within your package.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User visible name of the channel.</a:t>
            </a:r>
            <a:endParaRPr sz="20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importance level for the channel.</a:t>
            </a:r>
            <a:r>
              <a:rPr lang="en" sz="24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endParaRPr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 if (Build.VERSION.SDK_INT &gt;= Build.VERSION_CODES.O) {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	NotificationChannel notificationChannel =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     		new NotificationChannel(CHANNEL_ID, "Mascot Notification",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     	NotificationManager.IMPORTANCE_DEFAULT);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   }</a:t>
            </a:r>
            <a:endParaRPr sz="1600"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270</TotalTime>
  <Words>1055</Words>
  <Application>Microsoft Macintosh PowerPoint</Application>
  <PresentationFormat>On-screen Show (16:9)</PresentationFormat>
  <Paragraphs>140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Android Notification</vt:lpstr>
      <vt:lpstr>Contents</vt:lpstr>
      <vt:lpstr>What are notifications</vt:lpstr>
      <vt:lpstr>What are notifications</vt:lpstr>
      <vt:lpstr>App icon badge</vt:lpstr>
      <vt:lpstr>Notification channels</vt:lpstr>
      <vt:lpstr>Notification channels are mandatory</vt:lpstr>
      <vt:lpstr>Notification channels in Settings</vt:lpstr>
      <vt:lpstr>Create a Notification channel</vt:lpstr>
      <vt:lpstr> Importance level </vt:lpstr>
      <vt:lpstr>Notification priority </vt:lpstr>
      <vt:lpstr>Importance level and priority constants</vt:lpstr>
      <vt:lpstr>Creating notifications </vt:lpstr>
      <vt:lpstr>Setting notification contents</vt:lpstr>
      <vt:lpstr>Setting notification contents</vt:lpstr>
      <vt:lpstr>Delivering notifications</vt:lpstr>
      <vt:lpstr>Updating notifications</vt:lpstr>
      <vt:lpstr>Canceling notifications</vt:lpstr>
      <vt:lpstr>Handling notification actions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167</cp:revision>
  <dcterms:modified xsi:type="dcterms:W3CDTF">2024-08-17T11:29:32Z</dcterms:modified>
</cp:coreProperties>
</file>