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51"/>
  </p:notesMasterIdLst>
  <p:sldIdLst>
    <p:sldId id="256" r:id="rId4"/>
    <p:sldId id="272" r:id="rId5"/>
    <p:sldId id="274" r:id="rId6"/>
    <p:sldId id="259" r:id="rId7"/>
    <p:sldId id="260" r:id="rId8"/>
    <p:sldId id="261" r:id="rId9"/>
    <p:sldId id="275" r:id="rId10"/>
    <p:sldId id="276" r:id="rId11"/>
    <p:sldId id="277" r:id="rId12"/>
    <p:sldId id="278" r:id="rId13"/>
    <p:sldId id="279" r:id="rId14"/>
    <p:sldId id="280" r:id="rId15"/>
    <p:sldId id="282" r:id="rId16"/>
    <p:sldId id="281" r:id="rId17"/>
    <p:sldId id="283" r:id="rId18"/>
    <p:sldId id="284" r:id="rId19"/>
    <p:sldId id="311" r:id="rId20"/>
    <p:sldId id="285" r:id="rId21"/>
    <p:sldId id="286" r:id="rId22"/>
    <p:sldId id="287" r:id="rId23"/>
    <p:sldId id="269" r:id="rId24"/>
    <p:sldId id="270" r:id="rId25"/>
    <p:sldId id="271" r:id="rId26"/>
    <p:sldId id="288" r:id="rId27"/>
    <p:sldId id="289" r:id="rId28"/>
    <p:sldId id="290" r:id="rId29"/>
    <p:sldId id="291" r:id="rId30"/>
    <p:sldId id="292" r:id="rId31"/>
    <p:sldId id="293" r:id="rId32"/>
    <p:sldId id="294" r:id="rId33"/>
    <p:sldId id="298" r:id="rId34"/>
    <p:sldId id="299" r:id="rId35"/>
    <p:sldId id="295" r:id="rId36"/>
    <p:sldId id="296" r:id="rId37"/>
    <p:sldId id="297" r:id="rId38"/>
    <p:sldId id="300" r:id="rId39"/>
    <p:sldId id="301" r:id="rId40"/>
    <p:sldId id="302" r:id="rId41"/>
    <p:sldId id="303" r:id="rId42"/>
    <p:sldId id="304" r:id="rId43"/>
    <p:sldId id="305" r:id="rId44"/>
    <p:sldId id="306" r:id="rId45"/>
    <p:sldId id="307" r:id="rId46"/>
    <p:sldId id="308" r:id="rId47"/>
    <p:sldId id="309" r:id="rId48"/>
    <p:sldId id="310" r:id="rId49"/>
    <p:sldId id="273"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47" d="100"/>
          <a:sy n="147"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b5adf10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b5adf10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b5adf10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8b5adf10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63f39cfb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63f39cfb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63f39cfbd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63f39cfbd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3f39cfbd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3f39cfbd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63f39cf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63f39cf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6989712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6989712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b5adf10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b5adf1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8b5adf10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8b5adf10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63f39cfb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63f39cf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32808" t="-1287"/>
          <a:stretch/>
        </p:blipFill>
        <p:spPr bwMode="auto">
          <a:xfrm>
            <a:off x="419945" y="107156"/>
            <a:ext cx="2601352" cy="702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6666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E184AF15-3664-6C58-F18D-B7D793EB4DD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2229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pic>
        <p:nvPicPr>
          <p:cNvPr id="2" name="Picture 1">
            <a:extLst>
              <a:ext uri="{FF2B5EF4-FFF2-40B4-BE49-F238E27FC236}">
                <a16:creationId xmlns:a16="http://schemas.microsoft.com/office/drawing/2014/main" id="{96FFBF39-1FC8-492D-1B47-69F46EA70FE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090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9419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979860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80748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866261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309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55375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461226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4158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0" y="381000"/>
            <a:ext cx="8229600" cy="613877"/>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067FA993-77E6-CD85-58E1-EAA4B459537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75584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660327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28321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16811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44810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76464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73909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07640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10938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691878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0964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6394D9BE-C7E6-1FD7-EF5F-5FAABF7464E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1601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266177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80699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2873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10" name="Picture 1">
            <a:extLst>
              <a:ext uri="{FF2B5EF4-FFF2-40B4-BE49-F238E27FC236}">
                <a16:creationId xmlns:a16="http://schemas.microsoft.com/office/drawing/2014/main" id="{3B40993C-C375-01AB-AC70-CAC4508D2C8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5100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6" name="Picture 1">
            <a:extLst>
              <a:ext uri="{FF2B5EF4-FFF2-40B4-BE49-F238E27FC236}">
                <a16:creationId xmlns:a16="http://schemas.microsoft.com/office/drawing/2014/main" id="{3B9E9CE8-5C83-5FF8-228B-AF84E0376AC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5708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5" name="Picture 1">
            <a:extLst>
              <a:ext uri="{FF2B5EF4-FFF2-40B4-BE49-F238E27FC236}">
                <a16:creationId xmlns:a16="http://schemas.microsoft.com/office/drawing/2014/main" id="{4D08D230-D364-7E5E-24A0-879ED19EF04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1756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870CCD6B-4BEA-7C55-565A-C6440E2AAF0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8716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6B8D6398-9A24-E2CA-29A5-58F45B30579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8528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6C7C73ED-4E8D-427D-8D40-CC5CAA2FAF3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9469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745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000FD0A2-6746-439A-AF05-EFEAE9ED1B7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9542726"/>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ABAD3F5B-4EA5-4E5E-B403-A091DFB172D6}"/>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194615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reference/android/database/Cursor.html"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oogle-developer-training.github.io/android-developer-fundamentals-course-concepts-v2/" TargetMode="External"/><Relationship Id="rId2" Type="http://schemas.openxmlformats.org/officeDocument/2006/relationships/hyperlink" Target="https://developer.android.com/codelabs/android-room-with-a-view#0"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Data Storage</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B710-F8CA-4089-9514-FF6FF849D105}"/>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999ED0D7-C123-4ACD-BCC0-089CED3BE552}"/>
              </a:ext>
            </a:extLst>
          </p:cNvPr>
          <p:cNvSpPr>
            <a:spLocks noGrp="1"/>
          </p:cNvSpPr>
          <p:nvPr>
            <p:ph type="body" idx="1"/>
          </p:nvPr>
        </p:nvSpPr>
        <p:spPr/>
        <p:txBody>
          <a:bodyPr/>
          <a:lstStyle/>
          <a:p>
            <a:r>
              <a:rPr lang="en-US" dirty="0"/>
              <a:t>External storage</a:t>
            </a:r>
          </a:p>
          <a:p>
            <a:pPr lvl="1"/>
            <a:r>
              <a:rPr lang="en-US" dirty="0"/>
              <a:t>Not always available, can be removed</a:t>
            </a:r>
          </a:p>
          <a:p>
            <a:pPr lvl="1"/>
            <a:r>
              <a:rPr lang="en-US" dirty="0"/>
              <a:t>Uses device's file system or physically external storage like SD card</a:t>
            </a:r>
          </a:p>
          <a:p>
            <a:pPr lvl="1"/>
            <a:r>
              <a:rPr lang="en-US" dirty="0"/>
              <a:t>World-readable, so any app can read</a:t>
            </a:r>
          </a:p>
          <a:p>
            <a:pPr lvl="1"/>
            <a:r>
              <a:rPr lang="en-US" dirty="0"/>
              <a:t>On uninstall, system does not remove files private to app</a:t>
            </a:r>
          </a:p>
          <a:p>
            <a:endParaRPr lang="en-US" dirty="0"/>
          </a:p>
        </p:txBody>
      </p:sp>
    </p:spTree>
    <p:extLst>
      <p:ext uri="{BB962C8B-B14F-4D97-AF65-F5344CB8AC3E}">
        <p14:creationId xmlns:p14="http://schemas.microsoft.com/office/powerpoint/2010/main" val="4468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4F0B-77C9-4FE7-BFB1-47B61B2B643C}"/>
              </a:ext>
            </a:extLst>
          </p:cNvPr>
          <p:cNvSpPr>
            <a:spLocks noGrp="1"/>
          </p:cNvSpPr>
          <p:nvPr>
            <p:ph type="title"/>
          </p:nvPr>
        </p:nvSpPr>
        <p:spPr/>
        <p:txBody>
          <a:bodyPr/>
          <a:lstStyle/>
          <a:p>
            <a:r>
              <a:rPr lang="en-US" dirty="0"/>
              <a:t>Using Internal Storage</a:t>
            </a:r>
          </a:p>
        </p:txBody>
      </p:sp>
      <p:sp>
        <p:nvSpPr>
          <p:cNvPr id="3" name="Text Placeholder 2">
            <a:extLst>
              <a:ext uri="{FF2B5EF4-FFF2-40B4-BE49-F238E27FC236}">
                <a16:creationId xmlns:a16="http://schemas.microsoft.com/office/drawing/2014/main" id="{C6B27C90-CC19-41B3-AB4A-144737FABEB7}"/>
              </a:ext>
            </a:extLst>
          </p:cNvPr>
          <p:cNvSpPr>
            <a:spLocks noGrp="1"/>
          </p:cNvSpPr>
          <p:nvPr>
            <p:ph type="body" idx="1"/>
          </p:nvPr>
        </p:nvSpPr>
        <p:spPr/>
        <p:txBody>
          <a:bodyPr/>
          <a:lstStyle/>
          <a:p>
            <a:r>
              <a:rPr lang="en-US" dirty="0"/>
              <a:t>An activity has methods you can call to read/write files: </a:t>
            </a:r>
          </a:p>
          <a:p>
            <a:pPr lvl="1"/>
            <a:r>
              <a:rPr lang="en-US" dirty="0" err="1"/>
              <a:t>getFilesDir</a:t>
            </a:r>
            <a:r>
              <a:rPr lang="en-US" dirty="0"/>
              <a:t>() - returns internal directory for your app </a:t>
            </a:r>
          </a:p>
          <a:p>
            <a:pPr lvl="1"/>
            <a:r>
              <a:rPr lang="en-US" dirty="0" err="1"/>
              <a:t>getCacheDir</a:t>
            </a:r>
            <a:r>
              <a:rPr lang="en-US" dirty="0"/>
              <a:t>() - returns a "temp" directory for scrap files</a:t>
            </a:r>
          </a:p>
          <a:p>
            <a:pPr lvl="1"/>
            <a:r>
              <a:rPr lang="en-US" dirty="0" err="1"/>
              <a:t>getResources</a:t>
            </a:r>
            <a:r>
              <a:rPr lang="en-US" dirty="0"/>
              <a:t>().</a:t>
            </a:r>
            <a:r>
              <a:rPr lang="en-US" dirty="0" err="1"/>
              <a:t>openRawResource</a:t>
            </a:r>
            <a:r>
              <a:rPr lang="en-US" dirty="0"/>
              <a:t>(R.raw.id) - read an input file from res/raw/ </a:t>
            </a:r>
          </a:p>
          <a:p>
            <a:pPr lvl="1"/>
            <a:r>
              <a:rPr lang="en-US" dirty="0" err="1"/>
              <a:t>openFileInput</a:t>
            </a:r>
            <a:r>
              <a:rPr lang="en-US" dirty="0"/>
              <a:t>("name", mode) - opens a file for reading </a:t>
            </a:r>
          </a:p>
          <a:p>
            <a:pPr lvl="1"/>
            <a:r>
              <a:rPr lang="en-US" dirty="0" err="1"/>
              <a:t>openFileOutput</a:t>
            </a:r>
            <a:r>
              <a:rPr lang="en-US" dirty="0"/>
              <a:t>("name", mode) - opens a file for writing</a:t>
            </a:r>
          </a:p>
        </p:txBody>
      </p:sp>
    </p:spTree>
    <p:extLst>
      <p:ext uri="{BB962C8B-B14F-4D97-AF65-F5344CB8AC3E}">
        <p14:creationId xmlns:p14="http://schemas.microsoft.com/office/powerpoint/2010/main" val="252802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0B6-13D1-4556-9C2F-B4D9CC59802F}"/>
              </a:ext>
            </a:extLst>
          </p:cNvPr>
          <p:cNvSpPr>
            <a:spLocks noGrp="1"/>
          </p:cNvSpPr>
          <p:nvPr>
            <p:ph type="title"/>
          </p:nvPr>
        </p:nvSpPr>
        <p:spPr/>
        <p:txBody>
          <a:bodyPr/>
          <a:lstStyle/>
          <a:p>
            <a:r>
              <a:rPr lang="en-US" dirty="0"/>
              <a:t>Using Internal Storage – Example 1</a:t>
            </a:r>
          </a:p>
        </p:txBody>
      </p:sp>
      <p:pic>
        <p:nvPicPr>
          <p:cNvPr id="5" name="Picture 4" descr="Text&#10;&#10;Description automatically generated">
            <a:extLst>
              <a:ext uri="{FF2B5EF4-FFF2-40B4-BE49-F238E27FC236}">
                <a16:creationId xmlns:a16="http://schemas.microsoft.com/office/drawing/2014/main" id="{F34664BE-A3EA-4CAA-B3EB-14335BAE23E0}"/>
              </a:ext>
            </a:extLst>
          </p:cNvPr>
          <p:cNvPicPr>
            <a:picLocks noChangeAspect="1"/>
          </p:cNvPicPr>
          <p:nvPr/>
        </p:nvPicPr>
        <p:blipFill>
          <a:blip r:embed="rId2"/>
          <a:stretch>
            <a:fillRect/>
          </a:stretch>
        </p:blipFill>
        <p:spPr>
          <a:xfrm>
            <a:off x="622300" y="1367305"/>
            <a:ext cx="7693394" cy="3693645"/>
          </a:xfrm>
          <a:prstGeom prst="rect">
            <a:avLst/>
          </a:prstGeom>
        </p:spPr>
      </p:pic>
    </p:spTree>
    <p:extLst>
      <p:ext uri="{BB962C8B-B14F-4D97-AF65-F5344CB8AC3E}">
        <p14:creationId xmlns:p14="http://schemas.microsoft.com/office/powerpoint/2010/main" val="324712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0B6-13D1-4556-9C2F-B4D9CC59802F}"/>
              </a:ext>
            </a:extLst>
          </p:cNvPr>
          <p:cNvSpPr>
            <a:spLocks noGrp="1"/>
          </p:cNvSpPr>
          <p:nvPr>
            <p:ph type="title"/>
          </p:nvPr>
        </p:nvSpPr>
        <p:spPr/>
        <p:txBody>
          <a:bodyPr/>
          <a:lstStyle/>
          <a:p>
            <a:r>
              <a:rPr lang="en-US" dirty="0"/>
              <a:t>Using Internal Storage – Example 2</a:t>
            </a:r>
          </a:p>
        </p:txBody>
      </p:sp>
      <p:pic>
        <p:nvPicPr>
          <p:cNvPr id="4" name="Picture 3" descr="Text&#10;&#10;Description automatically generated">
            <a:extLst>
              <a:ext uri="{FF2B5EF4-FFF2-40B4-BE49-F238E27FC236}">
                <a16:creationId xmlns:a16="http://schemas.microsoft.com/office/drawing/2014/main" id="{E71FFD97-281A-49A8-8681-C610E24C0B5D}"/>
              </a:ext>
            </a:extLst>
          </p:cNvPr>
          <p:cNvPicPr>
            <a:picLocks noChangeAspect="1"/>
          </p:cNvPicPr>
          <p:nvPr/>
        </p:nvPicPr>
        <p:blipFill>
          <a:blip r:embed="rId2"/>
          <a:stretch>
            <a:fillRect/>
          </a:stretch>
        </p:blipFill>
        <p:spPr>
          <a:xfrm>
            <a:off x="607703" y="1073150"/>
            <a:ext cx="7259947" cy="4057650"/>
          </a:xfrm>
          <a:prstGeom prst="rect">
            <a:avLst/>
          </a:prstGeom>
        </p:spPr>
      </p:pic>
    </p:spTree>
    <p:extLst>
      <p:ext uri="{BB962C8B-B14F-4D97-AF65-F5344CB8AC3E}">
        <p14:creationId xmlns:p14="http://schemas.microsoft.com/office/powerpoint/2010/main" val="394550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3097-4F6A-49B4-A0EE-8A917B26BE1C}"/>
              </a:ext>
            </a:extLst>
          </p:cNvPr>
          <p:cNvSpPr>
            <a:spLocks noGrp="1"/>
          </p:cNvSpPr>
          <p:nvPr>
            <p:ph type="title"/>
          </p:nvPr>
        </p:nvSpPr>
        <p:spPr/>
        <p:txBody>
          <a:bodyPr/>
          <a:lstStyle/>
          <a:p>
            <a:r>
              <a:rPr lang="en-US" dirty="0"/>
              <a:t>Using External Storage</a:t>
            </a:r>
          </a:p>
        </p:txBody>
      </p:sp>
      <p:sp>
        <p:nvSpPr>
          <p:cNvPr id="3" name="Text Placeholder 2">
            <a:extLst>
              <a:ext uri="{FF2B5EF4-FFF2-40B4-BE49-F238E27FC236}">
                <a16:creationId xmlns:a16="http://schemas.microsoft.com/office/drawing/2014/main" id="{5510809F-17F2-4401-8EFC-58B0F155F1C8}"/>
              </a:ext>
            </a:extLst>
          </p:cNvPr>
          <p:cNvSpPr>
            <a:spLocks noGrp="1"/>
          </p:cNvSpPr>
          <p:nvPr>
            <p:ph type="body" idx="1"/>
          </p:nvPr>
        </p:nvSpPr>
        <p:spPr/>
        <p:txBody>
          <a:bodyPr/>
          <a:lstStyle/>
          <a:p>
            <a:r>
              <a:rPr lang="en-US" dirty="0"/>
              <a:t>Must explicitly request </a:t>
            </a:r>
            <a:r>
              <a:rPr lang="en-US" b="1" dirty="0"/>
              <a:t>permission</a:t>
            </a:r>
          </a:p>
          <a:p>
            <a:endParaRPr lang="en-US" b="1" dirty="0"/>
          </a:p>
          <a:p>
            <a:endParaRPr lang="en-US" b="1" dirty="0"/>
          </a:p>
          <a:p>
            <a:endParaRPr lang="en-US" b="1" dirty="0"/>
          </a:p>
          <a:p>
            <a:endParaRPr lang="en-US" b="1" dirty="0"/>
          </a:p>
          <a:p>
            <a:r>
              <a:rPr lang="en-US" dirty="0"/>
              <a:t>Methods to read/write external storage: </a:t>
            </a:r>
          </a:p>
          <a:p>
            <a:pPr lvl="1"/>
            <a:r>
              <a:rPr lang="en-US" dirty="0" err="1"/>
              <a:t>getExternalFilesDir</a:t>
            </a:r>
            <a:r>
              <a:rPr lang="en-US" dirty="0"/>
              <a:t>("name") - returns "private" external directory for your app with the given name </a:t>
            </a:r>
          </a:p>
          <a:p>
            <a:pPr lvl="1"/>
            <a:r>
              <a:rPr lang="en-US" dirty="0" err="1"/>
              <a:t>Environment.getExternalStoragePublicDirectory</a:t>
            </a:r>
            <a:r>
              <a:rPr lang="en-US" dirty="0"/>
              <a:t>(name) - returns public directory for common files like photos, music, etc. </a:t>
            </a:r>
          </a:p>
        </p:txBody>
      </p:sp>
      <p:sp>
        <p:nvSpPr>
          <p:cNvPr id="5" name="TextBox 4">
            <a:extLst>
              <a:ext uri="{FF2B5EF4-FFF2-40B4-BE49-F238E27FC236}">
                <a16:creationId xmlns:a16="http://schemas.microsoft.com/office/drawing/2014/main" id="{6422D3AF-F0F3-414B-9A51-2DBD830A0140}"/>
              </a:ext>
            </a:extLst>
          </p:cNvPr>
          <p:cNvSpPr txBox="1"/>
          <p:nvPr/>
        </p:nvSpPr>
        <p:spPr>
          <a:xfrm>
            <a:off x="869950" y="1586493"/>
            <a:ext cx="7391400" cy="1184940"/>
          </a:xfrm>
          <a:prstGeom prst="rect">
            <a:avLst/>
          </a:prstGeom>
          <a:noFill/>
        </p:spPr>
        <p:txBody>
          <a:bodyPr wrap="square">
            <a:spAutoFit/>
          </a:bodyPr>
          <a:lstStyle/>
          <a:p>
            <a:pPr marL="0" lvl="0" indent="0" algn="l" rtl="0">
              <a:spcBef>
                <a:spcPts val="600"/>
              </a:spcBef>
              <a:spcAft>
                <a:spcPts val="0"/>
              </a:spcAft>
              <a:buNone/>
            </a:pPr>
            <a:r>
              <a:rPr lang="en-US" sz="1400" dirty="0">
                <a:solidFill>
                  <a:schemeClr val="dk1"/>
                </a:solidFill>
                <a:latin typeface="Consolas"/>
                <a:ea typeface="Consolas"/>
                <a:cs typeface="Consolas"/>
                <a:sym typeface="Consolas"/>
              </a:rPr>
              <a:t>&lt;uses-permission </a:t>
            </a:r>
          </a:p>
          <a:p>
            <a:pPr marL="0" lvl="0" indent="0" algn="l" rtl="0">
              <a:spcBef>
                <a:spcPts val="60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android:name</a:t>
            </a:r>
            <a:r>
              <a:rPr lang="en-US" sz="1400" dirty="0">
                <a:solidFill>
                  <a:schemeClr val="dk1"/>
                </a:solidFill>
                <a:latin typeface="Consolas"/>
                <a:ea typeface="Consolas"/>
                <a:cs typeface="Consolas"/>
                <a:sym typeface="Consolas"/>
              </a:rPr>
              <a:t>="</a:t>
            </a:r>
            <a:r>
              <a:rPr lang="en-US" sz="1400" dirty="0" err="1">
                <a:solidFill>
                  <a:schemeClr val="dk1"/>
                </a:solidFill>
                <a:latin typeface="Consolas"/>
                <a:ea typeface="Consolas"/>
                <a:cs typeface="Consolas"/>
                <a:sym typeface="Consolas"/>
              </a:rPr>
              <a:t>android.permission.</a:t>
            </a:r>
            <a:r>
              <a:rPr lang="en-US" sz="1400" b="1" dirty="0" err="1">
                <a:solidFill>
                  <a:schemeClr val="dk1"/>
                </a:solidFill>
                <a:latin typeface="Consolas"/>
                <a:ea typeface="Consolas"/>
                <a:cs typeface="Consolas"/>
                <a:sym typeface="Consolas"/>
              </a:rPr>
              <a:t>WRITE_EXTERNAL_STORAGE</a:t>
            </a:r>
            <a:r>
              <a:rPr lang="en-US" sz="1400" dirty="0">
                <a:solidFill>
                  <a:schemeClr val="dk1"/>
                </a:solidFill>
                <a:latin typeface="Consolas"/>
                <a:ea typeface="Consolas"/>
                <a:cs typeface="Consolas"/>
                <a:sym typeface="Consolas"/>
              </a:rPr>
              <a:t>" /&gt;</a:t>
            </a:r>
          </a:p>
          <a:p>
            <a:pPr marL="0" lvl="0" indent="0" algn="l" rtl="0">
              <a:spcBef>
                <a:spcPts val="600"/>
              </a:spcBef>
              <a:spcAft>
                <a:spcPts val="0"/>
              </a:spcAft>
              <a:buClr>
                <a:schemeClr val="dk1"/>
              </a:buClr>
              <a:buSzPts val="1100"/>
              <a:buFont typeface="Arial"/>
              <a:buNone/>
            </a:pPr>
            <a:r>
              <a:rPr lang="en-US" sz="1400" dirty="0">
                <a:solidFill>
                  <a:schemeClr val="dk1"/>
                </a:solidFill>
                <a:latin typeface="Consolas"/>
                <a:ea typeface="Consolas"/>
                <a:cs typeface="Consolas"/>
                <a:sym typeface="Consolas"/>
              </a:rPr>
              <a:t>&lt;uses-permission </a:t>
            </a:r>
          </a:p>
          <a:p>
            <a:pPr marL="0" lvl="0" indent="0" algn="l" rtl="0">
              <a:spcBef>
                <a:spcPts val="600"/>
              </a:spcBef>
              <a:spcAft>
                <a:spcPts val="0"/>
              </a:spcAft>
              <a:buClr>
                <a:schemeClr val="dk1"/>
              </a:buClr>
              <a:buSzPts val="1100"/>
              <a:buFont typeface="Arial"/>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android:name</a:t>
            </a:r>
            <a:r>
              <a:rPr lang="en-US" sz="1400" dirty="0">
                <a:solidFill>
                  <a:schemeClr val="dk1"/>
                </a:solidFill>
                <a:latin typeface="Consolas"/>
                <a:ea typeface="Consolas"/>
                <a:cs typeface="Consolas"/>
                <a:sym typeface="Consolas"/>
              </a:rPr>
              <a:t>="</a:t>
            </a:r>
            <a:r>
              <a:rPr lang="en-US" sz="1400" dirty="0" err="1">
                <a:solidFill>
                  <a:schemeClr val="dk1"/>
                </a:solidFill>
                <a:latin typeface="Consolas"/>
                <a:ea typeface="Consolas"/>
                <a:cs typeface="Consolas"/>
                <a:sym typeface="Consolas"/>
              </a:rPr>
              <a:t>android.permission.</a:t>
            </a:r>
            <a:r>
              <a:rPr lang="en-US" sz="1400" b="1" dirty="0" err="1">
                <a:solidFill>
                  <a:schemeClr val="dk1"/>
                </a:solidFill>
                <a:latin typeface="Consolas"/>
                <a:ea typeface="Consolas"/>
                <a:cs typeface="Consolas"/>
                <a:sym typeface="Consolas"/>
              </a:rPr>
              <a:t>READ_EXTERNAL_STORAGE</a:t>
            </a:r>
            <a:r>
              <a:rPr lang="en-US" sz="1400" dirty="0">
                <a:solidFill>
                  <a:schemeClr val="dk1"/>
                </a:solidFill>
                <a:latin typeface="Consolas"/>
                <a:ea typeface="Consolas"/>
                <a:cs typeface="Consolas"/>
                <a:sym typeface="Consolas"/>
              </a:rPr>
              <a:t>" /&gt;</a:t>
            </a:r>
          </a:p>
        </p:txBody>
      </p:sp>
    </p:spTree>
    <p:extLst>
      <p:ext uri="{BB962C8B-B14F-4D97-AF65-F5344CB8AC3E}">
        <p14:creationId xmlns:p14="http://schemas.microsoft.com/office/powerpoint/2010/main" val="263850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8847-EDA3-4F40-91D2-47C9CD5E9D74}"/>
              </a:ext>
            </a:extLst>
          </p:cNvPr>
          <p:cNvSpPr>
            <a:spLocks noGrp="1"/>
          </p:cNvSpPr>
          <p:nvPr>
            <p:ph type="title"/>
          </p:nvPr>
        </p:nvSpPr>
        <p:spPr/>
        <p:txBody>
          <a:bodyPr/>
          <a:lstStyle/>
          <a:p>
            <a:r>
              <a:rPr lang="en-US" dirty="0"/>
              <a:t>External Storage – Example</a:t>
            </a:r>
          </a:p>
        </p:txBody>
      </p:sp>
      <p:pic>
        <p:nvPicPr>
          <p:cNvPr id="5" name="Picture 4" descr="Text&#10;&#10;Description automatically generated">
            <a:extLst>
              <a:ext uri="{FF2B5EF4-FFF2-40B4-BE49-F238E27FC236}">
                <a16:creationId xmlns:a16="http://schemas.microsoft.com/office/drawing/2014/main" id="{322F265D-C7C9-4F92-B7A5-98EB1C515254}"/>
              </a:ext>
            </a:extLst>
          </p:cNvPr>
          <p:cNvPicPr>
            <a:picLocks noChangeAspect="1"/>
          </p:cNvPicPr>
          <p:nvPr/>
        </p:nvPicPr>
        <p:blipFill>
          <a:blip r:embed="rId2"/>
          <a:stretch>
            <a:fillRect/>
          </a:stretch>
        </p:blipFill>
        <p:spPr>
          <a:xfrm>
            <a:off x="684057" y="1212850"/>
            <a:ext cx="6656543" cy="3930650"/>
          </a:xfrm>
          <a:prstGeom prst="rect">
            <a:avLst/>
          </a:prstGeom>
        </p:spPr>
      </p:pic>
    </p:spTree>
    <p:extLst>
      <p:ext uri="{BB962C8B-B14F-4D97-AF65-F5344CB8AC3E}">
        <p14:creationId xmlns:p14="http://schemas.microsoft.com/office/powerpoint/2010/main" val="297720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39F6-47D3-447C-A5E3-F589BD74281A}"/>
              </a:ext>
            </a:extLst>
          </p:cNvPr>
          <p:cNvSpPr>
            <a:spLocks noGrp="1"/>
          </p:cNvSpPr>
          <p:nvPr>
            <p:ph type="title"/>
          </p:nvPr>
        </p:nvSpPr>
        <p:spPr/>
        <p:txBody>
          <a:bodyPr/>
          <a:lstStyle/>
          <a:p>
            <a:r>
              <a:rPr lang="en-US" dirty="0"/>
              <a:t>External Storage - Checking if storage is available</a:t>
            </a:r>
          </a:p>
        </p:txBody>
      </p:sp>
      <p:pic>
        <p:nvPicPr>
          <p:cNvPr id="5" name="Picture 4" descr="Text&#10;&#10;Description automatically generated">
            <a:extLst>
              <a:ext uri="{FF2B5EF4-FFF2-40B4-BE49-F238E27FC236}">
                <a16:creationId xmlns:a16="http://schemas.microsoft.com/office/drawing/2014/main" id="{58183F0B-D4D4-48F7-AD94-33A998007540}"/>
              </a:ext>
            </a:extLst>
          </p:cNvPr>
          <p:cNvPicPr>
            <a:picLocks noChangeAspect="1"/>
          </p:cNvPicPr>
          <p:nvPr/>
        </p:nvPicPr>
        <p:blipFill>
          <a:blip r:embed="rId2"/>
          <a:stretch>
            <a:fillRect/>
          </a:stretch>
        </p:blipFill>
        <p:spPr>
          <a:xfrm>
            <a:off x="963432" y="1059590"/>
            <a:ext cx="6688318" cy="4083909"/>
          </a:xfrm>
          <a:prstGeom prst="rect">
            <a:avLst/>
          </a:prstGeom>
        </p:spPr>
      </p:pic>
    </p:spTree>
    <p:extLst>
      <p:ext uri="{BB962C8B-B14F-4D97-AF65-F5344CB8AC3E}">
        <p14:creationId xmlns:p14="http://schemas.microsoft.com/office/powerpoint/2010/main" val="182063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8551-471A-4C98-872A-DE100BB86237}"/>
              </a:ext>
            </a:extLst>
          </p:cNvPr>
          <p:cNvSpPr>
            <a:spLocks noGrp="1"/>
          </p:cNvSpPr>
          <p:nvPr>
            <p:ph type="title"/>
          </p:nvPr>
        </p:nvSpPr>
        <p:spPr/>
        <p:txBody>
          <a:bodyPr/>
          <a:lstStyle/>
          <a:p>
            <a:r>
              <a:rPr lang="en-US" dirty="0"/>
              <a:t>Assignment</a:t>
            </a:r>
          </a:p>
        </p:txBody>
      </p:sp>
      <p:sp>
        <p:nvSpPr>
          <p:cNvPr id="3" name="Text Placeholder 2">
            <a:extLst>
              <a:ext uri="{FF2B5EF4-FFF2-40B4-BE49-F238E27FC236}">
                <a16:creationId xmlns:a16="http://schemas.microsoft.com/office/drawing/2014/main" id="{99704EDF-BF36-4081-A088-C2399803CE6E}"/>
              </a:ext>
            </a:extLst>
          </p:cNvPr>
          <p:cNvSpPr>
            <a:spLocks noGrp="1"/>
          </p:cNvSpPr>
          <p:nvPr>
            <p:ph type="body" idx="1"/>
          </p:nvPr>
        </p:nvSpPr>
        <p:spPr/>
        <p:txBody>
          <a:bodyPr/>
          <a:lstStyle/>
          <a:p>
            <a:r>
              <a:rPr lang="en-US" b="0" dirty="0"/>
              <a:t>In </a:t>
            </a:r>
            <a:r>
              <a:rPr lang="en-US" b="0" dirty="0" err="1"/>
              <a:t>LoginActivity</a:t>
            </a:r>
            <a:r>
              <a:rPr lang="en-US" b="0" dirty="0"/>
              <a:t>, using </a:t>
            </a:r>
            <a:r>
              <a:rPr lang="en-US" b="0" dirty="0" err="1"/>
              <a:t>SharedPreference</a:t>
            </a:r>
            <a:r>
              <a:rPr lang="en-US" b="0" dirty="0"/>
              <a:t> to handle:</a:t>
            </a:r>
          </a:p>
          <a:p>
            <a:pPr lvl="1"/>
            <a:r>
              <a:rPr lang="en-US" dirty="0"/>
              <a:t>If user has not login app, show </a:t>
            </a:r>
            <a:r>
              <a:rPr lang="en-US" dirty="0" err="1"/>
              <a:t>LoginActivity</a:t>
            </a:r>
            <a:endParaRPr lang="en-US" dirty="0"/>
          </a:p>
          <a:p>
            <a:pPr lvl="1"/>
            <a:r>
              <a:rPr lang="en-US" dirty="0"/>
              <a:t>If user </a:t>
            </a:r>
            <a:r>
              <a:rPr lang="en-US" dirty="0" err="1"/>
              <a:t>logined</a:t>
            </a:r>
            <a:r>
              <a:rPr lang="en-US" dirty="0"/>
              <a:t> app, show </a:t>
            </a:r>
            <a:r>
              <a:rPr lang="en-US" dirty="0" err="1"/>
              <a:t>HomeActivity</a:t>
            </a:r>
            <a:endParaRPr lang="en-US" dirty="0"/>
          </a:p>
        </p:txBody>
      </p:sp>
    </p:spTree>
    <p:extLst>
      <p:ext uri="{BB962C8B-B14F-4D97-AF65-F5344CB8AC3E}">
        <p14:creationId xmlns:p14="http://schemas.microsoft.com/office/powerpoint/2010/main" val="308529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01E4-B0A1-423A-960F-5FA55FF34EB4}"/>
              </a:ext>
            </a:extLst>
          </p:cNvPr>
          <p:cNvSpPr>
            <a:spLocks noGrp="1"/>
          </p:cNvSpPr>
          <p:nvPr>
            <p:ph type="title"/>
          </p:nvPr>
        </p:nvSpPr>
        <p:spPr/>
        <p:txBody>
          <a:bodyPr/>
          <a:lstStyle/>
          <a:p>
            <a:r>
              <a:rPr lang="en-US" dirty="0" err="1"/>
              <a:t>Sqlite</a:t>
            </a:r>
            <a:r>
              <a:rPr lang="en-US" dirty="0"/>
              <a:t> database</a:t>
            </a:r>
          </a:p>
        </p:txBody>
      </p:sp>
      <p:sp>
        <p:nvSpPr>
          <p:cNvPr id="3" name="Text Placeholder 2">
            <a:extLst>
              <a:ext uri="{FF2B5EF4-FFF2-40B4-BE49-F238E27FC236}">
                <a16:creationId xmlns:a16="http://schemas.microsoft.com/office/drawing/2014/main" id="{3B371900-0E5B-447C-9830-65FB397E8A50}"/>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Store data in tables of rows and columns (spreadsheet…)</a:t>
            </a:r>
          </a:p>
          <a:p>
            <a:pPr marL="457200" lvl="0" indent="-381000" algn="l" rtl="0">
              <a:spcBef>
                <a:spcPts val="1000"/>
              </a:spcBef>
              <a:spcAft>
                <a:spcPts val="0"/>
              </a:spcAft>
              <a:buSzPts val="2400"/>
              <a:buChar char="●"/>
            </a:pPr>
            <a:r>
              <a:rPr lang="en-US" b="0" dirty="0"/>
              <a:t>Field = intersection of a row and column</a:t>
            </a:r>
          </a:p>
          <a:p>
            <a:pPr marL="457200" lvl="0" indent="-381000" algn="l" rtl="0">
              <a:spcBef>
                <a:spcPts val="1000"/>
              </a:spcBef>
              <a:spcAft>
                <a:spcPts val="0"/>
              </a:spcAft>
              <a:buSzPts val="2400"/>
              <a:buChar char="●"/>
            </a:pPr>
            <a:r>
              <a:rPr lang="en-US" b="0" dirty="0"/>
              <a:t>Fields contain data, references to other fields, or references to other tables</a:t>
            </a:r>
          </a:p>
          <a:p>
            <a:pPr marL="457200" lvl="0" indent="-381000" algn="l" rtl="0">
              <a:spcBef>
                <a:spcPts val="1000"/>
              </a:spcBef>
              <a:spcAft>
                <a:spcPts val="0"/>
              </a:spcAft>
              <a:buSzPts val="2400"/>
              <a:buChar char="●"/>
            </a:pPr>
            <a:r>
              <a:rPr lang="en-US" b="0" dirty="0"/>
              <a:t>Rows are identified by unique IDs</a:t>
            </a:r>
          </a:p>
          <a:p>
            <a:pPr marL="457200" lvl="0" indent="-381000" algn="l" rtl="0">
              <a:spcBef>
                <a:spcPts val="1000"/>
              </a:spcBef>
              <a:spcAft>
                <a:spcPts val="0"/>
              </a:spcAft>
              <a:buSzPts val="2400"/>
              <a:buChar char="●"/>
            </a:pPr>
            <a:r>
              <a:rPr lang="en-US" b="0" dirty="0"/>
              <a:t>Column names are unique per table</a:t>
            </a:r>
            <a:endParaRPr lang="en-US" sz="1400" b="0" dirty="0"/>
          </a:p>
          <a:p>
            <a:endParaRPr lang="en-US" dirty="0"/>
          </a:p>
        </p:txBody>
      </p:sp>
    </p:spTree>
    <p:extLst>
      <p:ext uri="{BB962C8B-B14F-4D97-AF65-F5344CB8AC3E}">
        <p14:creationId xmlns:p14="http://schemas.microsoft.com/office/powerpoint/2010/main" val="424802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FDA3-A6AD-4D5A-A6E3-C1B2B10B85EE}"/>
              </a:ext>
            </a:extLst>
          </p:cNvPr>
          <p:cNvSpPr>
            <a:spLocks noGrp="1"/>
          </p:cNvSpPr>
          <p:nvPr>
            <p:ph type="title"/>
          </p:nvPr>
        </p:nvSpPr>
        <p:spPr/>
        <p:txBody>
          <a:bodyPr/>
          <a:lstStyle/>
          <a:p>
            <a:r>
              <a:rPr lang="en-US" dirty="0" err="1"/>
              <a:t>Sqlite</a:t>
            </a:r>
            <a:r>
              <a:rPr lang="en-US" dirty="0"/>
              <a:t> database</a:t>
            </a:r>
          </a:p>
        </p:txBody>
      </p:sp>
      <p:sp>
        <p:nvSpPr>
          <p:cNvPr id="3" name="Text Placeholder 2">
            <a:extLst>
              <a:ext uri="{FF2B5EF4-FFF2-40B4-BE49-F238E27FC236}">
                <a16:creationId xmlns:a16="http://schemas.microsoft.com/office/drawing/2014/main" id="{ACF96C18-1F2C-4505-8C6F-CDC453643ED2}"/>
              </a:ext>
            </a:extLst>
          </p:cNvPr>
          <p:cNvSpPr>
            <a:spLocks noGrp="1"/>
          </p:cNvSpPr>
          <p:nvPr>
            <p:ph type="body" idx="1"/>
          </p:nvPr>
        </p:nvSpPr>
        <p:spPr/>
        <p:txBody>
          <a:bodyPr/>
          <a:lstStyle/>
          <a:p>
            <a:r>
              <a:rPr lang="en-US" dirty="0"/>
              <a:t>Table</a:t>
            </a:r>
          </a:p>
        </p:txBody>
      </p:sp>
      <p:graphicFrame>
        <p:nvGraphicFramePr>
          <p:cNvPr id="4" name="Google Shape;123;p20">
            <a:extLst>
              <a:ext uri="{FF2B5EF4-FFF2-40B4-BE49-F238E27FC236}">
                <a16:creationId xmlns:a16="http://schemas.microsoft.com/office/drawing/2014/main" id="{541ABB47-0CA6-4FC0-91A0-0A926E11A386}"/>
              </a:ext>
            </a:extLst>
          </p:cNvPr>
          <p:cNvGraphicFramePr/>
          <p:nvPr>
            <p:extLst>
              <p:ext uri="{D42A27DB-BD31-4B8C-83A1-F6EECF244321}">
                <p14:modId xmlns:p14="http://schemas.microsoft.com/office/powerpoint/2010/main" val="390087522"/>
              </p:ext>
            </p:extLst>
          </p:nvPr>
        </p:nvGraphicFramePr>
        <p:xfrm>
          <a:off x="741150" y="1797050"/>
          <a:ext cx="7257750" cy="2506092"/>
        </p:xfrm>
        <a:graphic>
          <a:graphicData uri="http://schemas.openxmlformats.org/drawingml/2006/table">
            <a:tbl>
              <a:tblPr>
                <a:noFill/>
              </a:tblPr>
              <a:tblGrid>
                <a:gridCol w="2419250">
                  <a:extLst>
                    <a:ext uri="{9D8B030D-6E8A-4147-A177-3AD203B41FA5}">
                      <a16:colId xmlns:a16="http://schemas.microsoft.com/office/drawing/2014/main" val="20000"/>
                    </a:ext>
                  </a:extLst>
                </a:gridCol>
                <a:gridCol w="2419250">
                  <a:extLst>
                    <a:ext uri="{9D8B030D-6E8A-4147-A177-3AD203B41FA5}">
                      <a16:colId xmlns:a16="http://schemas.microsoft.com/office/drawing/2014/main" val="20001"/>
                    </a:ext>
                  </a:extLst>
                </a:gridCol>
                <a:gridCol w="2419250">
                  <a:extLst>
                    <a:ext uri="{9D8B030D-6E8A-4147-A177-3AD203B41FA5}">
                      <a16:colId xmlns:a16="http://schemas.microsoft.com/office/drawing/2014/main" val="20002"/>
                    </a:ext>
                  </a:extLst>
                </a:gridCol>
              </a:tblGrid>
              <a:tr h="266700">
                <a:tc gridSpan="3">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WORD_LIST_TABLE</a:t>
                      </a:r>
                      <a:endParaRPr sz="2400" b="1">
                        <a:latin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_id</a:t>
                      </a:r>
                      <a:endParaRPr sz="2400" b="1">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lnSpc>
                          <a:spcPct val="115000"/>
                        </a:lnSpc>
                        <a:spcBef>
                          <a:spcPts val="500"/>
                        </a:spcBef>
                        <a:spcAft>
                          <a:spcPts val="200"/>
                        </a:spcAft>
                        <a:buNone/>
                      </a:pPr>
                      <a:r>
                        <a:rPr lang="en" sz="2400" b="1" dirty="0">
                          <a:latin typeface="Times New Roman" panose="02020603050405020304" pitchFamily="18" charset="0"/>
                          <a:cs typeface="Times New Roman" panose="02020603050405020304" pitchFamily="18" charset="0"/>
                        </a:rPr>
                        <a:t>word</a:t>
                      </a:r>
                      <a:endParaRPr sz="2400" b="1"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lnSpc>
                          <a:spcPct val="115000"/>
                        </a:lnSpc>
                        <a:spcBef>
                          <a:spcPts val="500"/>
                        </a:spcBef>
                        <a:spcAft>
                          <a:spcPts val="200"/>
                        </a:spcAft>
                        <a:buNone/>
                      </a:pPr>
                      <a:r>
                        <a:rPr lang="en" sz="2400" b="1">
                          <a:latin typeface="Times New Roman" panose="02020603050405020304" pitchFamily="18" charset="0"/>
                          <a:cs typeface="Times New Roman" panose="02020603050405020304" pitchFamily="18" charset="0"/>
                        </a:rPr>
                        <a:t>definition</a:t>
                      </a:r>
                      <a:endParaRPr sz="2400" b="1">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1</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"alpha"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"first letter"</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2</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"beta"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"second letter"</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3</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"alpha"</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"particle"</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243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lvl="0" indent="-368300" algn="l" rtl="0">
              <a:spcBef>
                <a:spcPts val="1000"/>
              </a:spcBef>
              <a:spcAft>
                <a:spcPts val="0"/>
              </a:spcAft>
              <a:buSzPts val="2200"/>
              <a:buChar char="●"/>
            </a:pPr>
            <a:r>
              <a:rPr lang="en-US" dirty="0"/>
              <a:t>Shared Preferences</a:t>
            </a:r>
          </a:p>
          <a:p>
            <a:pPr marL="457200" lvl="0" indent="-368300" algn="l" rtl="0">
              <a:spcBef>
                <a:spcPts val="1000"/>
              </a:spcBef>
              <a:spcAft>
                <a:spcPts val="0"/>
              </a:spcAft>
              <a:buSzPts val="2200"/>
              <a:buChar char="●"/>
            </a:pPr>
            <a:r>
              <a:rPr lang="en-US" dirty="0"/>
              <a:t>Internal/External Files</a:t>
            </a:r>
          </a:p>
          <a:p>
            <a:pPr marL="457200" lvl="0" indent="-368300" algn="l" rtl="0">
              <a:spcBef>
                <a:spcPts val="1000"/>
              </a:spcBef>
              <a:spcAft>
                <a:spcPts val="0"/>
              </a:spcAft>
              <a:buSzPts val="2200"/>
              <a:buChar char="●"/>
            </a:pPr>
            <a:r>
              <a:rPr lang="en-US" dirty="0" err="1"/>
              <a:t>Sqlite</a:t>
            </a:r>
            <a:endParaRPr lang="en-US" dirty="0"/>
          </a:p>
          <a:p>
            <a:pPr marL="457200" lvl="0" indent="-368300" algn="l" rtl="0">
              <a:spcBef>
                <a:spcPts val="1000"/>
              </a:spcBef>
              <a:spcAft>
                <a:spcPts val="0"/>
              </a:spcAft>
              <a:buSzPts val="2200"/>
              <a:buChar char="●"/>
            </a:pPr>
            <a:r>
              <a:rPr lang="en-US" dirty="0"/>
              <a:t>Room database</a:t>
            </a:r>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CA5B-0940-421A-A3CC-5E03D97BE324}"/>
              </a:ext>
            </a:extLst>
          </p:cNvPr>
          <p:cNvSpPr>
            <a:spLocks noGrp="1"/>
          </p:cNvSpPr>
          <p:nvPr>
            <p:ph type="title"/>
          </p:nvPr>
        </p:nvSpPr>
        <p:spPr/>
        <p:txBody>
          <a:bodyPr/>
          <a:lstStyle/>
          <a:p>
            <a:r>
              <a:rPr lang="en" dirty="0"/>
              <a:t>SQL basic operations </a:t>
            </a:r>
            <a:endParaRPr lang="en-US" dirty="0"/>
          </a:p>
        </p:txBody>
      </p:sp>
      <p:sp>
        <p:nvSpPr>
          <p:cNvPr id="3" name="Text Placeholder 2">
            <a:extLst>
              <a:ext uri="{FF2B5EF4-FFF2-40B4-BE49-F238E27FC236}">
                <a16:creationId xmlns:a16="http://schemas.microsoft.com/office/drawing/2014/main" id="{D2A18634-C05B-48E1-BC99-032901A245DF}"/>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Insert rows</a:t>
            </a:r>
          </a:p>
          <a:p>
            <a:pPr marL="457200" lvl="0" indent="-381000" algn="l" rtl="0">
              <a:spcBef>
                <a:spcPts val="1000"/>
              </a:spcBef>
              <a:spcAft>
                <a:spcPts val="0"/>
              </a:spcAft>
              <a:buSzPts val="2400"/>
              <a:buChar char="●"/>
            </a:pPr>
            <a:r>
              <a:rPr lang="en-US" b="0" dirty="0"/>
              <a:t>Delete rows</a:t>
            </a:r>
          </a:p>
          <a:p>
            <a:pPr marL="457200" lvl="0" indent="-381000" algn="l" rtl="0">
              <a:spcBef>
                <a:spcPts val="1000"/>
              </a:spcBef>
              <a:spcAft>
                <a:spcPts val="0"/>
              </a:spcAft>
              <a:buSzPts val="2400"/>
              <a:buChar char="●"/>
            </a:pPr>
            <a:r>
              <a:rPr lang="en-US" b="0" dirty="0"/>
              <a:t>Update values in rows</a:t>
            </a:r>
          </a:p>
          <a:p>
            <a:pPr marL="457200" lvl="0" indent="-381000" algn="l" rtl="0">
              <a:spcBef>
                <a:spcPts val="1000"/>
              </a:spcBef>
              <a:spcAft>
                <a:spcPts val="0"/>
              </a:spcAft>
              <a:buSzPts val="2400"/>
              <a:buChar char="●"/>
            </a:pPr>
            <a:r>
              <a:rPr lang="en-US" b="0" dirty="0"/>
              <a:t>Retrieve rows that meet given criteria</a:t>
            </a:r>
            <a:endParaRPr lang="en-US" sz="1400" b="0" dirty="0">
              <a:solidFill>
                <a:schemeClr val="dk1"/>
              </a:solidFill>
            </a:endParaRPr>
          </a:p>
          <a:p>
            <a:endParaRPr lang="en-US" dirty="0"/>
          </a:p>
        </p:txBody>
      </p:sp>
    </p:spTree>
    <p:extLst>
      <p:ext uri="{BB962C8B-B14F-4D97-AF65-F5344CB8AC3E}">
        <p14:creationId xmlns:p14="http://schemas.microsoft.com/office/powerpoint/2010/main" val="424207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05074" y="3961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Query </a:t>
            </a:r>
            <a:endParaRPr dirty="0"/>
          </a:p>
        </p:txBody>
      </p:sp>
      <p:sp>
        <p:nvSpPr>
          <p:cNvPr id="172" name="Google Shape;172;p27"/>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73" name="Google Shape;173;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74" name="Google Shape;174;p27"/>
          <p:cNvSpPr txBox="1">
            <a:spLocks noGrp="1"/>
          </p:cNvSpPr>
          <p:nvPr>
            <p:ph type="body" idx="4294967295"/>
          </p:nvPr>
        </p:nvSpPr>
        <p:spPr>
          <a:xfrm>
            <a:off x="351182" y="1076325"/>
            <a:ext cx="8170517" cy="3416300"/>
          </a:xfrm>
          <a:prstGeom prst="rect">
            <a:avLst/>
          </a:prstGeom>
          <a:ln>
            <a:noFill/>
          </a:ln>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SELECT word, description </a:t>
            </a:r>
            <a:br>
              <a:rPr lang="en" b="0" dirty="0"/>
            </a:br>
            <a:r>
              <a:rPr lang="en" b="0" dirty="0"/>
              <a:t>FROM WORD_LIST_TABLE </a:t>
            </a:r>
            <a:br>
              <a:rPr lang="en" b="0" dirty="0"/>
            </a:br>
            <a:r>
              <a:rPr lang="en" b="0" dirty="0"/>
              <a:t>WHERE word="alpha"</a:t>
            </a:r>
            <a:endParaRPr b="0" dirty="0"/>
          </a:p>
          <a:p>
            <a:pPr marL="0" lvl="0" indent="0" algn="l" rtl="0">
              <a:spcBef>
                <a:spcPts val="1000"/>
              </a:spcBef>
              <a:spcAft>
                <a:spcPts val="0"/>
              </a:spcAft>
              <a:buClr>
                <a:schemeClr val="dk1"/>
              </a:buClr>
              <a:buSzPts val="1100"/>
              <a:buFont typeface="Arial"/>
              <a:buNone/>
            </a:pPr>
            <a:r>
              <a:rPr lang="en" dirty="0"/>
              <a:t> Generic</a:t>
            </a:r>
            <a:endParaRPr dirty="0"/>
          </a:p>
          <a:p>
            <a:pPr marL="457200" lvl="0" indent="-381000" algn="l" rtl="0">
              <a:spcBef>
                <a:spcPts val="1000"/>
              </a:spcBef>
              <a:spcAft>
                <a:spcPts val="0"/>
              </a:spcAft>
              <a:buSzPts val="2400"/>
              <a:buChar char="●"/>
            </a:pPr>
            <a:r>
              <a:rPr lang="en" b="0" dirty="0"/>
              <a:t>SELECT columns </a:t>
            </a:r>
            <a:br>
              <a:rPr lang="en" b="0" dirty="0"/>
            </a:br>
            <a:r>
              <a:rPr lang="en" b="0" dirty="0"/>
              <a:t>FROM table </a:t>
            </a:r>
            <a:br>
              <a:rPr lang="en" b="0" dirty="0"/>
            </a:br>
            <a:r>
              <a:rPr lang="en" b="0" dirty="0"/>
              <a:t>WHERE column="value"</a:t>
            </a:r>
            <a:endParaRPr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3894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columns FROM table</a:t>
            </a:r>
            <a:endParaRPr/>
          </a:p>
        </p:txBody>
      </p:sp>
      <p:sp>
        <p:nvSpPr>
          <p:cNvPr id="180" name="Google Shape;180;p28"/>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182" name="Google Shape;182;p28"/>
          <p:cNvSpPr txBox="1">
            <a:spLocks noGrp="1"/>
          </p:cNvSpPr>
          <p:nvPr>
            <p:ph type="body" idx="4294967295"/>
          </p:nvPr>
        </p:nvSpPr>
        <p:spPr>
          <a:xfrm>
            <a:off x="364434" y="1304925"/>
            <a:ext cx="8157265" cy="2671763"/>
          </a:xfrm>
          <a:prstGeom prst="rect">
            <a:avLst/>
          </a:prstGeom>
          <a:ln>
            <a:noFill/>
          </a:ln>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1" dirty="0"/>
              <a:t>SELECT columns</a:t>
            </a:r>
            <a:endParaRPr dirty="0"/>
          </a:p>
          <a:p>
            <a:pPr marL="914400" lvl="1" indent="-355600" algn="l" rtl="0">
              <a:spcBef>
                <a:spcPts val="1000"/>
              </a:spcBef>
              <a:spcAft>
                <a:spcPts val="0"/>
              </a:spcAft>
              <a:buSzPts val="2000"/>
              <a:buChar char="○"/>
            </a:pPr>
            <a:r>
              <a:rPr lang="en" dirty="0"/>
              <a:t>Select the columns to return</a:t>
            </a:r>
            <a:endParaRPr dirty="0"/>
          </a:p>
          <a:p>
            <a:pPr marL="914400" lvl="1" indent="-355600" algn="l" rtl="0">
              <a:spcBef>
                <a:spcPts val="1000"/>
              </a:spcBef>
              <a:spcAft>
                <a:spcPts val="0"/>
              </a:spcAft>
              <a:buSzPts val="2000"/>
              <a:buChar char="○"/>
            </a:pPr>
            <a:r>
              <a:rPr lang="en" dirty="0"/>
              <a:t>Use * to return all columns</a:t>
            </a:r>
            <a:endParaRPr dirty="0"/>
          </a:p>
          <a:p>
            <a:pPr marL="0" lvl="0" indent="0" algn="l" rtl="0">
              <a:spcBef>
                <a:spcPts val="1000"/>
              </a:spcBef>
              <a:spcAft>
                <a:spcPts val="0"/>
              </a:spcAft>
              <a:buNone/>
            </a:pPr>
            <a:endParaRPr dirty="0"/>
          </a:p>
          <a:p>
            <a:pPr marL="457200" lvl="0" indent="-381000" algn="l" rtl="0">
              <a:spcBef>
                <a:spcPts val="1000"/>
              </a:spcBef>
              <a:spcAft>
                <a:spcPts val="0"/>
              </a:spcAft>
              <a:buSzPts val="2400"/>
              <a:buChar char="●"/>
            </a:pPr>
            <a:r>
              <a:rPr lang="en" b="1" dirty="0"/>
              <a:t>FROM table</a:t>
            </a:r>
            <a:r>
              <a:rPr lang="en" dirty="0"/>
              <a:t>—specify the table from which to get results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3894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column="value"</a:t>
            </a:r>
            <a:endParaRPr dirty="0"/>
          </a:p>
        </p:txBody>
      </p:sp>
      <p:sp>
        <p:nvSpPr>
          <p:cNvPr id="188" name="Google Shape;188;p29"/>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89" name="Google Shape;189;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190" name="Google Shape;190;p29"/>
          <p:cNvSpPr txBox="1">
            <a:spLocks noGrp="1"/>
          </p:cNvSpPr>
          <p:nvPr>
            <p:ph type="body" idx="4294967295"/>
          </p:nvPr>
        </p:nvSpPr>
        <p:spPr>
          <a:xfrm>
            <a:off x="470452" y="1457325"/>
            <a:ext cx="8051248" cy="2457450"/>
          </a:xfrm>
          <a:prstGeom prst="rect">
            <a:avLst/>
          </a:prstGeom>
          <a:ln>
            <a:noFill/>
          </a:ln>
        </p:spPr>
        <p:txBody>
          <a:bodyPr spcFirstLastPara="1" wrap="square" lIns="91425" tIns="91425" rIns="91425" bIns="91425" anchor="t" anchorCtr="0">
            <a:noAutofit/>
          </a:bodyPr>
          <a:lstStyle/>
          <a:p>
            <a:pPr marL="457200" lvl="0" indent="-381000" algn="l" rtl="0">
              <a:spcBef>
                <a:spcPts val="500"/>
              </a:spcBef>
              <a:spcAft>
                <a:spcPts val="0"/>
              </a:spcAft>
              <a:buClr>
                <a:schemeClr val="dk1"/>
              </a:buClr>
              <a:buSzPts val="2400"/>
              <a:buChar char="●"/>
            </a:pPr>
            <a:r>
              <a:rPr lang="en" b="0" dirty="0">
                <a:solidFill>
                  <a:schemeClr val="dk1"/>
                </a:solidFill>
              </a:rPr>
              <a:t>WHERE—keyword for conditions that have to be met</a:t>
            </a:r>
            <a:endParaRPr b="0" dirty="0">
              <a:solidFill>
                <a:schemeClr val="dk1"/>
              </a:solidFill>
            </a:endParaRPr>
          </a:p>
          <a:p>
            <a:pPr marL="0" lvl="0" indent="0" algn="l" rtl="0">
              <a:spcBef>
                <a:spcPts val="500"/>
              </a:spcBef>
              <a:spcAft>
                <a:spcPts val="0"/>
              </a:spcAft>
              <a:buNone/>
            </a:pPr>
            <a:endParaRPr b="0" dirty="0">
              <a:solidFill>
                <a:schemeClr val="dk1"/>
              </a:solidFill>
            </a:endParaRPr>
          </a:p>
          <a:p>
            <a:pPr marL="457200" lvl="0" indent="-381000" algn="l" rtl="0">
              <a:spcBef>
                <a:spcPts val="500"/>
              </a:spcBef>
              <a:spcAft>
                <a:spcPts val="0"/>
              </a:spcAft>
              <a:buClr>
                <a:schemeClr val="dk1"/>
              </a:buClr>
              <a:buSzPts val="2400"/>
              <a:buChar char="●"/>
            </a:pPr>
            <a:r>
              <a:rPr lang="en" b="0" dirty="0">
                <a:solidFill>
                  <a:schemeClr val="dk1"/>
                </a:solidFill>
              </a:rPr>
              <a:t>column="value"—the condition that has to be met</a:t>
            </a:r>
            <a:endParaRPr b="0" dirty="0">
              <a:solidFill>
                <a:schemeClr val="dk1"/>
              </a:solidFill>
            </a:endParaRPr>
          </a:p>
          <a:p>
            <a:pPr marL="914400" lvl="1" indent="-381000" algn="l" rtl="0">
              <a:spcBef>
                <a:spcPts val="0"/>
              </a:spcBef>
              <a:spcAft>
                <a:spcPts val="0"/>
              </a:spcAft>
              <a:buClr>
                <a:schemeClr val="dk1"/>
              </a:buClr>
              <a:buSzPts val="2400"/>
              <a:buChar char="○"/>
            </a:pPr>
            <a:r>
              <a:rPr lang="en" sz="2400" dirty="0">
                <a:solidFill>
                  <a:schemeClr val="dk1"/>
                </a:solidFill>
              </a:rPr>
              <a:t>common operators: =, LIKE, &lt;, &gt;</a:t>
            </a:r>
            <a:endParaRPr sz="2400"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3894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AND, ORDER BY, LIMIT</a:t>
            </a:r>
            <a:endParaRPr dirty="0"/>
          </a:p>
        </p:txBody>
      </p:sp>
      <p:sp>
        <p:nvSpPr>
          <p:cNvPr id="196" name="Google Shape;196;p30"/>
          <p:cNvSpPr txBox="1">
            <a:spLocks noGrp="1"/>
          </p:cNvSpPr>
          <p:nvPr>
            <p:ph type="body" idx="1"/>
          </p:nvPr>
        </p:nvSpPr>
        <p:spPr>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197" name="Google Shape;197;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98" name="Google Shape;198;p30"/>
          <p:cNvSpPr txBox="1">
            <a:spLocks noGrp="1"/>
          </p:cNvSpPr>
          <p:nvPr>
            <p:ph type="body" idx="4294967295"/>
          </p:nvPr>
        </p:nvSpPr>
        <p:spPr>
          <a:xfrm>
            <a:off x="519113" y="1245703"/>
            <a:ext cx="8624887" cy="2738921"/>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0" dirty="0">
                <a:solidFill>
                  <a:schemeClr val="dk1"/>
                </a:solidFill>
              </a:rPr>
              <a:t>SELECT _id FROM WORD_LIST_TABLE WHERE word="alpha" AND definition LIKE "%art%" ORDER BY word DESC LIMIT 1 </a:t>
            </a:r>
            <a:endParaRPr b="0" dirty="0">
              <a:solidFill>
                <a:schemeClr val="dk1"/>
              </a:solidFill>
            </a:endParaRPr>
          </a:p>
          <a:p>
            <a:pPr marL="0" lvl="0" indent="0" algn="l" rtl="0">
              <a:lnSpc>
                <a:spcPct val="100000"/>
              </a:lnSpc>
              <a:spcBef>
                <a:spcPts val="1000"/>
              </a:spcBef>
              <a:spcAft>
                <a:spcPts val="0"/>
              </a:spcAft>
              <a:buClr>
                <a:schemeClr val="dk1"/>
              </a:buClr>
              <a:buSzPts val="1100"/>
              <a:buFont typeface="Arial"/>
              <a:buNone/>
            </a:pPr>
            <a:endParaRPr sz="1100" b="0" dirty="0">
              <a:solidFill>
                <a:schemeClr val="dk1"/>
              </a:solidFill>
              <a:latin typeface="Arial"/>
              <a:ea typeface="Arial"/>
              <a:cs typeface="Arial"/>
              <a:sym typeface="Arial"/>
            </a:endParaRPr>
          </a:p>
          <a:p>
            <a:pPr marL="457200" lvl="0" indent="-381000" algn="l" rtl="0">
              <a:spcBef>
                <a:spcPts val="1000"/>
              </a:spcBef>
              <a:spcAft>
                <a:spcPts val="0"/>
              </a:spcAft>
              <a:buClr>
                <a:schemeClr val="dk1"/>
              </a:buClr>
              <a:buSzPts val="2400"/>
              <a:buChar char="●"/>
            </a:pPr>
            <a:r>
              <a:rPr lang="en" b="0" dirty="0">
                <a:solidFill>
                  <a:schemeClr val="dk1"/>
                </a:solidFill>
              </a:rPr>
              <a:t>AND, OR—connect multiple conditions with logic operators</a:t>
            </a:r>
            <a:endParaRPr b="0" dirty="0">
              <a:solidFill>
                <a:schemeClr val="dk1"/>
              </a:solidFill>
            </a:endParaRPr>
          </a:p>
          <a:p>
            <a:pPr marL="457200" lvl="0" indent="-381000" algn="l" rtl="0">
              <a:spcBef>
                <a:spcPts val="1000"/>
              </a:spcBef>
              <a:spcAft>
                <a:spcPts val="0"/>
              </a:spcAft>
              <a:buClr>
                <a:schemeClr val="dk1"/>
              </a:buClr>
              <a:buSzPts val="2400"/>
              <a:buChar char="●"/>
            </a:pPr>
            <a:r>
              <a:rPr lang="en" b="0" dirty="0">
                <a:solidFill>
                  <a:schemeClr val="dk1"/>
                </a:solidFill>
              </a:rPr>
              <a:t>ORDER BY—omit for default order, or ASC for ascending, DESC for descending</a:t>
            </a:r>
            <a:endParaRPr b="0" dirty="0">
              <a:solidFill>
                <a:schemeClr val="dk1"/>
              </a:solidFill>
            </a:endParaRPr>
          </a:p>
          <a:p>
            <a:pPr marL="457200" lvl="0" indent="-381000" algn="l" rtl="0">
              <a:spcBef>
                <a:spcPts val="1000"/>
              </a:spcBef>
              <a:spcAft>
                <a:spcPts val="0"/>
              </a:spcAft>
              <a:buClr>
                <a:schemeClr val="dk1"/>
              </a:buClr>
              <a:buSzPts val="2400"/>
              <a:buChar char="●"/>
            </a:pPr>
            <a:r>
              <a:rPr lang="en" b="0" dirty="0">
                <a:solidFill>
                  <a:schemeClr val="dk1"/>
                </a:solidFill>
              </a:rPr>
              <a:t>LIMIT—get a limited number of results</a:t>
            </a:r>
            <a:endParaRPr b="0" dirty="0">
              <a:solidFill>
                <a:schemeClr val="dk1"/>
              </a:solidFill>
            </a:endParaRPr>
          </a:p>
          <a:p>
            <a:pPr marL="0" lvl="0" indent="0" algn="l" rtl="0">
              <a:spcBef>
                <a:spcPts val="1000"/>
              </a:spcBef>
              <a:spcAft>
                <a:spcPts val="200"/>
              </a:spcAft>
              <a:buClr>
                <a:schemeClr val="dk1"/>
              </a:buClr>
              <a:buSzPts val="1100"/>
              <a:buFont typeface="Arial"/>
              <a:buNone/>
            </a:pPr>
            <a:endParaRPr sz="1800" b="1"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98448"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Sample queries</a:t>
            </a:r>
            <a:endParaRPr dirty="0"/>
          </a:p>
        </p:txBody>
      </p:sp>
      <p:sp>
        <p:nvSpPr>
          <p:cNvPr id="204" name="Google Shape;204;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205" name="Google Shape;205;p31"/>
          <p:cNvGraphicFramePr/>
          <p:nvPr>
            <p:extLst>
              <p:ext uri="{D42A27DB-BD31-4B8C-83A1-F6EECF244321}">
                <p14:modId xmlns:p14="http://schemas.microsoft.com/office/powerpoint/2010/main" val="1473555258"/>
              </p:ext>
            </p:extLst>
          </p:nvPr>
        </p:nvGraphicFramePr>
        <p:xfrm>
          <a:off x="477078" y="1524000"/>
          <a:ext cx="8541122" cy="2749725"/>
        </p:xfrm>
        <a:graphic>
          <a:graphicData uri="http://schemas.openxmlformats.org/drawingml/2006/table">
            <a:tbl>
              <a:tblPr>
                <a:noFill/>
              </a:tblPr>
              <a:tblGrid>
                <a:gridCol w="437994">
                  <a:extLst>
                    <a:ext uri="{9D8B030D-6E8A-4147-A177-3AD203B41FA5}">
                      <a16:colId xmlns:a16="http://schemas.microsoft.com/office/drawing/2014/main" val="20000"/>
                    </a:ext>
                  </a:extLst>
                </a:gridCol>
                <a:gridCol w="3832567">
                  <a:extLst>
                    <a:ext uri="{9D8B030D-6E8A-4147-A177-3AD203B41FA5}">
                      <a16:colId xmlns:a16="http://schemas.microsoft.com/office/drawing/2014/main" val="20001"/>
                    </a:ext>
                  </a:extLst>
                </a:gridCol>
                <a:gridCol w="4270561">
                  <a:extLst>
                    <a:ext uri="{9D8B030D-6E8A-4147-A177-3AD203B41FA5}">
                      <a16:colId xmlns:a16="http://schemas.microsoft.com/office/drawing/2014/main" val="20002"/>
                    </a:ext>
                  </a:extLst>
                </a:gridCol>
              </a:tblGrid>
              <a:tr h="1048453">
                <a:tc>
                  <a:txBody>
                    <a:bodyPr/>
                    <a:lstStyle/>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1</a:t>
                      </a:r>
                      <a:endParaRPr sz="2400" dirty="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SELECT * FROM WORD_LIST_TABLE</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Get the whole table</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extLst>
                  <a:ext uri="{0D108BD9-81ED-4DB2-BD59-A6C34878D82A}">
                    <a16:rowId xmlns:a16="http://schemas.microsoft.com/office/drawing/2014/main" val="10000"/>
                  </a:ext>
                </a:extLst>
              </a:tr>
              <a:tr h="1701272">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2</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ea typeface="Roboto"/>
                          <a:cs typeface="Times New Roman" panose="02020603050405020304" pitchFamily="18" charset="0"/>
                          <a:sym typeface="Roboto"/>
                        </a:rPr>
                        <a:t>SELECT word, definition FROM WORD_LIST_TABLE WHERE _id &gt; 2 </a:t>
                      </a:r>
                      <a:endParaRPr sz="2400">
                        <a:latin typeface="Times New Roman" panose="02020603050405020304" pitchFamily="18" charset="0"/>
                        <a:ea typeface="Roboto"/>
                        <a:cs typeface="Times New Roman" panose="02020603050405020304" pitchFamily="18" charset="0"/>
                        <a:sym typeface="Roboto"/>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Returns</a:t>
                      </a:r>
                      <a:endParaRPr sz="2400" dirty="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 sz="2400" dirty="0">
                          <a:latin typeface="Times New Roman" panose="02020603050405020304" pitchFamily="18" charset="0"/>
                          <a:ea typeface="Roboto"/>
                          <a:cs typeface="Times New Roman" panose="02020603050405020304" pitchFamily="18" charset="0"/>
                          <a:sym typeface="Roboto"/>
                        </a:rPr>
                        <a:t>[["alpha", "particle"]]</a:t>
                      </a:r>
                      <a:endParaRPr sz="2400" dirty="0">
                        <a:latin typeface="Times New Roman" panose="02020603050405020304" pitchFamily="18" charset="0"/>
                        <a:ea typeface="Roboto"/>
                        <a:cs typeface="Times New Roman" panose="02020603050405020304" pitchFamily="18" charset="0"/>
                        <a:sym typeface="Roboto"/>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78570"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More sample queries</a:t>
            </a:r>
            <a:endParaRPr dirty="0"/>
          </a:p>
        </p:txBody>
      </p:sp>
      <p:sp>
        <p:nvSpPr>
          <p:cNvPr id="211" name="Google Shape;211;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212" name="Google Shape;212;p32"/>
          <p:cNvGraphicFramePr/>
          <p:nvPr>
            <p:extLst>
              <p:ext uri="{D42A27DB-BD31-4B8C-83A1-F6EECF244321}">
                <p14:modId xmlns:p14="http://schemas.microsoft.com/office/powerpoint/2010/main" val="454529407"/>
              </p:ext>
            </p:extLst>
          </p:nvPr>
        </p:nvGraphicFramePr>
        <p:xfrm>
          <a:off x="417442" y="1364974"/>
          <a:ext cx="8617607" cy="3237876"/>
        </p:xfrm>
        <a:graphic>
          <a:graphicData uri="http://schemas.openxmlformats.org/drawingml/2006/table">
            <a:tbl>
              <a:tblPr>
                <a:noFill/>
              </a:tblPr>
              <a:tblGrid>
                <a:gridCol w="441927">
                  <a:extLst>
                    <a:ext uri="{9D8B030D-6E8A-4147-A177-3AD203B41FA5}">
                      <a16:colId xmlns:a16="http://schemas.microsoft.com/office/drawing/2014/main" val="20000"/>
                    </a:ext>
                  </a:extLst>
                </a:gridCol>
                <a:gridCol w="3790821">
                  <a:extLst>
                    <a:ext uri="{9D8B030D-6E8A-4147-A177-3AD203B41FA5}">
                      <a16:colId xmlns:a16="http://schemas.microsoft.com/office/drawing/2014/main" val="20001"/>
                    </a:ext>
                  </a:extLst>
                </a:gridCol>
                <a:gridCol w="4384859">
                  <a:extLst>
                    <a:ext uri="{9D8B030D-6E8A-4147-A177-3AD203B41FA5}">
                      <a16:colId xmlns:a16="http://schemas.microsoft.com/office/drawing/2014/main" val="20002"/>
                    </a:ext>
                  </a:extLst>
                </a:gridCol>
              </a:tblGrid>
              <a:tr h="1618938">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3</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SELECT _id FROM WORD_LIST_TABLE WHERE word="alpha" AND definition LIKE "%art%"</a:t>
                      </a:r>
                      <a:endParaRPr sz="24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Return id of word alpha with substring "art" in definition </a:t>
                      </a:r>
                      <a:endParaRPr sz="24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a:latin typeface="Times New Roman" panose="02020603050405020304" pitchFamily="18" charset="0"/>
                          <a:ea typeface="Consolas"/>
                          <a:cs typeface="Times New Roman" panose="02020603050405020304" pitchFamily="18" charset="0"/>
                          <a:sym typeface="Consolas"/>
                        </a:rPr>
                        <a:t>[["3"]]</a:t>
                      </a:r>
                      <a:endParaRPr sz="240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1618938">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4</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SELECT * FROM WORD_LIST_TABLE ORDER BY word DESC LIMIT 1  </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Sort in reverse and get first item. Sorting is by the first column (_id)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ea typeface="Consolas"/>
                          <a:cs typeface="Times New Roman" panose="02020603050405020304" pitchFamily="18" charset="0"/>
                          <a:sym typeface="Consolas"/>
                        </a:rPr>
                        <a:t>[["3","alpha","particle"]]</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37622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Last sample query</a:t>
            </a:r>
            <a:endParaRPr dirty="0"/>
          </a:p>
        </p:txBody>
      </p:sp>
      <p:sp>
        <p:nvSpPr>
          <p:cNvPr id="218" name="Google Shape;218;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219" name="Google Shape;219;p33"/>
          <p:cNvGraphicFramePr/>
          <p:nvPr>
            <p:extLst>
              <p:ext uri="{D42A27DB-BD31-4B8C-83A1-F6EECF244321}">
                <p14:modId xmlns:p14="http://schemas.microsoft.com/office/powerpoint/2010/main" val="2221708239"/>
              </p:ext>
            </p:extLst>
          </p:nvPr>
        </p:nvGraphicFramePr>
        <p:xfrm>
          <a:off x="152400" y="1600200"/>
          <a:ext cx="8841750" cy="2312700"/>
        </p:xfrm>
        <a:graphic>
          <a:graphicData uri="http://schemas.openxmlformats.org/drawingml/2006/table">
            <a:tbl>
              <a:tblPr>
                <a:noFill/>
              </a:tblPr>
              <a:tblGrid>
                <a:gridCol w="453425">
                  <a:extLst>
                    <a:ext uri="{9D8B030D-6E8A-4147-A177-3AD203B41FA5}">
                      <a16:colId xmlns:a16="http://schemas.microsoft.com/office/drawing/2014/main" val="20000"/>
                    </a:ext>
                  </a:extLst>
                </a:gridCol>
                <a:gridCol w="3123350">
                  <a:extLst>
                    <a:ext uri="{9D8B030D-6E8A-4147-A177-3AD203B41FA5}">
                      <a16:colId xmlns:a16="http://schemas.microsoft.com/office/drawing/2014/main" val="20001"/>
                    </a:ext>
                  </a:extLst>
                </a:gridCol>
                <a:gridCol w="5264975">
                  <a:extLst>
                    <a:ext uri="{9D8B030D-6E8A-4147-A177-3AD203B41FA5}">
                      <a16:colId xmlns:a16="http://schemas.microsoft.com/office/drawing/2014/main" val="20002"/>
                    </a:ext>
                  </a:extLst>
                </a:gridCol>
              </a:tblGrid>
              <a:tr h="2312700">
                <a:tc>
                  <a:txBody>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5</a:t>
                      </a:r>
                      <a:endParaRPr sz="240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SELECT * FROM WORD_LIST_TABLE LIMIT 2,1  </a:t>
                      </a:r>
                      <a:endParaRPr sz="24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Returns 1 item starting at position 2. Position counting starts at 1 (not zero!).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Returns </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400" dirty="0">
                          <a:latin typeface="Times New Roman" panose="02020603050405020304" pitchFamily="18" charset="0"/>
                          <a:ea typeface="Consolas"/>
                          <a:cs typeface="Times New Roman" panose="02020603050405020304" pitchFamily="18" charset="0"/>
                          <a:sym typeface="Consolas"/>
                        </a:rPr>
                        <a:t>[["2","beta","second letter"]]</a:t>
                      </a:r>
                      <a:endParaRPr sz="24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226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rawQuery() </a:t>
            </a:r>
            <a:endParaRPr/>
          </a:p>
        </p:txBody>
      </p:sp>
      <p:sp>
        <p:nvSpPr>
          <p:cNvPr id="225" name="Google Shape;225;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6" name="Google Shape;226;p34"/>
          <p:cNvSpPr txBox="1"/>
          <p:nvPr/>
        </p:nvSpPr>
        <p:spPr>
          <a:xfrm>
            <a:off x="384312" y="1285460"/>
            <a:ext cx="8681187" cy="31701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String query = "SELECT * FROM WORD_LIST_TABLE";</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rawQuery(query, null);</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query = "SELECT word, definition FROM WORD_LIST_TABLE WHERE _id&gt; ? ";</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String[] selectionArgs = new String[]{"2"}</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2400" dirty="0">
                <a:solidFill>
                  <a:schemeClr val="dk1"/>
                </a:solidFill>
                <a:latin typeface="Times New Roman" panose="02020603050405020304" pitchFamily="18" charset="0"/>
                <a:ea typeface="Consolas"/>
                <a:cs typeface="Times New Roman" panose="02020603050405020304" pitchFamily="18" charset="0"/>
                <a:sym typeface="Consolas"/>
              </a:rPr>
              <a:t>rawQuery(query, selectionArgs);</a:t>
            </a:r>
            <a:endParaRPr sz="24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100" dirty="0">
              <a:solidFill>
                <a:schemeClr val="dk1"/>
              </a:solidFill>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Clr>
                <a:schemeClr val="dk1"/>
              </a:buClr>
              <a:buSzPts val="1100"/>
              <a:buFont typeface="Arial"/>
              <a:buNone/>
            </a:pPr>
            <a:endParaRPr sz="1100"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291822" y="379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 </a:t>
            </a:r>
            <a:endParaRPr dirty="0"/>
          </a:p>
        </p:txBody>
      </p:sp>
      <p:sp>
        <p:nvSpPr>
          <p:cNvPr id="232" name="Google Shape;232;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233" name="Google Shape;233;p35"/>
          <p:cNvGraphicFramePr/>
          <p:nvPr>
            <p:extLst>
              <p:ext uri="{D42A27DB-BD31-4B8C-83A1-F6EECF244321}">
                <p14:modId xmlns:p14="http://schemas.microsoft.com/office/powerpoint/2010/main" val="1897477939"/>
              </p:ext>
            </p:extLst>
          </p:nvPr>
        </p:nvGraphicFramePr>
        <p:xfrm>
          <a:off x="477078" y="1380179"/>
          <a:ext cx="8447670" cy="3144520"/>
        </p:xfrm>
        <a:graphic>
          <a:graphicData uri="http://schemas.openxmlformats.org/drawingml/2006/table">
            <a:tbl>
              <a:tblPr>
                <a:noFill/>
              </a:tblPr>
              <a:tblGrid>
                <a:gridCol w="2788811">
                  <a:extLst>
                    <a:ext uri="{9D8B030D-6E8A-4147-A177-3AD203B41FA5}">
                      <a16:colId xmlns:a16="http://schemas.microsoft.com/office/drawing/2014/main" val="20000"/>
                    </a:ext>
                  </a:extLst>
                </a:gridCol>
                <a:gridCol w="5658859">
                  <a:extLst>
                    <a:ext uri="{9D8B030D-6E8A-4147-A177-3AD203B41FA5}">
                      <a16:colId xmlns:a16="http://schemas.microsoft.com/office/drawing/2014/main" val="20001"/>
                    </a:ext>
                  </a:extLst>
                </a:gridCol>
              </a:tblGrid>
              <a:tr h="2722404">
                <a:tc>
                  <a:txBody>
                    <a:bodyPr/>
                    <a:lstStyle/>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SELECT * FROM WORD_LIST_TABLE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WHERE word="alpha"</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ORDER BY word ASC</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LIMIT 2,1;</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Roboto"/>
                          <a:cs typeface="Times New Roman" panose="02020603050405020304" pitchFamily="18" charset="0"/>
                          <a:sym typeface="Roboto"/>
                        </a:rPr>
                        <a:t>Returns</a:t>
                      </a:r>
                      <a:r>
                        <a:rPr lang="en" sz="1800" dirty="0">
                          <a:latin typeface="Times New Roman" panose="02020603050405020304" pitchFamily="18" charset="0"/>
                          <a:ea typeface="Consolas"/>
                          <a:cs typeface="Times New Roman" panose="02020603050405020304" pitchFamily="18" charset="0"/>
                          <a:sym typeface="Consolas"/>
                        </a:rPr>
                        <a:t>:</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[["alpha", "particle"]]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txBody>
                  <a:tcPr marL="63500" marR="63500" marT="63500" marB="63500"/>
                </a:tc>
                <a:tc>
                  <a:txBody>
                    <a:bodyPr/>
                    <a:lstStyle/>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table = "WORD_LIST_TABLE"</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columns = new String[]{"*"};</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selection = "word = ?"</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selectionArgs = new String[]{"alpha"};</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groupBy = null;</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having = null;</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orderBy = "word ASC"</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String limit = "2,1"</a:t>
                      </a: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endParaRPr sz="1800" dirty="0">
                        <a:latin typeface="Times New Roman" panose="02020603050405020304" pitchFamily="18" charset="0"/>
                        <a:ea typeface="Consolas"/>
                        <a:cs typeface="Times New Roman" panose="02020603050405020304" pitchFamily="18" charset="0"/>
                        <a:sym typeface="Consolas"/>
                      </a:endParaRPr>
                    </a:p>
                    <a:p>
                      <a:pPr marL="0" lvl="0" indent="0" algn="l" rtl="0">
                        <a:spcBef>
                          <a:spcPts val="0"/>
                        </a:spcBef>
                        <a:spcAft>
                          <a:spcPts val="0"/>
                        </a:spcAft>
                        <a:buNone/>
                      </a:pPr>
                      <a:r>
                        <a:rPr lang="en" sz="1800" dirty="0">
                          <a:latin typeface="Times New Roman" panose="02020603050405020304" pitchFamily="18" charset="0"/>
                          <a:ea typeface="Consolas"/>
                          <a:cs typeface="Times New Roman" panose="02020603050405020304" pitchFamily="18" charset="0"/>
                          <a:sym typeface="Consolas"/>
                        </a:rPr>
                        <a:t>query(table, columns, selection, selectionArgs, groupBy, having, orderBy, limit);</a:t>
                      </a:r>
                      <a:endParaRPr sz="1800" dirty="0">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EE42-C8CE-4DBA-A818-72EA395B7AD8}"/>
              </a:ext>
            </a:extLst>
          </p:cNvPr>
          <p:cNvSpPr>
            <a:spLocks noGrp="1"/>
          </p:cNvSpPr>
          <p:nvPr>
            <p:ph type="title"/>
          </p:nvPr>
        </p:nvSpPr>
        <p:spPr/>
        <p:txBody>
          <a:bodyPr/>
          <a:lstStyle/>
          <a:p>
            <a:r>
              <a:rPr lang="en-US" sz="2800" dirty="0"/>
              <a:t>Shared Preferences</a:t>
            </a:r>
            <a:endParaRPr lang="en-US" dirty="0"/>
          </a:p>
        </p:txBody>
      </p:sp>
      <p:sp>
        <p:nvSpPr>
          <p:cNvPr id="3" name="Text Placeholder 2">
            <a:extLst>
              <a:ext uri="{FF2B5EF4-FFF2-40B4-BE49-F238E27FC236}">
                <a16:creationId xmlns:a16="http://schemas.microsoft.com/office/drawing/2014/main" id="{3FA35657-F85F-4992-AD3D-CFBD62CEAB64}"/>
              </a:ext>
            </a:extLst>
          </p:cNvPr>
          <p:cNvSpPr>
            <a:spLocks noGrp="1"/>
          </p:cNvSpPr>
          <p:nvPr>
            <p:ph type="body" idx="1"/>
          </p:nvPr>
        </p:nvSpPr>
        <p:spPr/>
        <p:txBody>
          <a:bodyPr/>
          <a:lstStyle/>
          <a:p>
            <a:pPr marL="457200" lvl="0" indent="-342900" rtl="0">
              <a:spcBef>
                <a:spcPts val="600"/>
              </a:spcBef>
              <a:spcAft>
                <a:spcPts val="600"/>
              </a:spcAft>
              <a:buSzPts val="1800"/>
              <a:buChar char="-"/>
            </a:pPr>
            <a:r>
              <a:rPr lang="en-US" b="0" dirty="0"/>
              <a:t>Shared Preferences allows activities and applications to keep preferences, in the form of key-value pairs</a:t>
            </a:r>
          </a:p>
          <a:p>
            <a:pPr marL="457200" lvl="0" indent="-342900" rtl="0">
              <a:spcBef>
                <a:spcPts val="600"/>
              </a:spcBef>
              <a:spcAft>
                <a:spcPts val="600"/>
              </a:spcAft>
              <a:buSzPts val="1800"/>
              <a:buChar char="-"/>
            </a:pPr>
            <a:r>
              <a:rPr lang="en-US" b="0" dirty="0"/>
              <a:t>Android stores Shared Preferences settings as XML file in </a:t>
            </a:r>
            <a:r>
              <a:rPr lang="en-US" b="0" dirty="0" err="1"/>
              <a:t>shared_prefs</a:t>
            </a:r>
            <a:r>
              <a:rPr lang="en-US" b="0" dirty="0"/>
              <a:t> folder under DATA/data/{application package} directory</a:t>
            </a:r>
          </a:p>
          <a:p>
            <a:pPr marL="457200" lvl="0" indent="-342900" rtl="0">
              <a:spcBef>
                <a:spcPts val="600"/>
              </a:spcBef>
              <a:spcAft>
                <a:spcPts val="600"/>
              </a:spcAft>
              <a:buSzPts val="1800"/>
              <a:buChar char="-"/>
            </a:pPr>
            <a:r>
              <a:rPr lang="en-US" b="0" dirty="0"/>
              <a:t>To get access to the preferences, we have APIs:</a:t>
            </a:r>
          </a:p>
          <a:p>
            <a:pPr marL="914400" lvl="1" indent="-317500" rtl="0">
              <a:spcBef>
                <a:spcPts val="600"/>
              </a:spcBef>
              <a:spcAft>
                <a:spcPts val="600"/>
              </a:spcAft>
              <a:buSzPts val="1400"/>
              <a:buChar char="-"/>
            </a:pPr>
            <a:r>
              <a:rPr lang="en-US" dirty="0" err="1"/>
              <a:t>getPreferences</a:t>
            </a:r>
            <a:r>
              <a:rPr lang="en-US" dirty="0"/>
              <a:t>() : used from within your Activity, to access activity-specific preferences</a:t>
            </a:r>
          </a:p>
          <a:p>
            <a:pPr marL="914400" lvl="1" indent="-317500">
              <a:spcBef>
                <a:spcPts val="600"/>
              </a:spcBef>
              <a:spcAft>
                <a:spcPts val="600"/>
              </a:spcAft>
              <a:buSzPts val="1400"/>
              <a:buChar char="-"/>
            </a:pPr>
            <a:r>
              <a:rPr lang="en-US" dirty="0" err="1"/>
              <a:t>getSharedPreferences</a:t>
            </a:r>
            <a:r>
              <a:rPr lang="en-US" dirty="0"/>
              <a:t>() : used from within your Activity (or other application Context), to access application-level preferences</a:t>
            </a:r>
          </a:p>
          <a:p>
            <a:endParaRPr lang="en-US" dirty="0"/>
          </a:p>
        </p:txBody>
      </p:sp>
    </p:spTree>
    <p:extLst>
      <p:ext uri="{BB962C8B-B14F-4D97-AF65-F5344CB8AC3E}">
        <p14:creationId xmlns:p14="http://schemas.microsoft.com/office/powerpoint/2010/main" val="3015077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318326" y="4027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Cursors </a:t>
            </a:r>
            <a:endParaRPr dirty="0"/>
          </a:p>
        </p:txBody>
      </p:sp>
      <p:sp>
        <p:nvSpPr>
          <p:cNvPr id="239" name="Google Shape;239;p36"/>
          <p:cNvSpPr txBox="1">
            <a:spLocks noGrp="1"/>
          </p:cNvSpPr>
          <p:nvPr>
            <p:ph type="body" idx="1"/>
          </p:nvPr>
        </p:nvSpPr>
        <p:spPr>
          <a:xfrm>
            <a:off x="311700" y="10762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endParaRPr sz="1400" b="1">
              <a:solidFill>
                <a:schemeClr val="dk1"/>
              </a:solidFill>
              <a:latin typeface="Arial"/>
              <a:ea typeface="Arial"/>
              <a:cs typeface="Arial"/>
              <a:sym typeface="Arial"/>
            </a:endParaRPr>
          </a:p>
          <a:p>
            <a:pPr marL="0" lvl="0" indent="0" algn="l" rtl="0">
              <a:spcBef>
                <a:spcPts val="500"/>
              </a:spcBef>
              <a:spcAft>
                <a:spcPts val="200"/>
              </a:spcAft>
              <a:buClr>
                <a:schemeClr val="dk1"/>
              </a:buClr>
              <a:buSzPts val="1100"/>
              <a:buFont typeface="Arial"/>
              <a:buNone/>
            </a:pPr>
            <a:endParaRPr>
              <a:solidFill>
                <a:schemeClr val="dk1"/>
              </a:solidFill>
              <a:latin typeface="Arial"/>
              <a:ea typeface="Arial"/>
              <a:cs typeface="Arial"/>
              <a:sym typeface="Arial"/>
            </a:endParaRPr>
          </a:p>
        </p:txBody>
      </p:sp>
      <p:sp>
        <p:nvSpPr>
          <p:cNvPr id="240" name="Google Shape;240;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241" name="Google Shape;241;p36"/>
          <p:cNvSpPr txBox="1">
            <a:spLocks noGrp="1"/>
          </p:cNvSpPr>
          <p:nvPr>
            <p:ph type="body" idx="4294967295"/>
          </p:nvPr>
        </p:nvSpPr>
        <p:spPr>
          <a:xfrm>
            <a:off x="443948" y="1076325"/>
            <a:ext cx="8077752" cy="34163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b="0" dirty="0"/>
              <a:t>Queries always return a Cursor object</a:t>
            </a:r>
            <a:endParaRPr b="0" dirty="0"/>
          </a:p>
          <a:p>
            <a:pPr marL="0" lvl="0" indent="0" algn="l" rtl="0">
              <a:spcBef>
                <a:spcPts val="1000"/>
              </a:spcBef>
              <a:spcAft>
                <a:spcPts val="0"/>
              </a:spcAft>
              <a:buClr>
                <a:schemeClr val="dk1"/>
              </a:buClr>
              <a:buSzPts val="1100"/>
              <a:buFont typeface="Arial"/>
              <a:buNone/>
            </a:pPr>
            <a:r>
              <a:rPr lang="en" b="0" u="sng" dirty="0">
                <a:solidFill>
                  <a:schemeClr val="hlink"/>
                </a:solidFill>
                <a:hlinkClick r:id="rId3"/>
              </a:rPr>
              <a:t>Cursor</a:t>
            </a:r>
            <a:r>
              <a:rPr lang="en" b="0" dirty="0"/>
              <a:t> is an object interface that provides random read-write access to the result set returned by a database query</a:t>
            </a:r>
            <a:endParaRPr b="0" dirty="0"/>
          </a:p>
          <a:p>
            <a:pPr marL="0" lvl="0" indent="0" algn="l" rtl="0">
              <a:spcBef>
                <a:spcPts val="1000"/>
              </a:spcBef>
              <a:spcAft>
                <a:spcPts val="0"/>
              </a:spcAft>
              <a:buClr>
                <a:schemeClr val="dk1"/>
              </a:buClr>
              <a:buSzPts val="1100"/>
              <a:buFont typeface="Arial"/>
              <a:buNone/>
            </a:pPr>
            <a:r>
              <a:rPr lang="en" b="0" dirty="0"/>
              <a:t>⇒ Think of it as a pointer to table rows</a:t>
            </a:r>
            <a:endParaRPr b="0" dirty="0"/>
          </a:p>
          <a:p>
            <a:pPr marL="0" lvl="0" indent="0" algn="l" rtl="0">
              <a:spcBef>
                <a:spcPts val="1000"/>
              </a:spcBef>
              <a:spcAft>
                <a:spcPts val="0"/>
              </a:spcAft>
              <a:buClr>
                <a:schemeClr val="dk1"/>
              </a:buClr>
              <a:buSzPts val="1100"/>
              <a:buFont typeface="Arial"/>
              <a:buNone/>
            </a:pPr>
            <a:endParaRPr b="0" dirty="0"/>
          </a:p>
          <a:p>
            <a:pPr marL="0" lvl="0" indent="0" algn="l" rtl="0">
              <a:spcBef>
                <a:spcPts val="1000"/>
              </a:spcBef>
              <a:spcAft>
                <a:spcPts val="0"/>
              </a:spcAft>
              <a:buClr>
                <a:schemeClr val="dk1"/>
              </a:buClr>
              <a:buSzPts val="1100"/>
              <a:buFont typeface="Arial"/>
              <a:buNone/>
            </a:pPr>
            <a:endParaRPr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FFCA-90A4-4610-B9D0-E39A1036B64E}"/>
              </a:ext>
            </a:extLst>
          </p:cNvPr>
          <p:cNvSpPr>
            <a:spLocks noGrp="1"/>
          </p:cNvSpPr>
          <p:nvPr>
            <p:ph type="title"/>
          </p:nvPr>
        </p:nvSpPr>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F530A3C6-3459-4832-8B68-33BD70C54676}"/>
              </a:ext>
            </a:extLst>
          </p:cNvPr>
          <p:cNvSpPr>
            <a:spLocks noGrp="1"/>
          </p:cNvSpPr>
          <p:nvPr>
            <p:ph type="body" idx="1"/>
          </p:nvPr>
        </p:nvSpPr>
        <p:spPr>
          <a:xfrm>
            <a:off x="443948" y="1106558"/>
            <a:ext cx="8037443" cy="3054626"/>
          </a:xfrm>
        </p:spPr>
        <p:txBody>
          <a:bodyPr/>
          <a:lstStyle/>
          <a:p>
            <a:pPr>
              <a:spcBef>
                <a:spcPts val="600"/>
              </a:spcBef>
            </a:pPr>
            <a:r>
              <a:rPr lang="en-US" sz="1800" b="0" dirty="0" err="1"/>
              <a:t>SQLiteDatabase</a:t>
            </a:r>
            <a:r>
              <a:rPr lang="en-US" sz="1800" b="0" dirty="0"/>
              <a:t> </a:t>
            </a:r>
            <a:r>
              <a:rPr lang="en-US" sz="1800" b="0" dirty="0" err="1"/>
              <a:t>db</a:t>
            </a:r>
            <a:r>
              <a:rPr lang="en-US" sz="1800" b="0" dirty="0"/>
              <a:t> = </a:t>
            </a:r>
            <a:r>
              <a:rPr lang="en-US" sz="1800" b="0" dirty="0" err="1"/>
              <a:t>openOrCreateDatabase</a:t>
            </a:r>
            <a:r>
              <a:rPr lang="en-US" sz="1800" b="0" dirty="0"/>
              <a:t>( "name", MODE_PRIVATE, null); </a:t>
            </a:r>
            <a:r>
              <a:rPr lang="en-US" sz="1800" b="0" dirty="0" err="1"/>
              <a:t>db.execSQL</a:t>
            </a:r>
            <a:r>
              <a:rPr lang="en-US" sz="1800" b="0" dirty="0"/>
              <a:t>("SQL query");</a:t>
            </a:r>
          </a:p>
          <a:p>
            <a:pPr>
              <a:spcBef>
                <a:spcPts val="600"/>
              </a:spcBef>
            </a:pPr>
            <a:r>
              <a:rPr lang="en-US" sz="1800" b="0" dirty="0"/>
              <a:t>Methods: </a:t>
            </a:r>
          </a:p>
          <a:p>
            <a:pPr lvl="1">
              <a:spcBef>
                <a:spcPts val="600"/>
              </a:spcBef>
            </a:pPr>
            <a:r>
              <a:rPr lang="en-US" sz="1800" dirty="0"/>
              <a:t>– </a:t>
            </a:r>
            <a:r>
              <a:rPr lang="en-US" sz="1800" dirty="0" err="1"/>
              <a:t>db.beginTransaction</a:t>
            </a:r>
            <a:r>
              <a:rPr lang="en-US" sz="1800" dirty="0"/>
              <a:t>(), </a:t>
            </a:r>
            <a:r>
              <a:rPr lang="en-US" sz="1800" dirty="0" err="1"/>
              <a:t>db.endTransaction</a:t>
            </a:r>
            <a:r>
              <a:rPr lang="en-US" sz="1800" dirty="0"/>
              <a:t>() </a:t>
            </a:r>
          </a:p>
          <a:p>
            <a:pPr lvl="1">
              <a:spcBef>
                <a:spcPts val="600"/>
              </a:spcBef>
            </a:pPr>
            <a:r>
              <a:rPr lang="en-US" sz="1800" dirty="0"/>
              <a:t>– </a:t>
            </a:r>
            <a:r>
              <a:rPr lang="en-US" sz="1800" dirty="0" err="1"/>
              <a:t>db.delete</a:t>
            </a:r>
            <a:r>
              <a:rPr lang="en-US" sz="1800" dirty="0"/>
              <a:t>("table", "</a:t>
            </a:r>
            <a:r>
              <a:rPr lang="en-US" sz="1800" dirty="0" err="1"/>
              <a:t>whereClause</a:t>
            </a:r>
            <a:r>
              <a:rPr lang="en-US" sz="1800" dirty="0"/>
              <a:t>" , </a:t>
            </a:r>
            <a:r>
              <a:rPr lang="en-US" sz="1800" dirty="0" err="1"/>
              <a:t>args</a:t>
            </a:r>
            <a:r>
              <a:rPr lang="en-US" sz="1800" dirty="0"/>
              <a:t>) </a:t>
            </a:r>
          </a:p>
          <a:p>
            <a:pPr lvl="1">
              <a:spcBef>
                <a:spcPts val="600"/>
              </a:spcBef>
            </a:pPr>
            <a:r>
              <a:rPr lang="en-US" sz="1800" dirty="0"/>
              <a:t>– </a:t>
            </a:r>
            <a:r>
              <a:rPr lang="en-US" sz="1800" dirty="0" err="1"/>
              <a:t>db.deleteDatabase</a:t>
            </a:r>
            <a:r>
              <a:rPr lang="en-US" sz="1800" dirty="0"/>
              <a:t>(file) </a:t>
            </a:r>
          </a:p>
          <a:p>
            <a:pPr lvl="1">
              <a:spcBef>
                <a:spcPts val="600"/>
              </a:spcBef>
            </a:pPr>
            <a:r>
              <a:rPr lang="en-US" sz="1800" dirty="0"/>
              <a:t>– </a:t>
            </a:r>
            <a:r>
              <a:rPr lang="en-US" sz="1800" dirty="0" err="1"/>
              <a:t>db.insert</a:t>
            </a:r>
            <a:r>
              <a:rPr lang="en-US" sz="1800" dirty="0"/>
              <a:t>("table", null, values) </a:t>
            </a:r>
          </a:p>
          <a:p>
            <a:pPr lvl="1">
              <a:spcBef>
                <a:spcPts val="600"/>
              </a:spcBef>
            </a:pPr>
            <a:r>
              <a:rPr lang="en-US" sz="1800" dirty="0"/>
              <a:t>– </a:t>
            </a:r>
            <a:r>
              <a:rPr lang="en-US" sz="1800" dirty="0" err="1"/>
              <a:t>db.query</a:t>
            </a:r>
            <a:r>
              <a:rPr lang="en-US" sz="1800" dirty="0"/>
              <a:t>(...) </a:t>
            </a:r>
          </a:p>
          <a:p>
            <a:pPr lvl="1">
              <a:spcBef>
                <a:spcPts val="600"/>
              </a:spcBef>
            </a:pPr>
            <a:r>
              <a:rPr lang="en-US" sz="1800" dirty="0"/>
              <a:t>– </a:t>
            </a:r>
            <a:r>
              <a:rPr lang="en-US" sz="1800" dirty="0" err="1"/>
              <a:t>db.rawQuery</a:t>
            </a:r>
            <a:r>
              <a:rPr lang="en-US" sz="1800" dirty="0"/>
              <a:t>("SQL query", </a:t>
            </a:r>
            <a:r>
              <a:rPr lang="en-US" sz="1800" dirty="0" err="1"/>
              <a:t>args</a:t>
            </a:r>
            <a:r>
              <a:rPr lang="en-US" sz="1800" dirty="0"/>
              <a:t>) </a:t>
            </a:r>
          </a:p>
          <a:p>
            <a:pPr lvl="1">
              <a:spcBef>
                <a:spcPts val="600"/>
              </a:spcBef>
            </a:pPr>
            <a:r>
              <a:rPr lang="en-US" sz="1800" dirty="0"/>
              <a:t>– </a:t>
            </a:r>
            <a:r>
              <a:rPr lang="en-US" sz="1800" dirty="0" err="1"/>
              <a:t>db.replace</a:t>
            </a:r>
            <a:r>
              <a:rPr lang="en-US" sz="1800" dirty="0"/>
              <a:t>("table", null, values) </a:t>
            </a:r>
          </a:p>
          <a:p>
            <a:pPr lvl="1">
              <a:spcBef>
                <a:spcPts val="600"/>
              </a:spcBef>
            </a:pPr>
            <a:r>
              <a:rPr lang="en-US" sz="1800" dirty="0"/>
              <a:t>– </a:t>
            </a:r>
            <a:r>
              <a:rPr lang="en-US" sz="1800" dirty="0" err="1"/>
              <a:t>db.update</a:t>
            </a:r>
            <a:r>
              <a:rPr lang="en-US" sz="1800" dirty="0"/>
              <a:t>("table", values, "</a:t>
            </a:r>
            <a:r>
              <a:rPr lang="en-US" sz="1800" dirty="0" err="1"/>
              <a:t>whereClause</a:t>
            </a:r>
            <a:r>
              <a:rPr lang="en-US" sz="1800" dirty="0"/>
              <a:t>", </a:t>
            </a:r>
            <a:r>
              <a:rPr lang="en-US" sz="1800" dirty="0" err="1"/>
              <a:t>args</a:t>
            </a:r>
            <a:r>
              <a:rPr lang="en-US" sz="1800" dirty="0"/>
              <a:t>) </a:t>
            </a:r>
          </a:p>
        </p:txBody>
      </p:sp>
    </p:spTree>
    <p:extLst>
      <p:ext uri="{BB962C8B-B14F-4D97-AF65-F5344CB8AC3E}">
        <p14:creationId xmlns:p14="http://schemas.microsoft.com/office/powerpoint/2010/main" val="258648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B9B0-FCE8-4B72-92A7-65944FD4B5EE}"/>
              </a:ext>
            </a:extLst>
          </p:cNvPr>
          <p:cNvSpPr>
            <a:spLocks noGrp="1"/>
          </p:cNvSpPr>
          <p:nvPr>
            <p:ph type="title"/>
          </p:nvPr>
        </p:nvSpPr>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F7EEC843-911B-44D7-9E1B-06F5739F1627}"/>
              </a:ext>
            </a:extLst>
          </p:cNvPr>
          <p:cNvSpPr>
            <a:spLocks noGrp="1"/>
          </p:cNvSpPr>
          <p:nvPr>
            <p:ph type="body" idx="1"/>
          </p:nvPr>
        </p:nvSpPr>
        <p:spPr>
          <a:xfrm>
            <a:off x="311700" y="1060450"/>
            <a:ext cx="8520600" cy="3508425"/>
          </a:xfrm>
        </p:spPr>
        <p:txBody>
          <a:bodyPr/>
          <a:lstStyle/>
          <a:p>
            <a:r>
              <a:rPr lang="en-US" sz="1800" b="0" dirty="0" err="1"/>
              <a:t>ContentValues</a:t>
            </a:r>
            <a:r>
              <a:rPr lang="en-US" sz="1800" b="0" dirty="0"/>
              <a:t> can be optionally used as a level of abstraction for statements like INSERT, UPDATE, REPLACE   </a:t>
            </a:r>
          </a:p>
          <a:p>
            <a:pPr marL="114300" indent="0">
              <a:buNone/>
            </a:pPr>
            <a:endParaRPr lang="en-US" sz="1800" b="0" dirty="0"/>
          </a:p>
          <a:p>
            <a:pPr marL="114300" indent="0">
              <a:buNone/>
            </a:pPr>
            <a:r>
              <a:rPr lang="en-US" sz="1800" b="0" dirty="0"/>
              <a:t>   </a:t>
            </a:r>
            <a:r>
              <a:rPr lang="en-US" sz="1800" b="0" dirty="0" err="1"/>
              <a:t>ContentValues</a:t>
            </a:r>
            <a:r>
              <a:rPr lang="en-US" sz="1800" b="0" dirty="0"/>
              <a:t> </a:t>
            </a:r>
            <a:r>
              <a:rPr lang="en-US" sz="1800" b="0" dirty="0" err="1"/>
              <a:t>cvalues</a:t>
            </a:r>
            <a:r>
              <a:rPr lang="en-US" sz="1800" b="0" dirty="0"/>
              <a:t> = new </a:t>
            </a:r>
            <a:r>
              <a:rPr lang="en-US" sz="1800" b="0" dirty="0" err="1"/>
              <a:t>ContentValues</a:t>
            </a:r>
            <a:r>
              <a:rPr lang="en-US" sz="1800" b="0" dirty="0"/>
              <a:t>(); </a:t>
            </a:r>
          </a:p>
          <a:p>
            <a:pPr marL="114300" indent="0">
              <a:buNone/>
            </a:pPr>
            <a:r>
              <a:rPr lang="en-US" sz="1800" b="0" dirty="0"/>
              <a:t>   </a:t>
            </a:r>
            <a:r>
              <a:rPr lang="en-US" sz="1800" b="0" dirty="0" err="1"/>
              <a:t>cvalues.put</a:t>
            </a:r>
            <a:r>
              <a:rPr lang="en-US" sz="1800" b="0" dirty="0"/>
              <a:t>("columnName1", value1); </a:t>
            </a:r>
          </a:p>
          <a:p>
            <a:pPr marL="114300" indent="0">
              <a:buNone/>
            </a:pPr>
            <a:r>
              <a:rPr lang="en-US" sz="1800" b="0" dirty="0"/>
              <a:t>   </a:t>
            </a:r>
            <a:r>
              <a:rPr lang="en-US" sz="1800" b="0" dirty="0" err="1"/>
              <a:t>cvalues.put</a:t>
            </a:r>
            <a:r>
              <a:rPr lang="en-US" sz="1800" b="0" dirty="0"/>
              <a:t>("columnName2", value2); </a:t>
            </a:r>
          </a:p>
          <a:p>
            <a:pPr marL="114300" indent="0">
              <a:buNone/>
            </a:pPr>
            <a:r>
              <a:rPr lang="en-US" sz="1800" b="0" dirty="0"/>
              <a:t>   ... </a:t>
            </a:r>
          </a:p>
          <a:p>
            <a:pPr marL="114300" indent="0">
              <a:buNone/>
            </a:pPr>
            <a:r>
              <a:rPr lang="en-US" sz="1800" b="0" dirty="0"/>
              <a:t>   </a:t>
            </a:r>
            <a:r>
              <a:rPr lang="en-US" sz="1800" b="0" dirty="0" err="1"/>
              <a:t>db.insert</a:t>
            </a:r>
            <a:r>
              <a:rPr lang="en-US" sz="1800" b="0" dirty="0"/>
              <a:t>("</a:t>
            </a:r>
            <a:r>
              <a:rPr lang="en-US" sz="1800" b="0" dirty="0" err="1"/>
              <a:t>tableName</a:t>
            </a:r>
            <a:r>
              <a:rPr lang="en-US" sz="1800" b="0" dirty="0"/>
              <a:t>", null, </a:t>
            </a:r>
            <a:r>
              <a:rPr lang="en-US" sz="1800" b="0" dirty="0" err="1"/>
              <a:t>cvalues</a:t>
            </a:r>
            <a:r>
              <a:rPr lang="en-US" sz="1800" b="0" dirty="0"/>
              <a:t>);</a:t>
            </a:r>
          </a:p>
          <a:p>
            <a:pPr marL="114300" indent="0">
              <a:buNone/>
            </a:pPr>
            <a:endParaRPr lang="en-US" sz="1800" b="0" dirty="0"/>
          </a:p>
        </p:txBody>
      </p:sp>
      <p:sp>
        <p:nvSpPr>
          <p:cNvPr id="5" name="TextBox 4">
            <a:extLst>
              <a:ext uri="{FF2B5EF4-FFF2-40B4-BE49-F238E27FC236}">
                <a16:creationId xmlns:a16="http://schemas.microsoft.com/office/drawing/2014/main" id="{3F929DE1-258D-4610-ABA6-052E013793EA}"/>
              </a:ext>
            </a:extLst>
          </p:cNvPr>
          <p:cNvSpPr txBox="1"/>
          <p:nvPr/>
        </p:nvSpPr>
        <p:spPr>
          <a:xfrm>
            <a:off x="601317" y="3445086"/>
            <a:ext cx="6438900" cy="646331"/>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db.execSQL</a:t>
            </a:r>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tableName</a:t>
            </a:r>
            <a:r>
              <a:rPr lang="en-US" dirty="0">
                <a:latin typeface="Times New Roman" panose="02020603050405020304" pitchFamily="18" charset="0"/>
                <a:cs typeface="Times New Roman" panose="02020603050405020304" pitchFamily="18" charset="0"/>
              </a:rPr>
              <a:t> (" + columnName1 + ", " + columnName2 + ") VALUES (" + value1 + ", " + value2 + ")"); </a:t>
            </a:r>
          </a:p>
        </p:txBody>
      </p:sp>
    </p:spTree>
    <p:extLst>
      <p:ext uri="{BB962C8B-B14F-4D97-AF65-F5344CB8AC3E}">
        <p14:creationId xmlns:p14="http://schemas.microsoft.com/office/powerpoint/2010/main" val="3375091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52BF-8B7E-4F26-97AD-19D3CE0983A7}"/>
              </a:ext>
            </a:extLst>
          </p:cNvPr>
          <p:cNvSpPr>
            <a:spLocks noGrp="1"/>
          </p:cNvSpPr>
          <p:nvPr>
            <p:ph type="title"/>
          </p:nvPr>
        </p:nvSpPr>
        <p:spPr>
          <a:xfrm>
            <a:off x="324952" y="372138"/>
            <a:ext cx="8520600" cy="572700"/>
          </a:xfrm>
        </p:spPr>
        <p:txBody>
          <a:bodyPr/>
          <a:lstStyle/>
          <a:p>
            <a:r>
              <a:rPr lang="en-US" dirty="0"/>
              <a:t>Using </a:t>
            </a:r>
            <a:r>
              <a:rPr lang="en-US" dirty="0" err="1"/>
              <a:t>sqlite</a:t>
            </a:r>
            <a:endParaRPr lang="en-US" dirty="0"/>
          </a:p>
        </p:txBody>
      </p:sp>
      <p:sp>
        <p:nvSpPr>
          <p:cNvPr id="3" name="Text Placeholder 2">
            <a:extLst>
              <a:ext uri="{FF2B5EF4-FFF2-40B4-BE49-F238E27FC236}">
                <a16:creationId xmlns:a16="http://schemas.microsoft.com/office/drawing/2014/main" id="{3299933C-8695-48F3-990F-7F577070BDAD}"/>
              </a:ext>
            </a:extLst>
          </p:cNvPr>
          <p:cNvSpPr>
            <a:spLocks noGrp="1"/>
          </p:cNvSpPr>
          <p:nvPr>
            <p:ph type="body" idx="1"/>
          </p:nvPr>
        </p:nvSpPr>
        <p:spPr/>
        <p:txBody>
          <a:bodyPr/>
          <a:lstStyle/>
          <a:p>
            <a:r>
              <a:rPr lang="en-US" b="1" i="0" dirty="0" err="1">
                <a:solidFill>
                  <a:srgbClr val="333333"/>
                </a:solidFill>
                <a:effectLst/>
              </a:rPr>
              <a:t>SQLiteOpenHelper</a:t>
            </a:r>
            <a:r>
              <a:rPr lang="en-US" b="0" i="0" dirty="0">
                <a:solidFill>
                  <a:srgbClr val="333333"/>
                </a:solidFill>
                <a:effectLst/>
              </a:rPr>
              <a:t> class provides the functionality to use the SQLite database</a:t>
            </a:r>
          </a:p>
          <a:p>
            <a:endParaRPr lang="en-US" dirty="0"/>
          </a:p>
        </p:txBody>
      </p:sp>
      <p:graphicFrame>
        <p:nvGraphicFramePr>
          <p:cNvPr id="4" name="Table 3">
            <a:extLst>
              <a:ext uri="{FF2B5EF4-FFF2-40B4-BE49-F238E27FC236}">
                <a16:creationId xmlns:a16="http://schemas.microsoft.com/office/drawing/2014/main" id="{923CBAA5-2929-45A0-AA6A-38161B44D4F4}"/>
              </a:ext>
            </a:extLst>
          </p:cNvPr>
          <p:cNvGraphicFramePr>
            <a:graphicFrameLocks noGrp="1"/>
          </p:cNvGraphicFramePr>
          <p:nvPr>
            <p:extLst>
              <p:ext uri="{D42A27DB-BD31-4B8C-83A1-F6EECF244321}">
                <p14:modId xmlns:p14="http://schemas.microsoft.com/office/powerpoint/2010/main" val="3802856930"/>
              </p:ext>
            </p:extLst>
          </p:nvPr>
        </p:nvGraphicFramePr>
        <p:xfrm>
          <a:off x="788503" y="1997516"/>
          <a:ext cx="7798905" cy="2550160"/>
        </p:xfrm>
        <a:graphic>
          <a:graphicData uri="http://schemas.openxmlformats.org/drawingml/2006/table">
            <a:tbl>
              <a:tblPr/>
              <a:tblGrid>
                <a:gridCol w="4870175">
                  <a:extLst>
                    <a:ext uri="{9D8B030D-6E8A-4147-A177-3AD203B41FA5}">
                      <a16:colId xmlns:a16="http://schemas.microsoft.com/office/drawing/2014/main" val="2620670870"/>
                    </a:ext>
                  </a:extLst>
                </a:gridCol>
                <a:gridCol w="2928730">
                  <a:extLst>
                    <a:ext uri="{9D8B030D-6E8A-4147-A177-3AD203B41FA5}">
                      <a16:colId xmlns:a16="http://schemas.microsoft.com/office/drawing/2014/main" val="2110633439"/>
                    </a:ext>
                  </a:extLst>
                </a:gridCol>
              </a:tblGrid>
              <a:tr h="0">
                <a:tc>
                  <a:txBody>
                    <a:bodyPr/>
                    <a:lstStyle/>
                    <a:p>
                      <a:pPr algn="l" fontAlgn="t"/>
                      <a:r>
                        <a:rPr lang="en-US" dirty="0">
                          <a:solidFill>
                            <a:srgbClr val="000000"/>
                          </a:solidFill>
                          <a:effectLst/>
                          <a:latin typeface="Times New Roman" panose="02020603050405020304" pitchFamily="18" charset="0"/>
                          <a:cs typeface="Times New Roman" panose="02020603050405020304" pitchFamily="18" charset="0"/>
                        </a:rPr>
                        <a:t>Constructor</a:t>
                      </a:r>
                    </a:p>
                  </a:txBody>
                  <a:tcPr marL="76200" marR="76200" marT="76200" marB="76200">
                    <a:lnL w="6350" cap="flat" cmpd="sng" algn="ctr">
                      <a:solidFill>
                        <a:srgbClr val="202F63"/>
                      </a:solidFill>
                      <a:prstDash val="solid"/>
                      <a:round/>
                      <a:headEnd type="none" w="med" len="med"/>
                      <a:tailEnd type="none" w="med" len="med"/>
                    </a:lnL>
                    <a:lnR w="6350" cap="flat" cmpd="sng" algn="ctr">
                      <a:solidFill>
                        <a:srgbClr val="202F63"/>
                      </a:solidFill>
                      <a:prstDash val="solid"/>
                      <a:round/>
                      <a:headEnd type="none" w="med" len="med"/>
                      <a:tailEnd type="none" w="med" len="med"/>
                    </a:lnR>
                    <a:lnT w="6350" cap="flat" cmpd="sng" algn="ctr">
                      <a:solidFill>
                        <a:srgbClr val="202F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Description</a:t>
                      </a:r>
                    </a:p>
                  </a:txBody>
                  <a:tcPr marL="76200" marR="76200" marT="76200" marB="76200">
                    <a:lnL w="6350" cap="flat" cmpd="sng" algn="ctr">
                      <a:solidFill>
                        <a:srgbClr val="202F63"/>
                      </a:solidFill>
                      <a:prstDash val="solid"/>
                      <a:round/>
                      <a:headEnd type="none" w="med" len="med"/>
                      <a:tailEnd type="none" w="med" len="med"/>
                    </a:lnL>
                    <a:lnR w="6350" cap="flat" cmpd="sng" algn="ctr">
                      <a:solidFill>
                        <a:srgbClr val="202F63"/>
                      </a:solidFill>
                      <a:prstDash val="solid"/>
                      <a:round/>
                      <a:headEnd type="none" w="med" len="med"/>
                      <a:tailEnd type="none" w="med" len="med"/>
                    </a:lnR>
                    <a:lnT w="6350" cap="flat" cmpd="sng" algn="ctr">
                      <a:solidFill>
                        <a:srgbClr val="202F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11484968"/>
                  </a:ext>
                </a:extLst>
              </a:tr>
              <a:tr h="0">
                <a:tc>
                  <a:txBody>
                    <a:bodyPr/>
                    <a:lstStyle/>
                    <a:p>
                      <a:pPr algn="just" fontAlgn="t"/>
                      <a:r>
                        <a:rPr lang="en-US" b="1" dirty="0" err="1">
                          <a:solidFill>
                            <a:srgbClr val="333333"/>
                          </a:solidFill>
                          <a:effectLst/>
                          <a:latin typeface="Times New Roman" panose="02020603050405020304" pitchFamily="18" charset="0"/>
                          <a:cs typeface="Times New Roman" panose="02020603050405020304" pitchFamily="18" charset="0"/>
                        </a:rPr>
                        <a:t>SQLiteOpenHelper</a:t>
                      </a:r>
                      <a:r>
                        <a:rPr lang="en-US" b="1" dirty="0">
                          <a:solidFill>
                            <a:srgbClr val="333333"/>
                          </a:solidFill>
                          <a:effectLst/>
                          <a:latin typeface="Times New Roman" panose="02020603050405020304" pitchFamily="18" charset="0"/>
                          <a:cs typeface="Times New Roman" panose="02020603050405020304" pitchFamily="18" charset="0"/>
                        </a:rPr>
                        <a:t>(Context </a:t>
                      </a:r>
                      <a:r>
                        <a:rPr lang="en-US" b="1" dirty="0" err="1">
                          <a:solidFill>
                            <a:srgbClr val="333333"/>
                          </a:solidFill>
                          <a:effectLst/>
                          <a:latin typeface="Times New Roman" panose="02020603050405020304" pitchFamily="18" charset="0"/>
                          <a:cs typeface="Times New Roman" panose="02020603050405020304" pitchFamily="18" charset="0"/>
                        </a:rPr>
                        <a:t>context</a:t>
                      </a:r>
                      <a:r>
                        <a:rPr lang="en-US" b="1" dirty="0">
                          <a:solidFill>
                            <a:srgbClr val="333333"/>
                          </a:solidFill>
                          <a:effectLst/>
                          <a:latin typeface="Times New Roman" panose="02020603050405020304" pitchFamily="18" charset="0"/>
                          <a:cs typeface="Times New Roman" panose="02020603050405020304" pitchFamily="18" charset="0"/>
                        </a:rPr>
                        <a:t>, String name, </a:t>
                      </a:r>
                      <a:r>
                        <a:rPr lang="en-US" b="1" dirty="0" err="1">
                          <a:solidFill>
                            <a:srgbClr val="333333"/>
                          </a:solidFill>
                          <a:effectLst/>
                          <a:latin typeface="Times New Roman" panose="02020603050405020304" pitchFamily="18" charset="0"/>
                          <a:cs typeface="Times New Roman" panose="02020603050405020304" pitchFamily="18" charset="0"/>
                        </a:rPr>
                        <a:t>SQLiteDatabase.CursorFactory</a:t>
                      </a:r>
                      <a:r>
                        <a:rPr lang="en-US" b="1" dirty="0">
                          <a:solidFill>
                            <a:srgbClr val="333333"/>
                          </a:solidFill>
                          <a:effectLst/>
                          <a:latin typeface="Times New Roman" panose="02020603050405020304" pitchFamily="18" charset="0"/>
                          <a:cs typeface="Times New Roman" panose="02020603050405020304" pitchFamily="18" charset="0"/>
                        </a:rPr>
                        <a:t> factory, int version)</a:t>
                      </a:r>
                      <a:endParaRPr lang="en-US" dirty="0">
                        <a:solidFill>
                          <a:srgbClr val="333333"/>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anose="02020603050405020304" pitchFamily="18" charset="0"/>
                          <a:cs typeface="Times New Roman" panose="02020603050405020304" pitchFamily="18" charset="0"/>
                        </a:rPr>
                        <a:t>creates an object for creating, opening and managing the database.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9002365"/>
                  </a:ext>
                </a:extLst>
              </a:tr>
              <a:tr h="0">
                <a:tc>
                  <a:txBody>
                    <a:bodyPr/>
                    <a:lstStyle/>
                    <a:p>
                      <a:pPr algn="just" fontAlgn="t"/>
                      <a:r>
                        <a:rPr lang="en-US" b="1" dirty="0" err="1">
                          <a:solidFill>
                            <a:srgbClr val="333333"/>
                          </a:solidFill>
                          <a:effectLst/>
                          <a:latin typeface="Times New Roman" panose="02020603050405020304" pitchFamily="18" charset="0"/>
                          <a:cs typeface="Times New Roman" panose="02020603050405020304" pitchFamily="18" charset="0"/>
                        </a:rPr>
                        <a:t>SQLiteOpenHelper</a:t>
                      </a:r>
                      <a:r>
                        <a:rPr lang="en-US" b="1" dirty="0">
                          <a:solidFill>
                            <a:srgbClr val="333333"/>
                          </a:solidFill>
                          <a:effectLst/>
                          <a:latin typeface="Times New Roman" panose="02020603050405020304" pitchFamily="18" charset="0"/>
                          <a:cs typeface="Times New Roman" panose="02020603050405020304" pitchFamily="18" charset="0"/>
                        </a:rPr>
                        <a:t>(Context </a:t>
                      </a:r>
                      <a:r>
                        <a:rPr lang="en-US" b="1" dirty="0" err="1">
                          <a:solidFill>
                            <a:srgbClr val="333333"/>
                          </a:solidFill>
                          <a:effectLst/>
                          <a:latin typeface="Times New Roman" panose="02020603050405020304" pitchFamily="18" charset="0"/>
                          <a:cs typeface="Times New Roman" panose="02020603050405020304" pitchFamily="18" charset="0"/>
                        </a:rPr>
                        <a:t>context</a:t>
                      </a:r>
                      <a:r>
                        <a:rPr lang="en-US" b="1" dirty="0">
                          <a:solidFill>
                            <a:srgbClr val="333333"/>
                          </a:solidFill>
                          <a:effectLst/>
                          <a:latin typeface="Times New Roman" panose="02020603050405020304" pitchFamily="18" charset="0"/>
                          <a:cs typeface="Times New Roman" panose="02020603050405020304" pitchFamily="18" charset="0"/>
                        </a:rPr>
                        <a:t>, String name, </a:t>
                      </a:r>
                      <a:r>
                        <a:rPr lang="en-US" b="1" dirty="0" err="1">
                          <a:solidFill>
                            <a:srgbClr val="333333"/>
                          </a:solidFill>
                          <a:effectLst/>
                          <a:latin typeface="Times New Roman" panose="02020603050405020304" pitchFamily="18" charset="0"/>
                          <a:cs typeface="Times New Roman" panose="02020603050405020304" pitchFamily="18" charset="0"/>
                        </a:rPr>
                        <a:t>SQLiteDatabase.CursorFactory</a:t>
                      </a:r>
                      <a:r>
                        <a:rPr lang="en-US" b="1" dirty="0">
                          <a:solidFill>
                            <a:srgbClr val="333333"/>
                          </a:solidFill>
                          <a:effectLst/>
                          <a:latin typeface="Times New Roman" panose="02020603050405020304" pitchFamily="18" charset="0"/>
                          <a:cs typeface="Times New Roman" panose="02020603050405020304" pitchFamily="18" charset="0"/>
                        </a:rPr>
                        <a:t> factory, int version, </a:t>
                      </a:r>
                      <a:r>
                        <a:rPr lang="en-US" b="1" dirty="0" err="1">
                          <a:solidFill>
                            <a:srgbClr val="333333"/>
                          </a:solidFill>
                          <a:effectLst/>
                          <a:latin typeface="Times New Roman" panose="02020603050405020304" pitchFamily="18" charset="0"/>
                          <a:cs typeface="Times New Roman" panose="02020603050405020304" pitchFamily="18" charset="0"/>
                        </a:rPr>
                        <a:t>DatabaseErrorHandler</a:t>
                      </a:r>
                      <a:r>
                        <a:rPr lang="en-US" b="1" dirty="0">
                          <a:solidFill>
                            <a:srgbClr val="333333"/>
                          </a:solidFill>
                          <a:effectLst/>
                          <a:latin typeface="Times New Roman" panose="02020603050405020304" pitchFamily="18" charset="0"/>
                          <a:cs typeface="Times New Roman" panose="02020603050405020304" pitchFamily="18" charset="0"/>
                        </a:rPr>
                        <a:t> </a:t>
                      </a:r>
                      <a:r>
                        <a:rPr lang="en-US" b="1" dirty="0" err="1">
                          <a:solidFill>
                            <a:srgbClr val="333333"/>
                          </a:solidFill>
                          <a:effectLst/>
                          <a:latin typeface="Times New Roman" panose="02020603050405020304" pitchFamily="18" charset="0"/>
                          <a:cs typeface="Times New Roman" panose="02020603050405020304" pitchFamily="18" charset="0"/>
                        </a:rPr>
                        <a:t>errorHandler</a:t>
                      </a:r>
                      <a:r>
                        <a:rPr lang="en-US" b="1" dirty="0">
                          <a:solidFill>
                            <a:srgbClr val="333333"/>
                          </a:solidFill>
                          <a:effectLst/>
                          <a:latin typeface="Times New Roman" panose="02020603050405020304" pitchFamily="18" charset="0"/>
                          <a:cs typeface="Times New Roman" panose="02020603050405020304" pitchFamily="18" charset="0"/>
                        </a:rPr>
                        <a:t>)</a:t>
                      </a:r>
                      <a:endParaRPr lang="en-US" dirty="0">
                        <a:solidFill>
                          <a:srgbClr val="333333"/>
                        </a:solidFill>
                        <a:effectLst/>
                        <a:latin typeface="Times New Roman" panose="02020603050405020304" pitchFamily="18" charset="0"/>
                        <a:cs typeface="Times New Roman" panose="02020603050405020304" pitchFamily="18"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anose="02020603050405020304" pitchFamily="18" charset="0"/>
                          <a:cs typeface="Times New Roman" panose="02020603050405020304" pitchFamily="18" charset="0"/>
                        </a:rPr>
                        <a:t>creates an object for creating, opening and managing the database. It specifies the error handler.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54306826"/>
                  </a:ext>
                </a:extLst>
              </a:tr>
            </a:tbl>
          </a:graphicData>
        </a:graphic>
      </p:graphicFrame>
    </p:spTree>
    <p:extLst>
      <p:ext uri="{BB962C8B-B14F-4D97-AF65-F5344CB8AC3E}">
        <p14:creationId xmlns:p14="http://schemas.microsoft.com/office/powerpoint/2010/main" val="3666542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C4AE-C19E-4149-8A17-2F2FA3F67A48}"/>
              </a:ext>
            </a:extLst>
          </p:cNvPr>
          <p:cNvSpPr>
            <a:spLocks noGrp="1"/>
          </p:cNvSpPr>
          <p:nvPr>
            <p:ph type="title"/>
          </p:nvPr>
        </p:nvSpPr>
        <p:spPr/>
        <p:txBody>
          <a:bodyPr/>
          <a:lstStyle/>
          <a:p>
            <a:r>
              <a:rPr lang="en-US" dirty="0"/>
              <a:t>Using </a:t>
            </a:r>
            <a:r>
              <a:rPr lang="en-US" dirty="0" err="1"/>
              <a:t>sqlite</a:t>
            </a:r>
            <a:endParaRPr lang="en-US" dirty="0"/>
          </a:p>
        </p:txBody>
      </p:sp>
      <p:graphicFrame>
        <p:nvGraphicFramePr>
          <p:cNvPr id="4" name="Table 3">
            <a:extLst>
              <a:ext uri="{FF2B5EF4-FFF2-40B4-BE49-F238E27FC236}">
                <a16:creationId xmlns:a16="http://schemas.microsoft.com/office/drawing/2014/main" id="{930AFFF6-E03B-4099-A856-469F1D700C95}"/>
              </a:ext>
            </a:extLst>
          </p:cNvPr>
          <p:cNvGraphicFramePr>
            <a:graphicFrameLocks noGrp="1"/>
          </p:cNvGraphicFramePr>
          <p:nvPr>
            <p:extLst>
              <p:ext uri="{D42A27DB-BD31-4B8C-83A1-F6EECF244321}">
                <p14:modId xmlns:p14="http://schemas.microsoft.com/office/powerpoint/2010/main" val="3483514217"/>
              </p:ext>
            </p:extLst>
          </p:nvPr>
        </p:nvGraphicFramePr>
        <p:xfrm>
          <a:off x="655616" y="1350204"/>
          <a:ext cx="7572880" cy="3416299"/>
        </p:xfrm>
        <a:graphic>
          <a:graphicData uri="http://schemas.openxmlformats.org/drawingml/2006/table">
            <a:tbl>
              <a:tblPr/>
              <a:tblGrid>
                <a:gridCol w="3786440">
                  <a:extLst>
                    <a:ext uri="{9D8B030D-6E8A-4147-A177-3AD203B41FA5}">
                      <a16:colId xmlns:a16="http://schemas.microsoft.com/office/drawing/2014/main" val="3639314617"/>
                    </a:ext>
                  </a:extLst>
                </a:gridCol>
                <a:gridCol w="3786440">
                  <a:extLst>
                    <a:ext uri="{9D8B030D-6E8A-4147-A177-3AD203B41FA5}">
                      <a16:colId xmlns:a16="http://schemas.microsoft.com/office/drawing/2014/main" val="2822872105"/>
                    </a:ext>
                  </a:extLst>
                </a:gridCol>
              </a:tblGrid>
              <a:tr h="352398">
                <a:tc>
                  <a:txBody>
                    <a:bodyPr/>
                    <a:lstStyle/>
                    <a:p>
                      <a:pPr algn="l" fontAlgn="t"/>
                      <a:r>
                        <a:rPr lang="en-US" sz="1300">
                          <a:solidFill>
                            <a:srgbClr val="000000"/>
                          </a:solidFill>
                          <a:effectLst/>
                          <a:latin typeface="times new roman" panose="02020603050405020304" pitchFamily="18" charset="0"/>
                        </a:rPr>
                        <a:t>Method</a:t>
                      </a:r>
                    </a:p>
                  </a:txBody>
                  <a:tcPr marL="73416" marR="73416" marT="73416" marB="73416">
                    <a:lnL w="6350" cap="flat" cmpd="sng" algn="ctr">
                      <a:solidFill>
                        <a:srgbClr val="00D162"/>
                      </a:solidFill>
                      <a:prstDash val="solid"/>
                      <a:round/>
                      <a:headEnd type="none" w="med" len="med"/>
                      <a:tailEnd type="none" w="med" len="med"/>
                    </a:lnL>
                    <a:lnR w="6350" cap="flat" cmpd="sng" algn="ctr">
                      <a:solidFill>
                        <a:srgbClr val="00D162"/>
                      </a:solidFill>
                      <a:prstDash val="solid"/>
                      <a:round/>
                      <a:headEnd type="none" w="med" len="med"/>
                      <a:tailEnd type="none" w="med" len="med"/>
                    </a:lnR>
                    <a:lnT w="6350" cap="flat" cmpd="sng" algn="ctr">
                      <a:solidFill>
                        <a:srgbClr val="00D1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73416" marR="73416" marT="73416" marB="73416">
                    <a:lnL w="6350" cap="flat" cmpd="sng" algn="ctr">
                      <a:solidFill>
                        <a:srgbClr val="00D162"/>
                      </a:solidFill>
                      <a:prstDash val="solid"/>
                      <a:round/>
                      <a:headEnd type="none" w="med" len="med"/>
                      <a:tailEnd type="none" w="med" len="med"/>
                    </a:lnL>
                    <a:lnR w="6350" cap="flat" cmpd="sng" algn="ctr">
                      <a:solidFill>
                        <a:srgbClr val="00D162"/>
                      </a:solidFill>
                      <a:prstDash val="solid"/>
                      <a:round/>
                      <a:headEnd type="none" w="med" len="med"/>
                      <a:tailEnd type="none" w="med" len="med"/>
                    </a:lnR>
                    <a:lnT w="6350" cap="flat" cmpd="sng" algn="ctr">
                      <a:solidFill>
                        <a:srgbClr val="00D1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12916161"/>
                  </a:ext>
                </a:extLst>
              </a:tr>
              <a:tr h="714584">
                <a:tc>
                  <a:txBody>
                    <a:bodyPr/>
                    <a:lstStyle/>
                    <a:p>
                      <a:pPr algn="just" fontAlgn="t"/>
                      <a:r>
                        <a:rPr lang="en-US" sz="1300" b="1">
                          <a:solidFill>
                            <a:srgbClr val="333333"/>
                          </a:solidFill>
                          <a:effectLst/>
                          <a:latin typeface="inter-bold"/>
                        </a:rPr>
                        <a:t>public abstract void onCreate(SQLiteDatabase db)</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called only once when database is created for the first time.</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6133820"/>
                  </a:ext>
                </a:extLst>
              </a:tr>
              <a:tr h="920149">
                <a:tc>
                  <a:txBody>
                    <a:bodyPr/>
                    <a:lstStyle/>
                    <a:p>
                      <a:pPr algn="just" fontAlgn="t"/>
                      <a:r>
                        <a:rPr lang="en-US" sz="1300" b="1">
                          <a:solidFill>
                            <a:srgbClr val="333333"/>
                          </a:solidFill>
                          <a:effectLst/>
                          <a:latin typeface="inter-bold"/>
                        </a:rPr>
                        <a:t>public abstract void onUpgrade(SQLiteDatabase db, int oldVersion, int newVersion)</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called when database needs to be upgraded.</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3260951"/>
                  </a:ext>
                </a:extLst>
              </a:tr>
              <a:tr h="509019">
                <a:tc>
                  <a:txBody>
                    <a:bodyPr/>
                    <a:lstStyle/>
                    <a:p>
                      <a:pPr algn="just" fontAlgn="t"/>
                      <a:r>
                        <a:rPr lang="en-US" sz="1300" b="1">
                          <a:solidFill>
                            <a:srgbClr val="333333"/>
                          </a:solidFill>
                          <a:effectLst/>
                          <a:latin typeface="inter-bold"/>
                        </a:rPr>
                        <a:t>public synchronized void close ()</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closes the database object.</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778196"/>
                  </a:ext>
                </a:extLst>
              </a:tr>
              <a:tr h="920149">
                <a:tc>
                  <a:txBody>
                    <a:bodyPr/>
                    <a:lstStyle/>
                    <a:p>
                      <a:pPr algn="just" fontAlgn="t"/>
                      <a:r>
                        <a:rPr lang="en-US" sz="1300" b="1">
                          <a:solidFill>
                            <a:srgbClr val="333333"/>
                          </a:solidFill>
                          <a:effectLst/>
                          <a:latin typeface="inter-bold"/>
                        </a:rPr>
                        <a:t>public void onDowngrade(SQLiteDatabase db, int oldVersion, int newVersion)</a:t>
                      </a:r>
                      <a:endParaRPr lang="en-US" sz="1300">
                        <a:solidFill>
                          <a:srgbClr val="333333"/>
                        </a:solidFill>
                        <a:effectLst/>
                        <a:latin typeface="inter-regular"/>
                      </a:endParaRP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called when database needs to be downgraded.</a:t>
                      </a:r>
                    </a:p>
                  </a:txBody>
                  <a:tcPr marL="48944" marR="48944" marT="48944" marB="4894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6389594"/>
                  </a:ext>
                </a:extLst>
              </a:tr>
            </a:tbl>
          </a:graphicData>
        </a:graphic>
      </p:graphicFrame>
    </p:spTree>
    <p:extLst>
      <p:ext uri="{BB962C8B-B14F-4D97-AF65-F5344CB8AC3E}">
        <p14:creationId xmlns:p14="http://schemas.microsoft.com/office/powerpoint/2010/main" val="1048796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37C-AA73-4966-BED2-B0745AA2ECBE}"/>
              </a:ext>
            </a:extLst>
          </p:cNvPr>
          <p:cNvSpPr>
            <a:spLocks noGrp="1"/>
          </p:cNvSpPr>
          <p:nvPr>
            <p:ph type="title"/>
          </p:nvPr>
        </p:nvSpPr>
        <p:spPr/>
        <p:txBody>
          <a:bodyPr/>
          <a:lstStyle/>
          <a:p>
            <a:r>
              <a:rPr lang="en-US" dirty="0"/>
              <a:t>Using </a:t>
            </a:r>
            <a:r>
              <a:rPr lang="en-US" dirty="0" err="1"/>
              <a:t>sqlite</a:t>
            </a:r>
            <a:endParaRPr lang="en-US" dirty="0"/>
          </a:p>
        </p:txBody>
      </p:sp>
      <p:graphicFrame>
        <p:nvGraphicFramePr>
          <p:cNvPr id="4" name="Table 3">
            <a:extLst>
              <a:ext uri="{FF2B5EF4-FFF2-40B4-BE49-F238E27FC236}">
                <a16:creationId xmlns:a16="http://schemas.microsoft.com/office/drawing/2014/main" id="{FD1C9E13-19FF-44E5-915A-AB904285FFB9}"/>
              </a:ext>
            </a:extLst>
          </p:cNvPr>
          <p:cNvGraphicFramePr>
            <a:graphicFrameLocks noGrp="1"/>
          </p:cNvGraphicFramePr>
          <p:nvPr>
            <p:extLst>
              <p:ext uri="{D42A27DB-BD31-4B8C-83A1-F6EECF244321}">
                <p14:modId xmlns:p14="http://schemas.microsoft.com/office/powerpoint/2010/main" val="2085844919"/>
              </p:ext>
            </p:extLst>
          </p:nvPr>
        </p:nvGraphicFramePr>
        <p:xfrm>
          <a:off x="457200" y="1417983"/>
          <a:ext cx="8216900" cy="2939246"/>
        </p:xfrm>
        <a:graphic>
          <a:graphicData uri="http://schemas.openxmlformats.org/drawingml/2006/table">
            <a:tbl>
              <a:tblPr/>
              <a:tblGrid>
                <a:gridCol w="4108450">
                  <a:extLst>
                    <a:ext uri="{9D8B030D-6E8A-4147-A177-3AD203B41FA5}">
                      <a16:colId xmlns:a16="http://schemas.microsoft.com/office/drawing/2014/main" val="64940899"/>
                    </a:ext>
                  </a:extLst>
                </a:gridCol>
                <a:gridCol w="4108450">
                  <a:extLst>
                    <a:ext uri="{9D8B030D-6E8A-4147-A177-3AD203B41FA5}">
                      <a16:colId xmlns:a16="http://schemas.microsoft.com/office/drawing/2014/main" val="3559421663"/>
                    </a:ext>
                  </a:extLst>
                </a:gridCol>
              </a:tblGrid>
              <a:tr h="271922">
                <a:tc>
                  <a:txBody>
                    <a:bodyPr/>
                    <a:lstStyle/>
                    <a:p>
                      <a:pPr algn="l" fontAlgn="t"/>
                      <a:r>
                        <a:rPr lang="en-US" sz="1000" dirty="0">
                          <a:solidFill>
                            <a:srgbClr val="000000"/>
                          </a:solidFill>
                          <a:effectLst/>
                          <a:latin typeface="times new roman" panose="02020603050405020304" pitchFamily="18" charset="0"/>
                        </a:rPr>
                        <a:t>Method</a:t>
                      </a:r>
                    </a:p>
                  </a:txBody>
                  <a:tcPr marL="45836" marR="45836" marT="45836" marB="45836">
                    <a:lnL w="6350" cap="flat" cmpd="sng" algn="ctr">
                      <a:solidFill>
                        <a:srgbClr val="50D337"/>
                      </a:solidFill>
                      <a:prstDash val="solid"/>
                      <a:round/>
                      <a:headEnd type="none" w="med" len="med"/>
                      <a:tailEnd type="none" w="med" len="med"/>
                    </a:lnL>
                    <a:lnR w="6350" cap="flat" cmpd="sng" algn="ctr">
                      <a:solidFill>
                        <a:srgbClr val="50D337"/>
                      </a:solidFill>
                      <a:prstDash val="solid"/>
                      <a:round/>
                      <a:headEnd type="none" w="med" len="med"/>
                      <a:tailEnd type="none" w="med" len="med"/>
                    </a:lnR>
                    <a:lnT w="6350" cap="flat" cmpd="sng" algn="ctr">
                      <a:solidFill>
                        <a:srgbClr val="50D33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panose="02020603050405020304" pitchFamily="18" charset="0"/>
                        </a:rPr>
                        <a:t>Description</a:t>
                      </a:r>
                    </a:p>
                  </a:txBody>
                  <a:tcPr marL="45836" marR="45836" marT="45836" marB="45836">
                    <a:lnL w="6350" cap="flat" cmpd="sng" algn="ctr">
                      <a:solidFill>
                        <a:srgbClr val="50D337"/>
                      </a:solidFill>
                      <a:prstDash val="solid"/>
                      <a:round/>
                      <a:headEnd type="none" w="med" len="med"/>
                      <a:tailEnd type="none" w="med" len="med"/>
                    </a:lnL>
                    <a:lnR w="6350" cap="flat" cmpd="sng" algn="ctr">
                      <a:solidFill>
                        <a:srgbClr val="50D337"/>
                      </a:solidFill>
                      <a:prstDash val="solid"/>
                      <a:round/>
                      <a:headEnd type="none" w="med" len="med"/>
                      <a:tailEnd type="none" w="med" len="med"/>
                    </a:lnR>
                    <a:lnT w="6350" cap="flat" cmpd="sng" algn="ctr">
                      <a:solidFill>
                        <a:srgbClr val="50D33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53018425"/>
                  </a:ext>
                </a:extLst>
              </a:tr>
              <a:tr h="354057">
                <a:tc>
                  <a:txBody>
                    <a:bodyPr/>
                    <a:lstStyle/>
                    <a:p>
                      <a:pPr algn="just" fontAlgn="t"/>
                      <a:r>
                        <a:rPr lang="en-US" sz="1000" b="1">
                          <a:solidFill>
                            <a:srgbClr val="333333"/>
                          </a:solidFill>
                          <a:effectLst/>
                          <a:latin typeface="inter-bold"/>
                        </a:rPr>
                        <a:t>void execSQL(String sql)</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executes the sql query not select query.</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77271434"/>
                  </a:ext>
                </a:extLst>
              </a:tr>
              <a:tr h="747245">
                <a:tc>
                  <a:txBody>
                    <a:bodyPr/>
                    <a:lstStyle/>
                    <a:p>
                      <a:pPr algn="just" fontAlgn="t"/>
                      <a:r>
                        <a:rPr lang="en-US" sz="1000" b="1" dirty="0">
                          <a:solidFill>
                            <a:srgbClr val="333333"/>
                          </a:solidFill>
                          <a:effectLst/>
                          <a:latin typeface="inter-bold"/>
                        </a:rPr>
                        <a:t>long insert(String table, String </a:t>
                      </a:r>
                      <a:r>
                        <a:rPr lang="en-US" sz="1000" b="1" dirty="0" err="1">
                          <a:solidFill>
                            <a:srgbClr val="333333"/>
                          </a:solidFill>
                          <a:effectLst/>
                          <a:latin typeface="inter-bold"/>
                        </a:rPr>
                        <a:t>nullColumnHack</a:t>
                      </a:r>
                      <a:r>
                        <a:rPr lang="en-US" sz="1000" b="1" dirty="0">
                          <a:solidFill>
                            <a:srgbClr val="333333"/>
                          </a:solidFill>
                          <a:effectLst/>
                          <a:latin typeface="inter-bold"/>
                        </a:rPr>
                        <a:t>, </a:t>
                      </a:r>
                      <a:r>
                        <a:rPr lang="en-US" sz="1000" b="1" dirty="0" err="1">
                          <a:solidFill>
                            <a:srgbClr val="333333"/>
                          </a:solidFill>
                          <a:effectLst/>
                          <a:latin typeface="inter-bold"/>
                        </a:rPr>
                        <a:t>ContentValues</a:t>
                      </a:r>
                      <a:r>
                        <a:rPr lang="en-US" sz="1000" b="1" dirty="0">
                          <a:solidFill>
                            <a:srgbClr val="333333"/>
                          </a:solidFill>
                          <a:effectLst/>
                          <a:latin typeface="inter-bold"/>
                        </a:rPr>
                        <a:t> values)</a:t>
                      </a:r>
                      <a:endParaRPr lang="en-US" sz="1000" dirty="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inserts a record on the database. The table specifies the table name, nullColumnHack doesn't allow completely null values. If second argument is null, android will store null values if values are empty. The third argument specifies the values to be stored.</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4142950"/>
                  </a:ext>
                </a:extLst>
              </a:tr>
              <a:tr h="640026">
                <a:tc>
                  <a:txBody>
                    <a:bodyPr/>
                    <a:lstStyle/>
                    <a:p>
                      <a:pPr algn="just" fontAlgn="t"/>
                      <a:r>
                        <a:rPr lang="en-US" sz="1000" b="1">
                          <a:solidFill>
                            <a:srgbClr val="333333"/>
                          </a:solidFill>
                          <a:effectLst/>
                          <a:latin typeface="inter-bold"/>
                        </a:rPr>
                        <a:t>int update(String table, ContentValues values, String whereClause, String[] whereArgs)</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updates a row.</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5082679"/>
                  </a:ext>
                </a:extLst>
              </a:tr>
              <a:tr h="925996">
                <a:tc>
                  <a:txBody>
                    <a:bodyPr/>
                    <a:lstStyle/>
                    <a:p>
                      <a:pPr algn="just" fontAlgn="t"/>
                      <a:r>
                        <a:rPr lang="en-US" sz="1000" b="1">
                          <a:solidFill>
                            <a:srgbClr val="333333"/>
                          </a:solidFill>
                          <a:effectLst/>
                          <a:latin typeface="inter-bold"/>
                        </a:rPr>
                        <a:t>Cursor query(String table, String[] columns, String selection, String[] selectionArgs, String groupBy, String having, String orderBy)</a:t>
                      </a:r>
                      <a:endParaRPr lang="en-US" sz="1000">
                        <a:solidFill>
                          <a:srgbClr val="333333"/>
                        </a:solidFill>
                        <a:effectLst/>
                        <a:latin typeface="inter-regular"/>
                      </a:endParaRP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returns a cursor over the </a:t>
                      </a:r>
                      <a:r>
                        <a:rPr lang="en-US" sz="1000" dirty="0" err="1">
                          <a:solidFill>
                            <a:srgbClr val="333333"/>
                          </a:solidFill>
                          <a:effectLst/>
                          <a:latin typeface="inter-regular"/>
                        </a:rPr>
                        <a:t>resultset</a:t>
                      </a:r>
                      <a:r>
                        <a:rPr lang="en-US" sz="1000" dirty="0">
                          <a:solidFill>
                            <a:srgbClr val="333333"/>
                          </a:solidFill>
                          <a:effectLst/>
                          <a:latin typeface="inter-regular"/>
                        </a:rPr>
                        <a:t>.</a:t>
                      </a:r>
                    </a:p>
                  </a:txBody>
                  <a:tcPr marL="30557" marR="30557" marT="30557" marB="3055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5822576"/>
                  </a:ext>
                </a:extLst>
              </a:tr>
            </a:tbl>
          </a:graphicData>
        </a:graphic>
      </p:graphicFrame>
    </p:spTree>
    <p:extLst>
      <p:ext uri="{BB962C8B-B14F-4D97-AF65-F5344CB8AC3E}">
        <p14:creationId xmlns:p14="http://schemas.microsoft.com/office/powerpoint/2010/main" val="347850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0706-C451-4616-99E3-0B55C0AAC73B}"/>
              </a:ext>
            </a:extLst>
          </p:cNvPr>
          <p:cNvSpPr>
            <a:spLocks noGrp="1"/>
          </p:cNvSpPr>
          <p:nvPr>
            <p:ph type="title"/>
          </p:nvPr>
        </p:nvSpPr>
        <p:spPr/>
        <p:txBody>
          <a:bodyPr/>
          <a:lstStyle/>
          <a:p>
            <a:r>
              <a:rPr lang="en-US" dirty="0"/>
              <a:t>Room database</a:t>
            </a:r>
          </a:p>
        </p:txBody>
      </p:sp>
      <p:sp>
        <p:nvSpPr>
          <p:cNvPr id="3" name="Text Placeholder 2">
            <a:extLst>
              <a:ext uri="{FF2B5EF4-FFF2-40B4-BE49-F238E27FC236}">
                <a16:creationId xmlns:a16="http://schemas.microsoft.com/office/drawing/2014/main" id="{573D477F-D9D9-4D7F-A934-2F1358061B14}"/>
              </a:ext>
            </a:extLst>
          </p:cNvPr>
          <p:cNvSpPr>
            <a:spLocks noGrp="1"/>
          </p:cNvSpPr>
          <p:nvPr>
            <p:ph type="body" idx="1"/>
          </p:nvPr>
        </p:nvSpPr>
        <p:spPr>
          <a:xfrm>
            <a:off x="311700" y="1152475"/>
            <a:ext cx="4685750" cy="3416400"/>
          </a:xfrm>
        </p:spPr>
        <p:txBody>
          <a:bodyPr/>
          <a:lstStyle/>
          <a:p>
            <a:pPr marL="457200" lvl="0" indent="-381000" algn="l" rtl="0">
              <a:spcBef>
                <a:spcPts val="1000"/>
              </a:spcBef>
              <a:spcAft>
                <a:spcPts val="0"/>
              </a:spcAft>
              <a:buSzPts val="2400"/>
              <a:buChar char="●"/>
            </a:pPr>
            <a:r>
              <a:rPr lang="en-US" b="0" dirty="0"/>
              <a:t>Room is a robust SQL object mapping library</a:t>
            </a:r>
          </a:p>
          <a:p>
            <a:pPr marL="457200" lvl="0" indent="-381000" algn="l" rtl="0">
              <a:lnSpc>
                <a:spcPct val="112000"/>
              </a:lnSpc>
              <a:spcBef>
                <a:spcPts val="4000"/>
              </a:spcBef>
              <a:spcAft>
                <a:spcPts val="0"/>
              </a:spcAft>
              <a:buSzPts val="2400"/>
              <a:buChar char="●"/>
            </a:pPr>
            <a:r>
              <a:rPr lang="en-US" b="0" dirty="0"/>
              <a:t>Generates SQLite Android code</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9701EF1-4BD5-4090-9981-27AB7BDAACAB}"/>
              </a:ext>
            </a:extLst>
          </p:cNvPr>
          <p:cNvPicPr>
            <a:picLocks noChangeAspect="1"/>
          </p:cNvPicPr>
          <p:nvPr/>
        </p:nvPicPr>
        <p:blipFill>
          <a:blip r:embed="rId2"/>
          <a:stretch>
            <a:fillRect/>
          </a:stretch>
        </p:blipFill>
        <p:spPr>
          <a:xfrm>
            <a:off x="5043135" y="1143000"/>
            <a:ext cx="3806361" cy="3390900"/>
          </a:xfrm>
          <a:prstGeom prst="rect">
            <a:avLst/>
          </a:prstGeom>
        </p:spPr>
      </p:pic>
    </p:spTree>
    <p:extLst>
      <p:ext uri="{BB962C8B-B14F-4D97-AF65-F5344CB8AC3E}">
        <p14:creationId xmlns:p14="http://schemas.microsoft.com/office/powerpoint/2010/main" val="282715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1C40-F501-4846-8053-C723BF1F2D69}"/>
              </a:ext>
            </a:extLst>
          </p:cNvPr>
          <p:cNvSpPr>
            <a:spLocks noGrp="1"/>
          </p:cNvSpPr>
          <p:nvPr>
            <p:ph type="title"/>
          </p:nvPr>
        </p:nvSpPr>
        <p:spPr/>
        <p:txBody>
          <a:bodyPr/>
          <a:lstStyle/>
          <a:p>
            <a:r>
              <a:rPr lang="en-US" dirty="0"/>
              <a:t>Room database</a:t>
            </a:r>
          </a:p>
        </p:txBody>
      </p:sp>
      <p:sp>
        <p:nvSpPr>
          <p:cNvPr id="4" name="Google Shape;410;p44">
            <a:extLst>
              <a:ext uri="{FF2B5EF4-FFF2-40B4-BE49-F238E27FC236}">
                <a16:creationId xmlns:a16="http://schemas.microsoft.com/office/drawing/2014/main" id="{92FA87C4-BE0C-4466-A6CE-AC2D1A7FD6C7}"/>
              </a:ext>
            </a:extLst>
          </p:cNvPr>
          <p:cNvSpPr txBox="1">
            <a:spLocks noGrp="1"/>
          </p:cNvSpPr>
          <p:nvPr>
            <p:ph type="body" idx="1"/>
          </p:nvPr>
        </p:nvSpPr>
        <p:spPr>
          <a:xfrm>
            <a:off x="311700" y="1076275"/>
            <a:ext cx="44718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Room works with DAO and Entities</a:t>
            </a:r>
            <a:endParaRPr b="0" dirty="0"/>
          </a:p>
          <a:p>
            <a:pPr marL="457200" lvl="0" indent="-381000" algn="l" rtl="0">
              <a:spcBef>
                <a:spcPts val="1000"/>
              </a:spcBef>
              <a:spcAft>
                <a:spcPts val="0"/>
              </a:spcAft>
              <a:buSzPts val="2400"/>
              <a:buChar char="●"/>
            </a:pPr>
            <a:r>
              <a:rPr lang="en" b="0" dirty="0"/>
              <a:t>Entities define the database schema</a:t>
            </a:r>
            <a:endParaRPr b="0" dirty="0"/>
          </a:p>
          <a:p>
            <a:pPr marL="457200" lvl="0" indent="-381000" algn="l" rtl="0">
              <a:spcBef>
                <a:spcPts val="1000"/>
              </a:spcBef>
              <a:spcAft>
                <a:spcPts val="0"/>
              </a:spcAft>
              <a:buSzPts val="2400"/>
              <a:buChar char="●"/>
            </a:pPr>
            <a:r>
              <a:rPr lang="en" b="0" dirty="0"/>
              <a:t>DAO provides methods to access database</a:t>
            </a:r>
            <a:endParaRPr b="0" dirty="0"/>
          </a:p>
        </p:txBody>
      </p:sp>
      <p:sp>
        <p:nvSpPr>
          <p:cNvPr id="12" name="Google Shape;414;p44">
            <a:extLst>
              <a:ext uri="{FF2B5EF4-FFF2-40B4-BE49-F238E27FC236}">
                <a16:creationId xmlns:a16="http://schemas.microsoft.com/office/drawing/2014/main" id="{BACCFD46-190E-4968-879F-A505EB56DFA4}"/>
              </a:ext>
            </a:extLst>
          </p:cNvPr>
          <p:cNvSpPr/>
          <p:nvPr/>
        </p:nvSpPr>
        <p:spPr>
          <a:xfrm>
            <a:off x="4963000" y="1425188"/>
            <a:ext cx="3571800" cy="1409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44">
            <a:extLst>
              <a:ext uri="{FF2B5EF4-FFF2-40B4-BE49-F238E27FC236}">
                <a16:creationId xmlns:a16="http://schemas.microsoft.com/office/drawing/2014/main" id="{D4C9A432-C360-4F23-BA8C-96312E0D2D71}"/>
              </a:ext>
            </a:extLst>
          </p:cNvPr>
          <p:cNvSpPr/>
          <p:nvPr/>
        </p:nvSpPr>
        <p:spPr>
          <a:xfrm>
            <a:off x="5040125" y="1489863"/>
            <a:ext cx="3429900" cy="1300200"/>
          </a:xfrm>
          <a:prstGeom prst="roundRect">
            <a:avLst>
              <a:gd name="adj" fmla="val 16667"/>
            </a:avLst>
          </a:prstGeom>
          <a:solidFill>
            <a:srgbClr val="EEEEEE"/>
          </a:solidFill>
          <a:ln w="2857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1828800" lvl="0" indent="0" algn="l" rtl="0">
              <a:spcBef>
                <a:spcPts val="0"/>
              </a:spcBef>
              <a:spcAft>
                <a:spcPts val="0"/>
              </a:spcAft>
              <a:buNone/>
            </a:pPr>
            <a:r>
              <a:rPr lang="en" sz="1200" dirty="0">
                <a:solidFill>
                  <a:srgbClr val="404040"/>
                </a:solidFill>
              </a:rPr>
              <a:t>RoomDatabase</a:t>
            </a:r>
            <a:endParaRPr sz="1200" dirty="0">
              <a:solidFill>
                <a:srgbClr val="404040"/>
              </a:solidFill>
            </a:endParaRPr>
          </a:p>
        </p:txBody>
      </p:sp>
      <p:sp>
        <p:nvSpPr>
          <p:cNvPr id="14" name="Google Shape;416;p44">
            <a:extLst>
              <a:ext uri="{FF2B5EF4-FFF2-40B4-BE49-F238E27FC236}">
                <a16:creationId xmlns:a16="http://schemas.microsoft.com/office/drawing/2014/main" id="{D3D06031-7FBE-4409-8EE5-9DFE7A8DF2A0}"/>
              </a:ext>
            </a:extLst>
          </p:cNvPr>
          <p:cNvSpPr/>
          <p:nvPr/>
        </p:nvSpPr>
        <p:spPr>
          <a:xfrm>
            <a:off x="5280950" y="2172063"/>
            <a:ext cx="812700" cy="541800"/>
          </a:xfrm>
          <a:prstGeom prst="flowChartMagneticDisk">
            <a:avLst/>
          </a:prstGeom>
          <a:solidFill>
            <a:srgbClr val="EEEEEE"/>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404040"/>
                </a:solidFill>
              </a:rPr>
              <a:t>SQLite</a:t>
            </a:r>
            <a:endParaRPr sz="1200">
              <a:solidFill>
                <a:srgbClr val="404040"/>
              </a:solidFill>
            </a:endParaRPr>
          </a:p>
        </p:txBody>
      </p:sp>
      <p:sp>
        <p:nvSpPr>
          <p:cNvPr id="15" name="Google Shape;417;p44">
            <a:extLst>
              <a:ext uri="{FF2B5EF4-FFF2-40B4-BE49-F238E27FC236}">
                <a16:creationId xmlns:a16="http://schemas.microsoft.com/office/drawing/2014/main" id="{E4F13EB7-F6F8-4808-9E7E-16F54C96B4D8}"/>
              </a:ext>
            </a:extLst>
          </p:cNvPr>
          <p:cNvSpPr/>
          <p:nvPr/>
        </p:nvSpPr>
        <p:spPr>
          <a:xfrm>
            <a:off x="6367575" y="2172663"/>
            <a:ext cx="1776900" cy="540600"/>
          </a:xfrm>
          <a:prstGeom prst="roundRect">
            <a:avLst>
              <a:gd name="adj" fmla="val 16667"/>
            </a:avLst>
          </a:prstGeom>
          <a:solidFill>
            <a:srgbClr val="D9D9D9"/>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DAO</a:t>
            </a:r>
            <a:endParaRPr sz="1200"/>
          </a:p>
        </p:txBody>
      </p:sp>
      <p:sp>
        <p:nvSpPr>
          <p:cNvPr id="16" name="Google Shape;419;p44">
            <a:extLst>
              <a:ext uri="{FF2B5EF4-FFF2-40B4-BE49-F238E27FC236}">
                <a16:creationId xmlns:a16="http://schemas.microsoft.com/office/drawing/2014/main" id="{338C710D-6459-4E14-BC65-9605880846F8}"/>
              </a:ext>
            </a:extLst>
          </p:cNvPr>
          <p:cNvSpPr/>
          <p:nvPr/>
        </p:nvSpPr>
        <p:spPr>
          <a:xfrm>
            <a:off x="5167788" y="1677976"/>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04040"/>
                </a:solidFill>
              </a:rPr>
              <a:t>LiveData</a:t>
            </a:r>
            <a:endParaRPr sz="1200">
              <a:solidFill>
                <a:srgbClr val="404040"/>
              </a:solidFill>
            </a:endParaRPr>
          </a:p>
        </p:txBody>
      </p:sp>
      <p:sp>
        <p:nvSpPr>
          <p:cNvPr id="17" name="Google Shape;420;p44">
            <a:extLst>
              <a:ext uri="{FF2B5EF4-FFF2-40B4-BE49-F238E27FC236}">
                <a16:creationId xmlns:a16="http://schemas.microsoft.com/office/drawing/2014/main" id="{A9D629B2-53B5-40A7-9D05-FCEA4CE4C625}"/>
              </a:ext>
            </a:extLst>
          </p:cNvPr>
          <p:cNvSpPr/>
          <p:nvPr/>
        </p:nvSpPr>
        <p:spPr>
          <a:xfrm>
            <a:off x="5253438" y="1736901"/>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04040"/>
                </a:solidFill>
              </a:rPr>
              <a:t>LiveData</a:t>
            </a:r>
            <a:endParaRPr sz="1200">
              <a:solidFill>
                <a:srgbClr val="404040"/>
              </a:solidFill>
            </a:endParaRPr>
          </a:p>
        </p:txBody>
      </p:sp>
      <p:sp>
        <p:nvSpPr>
          <p:cNvPr id="18" name="Google Shape;421;p44">
            <a:extLst>
              <a:ext uri="{FF2B5EF4-FFF2-40B4-BE49-F238E27FC236}">
                <a16:creationId xmlns:a16="http://schemas.microsoft.com/office/drawing/2014/main" id="{9185385B-5EB4-409D-A416-7FB8A3FD4DFB}"/>
              </a:ext>
            </a:extLst>
          </p:cNvPr>
          <p:cNvSpPr/>
          <p:nvPr/>
        </p:nvSpPr>
        <p:spPr>
          <a:xfrm>
            <a:off x="5352413" y="1802551"/>
            <a:ext cx="854400" cy="240300"/>
          </a:xfrm>
          <a:prstGeom prst="roundRect">
            <a:avLst>
              <a:gd name="adj" fmla="val 16667"/>
            </a:avLst>
          </a:prstGeom>
          <a:solidFill>
            <a:srgbClr val="CCCCCC"/>
          </a:solidFill>
          <a:ln w="285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t>Entity</a:t>
            </a:r>
            <a:endParaRPr sz="1200"/>
          </a:p>
        </p:txBody>
      </p:sp>
      <p:cxnSp>
        <p:nvCxnSpPr>
          <p:cNvPr id="19" name="Google Shape;422;p44">
            <a:extLst>
              <a:ext uri="{FF2B5EF4-FFF2-40B4-BE49-F238E27FC236}">
                <a16:creationId xmlns:a16="http://schemas.microsoft.com/office/drawing/2014/main" id="{F84EBDC2-7E25-4995-A0CE-E8F9F3C0314B}"/>
              </a:ext>
            </a:extLst>
          </p:cNvPr>
          <p:cNvCxnSpPr/>
          <p:nvPr/>
        </p:nvCxnSpPr>
        <p:spPr>
          <a:xfrm>
            <a:off x="6763225" y="1119963"/>
            <a:ext cx="0" cy="1036200"/>
          </a:xfrm>
          <a:prstGeom prst="straightConnector1">
            <a:avLst/>
          </a:prstGeom>
          <a:noFill/>
          <a:ln w="19050" cap="flat" cmpd="sng">
            <a:solidFill>
              <a:srgbClr val="515151"/>
            </a:solidFill>
            <a:prstDash val="solid"/>
            <a:round/>
            <a:headEnd type="none" w="med" len="med"/>
            <a:tailEnd type="triangle" w="med" len="med"/>
          </a:ln>
        </p:spPr>
      </p:cxnSp>
      <p:cxnSp>
        <p:nvCxnSpPr>
          <p:cNvPr id="20" name="Google Shape;423;p44">
            <a:extLst>
              <a:ext uri="{FF2B5EF4-FFF2-40B4-BE49-F238E27FC236}">
                <a16:creationId xmlns:a16="http://schemas.microsoft.com/office/drawing/2014/main" id="{22199086-D95B-4C6C-8308-044DC86C2327}"/>
              </a:ext>
            </a:extLst>
          </p:cNvPr>
          <p:cNvCxnSpPr/>
          <p:nvPr/>
        </p:nvCxnSpPr>
        <p:spPr>
          <a:xfrm rot="10800000">
            <a:off x="6103750" y="2366788"/>
            <a:ext cx="273900" cy="0"/>
          </a:xfrm>
          <a:prstGeom prst="straightConnector1">
            <a:avLst/>
          </a:prstGeom>
          <a:noFill/>
          <a:ln w="19050" cap="flat" cmpd="sng">
            <a:solidFill>
              <a:srgbClr val="515151"/>
            </a:solidFill>
            <a:prstDash val="solid"/>
            <a:round/>
            <a:headEnd type="none" w="med" len="med"/>
            <a:tailEnd type="triangle" w="med" len="med"/>
          </a:ln>
        </p:spPr>
      </p:cxnSp>
      <p:cxnSp>
        <p:nvCxnSpPr>
          <p:cNvPr id="21" name="Google Shape;424;p44">
            <a:extLst>
              <a:ext uri="{FF2B5EF4-FFF2-40B4-BE49-F238E27FC236}">
                <a16:creationId xmlns:a16="http://schemas.microsoft.com/office/drawing/2014/main" id="{17C658F0-B158-4AAC-A15D-34386706C72D}"/>
              </a:ext>
            </a:extLst>
          </p:cNvPr>
          <p:cNvCxnSpPr/>
          <p:nvPr/>
        </p:nvCxnSpPr>
        <p:spPr>
          <a:xfrm rot="10800000">
            <a:off x="6103750" y="2519188"/>
            <a:ext cx="273900" cy="0"/>
          </a:xfrm>
          <a:prstGeom prst="straightConnector1">
            <a:avLst/>
          </a:prstGeom>
          <a:noFill/>
          <a:ln w="19050" cap="flat" cmpd="sng">
            <a:solidFill>
              <a:srgbClr val="515151"/>
            </a:solidFill>
            <a:prstDash val="solid"/>
            <a:round/>
            <a:headEnd type="triangle" w="med" len="med"/>
            <a:tailEnd type="none" w="med" len="med"/>
          </a:ln>
        </p:spPr>
      </p:cxnSp>
      <p:sp>
        <p:nvSpPr>
          <p:cNvPr id="22" name="Google Shape;425;p44">
            <a:extLst>
              <a:ext uri="{FF2B5EF4-FFF2-40B4-BE49-F238E27FC236}">
                <a16:creationId xmlns:a16="http://schemas.microsoft.com/office/drawing/2014/main" id="{8B1CBECD-C2DB-4672-AF0C-687828DEBFB9}"/>
              </a:ext>
            </a:extLst>
          </p:cNvPr>
          <p:cNvSpPr/>
          <p:nvPr/>
        </p:nvSpPr>
        <p:spPr>
          <a:xfrm rot="10800000">
            <a:off x="8515750" y="2037813"/>
            <a:ext cx="861000" cy="204300"/>
          </a:xfrm>
          <a:prstGeom prst="rightArrow">
            <a:avLst>
              <a:gd name="adj1" fmla="val 50000"/>
              <a:gd name="adj2" fmla="val 50000"/>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624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A498-381F-4E6D-A8E9-8C8C7FCFA2D1}"/>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8150926D-7A41-40D0-865D-401DC5EF1C75}"/>
              </a:ext>
            </a:extLst>
          </p:cNvPr>
          <p:cNvSpPr>
            <a:spLocks noGrp="1"/>
          </p:cNvSpPr>
          <p:nvPr>
            <p:ph type="body" idx="1"/>
          </p:nvPr>
        </p:nvSpPr>
        <p:spPr/>
        <p:txBody>
          <a:bodyPr/>
          <a:lstStyle/>
          <a:p>
            <a:r>
              <a:rPr lang="en-US" b="0" dirty="0"/>
              <a:t>Add library</a:t>
            </a:r>
          </a:p>
          <a:p>
            <a:r>
              <a:rPr lang="en-US" b="0" dirty="0"/>
              <a:t>Create Entity</a:t>
            </a:r>
          </a:p>
          <a:p>
            <a:r>
              <a:rPr lang="en-US" b="0" dirty="0"/>
              <a:t>Create DAO</a:t>
            </a:r>
          </a:p>
          <a:p>
            <a:r>
              <a:rPr lang="en-US" b="0" dirty="0"/>
              <a:t>Create Database</a:t>
            </a:r>
          </a:p>
        </p:txBody>
      </p:sp>
    </p:spTree>
    <p:extLst>
      <p:ext uri="{BB962C8B-B14F-4D97-AF65-F5344CB8AC3E}">
        <p14:creationId xmlns:p14="http://schemas.microsoft.com/office/powerpoint/2010/main" val="72189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9355-4189-4611-BBCE-B24B2CD15D26}"/>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F74E6047-BBEA-4942-8F77-598665363C6D}"/>
              </a:ext>
            </a:extLst>
          </p:cNvPr>
          <p:cNvSpPr>
            <a:spLocks noGrp="1"/>
          </p:cNvSpPr>
          <p:nvPr>
            <p:ph type="body" idx="1"/>
          </p:nvPr>
        </p:nvSpPr>
        <p:spPr/>
        <p:txBody>
          <a:bodyPr/>
          <a:lstStyle/>
          <a:p>
            <a:r>
              <a:rPr lang="en-US" dirty="0"/>
              <a:t>Add library</a:t>
            </a:r>
          </a:p>
          <a:p>
            <a:pPr marL="114300" indent="0">
              <a:buNone/>
            </a:pPr>
            <a:endParaRPr lang="en-US" dirty="0"/>
          </a:p>
          <a:p>
            <a:pPr marL="114300" indent="0">
              <a:buNone/>
            </a:pPr>
            <a:endParaRPr lang="en-US" dirty="0"/>
          </a:p>
        </p:txBody>
      </p:sp>
      <p:sp>
        <p:nvSpPr>
          <p:cNvPr id="4" name="Rectangle 1">
            <a:extLst>
              <a:ext uri="{FF2B5EF4-FFF2-40B4-BE49-F238E27FC236}">
                <a16:creationId xmlns:a16="http://schemas.microsoft.com/office/drawing/2014/main" id="{2719B766-A6BC-4D2A-9705-BBC02A38F535}"/>
              </a:ext>
            </a:extLst>
          </p:cNvPr>
          <p:cNvSpPr>
            <a:spLocks noChangeArrowheads="1"/>
          </p:cNvSpPr>
          <p:nvPr/>
        </p:nvSpPr>
        <p:spPr bwMode="auto">
          <a:xfrm>
            <a:off x="493381" y="1843553"/>
            <a:ext cx="8359071" cy="143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 Room components</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implementation "</a:t>
            </a:r>
            <a:r>
              <a:rPr kumimoji="0" lang="en-US" altLang="en-US" sz="1600" b="0" i="0" u="none" strike="noStrike" cap="none" normalizeH="0" baseline="0" dirty="0" err="1">
                <a:ln>
                  <a:noFill/>
                </a:ln>
                <a:solidFill>
                  <a:schemeClr val="tx1"/>
                </a:solidFill>
                <a:effectLst/>
                <a:latin typeface="+mj-lt"/>
              </a:rPr>
              <a:t>androidx.room:room-runtime</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annotationProcessor</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androidx.room:room-compiler</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androidTestImplementation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androidx.room:room-testing</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rootProject.roomVersion</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98947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a:p>
            <a:pPr marL="0" lvl="0" indent="0">
              <a:spcBef>
                <a:spcPts val="0"/>
              </a:spcBef>
              <a:spcAft>
                <a:spcPts val="0"/>
              </a:spcAft>
              <a:buNone/>
            </a:pPr>
            <a:endParaRPr/>
          </a:p>
        </p:txBody>
      </p:sp>
      <p:sp>
        <p:nvSpPr>
          <p:cNvPr id="73" name="Shape 7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Implement:</a:t>
            </a:r>
            <a:endParaRPr/>
          </a:p>
          <a:p>
            <a:pPr marL="914400" lvl="1" indent="-317500">
              <a:spcBef>
                <a:spcPts val="0"/>
              </a:spcBef>
              <a:spcAft>
                <a:spcPts val="0"/>
              </a:spcAft>
              <a:buSzPts val="1400"/>
              <a:buChar char="-"/>
            </a:pPr>
            <a:r>
              <a:rPr lang="en-GB" b="1"/>
              <a:t>getSharedPreferences</a:t>
            </a:r>
            <a:r>
              <a:rPr lang="en-GB"/>
              <a:t> (String PREFS_NAME, int mode)</a:t>
            </a:r>
            <a:br>
              <a:rPr lang="en-GB"/>
            </a:br>
            <a:br>
              <a:rPr lang="en-GB"/>
            </a:br>
            <a:r>
              <a:rPr lang="en-GB"/>
              <a:t>PREFS_NAME is the name of the file.</a:t>
            </a:r>
            <a:br>
              <a:rPr lang="en-GB"/>
            </a:br>
            <a:br>
              <a:rPr lang="en-GB"/>
            </a:br>
            <a:r>
              <a:rPr lang="en-GB"/>
              <a:t>mode is the operating mode.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8B65-1A37-4D30-86A6-15892C5A43A8}"/>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E62B689E-F3B9-45EE-9D1D-452D393D8B60}"/>
              </a:ext>
            </a:extLst>
          </p:cNvPr>
          <p:cNvSpPr>
            <a:spLocks noGrp="1"/>
          </p:cNvSpPr>
          <p:nvPr>
            <p:ph type="body" idx="1"/>
          </p:nvPr>
        </p:nvSpPr>
        <p:spPr/>
        <p:txBody>
          <a:bodyPr/>
          <a:lstStyle/>
          <a:p>
            <a:r>
              <a:rPr lang="en-US" dirty="0"/>
              <a:t>Create Entity</a:t>
            </a:r>
          </a:p>
          <a:p>
            <a:endParaRPr lang="en-US" dirty="0"/>
          </a:p>
        </p:txBody>
      </p:sp>
      <p:pic>
        <p:nvPicPr>
          <p:cNvPr id="5" name="Picture 4" descr="Table&#10;&#10;Description automatically generated">
            <a:extLst>
              <a:ext uri="{FF2B5EF4-FFF2-40B4-BE49-F238E27FC236}">
                <a16:creationId xmlns:a16="http://schemas.microsoft.com/office/drawing/2014/main" id="{99A241DE-466C-4A0F-83F9-3B5B34813E9C}"/>
              </a:ext>
            </a:extLst>
          </p:cNvPr>
          <p:cNvPicPr>
            <a:picLocks noChangeAspect="1"/>
          </p:cNvPicPr>
          <p:nvPr/>
        </p:nvPicPr>
        <p:blipFill>
          <a:blip r:embed="rId2"/>
          <a:stretch>
            <a:fillRect/>
          </a:stretch>
        </p:blipFill>
        <p:spPr>
          <a:xfrm>
            <a:off x="5754170" y="1638434"/>
            <a:ext cx="3074810" cy="191950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F9478983-6E4E-4437-A021-6D53C5BB5A06}"/>
              </a:ext>
            </a:extLst>
          </p:cNvPr>
          <p:cNvPicPr>
            <a:picLocks noChangeAspect="1"/>
          </p:cNvPicPr>
          <p:nvPr/>
        </p:nvPicPr>
        <p:blipFill>
          <a:blip r:embed="rId3"/>
          <a:stretch>
            <a:fillRect/>
          </a:stretch>
        </p:blipFill>
        <p:spPr>
          <a:xfrm>
            <a:off x="539261" y="1685842"/>
            <a:ext cx="5186925" cy="2635747"/>
          </a:xfrm>
          <a:prstGeom prst="rect">
            <a:avLst/>
          </a:prstGeom>
        </p:spPr>
      </p:pic>
    </p:spTree>
    <p:extLst>
      <p:ext uri="{BB962C8B-B14F-4D97-AF65-F5344CB8AC3E}">
        <p14:creationId xmlns:p14="http://schemas.microsoft.com/office/powerpoint/2010/main" val="2752533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7ABD-5283-40DE-9C28-BF3B669F2CD0}"/>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C0222022-FEAA-458E-ADDA-42CCF600334C}"/>
              </a:ext>
            </a:extLst>
          </p:cNvPr>
          <p:cNvSpPr>
            <a:spLocks noGrp="1"/>
          </p:cNvSpPr>
          <p:nvPr>
            <p:ph type="body" idx="1"/>
          </p:nvPr>
        </p:nvSpPr>
        <p:spPr/>
        <p:txBody>
          <a:bodyPr/>
          <a:lstStyle/>
          <a:p>
            <a:r>
              <a:rPr lang="en-US" dirty="0"/>
              <a:t>Create DAO</a:t>
            </a:r>
          </a:p>
        </p:txBody>
      </p:sp>
      <p:pic>
        <p:nvPicPr>
          <p:cNvPr id="5" name="Picture 4" descr="Graphical user interface, text, application, email&#10;&#10;Description automatically generated">
            <a:extLst>
              <a:ext uri="{FF2B5EF4-FFF2-40B4-BE49-F238E27FC236}">
                <a16:creationId xmlns:a16="http://schemas.microsoft.com/office/drawing/2014/main" id="{3511F347-7484-45D7-8749-99ADECA90715}"/>
              </a:ext>
            </a:extLst>
          </p:cNvPr>
          <p:cNvPicPr>
            <a:picLocks noChangeAspect="1"/>
          </p:cNvPicPr>
          <p:nvPr/>
        </p:nvPicPr>
        <p:blipFill>
          <a:blip r:embed="rId2"/>
          <a:stretch>
            <a:fillRect/>
          </a:stretch>
        </p:blipFill>
        <p:spPr>
          <a:xfrm>
            <a:off x="1066800" y="1692382"/>
            <a:ext cx="6507769" cy="3129147"/>
          </a:xfrm>
          <a:prstGeom prst="rect">
            <a:avLst/>
          </a:prstGeom>
        </p:spPr>
      </p:pic>
    </p:spTree>
    <p:extLst>
      <p:ext uri="{BB962C8B-B14F-4D97-AF65-F5344CB8AC3E}">
        <p14:creationId xmlns:p14="http://schemas.microsoft.com/office/powerpoint/2010/main" val="415913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FFD5-5742-4121-A385-B51E32027424}"/>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678B91DC-B76A-40BE-BF37-84F21A448E86}"/>
              </a:ext>
            </a:extLst>
          </p:cNvPr>
          <p:cNvSpPr>
            <a:spLocks noGrp="1"/>
          </p:cNvSpPr>
          <p:nvPr>
            <p:ph type="body" idx="1"/>
          </p:nvPr>
        </p:nvSpPr>
        <p:spPr/>
        <p:txBody>
          <a:bodyPr/>
          <a:lstStyle/>
          <a:p>
            <a:r>
              <a:rPr lang="en-US" dirty="0"/>
              <a:t>Create database</a:t>
            </a:r>
          </a:p>
          <a:p>
            <a:pPr lvl="1"/>
            <a:r>
              <a:rPr lang="en-US" sz="1200" dirty="0">
                <a:solidFill>
                  <a:srgbClr val="000000"/>
                </a:solidFill>
              </a:rPr>
              <a:t>Create public abstract class extending </a:t>
            </a:r>
            <a:r>
              <a:rPr lang="en-US" sz="1200" dirty="0" err="1">
                <a:solidFill>
                  <a:srgbClr val="000000"/>
                </a:solidFill>
                <a:latin typeface="Consolas"/>
                <a:ea typeface="Consolas"/>
                <a:cs typeface="Consolas"/>
                <a:sym typeface="Consolas"/>
              </a:rPr>
              <a:t>RoomDatabase</a:t>
            </a:r>
            <a:endParaRPr lang="en-US" sz="1200" dirty="0">
              <a:solidFill>
                <a:srgbClr val="000000"/>
              </a:solidFill>
              <a:latin typeface="Consolas"/>
              <a:ea typeface="Consolas"/>
              <a:cs typeface="Consolas"/>
              <a:sym typeface="Consolas"/>
            </a:endParaRPr>
          </a:p>
          <a:p>
            <a:pPr lvl="1"/>
            <a:r>
              <a:rPr lang="en-US" sz="1200" dirty="0">
                <a:solidFill>
                  <a:schemeClr val="dk1"/>
                </a:solidFill>
              </a:rPr>
              <a:t>Annotate as </a:t>
            </a:r>
            <a:r>
              <a:rPr lang="en-US" sz="1200" dirty="0">
                <a:solidFill>
                  <a:schemeClr val="dk1"/>
                </a:solidFill>
                <a:latin typeface="Consolas"/>
                <a:ea typeface="Consolas"/>
                <a:cs typeface="Consolas"/>
                <a:sym typeface="Consolas"/>
              </a:rPr>
              <a:t>@Database</a:t>
            </a:r>
          </a:p>
          <a:p>
            <a:pPr lvl="1"/>
            <a:r>
              <a:rPr lang="en-US" sz="1200" dirty="0">
                <a:solidFill>
                  <a:schemeClr val="dk1"/>
                </a:solidFill>
              </a:rPr>
              <a:t>Declare entities for database schema </a:t>
            </a:r>
            <a:br>
              <a:rPr lang="en-US" sz="1200" dirty="0">
                <a:solidFill>
                  <a:schemeClr val="dk1"/>
                </a:solidFill>
              </a:rPr>
            </a:br>
            <a:r>
              <a:rPr lang="en-US" sz="1200" dirty="0">
                <a:solidFill>
                  <a:schemeClr val="dk1"/>
                </a:solidFill>
              </a:rPr>
              <a:t>and set version number</a:t>
            </a:r>
          </a:p>
          <a:p>
            <a:pPr marL="231775" lvl="1" indent="0">
              <a:buNone/>
            </a:pPr>
            <a:endParaRPr lang="en-US" sz="12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US" sz="1800" dirty="0">
                <a:solidFill>
                  <a:schemeClr val="dk1"/>
                </a:solidFill>
                <a:ea typeface="Consolas"/>
                <a:sym typeface="Consolas"/>
              </a:rPr>
              <a:t>     @Database(entities = {</a:t>
            </a:r>
            <a:r>
              <a:rPr lang="en-US" sz="1800" dirty="0" err="1">
                <a:solidFill>
                  <a:schemeClr val="dk1"/>
                </a:solidFill>
                <a:ea typeface="Consolas"/>
                <a:sym typeface="Consolas"/>
              </a:rPr>
              <a:t>Word.class</a:t>
            </a:r>
            <a:r>
              <a:rPr lang="en-US" sz="1800" dirty="0">
                <a:solidFill>
                  <a:schemeClr val="dk1"/>
                </a:solidFill>
                <a:ea typeface="Consolas"/>
                <a:sym typeface="Consolas"/>
              </a:rPr>
              <a:t>}, version = 1)</a:t>
            </a:r>
          </a:p>
          <a:p>
            <a:pPr marL="0" lvl="0" indent="0" algn="l" rtl="0">
              <a:lnSpc>
                <a:spcPct val="100000"/>
              </a:lnSpc>
              <a:spcBef>
                <a:spcPts val="1000"/>
              </a:spcBef>
              <a:spcAft>
                <a:spcPts val="0"/>
              </a:spcAft>
              <a:buNone/>
            </a:pPr>
            <a:r>
              <a:rPr lang="en-US" sz="1800" dirty="0">
                <a:solidFill>
                  <a:schemeClr val="dk1"/>
                </a:solidFill>
                <a:ea typeface="Consolas"/>
                <a:sym typeface="Consolas"/>
              </a:rPr>
              <a:t>     public abstract class </a:t>
            </a:r>
            <a:r>
              <a:rPr lang="en-US" sz="1800" dirty="0" err="1">
                <a:solidFill>
                  <a:schemeClr val="dk1"/>
                </a:solidFill>
                <a:ea typeface="Consolas"/>
                <a:sym typeface="Consolas"/>
              </a:rPr>
              <a:t>WordRoomDatabase</a:t>
            </a:r>
            <a:r>
              <a:rPr lang="en-US" sz="1800" dirty="0">
                <a:solidFill>
                  <a:schemeClr val="dk1"/>
                </a:solidFill>
                <a:ea typeface="Consolas"/>
                <a:sym typeface="Consolas"/>
              </a:rPr>
              <a:t> extends </a:t>
            </a:r>
            <a:r>
              <a:rPr lang="en-US" sz="1800" dirty="0" err="1">
                <a:solidFill>
                  <a:schemeClr val="dk1"/>
                </a:solidFill>
                <a:ea typeface="Consolas"/>
                <a:sym typeface="Consolas"/>
              </a:rPr>
              <a:t>RoomDatabase</a:t>
            </a:r>
            <a:r>
              <a:rPr lang="en-US" sz="1800" dirty="0"/>
              <a:t>    </a:t>
            </a:r>
            <a:r>
              <a:rPr lang="en-US" dirty="0"/>
              <a:t>                                                                                               </a:t>
            </a:r>
          </a:p>
        </p:txBody>
      </p:sp>
    </p:spTree>
    <p:extLst>
      <p:ext uri="{BB962C8B-B14F-4D97-AF65-F5344CB8AC3E}">
        <p14:creationId xmlns:p14="http://schemas.microsoft.com/office/powerpoint/2010/main" val="754212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F8C7-644D-40DF-A563-A842A3F282C9}"/>
              </a:ext>
            </a:extLst>
          </p:cNvPr>
          <p:cNvSpPr>
            <a:spLocks noGrp="1"/>
          </p:cNvSpPr>
          <p:nvPr>
            <p:ph type="title"/>
          </p:nvPr>
        </p:nvSpPr>
        <p:spPr/>
        <p:txBody>
          <a:bodyPr/>
          <a:lstStyle/>
          <a:p>
            <a:r>
              <a:rPr lang="en-US" dirty="0"/>
              <a:t>Using Room database</a:t>
            </a:r>
          </a:p>
        </p:txBody>
      </p:sp>
      <p:sp>
        <p:nvSpPr>
          <p:cNvPr id="4" name="Google Shape;438;p46">
            <a:extLst>
              <a:ext uri="{FF2B5EF4-FFF2-40B4-BE49-F238E27FC236}">
                <a16:creationId xmlns:a16="http://schemas.microsoft.com/office/drawing/2014/main" id="{355AADC1-1BFF-42EF-829E-D6A2F9CA30AE}"/>
              </a:ext>
            </a:extLst>
          </p:cNvPr>
          <p:cNvSpPr txBox="1">
            <a:spLocks noGrp="1"/>
          </p:cNvSpPr>
          <p:nvPr>
            <p:ph type="body" idx="1"/>
          </p:nvPr>
        </p:nvSpPr>
        <p:spPr>
          <a:xfrm>
            <a:off x="311700" y="1370450"/>
            <a:ext cx="6776100" cy="333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@Database(entities = {Word.class}, version = 1)</a:t>
            </a:r>
            <a:endParaRPr sz="2000" dirty="0">
              <a:solidFill>
                <a:srgbClr val="000000"/>
              </a:solidFill>
              <a:ea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2000" dirty="0">
                <a:solidFill>
                  <a:srgbClr val="000000"/>
                </a:solidFill>
                <a:ea typeface="Consolas"/>
                <a:sym typeface="Consolas"/>
              </a:rPr>
              <a:t>public abstract class WordRoomDatabase </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extends RoomDatabase { </a:t>
            </a:r>
            <a:endParaRPr sz="2000" dirty="0">
              <a:solidFill>
                <a:srgbClr val="000000"/>
              </a:solidFill>
              <a:ea typeface="Consolas"/>
              <a:sym typeface="Consolas"/>
            </a:endParaRPr>
          </a:p>
          <a:p>
            <a:pPr marL="0" lvl="0" indent="0" algn="l" rtl="0">
              <a:lnSpc>
                <a:spcPct val="100000"/>
              </a:lnSpc>
              <a:spcBef>
                <a:spcPts val="3000"/>
              </a:spcBef>
              <a:spcAft>
                <a:spcPts val="0"/>
              </a:spcAft>
              <a:buClr>
                <a:schemeClr val="dk1"/>
              </a:buClr>
              <a:buSzPts val="1100"/>
              <a:buFont typeface="Arial"/>
              <a:buNone/>
            </a:pPr>
            <a:r>
              <a:rPr lang="en" sz="2000" dirty="0">
                <a:solidFill>
                  <a:srgbClr val="000000"/>
                </a:solidFill>
                <a:ea typeface="Consolas"/>
                <a:sym typeface="Consolas"/>
              </a:rPr>
              <a:t>   public abstract WordDao wordDao();</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private static WordRoomDatabase INSTANCE;</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   // ... create instance here</a:t>
            </a:r>
            <a:endParaRPr sz="2000" dirty="0">
              <a:solidFill>
                <a:srgbClr val="000000"/>
              </a:solidFill>
              <a:ea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2000" dirty="0">
                <a:solidFill>
                  <a:srgbClr val="000000"/>
                </a:solidFill>
                <a:ea typeface="Consolas"/>
                <a:sym typeface="Consolas"/>
              </a:rPr>
              <a:t>}</a:t>
            </a:r>
            <a:endParaRPr sz="2000" dirty="0">
              <a:solidFill>
                <a:srgbClr val="000000"/>
              </a:solidFill>
              <a:ea typeface="Consolas"/>
              <a:sym typeface="Consolas"/>
            </a:endParaRPr>
          </a:p>
        </p:txBody>
      </p:sp>
      <p:grpSp>
        <p:nvGrpSpPr>
          <p:cNvPr id="5" name="Google Shape;440;p46">
            <a:extLst>
              <a:ext uri="{FF2B5EF4-FFF2-40B4-BE49-F238E27FC236}">
                <a16:creationId xmlns:a16="http://schemas.microsoft.com/office/drawing/2014/main" id="{E5D25391-2C82-4F94-AB20-CB6B1FA97E87}"/>
              </a:ext>
            </a:extLst>
          </p:cNvPr>
          <p:cNvGrpSpPr/>
          <p:nvPr/>
        </p:nvGrpSpPr>
        <p:grpSpPr>
          <a:xfrm>
            <a:off x="7151188" y="3099050"/>
            <a:ext cx="1857375" cy="1543050"/>
            <a:chOff x="7151188" y="2489450"/>
            <a:chExt cx="1857375" cy="1543050"/>
          </a:xfrm>
        </p:grpSpPr>
        <p:pic>
          <p:nvPicPr>
            <p:cNvPr id="6" name="Google Shape;441;p46">
              <a:extLst>
                <a:ext uri="{FF2B5EF4-FFF2-40B4-BE49-F238E27FC236}">
                  <a16:creationId xmlns:a16="http://schemas.microsoft.com/office/drawing/2014/main" id="{D114BBCF-950E-4271-B667-4B67283FCF75}"/>
                </a:ext>
              </a:extLst>
            </p:cNvPr>
            <p:cNvPicPr preferRelativeResize="0"/>
            <p:nvPr/>
          </p:nvPicPr>
          <p:blipFill>
            <a:blip r:embed="rId2">
              <a:alphaModFix/>
            </a:blip>
            <a:stretch>
              <a:fillRect/>
            </a:stretch>
          </p:blipFill>
          <p:spPr>
            <a:xfrm>
              <a:off x="7151188" y="2489450"/>
              <a:ext cx="1857375" cy="1543050"/>
            </a:xfrm>
            <a:prstGeom prst="rect">
              <a:avLst/>
            </a:prstGeom>
            <a:noFill/>
            <a:ln>
              <a:noFill/>
            </a:ln>
          </p:spPr>
        </p:pic>
        <p:sp>
          <p:nvSpPr>
            <p:cNvPr id="7" name="Google Shape;442;p46">
              <a:extLst>
                <a:ext uri="{FF2B5EF4-FFF2-40B4-BE49-F238E27FC236}">
                  <a16:creationId xmlns:a16="http://schemas.microsoft.com/office/drawing/2014/main" id="{22FAAAC0-C209-43B6-8184-3A021C1F3EC1}"/>
                </a:ext>
              </a:extLst>
            </p:cNvPr>
            <p:cNvSpPr txBox="1"/>
            <p:nvPr/>
          </p:nvSpPr>
          <p:spPr>
            <a:xfrm>
              <a:off x="7355200" y="2540900"/>
              <a:ext cx="15534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Create database as singleton instance</a:t>
              </a:r>
              <a:endParaRPr sz="2000" i="1">
                <a:latin typeface="Roboto"/>
                <a:ea typeface="Roboto"/>
                <a:cs typeface="Roboto"/>
                <a:sym typeface="Roboto"/>
              </a:endParaRPr>
            </a:p>
          </p:txBody>
        </p:sp>
      </p:grpSp>
      <p:sp>
        <p:nvSpPr>
          <p:cNvPr id="8" name="Google Shape;443;p46">
            <a:extLst>
              <a:ext uri="{FF2B5EF4-FFF2-40B4-BE49-F238E27FC236}">
                <a16:creationId xmlns:a16="http://schemas.microsoft.com/office/drawing/2014/main" id="{E369C1DB-053E-4744-913D-2E4BC377A13D}"/>
              </a:ext>
            </a:extLst>
          </p:cNvPr>
          <p:cNvSpPr/>
          <p:nvPr/>
        </p:nvSpPr>
        <p:spPr>
          <a:xfrm>
            <a:off x="6017900" y="3176775"/>
            <a:ext cx="1183056" cy="390886"/>
          </a:xfrm>
          <a:custGeom>
            <a:avLst/>
            <a:gdLst/>
            <a:ahLst/>
            <a:cxnLst/>
            <a:rect l="l" t="t" r="r" b="b"/>
            <a:pathLst>
              <a:path w="61722" h="15979" extrusionOk="0">
                <a:moveTo>
                  <a:pt x="61722" y="15979"/>
                </a:moveTo>
                <a:cubicBezTo>
                  <a:pt x="59596" y="14539"/>
                  <a:pt x="54315" y="9876"/>
                  <a:pt x="48966" y="7338"/>
                </a:cubicBezTo>
                <a:cubicBezTo>
                  <a:pt x="43617" y="4801"/>
                  <a:pt x="36211" y="1714"/>
                  <a:pt x="29627" y="754"/>
                </a:cubicBezTo>
                <a:cubicBezTo>
                  <a:pt x="23043" y="-206"/>
                  <a:pt x="14402" y="-343"/>
                  <a:pt x="9464" y="1577"/>
                </a:cubicBezTo>
                <a:cubicBezTo>
                  <a:pt x="4526" y="3497"/>
                  <a:pt x="1577" y="10492"/>
                  <a:pt x="0" y="12275"/>
                </a:cubicBezTo>
              </a:path>
            </a:pathLst>
          </a:custGeom>
          <a:noFill/>
          <a:ln w="38100" cap="flat" cmpd="sng">
            <a:solidFill>
              <a:srgbClr val="039BE5"/>
            </a:solidFill>
            <a:prstDash val="dash"/>
            <a:round/>
            <a:headEnd type="none" w="med" len="med"/>
            <a:tailEnd type="triangle" w="med" len="med"/>
          </a:ln>
        </p:spPr>
      </p:sp>
      <p:grpSp>
        <p:nvGrpSpPr>
          <p:cNvPr id="9" name="Google Shape;444;p46">
            <a:extLst>
              <a:ext uri="{FF2B5EF4-FFF2-40B4-BE49-F238E27FC236}">
                <a16:creationId xmlns:a16="http://schemas.microsoft.com/office/drawing/2014/main" id="{C708A7D7-E8E1-4BC2-BFB6-F71F9BDC87BA}"/>
              </a:ext>
            </a:extLst>
          </p:cNvPr>
          <p:cNvGrpSpPr/>
          <p:nvPr/>
        </p:nvGrpSpPr>
        <p:grpSpPr>
          <a:xfrm>
            <a:off x="7190438" y="2159023"/>
            <a:ext cx="1857375" cy="822137"/>
            <a:chOff x="7151188" y="2632468"/>
            <a:chExt cx="1857375" cy="1543050"/>
          </a:xfrm>
        </p:grpSpPr>
        <p:pic>
          <p:nvPicPr>
            <p:cNvPr id="10" name="Google Shape;445;p46">
              <a:extLst>
                <a:ext uri="{FF2B5EF4-FFF2-40B4-BE49-F238E27FC236}">
                  <a16:creationId xmlns:a16="http://schemas.microsoft.com/office/drawing/2014/main" id="{7CB0F51F-709B-4FFC-A962-F71D05CFC68B}"/>
                </a:ext>
              </a:extLst>
            </p:cNvPr>
            <p:cNvPicPr preferRelativeResize="0"/>
            <p:nvPr/>
          </p:nvPicPr>
          <p:blipFill>
            <a:blip r:embed="rId2">
              <a:alphaModFix/>
            </a:blip>
            <a:stretch>
              <a:fillRect/>
            </a:stretch>
          </p:blipFill>
          <p:spPr>
            <a:xfrm>
              <a:off x="7151188" y="2632468"/>
              <a:ext cx="1857375" cy="1543050"/>
            </a:xfrm>
            <a:prstGeom prst="rect">
              <a:avLst/>
            </a:prstGeom>
            <a:noFill/>
            <a:ln>
              <a:noFill/>
            </a:ln>
          </p:spPr>
        </p:pic>
        <p:sp>
          <p:nvSpPr>
            <p:cNvPr id="11" name="Google Shape;446;p46">
              <a:extLst>
                <a:ext uri="{FF2B5EF4-FFF2-40B4-BE49-F238E27FC236}">
                  <a16:creationId xmlns:a16="http://schemas.microsoft.com/office/drawing/2014/main" id="{12FD148A-E894-4EB6-8468-FF3CCF1C51AB}"/>
                </a:ext>
              </a:extLst>
            </p:cNvPr>
            <p:cNvSpPr txBox="1"/>
            <p:nvPr/>
          </p:nvSpPr>
          <p:spPr>
            <a:xfrm>
              <a:off x="7279000" y="2683918"/>
              <a:ext cx="15534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DAO for database</a:t>
              </a:r>
              <a:endParaRPr sz="2000" i="1">
                <a:latin typeface="Roboto"/>
                <a:ea typeface="Roboto"/>
                <a:cs typeface="Roboto"/>
                <a:sym typeface="Roboto"/>
              </a:endParaRPr>
            </a:p>
          </p:txBody>
        </p:sp>
      </p:grpSp>
      <p:sp>
        <p:nvSpPr>
          <p:cNvPr id="12" name="Google Shape;447;p46">
            <a:extLst>
              <a:ext uri="{FF2B5EF4-FFF2-40B4-BE49-F238E27FC236}">
                <a16:creationId xmlns:a16="http://schemas.microsoft.com/office/drawing/2014/main" id="{437FC2D2-CCEB-47DB-BAF0-0ED36627A5DA}"/>
              </a:ext>
            </a:extLst>
          </p:cNvPr>
          <p:cNvSpPr/>
          <p:nvPr/>
        </p:nvSpPr>
        <p:spPr>
          <a:xfrm>
            <a:off x="2633475" y="1203575"/>
            <a:ext cx="4906900" cy="329219"/>
          </a:xfrm>
          <a:custGeom>
            <a:avLst/>
            <a:gdLst/>
            <a:ahLst/>
            <a:cxnLst/>
            <a:rect l="l" t="t" r="r" b="b"/>
            <a:pathLst>
              <a:path w="196276" h="18558" extrusionOk="0">
                <a:moveTo>
                  <a:pt x="196276" y="18558"/>
                </a:moveTo>
                <a:cubicBezTo>
                  <a:pt x="192641" y="16912"/>
                  <a:pt x="183725" y="11494"/>
                  <a:pt x="174467" y="8682"/>
                </a:cubicBezTo>
                <a:cubicBezTo>
                  <a:pt x="165209" y="5870"/>
                  <a:pt x="155471" y="2990"/>
                  <a:pt x="140726" y="1687"/>
                </a:cubicBezTo>
                <a:cubicBezTo>
                  <a:pt x="125981" y="384"/>
                  <a:pt x="104996" y="933"/>
                  <a:pt x="85999" y="864"/>
                </a:cubicBezTo>
                <a:cubicBezTo>
                  <a:pt x="67002" y="795"/>
                  <a:pt x="41079" y="-1194"/>
                  <a:pt x="26746" y="1275"/>
                </a:cubicBezTo>
                <a:cubicBezTo>
                  <a:pt x="12413" y="3744"/>
                  <a:pt x="4458" y="13277"/>
                  <a:pt x="0" y="15677"/>
                </a:cubicBezTo>
              </a:path>
            </a:pathLst>
          </a:custGeom>
          <a:noFill/>
          <a:ln w="38100" cap="flat" cmpd="sng">
            <a:solidFill>
              <a:srgbClr val="9900FF"/>
            </a:solidFill>
            <a:prstDash val="dash"/>
            <a:round/>
            <a:headEnd type="none" w="med" len="med"/>
            <a:tailEnd type="triangle" w="med" len="med"/>
          </a:ln>
        </p:spPr>
      </p:sp>
      <p:grpSp>
        <p:nvGrpSpPr>
          <p:cNvPr id="13" name="Google Shape;448;p46">
            <a:extLst>
              <a:ext uri="{FF2B5EF4-FFF2-40B4-BE49-F238E27FC236}">
                <a16:creationId xmlns:a16="http://schemas.microsoft.com/office/drawing/2014/main" id="{506E68F4-E2E0-4714-A838-F0F302FA4FAB}"/>
              </a:ext>
            </a:extLst>
          </p:cNvPr>
          <p:cNvGrpSpPr/>
          <p:nvPr/>
        </p:nvGrpSpPr>
        <p:grpSpPr>
          <a:xfrm>
            <a:off x="7190438" y="1168423"/>
            <a:ext cx="1857375" cy="822137"/>
            <a:chOff x="7151188" y="487198"/>
            <a:chExt cx="1857375" cy="1543050"/>
          </a:xfrm>
        </p:grpSpPr>
        <p:pic>
          <p:nvPicPr>
            <p:cNvPr id="14" name="Google Shape;449;p46">
              <a:extLst>
                <a:ext uri="{FF2B5EF4-FFF2-40B4-BE49-F238E27FC236}">
                  <a16:creationId xmlns:a16="http://schemas.microsoft.com/office/drawing/2014/main" id="{A05D9642-015C-47B9-B7C3-6CFCB6E81EE2}"/>
                </a:ext>
              </a:extLst>
            </p:cNvPr>
            <p:cNvPicPr preferRelativeResize="0"/>
            <p:nvPr/>
          </p:nvPicPr>
          <p:blipFill>
            <a:blip r:embed="rId2">
              <a:alphaModFix/>
            </a:blip>
            <a:stretch>
              <a:fillRect/>
            </a:stretch>
          </p:blipFill>
          <p:spPr>
            <a:xfrm>
              <a:off x="7151188" y="487198"/>
              <a:ext cx="1857375" cy="1543050"/>
            </a:xfrm>
            <a:prstGeom prst="rect">
              <a:avLst/>
            </a:prstGeom>
            <a:noFill/>
            <a:ln>
              <a:noFill/>
            </a:ln>
          </p:spPr>
        </p:pic>
        <p:sp>
          <p:nvSpPr>
            <p:cNvPr id="15" name="Google Shape;450;p46">
              <a:extLst>
                <a:ext uri="{FF2B5EF4-FFF2-40B4-BE49-F238E27FC236}">
                  <a16:creationId xmlns:a16="http://schemas.microsoft.com/office/drawing/2014/main" id="{80334442-2D47-44F8-9F4E-6406ABB0C0B7}"/>
                </a:ext>
              </a:extLst>
            </p:cNvPr>
            <p:cNvSpPr txBox="1"/>
            <p:nvPr/>
          </p:nvSpPr>
          <p:spPr>
            <a:xfrm>
              <a:off x="7279000" y="538648"/>
              <a:ext cx="1672500" cy="14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i="1">
                  <a:latin typeface="Roboto"/>
                  <a:ea typeface="Roboto"/>
                  <a:cs typeface="Roboto"/>
                  <a:sym typeface="Roboto"/>
                </a:rPr>
                <a:t>Entity defines</a:t>
              </a:r>
              <a:endParaRPr sz="2000" i="1">
                <a:latin typeface="Roboto"/>
                <a:ea typeface="Roboto"/>
                <a:cs typeface="Roboto"/>
                <a:sym typeface="Roboto"/>
              </a:endParaRPr>
            </a:p>
            <a:p>
              <a:pPr marL="0" lvl="0" indent="0" algn="l" rtl="0">
                <a:spcBef>
                  <a:spcPts val="0"/>
                </a:spcBef>
                <a:spcAft>
                  <a:spcPts val="0"/>
                </a:spcAft>
                <a:buNone/>
              </a:pPr>
              <a:r>
                <a:rPr lang="en" sz="2000" i="1">
                  <a:latin typeface="Roboto"/>
                  <a:ea typeface="Roboto"/>
                  <a:cs typeface="Roboto"/>
                  <a:sym typeface="Roboto"/>
                </a:rPr>
                <a:t>DB schema</a:t>
              </a:r>
              <a:endParaRPr sz="2000" i="1">
                <a:latin typeface="Roboto"/>
                <a:ea typeface="Roboto"/>
                <a:cs typeface="Roboto"/>
                <a:sym typeface="Roboto"/>
              </a:endParaRPr>
            </a:p>
          </p:txBody>
        </p:sp>
      </p:grpSp>
      <p:sp>
        <p:nvSpPr>
          <p:cNvPr id="16" name="Google Shape;451;p46">
            <a:extLst>
              <a:ext uri="{FF2B5EF4-FFF2-40B4-BE49-F238E27FC236}">
                <a16:creationId xmlns:a16="http://schemas.microsoft.com/office/drawing/2014/main" id="{E0008173-17B9-4A1C-904E-62FDF4A82A17}"/>
              </a:ext>
            </a:extLst>
          </p:cNvPr>
          <p:cNvSpPr/>
          <p:nvPr/>
        </p:nvSpPr>
        <p:spPr>
          <a:xfrm>
            <a:off x="3909050" y="2596761"/>
            <a:ext cx="3312425" cy="345325"/>
          </a:xfrm>
          <a:custGeom>
            <a:avLst/>
            <a:gdLst/>
            <a:ahLst/>
            <a:cxnLst/>
            <a:rect l="l" t="t" r="r" b="b"/>
            <a:pathLst>
              <a:path w="132497" h="13813" extrusionOk="0">
                <a:moveTo>
                  <a:pt x="132497" y="10110"/>
                </a:moveTo>
                <a:cubicBezTo>
                  <a:pt x="128999" y="8876"/>
                  <a:pt x="122347" y="4212"/>
                  <a:pt x="111511" y="2703"/>
                </a:cubicBezTo>
                <a:cubicBezTo>
                  <a:pt x="100675" y="1194"/>
                  <a:pt x="82365" y="1331"/>
                  <a:pt x="67483" y="1057"/>
                </a:cubicBezTo>
                <a:cubicBezTo>
                  <a:pt x="52601" y="783"/>
                  <a:pt x="33467" y="-1069"/>
                  <a:pt x="22220" y="1057"/>
                </a:cubicBezTo>
                <a:cubicBezTo>
                  <a:pt x="10973" y="3183"/>
                  <a:pt x="3703" y="11687"/>
                  <a:pt x="0" y="13813"/>
                </a:cubicBezTo>
              </a:path>
            </a:pathLst>
          </a:custGeom>
          <a:noFill/>
          <a:ln w="38100" cap="flat" cmpd="sng">
            <a:solidFill>
              <a:srgbClr val="0000FF"/>
            </a:solidFill>
            <a:prstDash val="dash"/>
            <a:round/>
            <a:headEnd type="none" w="med" len="med"/>
            <a:tailEnd type="triangle" w="med" len="med"/>
          </a:ln>
        </p:spPr>
      </p:sp>
    </p:spTree>
    <p:extLst>
      <p:ext uri="{BB962C8B-B14F-4D97-AF65-F5344CB8AC3E}">
        <p14:creationId xmlns:p14="http://schemas.microsoft.com/office/powerpoint/2010/main" val="3371386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120-B0E6-4765-936E-A6AD4B756AC8}"/>
              </a:ext>
            </a:extLst>
          </p:cNvPr>
          <p:cNvSpPr>
            <a:spLocks noGrp="1"/>
          </p:cNvSpPr>
          <p:nvPr>
            <p:ph type="title"/>
          </p:nvPr>
        </p:nvSpPr>
        <p:spPr/>
        <p:txBody>
          <a:bodyPr/>
          <a:lstStyle/>
          <a:p>
            <a:r>
              <a:rPr lang="en-US" dirty="0"/>
              <a:t>Using Room database</a:t>
            </a:r>
          </a:p>
        </p:txBody>
      </p:sp>
      <p:sp>
        <p:nvSpPr>
          <p:cNvPr id="3" name="Text Placeholder 2">
            <a:extLst>
              <a:ext uri="{FF2B5EF4-FFF2-40B4-BE49-F238E27FC236}">
                <a16:creationId xmlns:a16="http://schemas.microsoft.com/office/drawing/2014/main" id="{C399E997-76ED-401A-BC6B-756DD40A99BA}"/>
              </a:ext>
            </a:extLst>
          </p:cNvPr>
          <p:cNvSpPr>
            <a:spLocks noGrp="1"/>
          </p:cNvSpPr>
          <p:nvPr>
            <p:ph type="body" idx="1"/>
          </p:nvPr>
        </p:nvSpPr>
        <p:spPr/>
        <p:txBody>
          <a:bodyPr/>
          <a:lstStyle/>
          <a:p>
            <a:r>
              <a:rPr lang="en" dirty="0"/>
              <a:t>Use Database builder</a:t>
            </a:r>
          </a:p>
          <a:p>
            <a:pPr lvl="1"/>
            <a:r>
              <a:rPr lang="en-US" dirty="0"/>
              <a:t>Use Room's database builder to create the database</a:t>
            </a:r>
          </a:p>
          <a:p>
            <a:pPr lvl="1"/>
            <a:r>
              <a:rPr lang="en-US" dirty="0"/>
              <a:t>Create DB as singleton instance</a:t>
            </a:r>
          </a:p>
          <a:p>
            <a:pPr marL="596900" lvl="1" indent="0">
              <a:buNone/>
            </a:pPr>
            <a:endParaRPr lang="en-US" dirty="0"/>
          </a:p>
          <a:p>
            <a:pPr marL="457200" lvl="0" indent="0" algn="l" rtl="0">
              <a:lnSpc>
                <a:spcPct val="115000"/>
              </a:lnSpc>
              <a:spcBef>
                <a:spcPts val="1000"/>
              </a:spcBef>
              <a:spcAft>
                <a:spcPts val="0"/>
              </a:spcAft>
              <a:buNone/>
            </a:pPr>
            <a:r>
              <a:rPr lang="en-US" dirty="0">
                <a:solidFill>
                  <a:schemeClr val="dk1"/>
                </a:solidFill>
                <a:latin typeface="Consolas"/>
                <a:ea typeface="Consolas"/>
                <a:cs typeface="Consolas"/>
                <a:sym typeface="Consolas"/>
              </a:rPr>
              <a:t>private static </a:t>
            </a:r>
            <a:r>
              <a:rPr lang="en-US" dirty="0" err="1">
                <a:solidFill>
                  <a:schemeClr val="dk1"/>
                </a:solidFill>
                <a:latin typeface="Consolas"/>
                <a:ea typeface="Consolas"/>
                <a:cs typeface="Consolas"/>
                <a:sym typeface="Consolas"/>
              </a:rPr>
              <a:t>WordRoomDatabase</a:t>
            </a:r>
            <a:r>
              <a:rPr lang="en-US" dirty="0">
                <a:solidFill>
                  <a:schemeClr val="dk1"/>
                </a:solidFill>
                <a:latin typeface="Consolas"/>
                <a:ea typeface="Consolas"/>
                <a:cs typeface="Consolas"/>
                <a:sym typeface="Consolas"/>
              </a:rPr>
              <a:t> INSTANCE;</a:t>
            </a:r>
            <a:endParaRPr lang="en-US" dirty="0">
              <a:solidFill>
                <a:schemeClr val="dk1"/>
              </a:solidFill>
              <a:highlight>
                <a:schemeClr val="lt1"/>
              </a:highlight>
              <a:latin typeface="Consolas"/>
              <a:ea typeface="Consolas"/>
              <a:cs typeface="Consolas"/>
              <a:sym typeface="Consolas"/>
            </a:endParaRPr>
          </a:p>
          <a:p>
            <a:pPr marL="457200" lvl="0" indent="0" algn="l" rtl="0">
              <a:lnSpc>
                <a:spcPct val="115000"/>
              </a:lnSpc>
              <a:spcBef>
                <a:spcPts val="1000"/>
              </a:spcBef>
              <a:spcAft>
                <a:spcPts val="0"/>
              </a:spcAft>
              <a:buNone/>
            </a:pPr>
            <a:r>
              <a:rPr lang="en-US" dirty="0">
                <a:solidFill>
                  <a:schemeClr val="dk1"/>
                </a:solidFill>
                <a:highlight>
                  <a:schemeClr val="lt1"/>
                </a:highlight>
                <a:latin typeface="Consolas"/>
                <a:ea typeface="Consolas"/>
                <a:cs typeface="Consolas"/>
                <a:sym typeface="Consolas"/>
              </a:rPr>
              <a:t>INSTANCE = </a:t>
            </a:r>
            <a:r>
              <a:rPr lang="en-US" dirty="0" err="1">
                <a:solidFill>
                  <a:schemeClr val="dk1"/>
                </a:solidFill>
                <a:highlight>
                  <a:schemeClr val="lt1"/>
                </a:highlight>
                <a:latin typeface="Consolas"/>
                <a:ea typeface="Consolas"/>
                <a:cs typeface="Consolas"/>
                <a:sym typeface="Consolas"/>
              </a:rPr>
              <a:t>Room.databaseBuilder</a:t>
            </a:r>
            <a:r>
              <a:rPr lang="en-US" dirty="0">
                <a:solidFill>
                  <a:schemeClr val="dk1"/>
                </a:solidFill>
                <a:highlight>
                  <a:schemeClr val="lt1"/>
                </a:highlight>
                <a:latin typeface="Consolas"/>
                <a:ea typeface="Consolas"/>
                <a:cs typeface="Consolas"/>
                <a:sym typeface="Consolas"/>
              </a:rPr>
              <a:t>(...)</a:t>
            </a:r>
          </a:p>
          <a:p>
            <a:pPr marL="914400" lvl="0" indent="0" algn="l" rtl="0">
              <a:lnSpc>
                <a:spcPct val="115000"/>
              </a:lnSpc>
              <a:spcBef>
                <a:spcPts val="1000"/>
              </a:spcBef>
              <a:spcAft>
                <a:spcPts val="0"/>
              </a:spcAft>
              <a:buNone/>
            </a:pPr>
            <a:r>
              <a:rPr lang="en-US" dirty="0">
                <a:solidFill>
                  <a:schemeClr val="dk1"/>
                </a:solidFill>
                <a:highlight>
                  <a:schemeClr val="lt1"/>
                </a:highlight>
                <a:latin typeface="Consolas"/>
                <a:ea typeface="Consolas"/>
                <a:cs typeface="Consolas"/>
                <a:sym typeface="Consolas"/>
              </a:rPr>
              <a:t>.build();</a:t>
            </a:r>
            <a:endParaRPr lang="en-US" dirty="0">
              <a:solidFill>
                <a:srgbClr val="000000"/>
              </a:solidFill>
              <a:latin typeface="Consolas"/>
              <a:ea typeface="Consolas"/>
              <a:cs typeface="Consolas"/>
              <a:sym typeface="Consolas"/>
            </a:endParaRPr>
          </a:p>
          <a:p>
            <a:pPr marL="284163" lvl="1" indent="0">
              <a:buNone/>
            </a:pPr>
            <a:endParaRPr lang="en-US" dirty="0"/>
          </a:p>
        </p:txBody>
      </p:sp>
    </p:spTree>
    <p:extLst>
      <p:ext uri="{BB962C8B-B14F-4D97-AF65-F5344CB8AC3E}">
        <p14:creationId xmlns:p14="http://schemas.microsoft.com/office/powerpoint/2010/main" val="1416261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B1CD-87A5-4A40-88C8-A50A3909BFB4}"/>
              </a:ext>
            </a:extLst>
          </p:cNvPr>
          <p:cNvSpPr>
            <a:spLocks noGrp="1"/>
          </p:cNvSpPr>
          <p:nvPr>
            <p:ph type="title"/>
          </p:nvPr>
        </p:nvSpPr>
        <p:spPr/>
        <p:txBody>
          <a:bodyPr/>
          <a:lstStyle/>
          <a:p>
            <a:r>
              <a:rPr lang="en" dirty="0"/>
              <a:t>Room database creation example</a:t>
            </a:r>
            <a:endParaRPr lang="en-US" dirty="0"/>
          </a:p>
        </p:txBody>
      </p:sp>
      <p:sp>
        <p:nvSpPr>
          <p:cNvPr id="3" name="Text Placeholder 2">
            <a:extLst>
              <a:ext uri="{FF2B5EF4-FFF2-40B4-BE49-F238E27FC236}">
                <a16:creationId xmlns:a16="http://schemas.microsoft.com/office/drawing/2014/main" id="{99DC83A1-6D26-47DC-84E8-2E65401B0076}"/>
              </a:ext>
            </a:extLst>
          </p:cNvPr>
          <p:cNvSpPr>
            <a:spLocks noGrp="1"/>
          </p:cNvSpPr>
          <p:nvPr>
            <p:ph type="body" idx="1"/>
          </p:nvPr>
        </p:nvSpPr>
        <p:spPr>
          <a:xfrm>
            <a:off x="377961" y="1079588"/>
            <a:ext cx="8520600" cy="3416400"/>
          </a:xfrm>
        </p:spPr>
        <p:txBody>
          <a:bodyPr/>
          <a:lstStyle/>
          <a:p>
            <a:pPr marL="0" lvl="0" indent="0" algn="l" rtl="0">
              <a:spcBef>
                <a:spcPts val="600"/>
              </a:spcBef>
              <a:spcAft>
                <a:spcPts val="600"/>
              </a:spcAft>
              <a:buClr>
                <a:schemeClr val="dk1"/>
              </a:buClr>
              <a:buSzPts val="1100"/>
              <a:buFont typeface="Arial"/>
              <a:buNone/>
            </a:pPr>
            <a:r>
              <a:rPr lang="en-US" sz="1600" b="1" dirty="0">
                <a:solidFill>
                  <a:srgbClr val="000000"/>
                </a:solidFill>
                <a:highlight>
                  <a:srgbClr val="FFFFFF"/>
                </a:highlight>
                <a:ea typeface="Consolas"/>
                <a:sym typeface="Consolas"/>
              </a:rPr>
              <a:t>static </a:t>
            </a:r>
            <a:r>
              <a:rPr lang="en-US" sz="1600" dirty="0" err="1">
                <a:solidFill>
                  <a:srgbClr val="000000"/>
                </a:solidFill>
                <a:highlight>
                  <a:srgbClr val="FFFFFF"/>
                </a:highlight>
                <a:ea typeface="Consolas"/>
                <a:sym typeface="Consolas"/>
              </a:rPr>
              <a:t>WordRoomDatabase</a:t>
            </a:r>
            <a:r>
              <a:rPr lang="en-US" sz="1600" dirty="0">
                <a:solidFill>
                  <a:srgbClr val="000000"/>
                </a:solidFill>
                <a:highlight>
                  <a:srgbClr val="FFFFFF"/>
                </a:highlight>
                <a:ea typeface="Consolas"/>
                <a:sym typeface="Consolas"/>
              </a:rPr>
              <a:t> </a:t>
            </a:r>
            <a:r>
              <a:rPr lang="en-US" sz="1600" dirty="0" err="1">
                <a:solidFill>
                  <a:srgbClr val="000000"/>
                </a:solidFill>
                <a:highlight>
                  <a:srgbClr val="FFFFFF"/>
                </a:highlight>
                <a:ea typeface="Consolas"/>
                <a:sym typeface="Consolas"/>
              </a:rPr>
              <a:t>getDatabase</a:t>
            </a:r>
            <a:r>
              <a:rPr lang="en-US" sz="1600" dirty="0">
                <a:solidFill>
                  <a:srgbClr val="000000"/>
                </a:solidFill>
                <a:highlight>
                  <a:srgbClr val="FFFFFF"/>
                </a:highlight>
                <a:ea typeface="Consolas"/>
                <a:sym typeface="Consolas"/>
              </a:rPr>
              <a:t>(</a:t>
            </a:r>
            <a:r>
              <a:rPr lang="en-US" sz="1600" b="1" dirty="0">
                <a:solidFill>
                  <a:srgbClr val="000000"/>
                </a:solidFill>
                <a:highlight>
                  <a:srgbClr val="FFFFFF"/>
                </a:highlight>
                <a:ea typeface="Consolas"/>
                <a:sym typeface="Consolas"/>
              </a:rPr>
              <a:t>final </a:t>
            </a:r>
            <a:r>
              <a:rPr lang="en-US" sz="1600" dirty="0">
                <a:solidFill>
                  <a:srgbClr val="000000"/>
                </a:solidFill>
                <a:highlight>
                  <a:srgbClr val="FFFFFF"/>
                </a:highlight>
                <a:ea typeface="Consolas"/>
                <a:sym typeface="Consolas"/>
              </a:rPr>
              <a:t>Context context)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if </a:t>
            </a:r>
            <a:r>
              <a:rPr lang="en-US" sz="1600" dirty="0">
                <a:solidFill>
                  <a:srgbClr val="000000"/>
                </a:solidFill>
                <a:highlight>
                  <a:srgbClr val="FFFFFF"/>
                </a:highlight>
                <a:ea typeface="Consolas"/>
                <a:sym typeface="Consolas"/>
              </a:rPr>
              <a:t>(</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null</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synchronized </a:t>
            </a:r>
            <a:r>
              <a:rPr lang="en-US" sz="1600" dirty="0">
                <a:solidFill>
                  <a:srgbClr val="000000"/>
                </a:solidFill>
                <a:highlight>
                  <a:srgbClr val="FFFFFF"/>
                </a:highlight>
                <a:ea typeface="Consolas"/>
                <a:sym typeface="Consolas"/>
              </a:rPr>
              <a:t>(</a:t>
            </a:r>
            <a:r>
              <a:rPr lang="en-US" sz="1600" dirty="0" err="1">
                <a:solidFill>
                  <a:srgbClr val="000000"/>
                </a:solidFill>
                <a:highlight>
                  <a:srgbClr val="FFFFFF"/>
                </a:highlight>
                <a:ea typeface="Consolas"/>
                <a:sym typeface="Consolas"/>
              </a:rPr>
              <a:t>WordRoomDatabase.</a:t>
            </a:r>
            <a:r>
              <a:rPr lang="en-US" sz="1600" b="1" dirty="0" err="1">
                <a:solidFill>
                  <a:srgbClr val="000000"/>
                </a:solidFill>
                <a:highlight>
                  <a:srgbClr val="FFFFFF"/>
                </a:highlight>
                <a:ea typeface="Consolas"/>
                <a:sym typeface="Consolas"/>
              </a:rPr>
              <a:t>class</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if </a:t>
            </a:r>
            <a:r>
              <a:rPr lang="en-US" sz="1600" dirty="0">
                <a:solidFill>
                  <a:srgbClr val="000000"/>
                </a:solidFill>
                <a:highlight>
                  <a:srgbClr val="FFFFFF"/>
                </a:highlight>
                <a:ea typeface="Consolas"/>
                <a:sym typeface="Consolas"/>
              </a:rPr>
              <a:t>(</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null</a:t>
            </a: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i="1" dirty="0">
                <a:solidFill>
                  <a:srgbClr val="000000"/>
                </a:solidFill>
                <a:highlight>
                  <a:srgbClr val="FFFFFF"/>
                </a:highlight>
                <a:ea typeface="Consolas"/>
                <a:sym typeface="Consolas"/>
              </a:rPr>
              <a:t>INSTANCE </a:t>
            </a:r>
            <a:r>
              <a:rPr lang="en-US" sz="1600" dirty="0">
                <a:solidFill>
                  <a:srgbClr val="000000"/>
                </a:solidFill>
                <a:highlight>
                  <a:srgbClr val="FFFFFF"/>
                </a:highlight>
                <a:ea typeface="Consolas"/>
                <a:sym typeface="Consolas"/>
              </a:rPr>
              <a:t>= </a:t>
            </a:r>
            <a:r>
              <a:rPr lang="en-US" sz="1600" dirty="0" err="1">
                <a:solidFill>
                  <a:srgbClr val="000000"/>
                </a:solidFill>
                <a:highlight>
                  <a:srgbClr val="FFFFFF"/>
                </a:highlight>
                <a:ea typeface="Consolas"/>
                <a:sym typeface="Consolas"/>
              </a:rPr>
              <a:t>Room.</a:t>
            </a:r>
            <a:r>
              <a:rPr lang="en-US" sz="1600" i="1" dirty="0" err="1">
                <a:solidFill>
                  <a:srgbClr val="000000"/>
                </a:solidFill>
                <a:highlight>
                  <a:srgbClr val="FFFFFF"/>
                </a:highlight>
                <a:ea typeface="Consolas"/>
                <a:sym typeface="Consolas"/>
              </a:rPr>
              <a:t>databaseBuilder</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err="1">
                <a:solidFill>
                  <a:srgbClr val="000000"/>
                </a:solidFill>
                <a:highlight>
                  <a:srgbClr val="FFFFFF"/>
                </a:highlight>
                <a:ea typeface="Consolas"/>
                <a:sym typeface="Consolas"/>
              </a:rPr>
              <a:t>context.getApplicationContext</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err="1">
                <a:solidFill>
                  <a:srgbClr val="000000"/>
                </a:solidFill>
                <a:highlight>
                  <a:srgbClr val="FFFFFF"/>
                </a:highlight>
                <a:ea typeface="Consolas"/>
                <a:sym typeface="Consolas"/>
              </a:rPr>
              <a:t>WordRoomDatabase.</a:t>
            </a:r>
            <a:r>
              <a:rPr lang="en-US" sz="1600" b="1" dirty="0" err="1">
                <a:solidFill>
                  <a:srgbClr val="000000"/>
                </a:solidFill>
                <a:highlight>
                  <a:srgbClr val="FFFFFF"/>
                </a:highlight>
                <a:ea typeface="Consolas"/>
                <a:sym typeface="Consolas"/>
              </a:rPr>
              <a:t>class</a:t>
            </a: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a:t>
            </a:r>
            <a:r>
              <a:rPr lang="en-US" sz="1600" b="1" dirty="0" err="1">
                <a:solidFill>
                  <a:srgbClr val="000000"/>
                </a:solidFill>
                <a:highlight>
                  <a:srgbClr val="FFFFFF"/>
                </a:highlight>
                <a:ea typeface="Consolas"/>
                <a:sym typeface="Consolas"/>
              </a:rPr>
              <a:t>word_database</a:t>
            </a:r>
            <a:r>
              <a:rPr lang="en-US" sz="1600" b="1" dirty="0">
                <a:solidFill>
                  <a:srgbClr val="000000"/>
                </a:solidFill>
                <a:highlight>
                  <a:srgbClr val="FFFFFF"/>
                </a:highlight>
                <a:ea typeface="Consolas"/>
                <a:sym typeface="Consolas"/>
              </a:rPr>
              <a:t>"</a:t>
            </a:r>
            <a:r>
              <a:rPr lang="en-US" sz="1600" dirty="0">
                <a:solidFill>
                  <a:srgbClr val="000000"/>
                </a:solidFill>
                <a:highlight>
                  <a:srgbClr val="FFFFFF"/>
                </a:highlight>
                <a:ea typeface="Consolas"/>
                <a:sym typeface="Consolas"/>
              </a:rPr>
              <a:t>)</a:t>
            </a:r>
          </a:p>
          <a:p>
            <a:pPr marL="137160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.build();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p>
          <a:p>
            <a:pPr marL="0" lvl="0" indent="0" algn="l" rtl="0">
              <a:spcBef>
                <a:spcPts val="600"/>
              </a:spcBef>
              <a:spcAft>
                <a:spcPts val="600"/>
              </a:spcAft>
              <a:buClr>
                <a:schemeClr val="dk1"/>
              </a:buClr>
              <a:buSzPts val="1100"/>
              <a:buFont typeface="Arial"/>
              <a:buNone/>
            </a:pPr>
            <a:r>
              <a:rPr lang="en-US" sz="1600" dirty="0">
                <a:solidFill>
                  <a:srgbClr val="000000"/>
                </a:solidFill>
                <a:highlight>
                  <a:srgbClr val="FFFFFF"/>
                </a:highlight>
                <a:ea typeface="Consolas"/>
                <a:sym typeface="Consolas"/>
              </a:rPr>
              <a:t>  </a:t>
            </a:r>
            <a:r>
              <a:rPr lang="en-US" sz="1600" b="1" dirty="0">
                <a:solidFill>
                  <a:srgbClr val="000000"/>
                </a:solidFill>
                <a:highlight>
                  <a:srgbClr val="FFFFFF"/>
                </a:highlight>
                <a:ea typeface="Consolas"/>
                <a:sym typeface="Consolas"/>
              </a:rPr>
              <a:t>return </a:t>
            </a:r>
            <a:r>
              <a:rPr lang="en-US" sz="1600" i="1" dirty="0">
                <a:solidFill>
                  <a:srgbClr val="000000"/>
                </a:solidFill>
                <a:highlight>
                  <a:srgbClr val="FFFFFF"/>
                </a:highlight>
                <a:ea typeface="Consolas"/>
                <a:sym typeface="Consolas"/>
              </a:rPr>
              <a:t>INSTANCE</a:t>
            </a:r>
            <a:r>
              <a:rPr lang="en-US" sz="1600" dirty="0">
                <a:solidFill>
                  <a:srgbClr val="000000"/>
                </a:solidFill>
                <a:highlight>
                  <a:srgbClr val="FFFFFF"/>
                </a:highlight>
                <a:ea typeface="Consolas"/>
                <a:sym typeface="Consolas"/>
              </a:rPr>
              <a:t>;</a:t>
            </a:r>
          </a:p>
          <a:p>
            <a:pPr marL="114300" indent="0">
              <a:buNone/>
            </a:pPr>
            <a:endParaRPr lang="en-US" dirty="0"/>
          </a:p>
        </p:txBody>
      </p:sp>
    </p:spTree>
    <p:extLst>
      <p:ext uri="{BB962C8B-B14F-4D97-AF65-F5344CB8AC3E}">
        <p14:creationId xmlns:p14="http://schemas.microsoft.com/office/powerpoint/2010/main" val="1391393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DE1D-E4B0-4020-A796-05AFB2369B2D}"/>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EE511C55-35F9-418C-BF16-C16A54BFCE1C}"/>
              </a:ext>
            </a:extLst>
          </p:cNvPr>
          <p:cNvSpPr>
            <a:spLocks noGrp="1"/>
          </p:cNvSpPr>
          <p:nvPr>
            <p:ph type="body" idx="1"/>
          </p:nvPr>
        </p:nvSpPr>
        <p:spPr/>
        <p:txBody>
          <a:bodyPr/>
          <a:lstStyle/>
          <a:p>
            <a:r>
              <a:rPr lang="en-US" b="0" dirty="0"/>
              <a:t>Create a database in </a:t>
            </a:r>
            <a:r>
              <a:rPr lang="en-US" b="0" dirty="0" err="1"/>
              <a:t>sqlite</a:t>
            </a:r>
            <a:r>
              <a:rPr lang="en-US" b="0" dirty="0"/>
              <a:t>, named “</a:t>
            </a:r>
            <a:r>
              <a:rPr lang="en-US" b="0" dirty="0" err="1"/>
              <a:t>goods.db</a:t>
            </a:r>
            <a:r>
              <a:rPr lang="en-US" b="0" dirty="0"/>
              <a:t>”</a:t>
            </a:r>
          </a:p>
          <a:p>
            <a:r>
              <a:rPr lang="en-US" b="0" dirty="0"/>
              <a:t>Create a table, named “product”</a:t>
            </a:r>
          </a:p>
          <a:p>
            <a:endParaRPr lang="en-US" b="0" dirty="0"/>
          </a:p>
          <a:p>
            <a:endParaRPr lang="en-US" b="0" dirty="0"/>
          </a:p>
          <a:p>
            <a:endParaRPr lang="en-US" b="0" dirty="0"/>
          </a:p>
          <a:p>
            <a:endParaRPr lang="en-US" b="0" dirty="0"/>
          </a:p>
          <a:p>
            <a:endParaRPr lang="en-US" b="0" dirty="0"/>
          </a:p>
          <a:p>
            <a:r>
              <a:rPr lang="en-US" b="0" dirty="0"/>
              <a:t>Load data into the </a:t>
            </a:r>
            <a:r>
              <a:rPr lang="en-US" b="0" dirty="0" err="1"/>
              <a:t>recyclerview</a:t>
            </a:r>
            <a:r>
              <a:rPr lang="en-US" b="0" dirty="0"/>
              <a:t> (slot 10) </a:t>
            </a:r>
          </a:p>
          <a:p>
            <a:r>
              <a:rPr lang="en-US" b="0" dirty="0"/>
              <a:t>Create Insert/Update/Delete function for Product screen</a:t>
            </a:r>
          </a:p>
          <a:p>
            <a:endParaRPr lang="en-US" b="0" dirty="0"/>
          </a:p>
        </p:txBody>
      </p:sp>
      <p:graphicFrame>
        <p:nvGraphicFramePr>
          <p:cNvPr id="4" name="Table 4">
            <a:extLst>
              <a:ext uri="{FF2B5EF4-FFF2-40B4-BE49-F238E27FC236}">
                <a16:creationId xmlns:a16="http://schemas.microsoft.com/office/drawing/2014/main" id="{120DCB5D-99E8-44DA-921B-284EA7367B10}"/>
              </a:ext>
            </a:extLst>
          </p:cNvPr>
          <p:cNvGraphicFramePr>
            <a:graphicFrameLocks noGrp="1"/>
          </p:cNvGraphicFramePr>
          <p:nvPr>
            <p:extLst>
              <p:ext uri="{D42A27DB-BD31-4B8C-83A1-F6EECF244321}">
                <p14:modId xmlns:p14="http://schemas.microsoft.com/office/powerpoint/2010/main" val="3409901583"/>
              </p:ext>
            </p:extLst>
          </p:nvPr>
        </p:nvGraphicFramePr>
        <p:xfrm>
          <a:off x="715616" y="2023994"/>
          <a:ext cx="7507356" cy="1483360"/>
        </p:xfrm>
        <a:graphic>
          <a:graphicData uri="http://schemas.openxmlformats.org/drawingml/2006/table">
            <a:tbl>
              <a:tblPr firstRow="1" bandRow="1">
                <a:tableStyleId>{5C22544A-7EE6-4342-B048-85BDC9FD1C3A}</a:tableStyleId>
              </a:tblPr>
              <a:tblGrid>
                <a:gridCol w="1046923">
                  <a:extLst>
                    <a:ext uri="{9D8B030D-6E8A-4147-A177-3AD203B41FA5}">
                      <a16:colId xmlns:a16="http://schemas.microsoft.com/office/drawing/2014/main" val="1260411027"/>
                    </a:ext>
                  </a:extLst>
                </a:gridCol>
                <a:gridCol w="1921565">
                  <a:extLst>
                    <a:ext uri="{9D8B030D-6E8A-4147-A177-3AD203B41FA5}">
                      <a16:colId xmlns:a16="http://schemas.microsoft.com/office/drawing/2014/main" val="2590000948"/>
                    </a:ext>
                  </a:extLst>
                </a:gridCol>
                <a:gridCol w="2662029">
                  <a:extLst>
                    <a:ext uri="{9D8B030D-6E8A-4147-A177-3AD203B41FA5}">
                      <a16:colId xmlns:a16="http://schemas.microsoft.com/office/drawing/2014/main" val="1016414772"/>
                    </a:ext>
                  </a:extLst>
                </a:gridCol>
                <a:gridCol w="1876839">
                  <a:extLst>
                    <a:ext uri="{9D8B030D-6E8A-4147-A177-3AD203B41FA5}">
                      <a16:colId xmlns:a16="http://schemas.microsoft.com/office/drawing/2014/main" val="3338711891"/>
                    </a:ext>
                  </a:extLst>
                </a:gridCol>
              </a:tblGrid>
              <a:tr h="370840">
                <a:tc>
                  <a:txBody>
                    <a:bodyPr/>
                    <a:lstStyle/>
                    <a:p>
                      <a:r>
                        <a:rPr lang="en-US" dirty="0"/>
                        <a:t>Id</a:t>
                      </a:r>
                    </a:p>
                  </a:txBody>
                  <a:tcPr/>
                </a:tc>
                <a:tc>
                  <a:txBody>
                    <a:bodyPr/>
                    <a:lstStyle/>
                    <a:p>
                      <a:r>
                        <a:rPr lang="en-US" dirty="0"/>
                        <a:t>ProductName</a:t>
                      </a:r>
                    </a:p>
                  </a:txBody>
                  <a:tcPr/>
                </a:tc>
                <a:tc>
                  <a:txBody>
                    <a:bodyPr/>
                    <a:lstStyle/>
                    <a:p>
                      <a:r>
                        <a:rPr lang="en-US" dirty="0"/>
                        <a:t>Product Description</a:t>
                      </a:r>
                    </a:p>
                  </a:txBody>
                  <a:tcPr/>
                </a:tc>
                <a:tc>
                  <a:txBody>
                    <a:bodyPr/>
                    <a:lstStyle/>
                    <a:p>
                      <a:r>
                        <a:rPr lang="en-US" dirty="0" err="1"/>
                        <a:t>ProductPrice</a:t>
                      </a:r>
                      <a:endParaRPr lang="en-US" dirty="0"/>
                    </a:p>
                  </a:txBody>
                  <a:tcPr/>
                </a:tc>
                <a:extLst>
                  <a:ext uri="{0D108BD9-81ED-4DB2-BD59-A6C34878D82A}">
                    <a16:rowId xmlns:a16="http://schemas.microsoft.com/office/drawing/2014/main" val="90191811"/>
                  </a:ext>
                </a:extLst>
              </a:tr>
              <a:tr h="370840">
                <a:tc>
                  <a:txBody>
                    <a:bodyPr/>
                    <a:lstStyle/>
                    <a:p>
                      <a:r>
                        <a:rPr lang="en-US" dirty="0"/>
                        <a:t>1</a:t>
                      </a:r>
                    </a:p>
                  </a:txBody>
                  <a:tcPr/>
                </a:tc>
                <a:tc>
                  <a:txBody>
                    <a:bodyPr/>
                    <a:lstStyle/>
                    <a:p>
                      <a:r>
                        <a:rPr lang="en-US" dirty="0"/>
                        <a:t>Laptop</a:t>
                      </a:r>
                    </a:p>
                  </a:txBody>
                  <a:tcPr/>
                </a:tc>
                <a:tc>
                  <a:txBody>
                    <a:bodyPr/>
                    <a:lstStyle/>
                    <a:p>
                      <a:r>
                        <a:rPr lang="en-US" dirty="0" err="1"/>
                        <a:t>Abc</a:t>
                      </a:r>
                      <a:r>
                        <a:rPr lang="en-US" dirty="0"/>
                        <a:t>…</a:t>
                      </a:r>
                    </a:p>
                  </a:txBody>
                  <a:tcPr/>
                </a:tc>
                <a:tc>
                  <a:txBody>
                    <a:bodyPr/>
                    <a:lstStyle/>
                    <a:p>
                      <a:r>
                        <a:rPr lang="en-US" dirty="0"/>
                        <a:t>20.000.000</a:t>
                      </a:r>
                    </a:p>
                  </a:txBody>
                  <a:tcPr/>
                </a:tc>
                <a:extLst>
                  <a:ext uri="{0D108BD9-81ED-4DB2-BD59-A6C34878D82A}">
                    <a16:rowId xmlns:a16="http://schemas.microsoft.com/office/drawing/2014/main" val="3695206802"/>
                  </a:ext>
                </a:extLst>
              </a:tr>
              <a:tr h="370840">
                <a:tc>
                  <a:txBody>
                    <a:bodyPr/>
                    <a:lstStyle/>
                    <a:p>
                      <a:r>
                        <a:rPr lang="en-US" dirty="0"/>
                        <a:t>2</a:t>
                      </a:r>
                    </a:p>
                  </a:txBody>
                  <a:tcPr/>
                </a:tc>
                <a:tc>
                  <a:txBody>
                    <a:bodyPr/>
                    <a:lstStyle/>
                    <a:p>
                      <a:r>
                        <a:rPr lang="en-US" dirty="0"/>
                        <a:t>Smartphone</a:t>
                      </a:r>
                    </a:p>
                  </a:txBody>
                  <a:tcPr/>
                </a:tc>
                <a:tc>
                  <a:txBody>
                    <a:bodyPr/>
                    <a:lstStyle/>
                    <a:p>
                      <a:r>
                        <a:rPr lang="en-US" dirty="0" err="1"/>
                        <a:t>Xyz</a:t>
                      </a:r>
                      <a:r>
                        <a:rPr lang="en-US" dirty="0"/>
                        <a:t>…</a:t>
                      </a:r>
                    </a:p>
                  </a:txBody>
                  <a:tcPr/>
                </a:tc>
                <a:tc>
                  <a:txBody>
                    <a:bodyPr/>
                    <a:lstStyle/>
                    <a:p>
                      <a:r>
                        <a:rPr lang="en-US" dirty="0"/>
                        <a:t>15.000.00</a:t>
                      </a:r>
                    </a:p>
                  </a:txBody>
                  <a:tcPr/>
                </a:tc>
                <a:extLst>
                  <a:ext uri="{0D108BD9-81ED-4DB2-BD59-A6C34878D82A}">
                    <a16:rowId xmlns:a16="http://schemas.microsoft.com/office/drawing/2014/main" val="4183857684"/>
                  </a:ext>
                </a:extLst>
              </a:tr>
              <a:tr h="370840">
                <a:tc>
                  <a:txBody>
                    <a:bodyPr/>
                    <a:lstStyle/>
                    <a:p>
                      <a:r>
                        <a:rPr lang="en-US" dirty="0"/>
                        <a:t>3</a:t>
                      </a:r>
                    </a:p>
                  </a:txBody>
                  <a:tcPr/>
                </a:tc>
                <a:tc>
                  <a:txBody>
                    <a:bodyPr/>
                    <a:lstStyle/>
                    <a:p>
                      <a:r>
                        <a:rPr lang="en-US" dirty="0"/>
                        <a:t>Headphone</a:t>
                      </a:r>
                    </a:p>
                  </a:txBody>
                  <a:tcPr/>
                </a:tc>
                <a:tc>
                  <a:txBody>
                    <a:bodyPr/>
                    <a:lstStyle/>
                    <a:p>
                      <a:r>
                        <a:rPr lang="en-US" dirty="0" err="1"/>
                        <a:t>Kzz</a:t>
                      </a:r>
                      <a:r>
                        <a:rPr lang="en-US" dirty="0"/>
                        <a:t>…</a:t>
                      </a:r>
                    </a:p>
                  </a:txBody>
                  <a:tcPr/>
                </a:tc>
                <a:tc>
                  <a:txBody>
                    <a:bodyPr/>
                    <a:lstStyle/>
                    <a:p>
                      <a:r>
                        <a:rPr lang="en-US" dirty="0"/>
                        <a:t>1000.000</a:t>
                      </a:r>
                    </a:p>
                  </a:txBody>
                  <a:tcPr/>
                </a:tc>
                <a:extLst>
                  <a:ext uri="{0D108BD9-81ED-4DB2-BD59-A6C34878D82A}">
                    <a16:rowId xmlns:a16="http://schemas.microsoft.com/office/drawing/2014/main" val="2946370556"/>
                  </a:ext>
                </a:extLst>
              </a:tr>
            </a:tbl>
          </a:graphicData>
        </a:graphic>
      </p:graphicFrame>
    </p:spTree>
    <p:extLst>
      <p:ext uri="{BB962C8B-B14F-4D97-AF65-F5344CB8AC3E}">
        <p14:creationId xmlns:p14="http://schemas.microsoft.com/office/powerpoint/2010/main" val="1527323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r>
              <a:rPr lang="en-US" dirty="0">
                <a:hlinkClick r:id="rId2"/>
              </a:rPr>
              <a:t>https://developer.android.com/codelabs/android-room-with-a-view#0</a:t>
            </a:r>
            <a:endParaRPr lang="en-US" dirty="0"/>
          </a:p>
          <a:p>
            <a:r>
              <a:rPr lang="en-US" dirty="0">
                <a:hlinkClick r:id="rId3"/>
              </a:rPr>
              <a:t>https://google-developer-training.github.io/android-developer-fundamentals-course-concepts-v2/</a:t>
            </a:r>
            <a:endParaRPr lang="en-US" dirty="0"/>
          </a:p>
          <a:p>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p:txBody>
      </p:sp>
      <p:sp>
        <p:nvSpPr>
          <p:cNvPr id="79" name="Shape 79"/>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chemeClr val="dk1"/>
              </a:buClr>
              <a:buSzPts val="1800"/>
              <a:buChar char="-"/>
            </a:pPr>
            <a:r>
              <a:rPr lang="en-GB">
                <a:solidFill>
                  <a:schemeClr val="dk1"/>
                </a:solidFill>
              </a:rPr>
              <a:t>Initialization</a:t>
            </a:r>
            <a:endParaRPr>
              <a:solidFill>
                <a:schemeClr val="dk1"/>
              </a:solidFill>
            </a:endParaRPr>
          </a:p>
          <a:p>
            <a:pPr marL="152400" marR="152400" lvl="0" indent="0" rtl="0">
              <a:spcBef>
                <a:spcPts val="1200"/>
              </a:spcBef>
              <a:spcAft>
                <a:spcPts val="0"/>
              </a:spcAft>
              <a:buNone/>
            </a:pPr>
            <a:r>
              <a:rPr lang="en-GB" sz="1000">
                <a:solidFill>
                  <a:srgbClr val="666666"/>
                </a:solidFill>
                <a:highlight>
                  <a:srgbClr val="FFFFFF"/>
                </a:highlight>
                <a:latin typeface="Consolas"/>
                <a:ea typeface="Consolas"/>
                <a:cs typeface="Consolas"/>
                <a:sym typeface="Consolas"/>
              </a:rPr>
              <a:t>    </a:t>
            </a:r>
            <a:r>
              <a:rPr lang="en-GB" sz="1200">
                <a:solidFill>
                  <a:srgbClr val="666666"/>
                </a:solidFill>
                <a:highlight>
                  <a:srgbClr val="FFFFFF"/>
                </a:highlight>
                <a:latin typeface="Consolas"/>
                <a:ea typeface="Consolas"/>
                <a:cs typeface="Consolas"/>
                <a:sym typeface="Consolas"/>
              </a:rPr>
              <a:t>SharedPreferences pref = getApplicationContext().getSharedPreferences("MyPref",    Context.MODE_PRIVATE); </a:t>
            </a:r>
            <a:endParaRPr sz="1200">
              <a:solidFill>
                <a:srgbClr val="666666"/>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200">
                <a:solidFill>
                  <a:srgbClr val="666666"/>
                </a:solidFill>
                <a:highlight>
                  <a:srgbClr val="FFFFFF"/>
                </a:highlight>
                <a:latin typeface="Consolas"/>
                <a:ea typeface="Consolas"/>
                <a:cs typeface="Consolas"/>
                <a:sym typeface="Consolas"/>
              </a:rPr>
              <a:t>    Editor editor = pref.edit();</a:t>
            </a:r>
            <a:endParaRPr sz="1200" b="1">
              <a:solidFill>
                <a:schemeClr val="dk1"/>
              </a:solidFill>
            </a:endParaRPr>
          </a:p>
          <a:p>
            <a:pPr marL="457200" lvl="0" indent="-342900" rtl="0">
              <a:lnSpc>
                <a:spcPct val="120000"/>
              </a:lnSpc>
              <a:spcBef>
                <a:spcPts val="0"/>
              </a:spcBef>
              <a:spcAft>
                <a:spcPts val="0"/>
              </a:spcAft>
              <a:buClr>
                <a:schemeClr val="dk1"/>
              </a:buClr>
              <a:buSzPts val="1800"/>
              <a:buChar char="-"/>
            </a:pPr>
            <a:r>
              <a:rPr lang="en-GB">
                <a:solidFill>
                  <a:schemeClr val="dk1"/>
                </a:solidFill>
              </a:rPr>
              <a:t>Storing Data</a:t>
            </a:r>
            <a:endParaRPr>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a:spcBef>
                <a:spcPts val="1200"/>
              </a:spcBef>
              <a:spcAft>
                <a:spcPts val="1600"/>
              </a:spcAft>
              <a:buNone/>
            </a:pPr>
            <a:endParaRPr/>
          </a:p>
        </p:txBody>
      </p:sp>
      <p:pic>
        <p:nvPicPr>
          <p:cNvPr id="80" name="Shape 80"/>
          <p:cNvPicPr preferRelativeResize="0"/>
          <p:nvPr/>
        </p:nvPicPr>
        <p:blipFill>
          <a:blip r:embed="rId3">
            <a:alphaModFix/>
          </a:blip>
          <a:stretch>
            <a:fillRect/>
          </a:stretch>
        </p:blipFill>
        <p:spPr>
          <a:xfrm>
            <a:off x="745075" y="2757749"/>
            <a:ext cx="6858000" cy="114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Shared Preferences</a:t>
            </a:r>
            <a:endParaRPr/>
          </a:p>
        </p:txBody>
      </p:sp>
      <p:sp>
        <p:nvSpPr>
          <p:cNvPr id="86" name="Shape 8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20000"/>
              </a:lnSpc>
              <a:spcBef>
                <a:spcPts val="0"/>
              </a:spcBef>
              <a:spcAft>
                <a:spcPts val="0"/>
              </a:spcAft>
              <a:buClr>
                <a:schemeClr val="dk1"/>
              </a:buClr>
              <a:buSzPts val="1800"/>
              <a:buChar char="-"/>
            </a:pPr>
            <a:r>
              <a:rPr lang="en-GB">
                <a:solidFill>
                  <a:schemeClr val="dk1"/>
                </a:solidFill>
              </a:rPr>
              <a:t>Retrieving Data</a:t>
            </a:r>
            <a:endParaRPr>
              <a:solidFill>
                <a:schemeClr val="dk1"/>
              </a:solidFill>
            </a:endParaRPr>
          </a:p>
          <a:p>
            <a:pPr marL="0" lvl="0" indent="0" rtl="0">
              <a:lnSpc>
                <a:spcPct val="120000"/>
              </a:lnSpc>
              <a:spcBef>
                <a:spcPts val="1200"/>
              </a:spcBef>
              <a:spcAft>
                <a:spcPts val="0"/>
              </a:spcAft>
              <a:buNone/>
            </a:pPr>
            <a:endParaRPr b="1">
              <a:solidFill>
                <a:schemeClr val="dk1"/>
              </a:solidFill>
            </a:endParaRPr>
          </a:p>
          <a:p>
            <a:pPr marL="0" lvl="0" indent="0" rtl="0">
              <a:lnSpc>
                <a:spcPct val="120000"/>
              </a:lnSpc>
              <a:spcBef>
                <a:spcPts val="1200"/>
              </a:spcBef>
              <a:spcAft>
                <a:spcPts val="0"/>
              </a:spcAft>
              <a:buNone/>
            </a:pPr>
            <a:endParaRPr b="1">
              <a:solidFill>
                <a:schemeClr val="dk1"/>
              </a:solidFill>
            </a:endParaRPr>
          </a:p>
          <a:p>
            <a:pPr marL="457200" lvl="0" indent="-342900" rtl="0">
              <a:lnSpc>
                <a:spcPct val="120000"/>
              </a:lnSpc>
              <a:spcBef>
                <a:spcPts val="1200"/>
              </a:spcBef>
              <a:spcAft>
                <a:spcPts val="0"/>
              </a:spcAft>
              <a:buClr>
                <a:schemeClr val="dk1"/>
              </a:buClr>
              <a:buSzPts val="1800"/>
              <a:buChar char="-"/>
            </a:pPr>
            <a:r>
              <a:rPr lang="en-GB">
                <a:solidFill>
                  <a:schemeClr val="dk1"/>
                </a:solidFill>
              </a:rPr>
              <a:t>Clearing or Deleting Data:</a:t>
            </a:r>
            <a:endParaRPr>
              <a:solidFill>
                <a:schemeClr val="dk1"/>
              </a:solidFill>
            </a:endParaRPr>
          </a:p>
          <a:p>
            <a:pPr marL="914400" lvl="1" indent="-317500" rtl="0">
              <a:lnSpc>
                <a:spcPct val="120000"/>
              </a:lnSpc>
              <a:spcBef>
                <a:spcPts val="0"/>
              </a:spcBef>
              <a:spcAft>
                <a:spcPts val="0"/>
              </a:spcAft>
              <a:buClr>
                <a:schemeClr val="dk1"/>
              </a:buClr>
              <a:buSzPts val="1400"/>
              <a:buChar char="-"/>
            </a:pPr>
            <a:r>
              <a:rPr lang="en-GB">
                <a:solidFill>
                  <a:schemeClr val="dk1"/>
                </a:solidFill>
              </a:rPr>
              <a:t>remove(“key_name”) is used to delete that particular value.</a:t>
            </a:r>
            <a:endParaRPr>
              <a:solidFill>
                <a:schemeClr val="dk1"/>
              </a:solidFill>
            </a:endParaRPr>
          </a:p>
          <a:p>
            <a:pPr marL="914400" lvl="1" indent="-317500" rtl="0">
              <a:lnSpc>
                <a:spcPct val="120000"/>
              </a:lnSpc>
              <a:spcBef>
                <a:spcPts val="0"/>
              </a:spcBef>
              <a:spcAft>
                <a:spcPts val="0"/>
              </a:spcAft>
              <a:buClr>
                <a:schemeClr val="dk1"/>
              </a:buClr>
              <a:buSzPts val="1400"/>
              <a:buChar char="-"/>
            </a:pPr>
            <a:r>
              <a:rPr lang="en-GB">
                <a:solidFill>
                  <a:schemeClr val="dk1"/>
                </a:solidFill>
              </a:rPr>
              <a:t>clear() is used to remove all data</a:t>
            </a:r>
            <a:endParaRPr>
              <a:solidFill>
                <a:schemeClr val="dk1"/>
              </a:solidFill>
            </a:endParaRPr>
          </a:p>
          <a:p>
            <a:pPr marL="0" lvl="0" indent="0">
              <a:spcBef>
                <a:spcPts val="1200"/>
              </a:spcBef>
              <a:spcAft>
                <a:spcPts val="1600"/>
              </a:spcAft>
              <a:buNone/>
            </a:pPr>
            <a:endParaRPr/>
          </a:p>
        </p:txBody>
      </p:sp>
      <p:pic>
        <p:nvPicPr>
          <p:cNvPr id="87" name="Shape 87"/>
          <p:cNvPicPr preferRelativeResize="0"/>
          <p:nvPr/>
        </p:nvPicPr>
        <p:blipFill>
          <a:blip r:embed="rId3">
            <a:alphaModFix/>
          </a:blip>
          <a:stretch>
            <a:fillRect/>
          </a:stretch>
        </p:blipFill>
        <p:spPr>
          <a:xfrm>
            <a:off x="1757875" y="1619225"/>
            <a:ext cx="5429250" cy="1009650"/>
          </a:xfrm>
          <a:prstGeom prst="rect">
            <a:avLst/>
          </a:prstGeom>
          <a:noFill/>
          <a:ln>
            <a:noFill/>
          </a:ln>
        </p:spPr>
      </p:pic>
      <p:pic>
        <p:nvPicPr>
          <p:cNvPr id="88" name="Shape 88"/>
          <p:cNvPicPr preferRelativeResize="0"/>
          <p:nvPr/>
        </p:nvPicPr>
        <p:blipFill>
          <a:blip r:embed="rId4">
            <a:alphaModFix/>
          </a:blip>
          <a:stretch>
            <a:fillRect/>
          </a:stretch>
        </p:blipFill>
        <p:spPr>
          <a:xfrm>
            <a:off x="1821600" y="3649938"/>
            <a:ext cx="485775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7CCC-FD42-46ED-9CCF-6CEAAB16EA4C}"/>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B8FADF16-4755-4810-B24E-1F7A8B94CC00}"/>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External storage -- Public directories</a:t>
            </a:r>
          </a:p>
          <a:p>
            <a:pPr marL="457200" lvl="0" indent="-381000" algn="l" rtl="0">
              <a:spcBef>
                <a:spcPts val="1000"/>
              </a:spcBef>
              <a:spcAft>
                <a:spcPts val="0"/>
              </a:spcAft>
              <a:buSzPts val="2400"/>
              <a:buChar char="●"/>
            </a:pPr>
            <a:r>
              <a:rPr lang="en-US" b="0" dirty="0"/>
              <a:t>Internal storage -- Private directories for just your app</a:t>
            </a:r>
          </a:p>
          <a:p>
            <a:pPr marL="0" lvl="0" indent="0" algn="l" rtl="0">
              <a:spcBef>
                <a:spcPts val="1000"/>
              </a:spcBef>
              <a:spcAft>
                <a:spcPts val="0"/>
              </a:spcAft>
              <a:buNone/>
            </a:pPr>
            <a:endParaRPr lang="en-US" b="0" dirty="0"/>
          </a:p>
          <a:p>
            <a:pPr marL="0" lvl="0" indent="0" algn="l" rtl="0">
              <a:spcBef>
                <a:spcPts val="1000"/>
              </a:spcBef>
              <a:spcAft>
                <a:spcPts val="0"/>
              </a:spcAft>
              <a:buNone/>
            </a:pPr>
            <a:r>
              <a:rPr lang="en-US" b="0" dirty="0"/>
              <a:t>Apps can browse the directory structure</a:t>
            </a:r>
          </a:p>
          <a:p>
            <a:pPr marL="0" lvl="0" indent="0" algn="l" rtl="0">
              <a:spcBef>
                <a:spcPts val="1000"/>
              </a:spcBef>
              <a:spcAft>
                <a:spcPts val="0"/>
              </a:spcAft>
              <a:buClr>
                <a:schemeClr val="dk1"/>
              </a:buClr>
              <a:buSzPts val="1100"/>
              <a:buFont typeface="Arial"/>
              <a:buNone/>
            </a:pPr>
            <a:r>
              <a:rPr lang="en-US" b="0" dirty="0"/>
              <a:t>Structure and operations similar to Linux and java.io</a:t>
            </a:r>
          </a:p>
          <a:p>
            <a:endParaRPr lang="en-US" dirty="0"/>
          </a:p>
        </p:txBody>
      </p:sp>
    </p:spTree>
    <p:extLst>
      <p:ext uri="{BB962C8B-B14F-4D97-AF65-F5344CB8AC3E}">
        <p14:creationId xmlns:p14="http://schemas.microsoft.com/office/powerpoint/2010/main" val="415181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2D01-75E9-423F-978A-BBF4AF475FF9}"/>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3912186D-3EEF-42AA-AD51-7649FA676B2F}"/>
              </a:ext>
            </a:extLst>
          </p:cNvPr>
          <p:cNvSpPr>
            <a:spLocks noGrp="1"/>
          </p:cNvSpPr>
          <p:nvPr>
            <p:ph type="body" idx="1"/>
          </p:nvPr>
        </p:nvSpPr>
        <p:spPr/>
        <p:txBody>
          <a:bodyPr/>
          <a:lstStyle/>
          <a:p>
            <a:pPr marL="285750" indent="-285750"/>
            <a:r>
              <a:rPr lang="en-US" b="1" dirty="0"/>
              <a:t>Internal storage is best when</a:t>
            </a:r>
          </a:p>
          <a:p>
            <a:pPr marL="742950" lvl="1" indent="-285750"/>
            <a:r>
              <a:rPr lang="en-US" dirty="0"/>
              <a:t>you want to be sure that neither the user nor other apps can access your files</a:t>
            </a:r>
          </a:p>
          <a:p>
            <a:pPr marL="285750" indent="-285750">
              <a:spcBef>
                <a:spcPts val="1000"/>
              </a:spcBef>
            </a:pPr>
            <a:r>
              <a:rPr lang="en-US" b="1" dirty="0"/>
              <a:t>External storage is best for files that</a:t>
            </a:r>
          </a:p>
          <a:p>
            <a:pPr marL="742950" lvl="1" indent="-285750">
              <a:spcBef>
                <a:spcPts val="1000"/>
              </a:spcBef>
            </a:pPr>
            <a:r>
              <a:rPr lang="en-US" dirty="0"/>
              <a:t>don't require access restrictions </a:t>
            </a:r>
          </a:p>
          <a:p>
            <a:pPr marL="742950" lvl="1" indent="-285750">
              <a:spcBef>
                <a:spcPts val="1000"/>
              </a:spcBef>
            </a:pPr>
            <a:r>
              <a:rPr lang="en-US" dirty="0"/>
              <a:t>you want to share with other apps</a:t>
            </a:r>
          </a:p>
          <a:p>
            <a:pPr marL="742950" lvl="1" indent="-285750">
              <a:spcBef>
                <a:spcPts val="1000"/>
              </a:spcBef>
            </a:pPr>
            <a:r>
              <a:rPr lang="en-US" dirty="0"/>
              <a:t>you allow the user to access with a computer</a:t>
            </a:r>
          </a:p>
          <a:p>
            <a:endParaRPr lang="en-US" dirty="0"/>
          </a:p>
        </p:txBody>
      </p:sp>
    </p:spTree>
    <p:extLst>
      <p:ext uri="{BB962C8B-B14F-4D97-AF65-F5344CB8AC3E}">
        <p14:creationId xmlns:p14="http://schemas.microsoft.com/office/powerpoint/2010/main" val="310849970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CFE3-BFD6-493D-BBB7-FEA92BEB03EF}"/>
              </a:ext>
            </a:extLst>
          </p:cNvPr>
          <p:cNvSpPr>
            <a:spLocks noGrp="1"/>
          </p:cNvSpPr>
          <p:nvPr>
            <p:ph type="title"/>
          </p:nvPr>
        </p:nvSpPr>
        <p:spPr/>
        <p:txBody>
          <a:bodyPr/>
          <a:lstStyle/>
          <a:p>
            <a:r>
              <a:rPr lang="en-US" dirty="0"/>
              <a:t>File Storage</a:t>
            </a:r>
          </a:p>
        </p:txBody>
      </p:sp>
      <p:sp>
        <p:nvSpPr>
          <p:cNvPr id="3" name="Text Placeholder 2">
            <a:extLst>
              <a:ext uri="{FF2B5EF4-FFF2-40B4-BE49-F238E27FC236}">
                <a16:creationId xmlns:a16="http://schemas.microsoft.com/office/drawing/2014/main" id="{742A39D2-C255-4B65-836A-3CEB230C8440}"/>
              </a:ext>
            </a:extLst>
          </p:cNvPr>
          <p:cNvSpPr>
            <a:spLocks noGrp="1"/>
          </p:cNvSpPr>
          <p:nvPr>
            <p:ph type="body" idx="1"/>
          </p:nvPr>
        </p:nvSpPr>
        <p:spPr/>
        <p:txBody>
          <a:bodyPr/>
          <a:lstStyle/>
          <a:p>
            <a:r>
              <a:rPr lang="en-US" dirty="0"/>
              <a:t>Internal Storage</a:t>
            </a:r>
          </a:p>
          <a:p>
            <a:pPr lvl="1"/>
            <a:r>
              <a:rPr lang="en-US" dirty="0"/>
              <a:t>Always available</a:t>
            </a:r>
          </a:p>
          <a:p>
            <a:pPr lvl="1"/>
            <a:r>
              <a:rPr lang="en-US" dirty="0"/>
              <a:t>Uses device's filesystem</a:t>
            </a:r>
          </a:p>
          <a:p>
            <a:pPr lvl="1"/>
            <a:r>
              <a:rPr lang="en-US" dirty="0"/>
              <a:t>Only your app can access files, unless explicitly set to be readable or writable</a:t>
            </a:r>
          </a:p>
          <a:p>
            <a:pPr lvl="1"/>
            <a:r>
              <a:rPr lang="en-US" dirty="0"/>
              <a:t>On app uninstall, system removes all app's files from internal storage</a:t>
            </a:r>
          </a:p>
          <a:p>
            <a:pPr lvl="1"/>
            <a:endParaRPr lang="en-US" dirty="0"/>
          </a:p>
        </p:txBody>
      </p:sp>
    </p:spTree>
    <p:extLst>
      <p:ext uri="{BB962C8B-B14F-4D97-AF65-F5344CB8AC3E}">
        <p14:creationId xmlns:p14="http://schemas.microsoft.com/office/powerpoint/2010/main" val="2289601561"/>
      </p:ext>
    </p:extLst>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452</TotalTime>
  <Words>2059</Words>
  <Application>Microsoft Macintosh PowerPoint</Application>
  <PresentationFormat>On-screen Show (16:9)</PresentationFormat>
  <Paragraphs>339</Paragraphs>
  <Slides>47</Slides>
  <Notes>14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47</vt:i4>
      </vt:variant>
    </vt:vector>
  </HeadingPairs>
  <TitlesOfParts>
    <vt:vector size="59" baseType="lpstr">
      <vt:lpstr>Arial</vt:lpstr>
      <vt:lpstr>Consolas</vt:lpstr>
      <vt:lpstr>inter-bold</vt:lpstr>
      <vt:lpstr>inter-regular</vt:lpstr>
      <vt:lpstr>Myriad Pro</vt:lpstr>
      <vt:lpstr>Roboto</vt:lpstr>
      <vt:lpstr>Tahoma</vt:lpstr>
      <vt:lpstr>Times New Roman</vt:lpstr>
      <vt:lpstr>Times New Roman</vt:lpstr>
      <vt:lpstr>2_Theme1</vt:lpstr>
      <vt:lpstr>Theme1</vt:lpstr>
      <vt:lpstr>1_Theme1</vt:lpstr>
      <vt:lpstr>Data Storage</vt:lpstr>
      <vt:lpstr>Contents</vt:lpstr>
      <vt:lpstr>Shared Preferences</vt:lpstr>
      <vt:lpstr>Shared Preferences </vt:lpstr>
      <vt:lpstr>Shared Preferences</vt:lpstr>
      <vt:lpstr>Shared Preferences</vt:lpstr>
      <vt:lpstr>File Storage</vt:lpstr>
      <vt:lpstr>File Storage</vt:lpstr>
      <vt:lpstr>File Storage</vt:lpstr>
      <vt:lpstr>File Storage</vt:lpstr>
      <vt:lpstr>Using Internal Storage</vt:lpstr>
      <vt:lpstr>Using Internal Storage – Example 1</vt:lpstr>
      <vt:lpstr>Using Internal Storage – Example 2</vt:lpstr>
      <vt:lpstr>Using External Storage</vt:lpstr>
      <vt:lpstr>External Storage – Example</vt:lpstr>
      <vt:lpstr>External Storage - Checking if storage is available</vt:lpstr>
      <vt:lpstr>Assignment</vt:lpstr>
      <vt:lpstr>Sqlite database</vt:lpstr>
      <vt:lpstr>Sqlite database</vt:lpstr>
      <vt:lpstr>SQL basic operations </vt:lpstr>
      <vt:lpstr>SQL Query </vt:lpstr>
      <vt:lpstr>SELECT columns FROM table</vt:lpstr>
      <vt:lpstr>WHERE column="value"</vt:lpstr>
      <vt:lpstr>AND, ORDER BY, LIMIT</vt:lpstr>
      <vt:lpstr>Sample queries</vt:lpstr>
      <vt:lpstr>More sample queries</vt:lpstr>
      <vt:lpstr>Last sample query</vt:lpstr>
      <vt:lpstr>rawQuery() </vt:lpstr>
      <vt:lpstr>query() </vt:lpstr>
      <vt:lpstr>Cursors </vt:lpstr>
      <vt:lpstr>Using sqlite</vt:lpstr>
      <vt:lpstr>Using sqlite</vt:lpstr>
      <vt:lpstr>Using sqlite</vt:lpstr>
      <vt:lpstr>Using sqlite</vt:lpstr>
      <vt:lpstr>Using sqlite</vt:lpstr>
      <vt:lpstr>Room database</vt:lpstr>
      <vt:lpstr>Room database</vt:lpstr>
      <vt:lpstr>Using Room database</vt:lpstr>
      <vt:lpstr>Using Room database</vt:lpstr>
      <vt:lpstr>Using Room database</vt:lpstr>
      <vt:lpstr>Using Room database</vt:lpstr>
      <vt:lpstr>Using Room database</vt:lpstr>
      <vt:lpstr>Using Room database</vt:lpstr>
      <vt:lpstr>Using Room database</vt:lpstr>
      <vt:lpstr>Room database creation example</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Loan Bui</cp:lastModifiedBy>
  <cp:revision>230</cp:revision>
  <dcterms:modified xsi:type="dcterms:W3CDTF">2024-08-17T11:35:50Z</dcterms:modified>
</cp:coreProperties>
</file>