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  <p:sldMasterId id="2147483680" r:id="rId3"/>
  </p:sldMasterIdLst>
  <p:sldIdLst>
    <p:sldId id="308" r:id="rId4"/>
    <p:sldId id="309" r:id="rId5"/>
    <p:sldId id="260" r:id="rId6"/>
    <p:sldId id="261" r:id="rId7"/>
    <p:sldId id="262" r:id="rId8"/>
    <p:sldId id="263" r:id="rId9"/>
    <p:sldId id="264" r:id="rId10"/>
    <p:sldId id="310" r:id="rId11"/>
    <p:sldId id="267" r:id="rId12"/>
    <p:sldId id="268" r:id="rId13"/>
    <p:sldId id="269" r:id="rId14"/>
    <p:sldId id="270" r:id="rId15"/>
    <p:sldId id="311" r:id="rId16"/>
    <p:sldId id="312" r:id="rId17"/>
    <p:sldId id="313" r:id="rId18"/>
    <p:sldId id="314" r:id="rId19"/>
    <p:sldId id="315" r:id="rId20"/>
    <p:sldId id="316" r:id="rId21"/>
    <p:sldId id="280" r:id="rId22"/>
    <p:sldId id="317" r:id="rId23"/>
    <p:sldId id="318" r:id="rId24"/>
    <p:sldId id="319" r:id="rId25"/>
    <p:sldId id="320" r:id="rId26"/>
    <p:sldId id="285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46" d="100"/>
          <a:sy n="146" d="100"/>
        </p:scale>
        <p:origin x="6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1" t="-1288" b="1"/>
          <a:stretch/>
        </p:blipFill>
        <p:spPr bwMode="auto">
          <a:xfrm>
            <a:off x="163511" y="107288"/>
            <a:ext cx="2589214" cy="7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234"/>
            <a:ext cx="2057400" cy="439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234"/>
            <a:ext cx="6019800" cy="439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230"/>
            <a:ext cx="3871516" cy="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726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230"/>
            <a:ext cx="3871516" cy="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428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471"/>
            <a:ext cx="8229600" cy="614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417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6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756"/>
            <a:ext cx="4040188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3170"/>
            <a:ext cx="4040188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756"/>
            <a:ext cx="4041775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3170"/>
            <a:ext cx="4041775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62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347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4846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040"/>
            <a:ext cx="3008313" cy="872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042"/>
            <a:ext cx="5111750" cy="4395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7656"/>
            <a:ext cx="3008313" cy="352264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6388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4895"/>
            <a:ext cx="5486400" cy="4255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149"/>
            <a:ext cx="5486400" cy="308991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30474"/>
            <a:ext cx="5486400" cy="60439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76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471"/>
            <a:ext cx="8229600" cy="61463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E0A088B3-F312-C733-310F-752112657C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67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154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234"/>
            <a:ext cx="2057400" cy="439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234"/>
            <a:ext cx="6019800" cy="439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0886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230"/>
            <a:ext cx="3871516" cy="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958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471"/>
            <a:ext cx="8229600" cy="614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360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46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756"/>
            <a:ext cx="4040188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3170"/>
            <a:ext cx="4040188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756"/>
            <a:ext cx="4041775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3170"/>
            <a:ext cx="4041775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2087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4974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4167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040"/>
            <a:ext cx="3008313" cy="872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042"/>
            <a:ext cx="5111750" cy="4395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7656"/>
            <a:ext cx="3008313" cy="352264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1116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4895"/>
            <a:ext cx="5486400" cy="4255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149"/>
            <a:ext cx="5486400" cy="308991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30474"/>
            <a:ext cx="5486400" cy="60439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32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633"/>
            <a:ext cx="4038600" cy="3398663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633"/>
            <a:ext cx="4038600" cy="3398663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599EA83-43E5-D2DA-C5F1-05F7C531ABA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8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4023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234"/>
            <a:ext cx="2057400" cy="439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234"/>
            <a:ext cx="6019800" cy="439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4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756"/>
            <a:ext cx="4040188" cy="480415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3170"/>
            <a:ext cx="4040188" cy="2967125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756"/>
            <a:ext cx="4041775" cy="480415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3170"/>
            <a:ext cx="4041775" cy="2967125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5CD425FD-FF5F-9135-B1D9-580F12FACD9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040"/>
            <a:ext cx="3008313" cy="872614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042"/>
            <a:ext cx="5111750" cy="4395254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7656"/>
            <a:ext cx="3008313" cy="352264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4895"/>
            <a:ext cx="5486400" cy="4255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149"/>
            <a:ext cx="5486400" cy="308991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30474"/>
            <a:ext cx="5486400" cy="60439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630"/>
            <a:ext cx="8229203" cy="8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2029"/>
            <a:ext cx="8229203" cy="3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8380"/>
            <a:ext cx="857250" cy="238419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8380"/>
            <a:ext cx="2895203" cy="27418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8381"/>
            <a:ext cx="447477" cy="233453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630"/>
            <a:ext cx="8229203" cy="8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2029"/>
            <a:ext cx="8229203" cy="3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8380"/>
            <a:ext cx="857250" cy="238419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8380"/>
            <a:ext cx="2895203" cy="27418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8381"/>
            <a:ext cx="447477" cy="233453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D5F42BC-44C6-4007-88B8-A47966B4A9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7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5125"/>
            <a:ext cx="8229203" cy="8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2029"/>
            <a:ext cx="8229203" cy="3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8380"/>
            <a:ext cx="857250" cy="238419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8380"/>
            <a:ext cx="2895203" cy="27418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8381"/>
            <a:ext cx="447477" cy="233453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E5DAD8F-E1C7-4B7B-BC2D-657A7E097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65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87A-D5D6-4C49-A52E-7D93FABC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 Providers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9C48-A161-426C-9634-20846B86C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79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</a:t>
            </a:r>
            <a:r>
              <a:rPr spc="-5" dirty="0"/>
              <a:t>o</a:t>
            </a:r>
            <a:r>
              <a:rPr spc="-120" dirty="0"/>
              <a:t>n</a:t>
            </a:r>
            <a:r>
              <a:rPr spc="-225" dirty="0"/>
              <a:t>t</a:t>
            </a:r>
            <a:r>
              <a:rPr spc="-245" dirty="0"/>
              <a:t>r</a:t>
            </a:r>
            <a:r>
              <a:rPr spc="20" dirty="0"/>
              <a:t>a</a:t>
            </a:r>
            <a:r>
              <a:rPr spc="30" dirty="0"/>
              <a:t>c</a:t>
            </a:r>
            <a:r>
              <a:rPr spc="-21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994" y="1770471"/>
            <a:ext cx="3761282" cy="27936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" y="1126832"/>
            <a:ext cx="4419600" cy="3493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that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sz="22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">
              <a:lnSpc>
                <a:spcPct val="100000"/>
              </a:lnSpc>
            </a:pP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434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0359" y="1576084"/>
            <a:ext cx="1991995" cy="1273810"/>
          </a:xfrm>
          <a:custGeom>
            <a:avLst/>
            <a:gdLst/>
            <a:ahLst/>
            <a:cxnLst/>
            <a:rect l="l" t="t" r="r" b="b"/>
            <a:pathLst>
              <a:path w="1991995" h="1273810">
                <a:moveTo>
                  <a:pt x="995756" y="1273683"/>
                </a:moveTo>
                <a:lnTo>
                  <a:pt x="0" y="1273683"/>
                </a:lnTo>
                <a:lnTo>
                  <a:pt x="0" y="0"/>
                </a:lnTo>
                <a:lnTo>
                  <a:pt x="1991525" y="0"/>
                </a:lnTo>
                <a:lnTo>
                  <a:pt x="1991525" y="1273683"/>
                </a:lnTo>
                <a:lnTo>
                  <a:pt x="995756" y="1273683"/>
                </a:lnTo>
                <a:close/>
              </a:path>
            </a:pathLst>
          </a:custGeom>
          <a:ln w="3815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99" y="1605647"/>
            <a:ext cx="4117517" cy="200516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2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marR="543560" indent="-379730">
              <a:lnSpc>
                <a:spcPts val="3310"/>
              </a:lnSpc>
              <a:spcBef>
                <a:spcPts val="100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17525"/>
            <a:ext cx="35007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</a:t>
            </a:r>
            <a:r>
              <a:rPr spc="-5" dirty="0"/>
              <a:t>o</a:t>
            </a:r>
            <a:r>
              <a:rPr spc="-120" dirty="0"/>
              <a:t>n</a:t>
            </a:r>
            <a:r>
              <a:rPr spc="-225" dirty="0"/>
              <a:t>t</a:t>
            </a:r>
            <a:r>
              <a:rPr spc="-125" dirty="0"/>
              <a:t>e</a:t>
            </a:r>
            <a:r>
              <a:rPr spc="-120" dirty="0"/>
              <a:t>n</a:t>
            </a:r>
            <a:r>
              <a:rPr spc="-215" dirty="0"/>
              <a:t>t</a:t>
            </a:r>
            <a:r>
              <a:rPr spc="-190" dirty="0"/>
              <a:t> </a:t>
            </a:r>
            <a:r>
              <a:rPr lang="en-US" spc="-190" dirty="0"/>
              <a:t> </a:t>
            </a:r>
            <a:r>
              <a:rPr spc="210" dirty="0"/>
              <a:t>P</a:t>
            </a:r>
            <a:r>
              <a:rPr spc="-254" dirty="0"/>
              <a:t>r</a:t>
            </a:r>
            <a:r>
              <a:rPr spc="-35" dirty="0"/>
              <a:t>o</a:t>
            </a:r>
            <a:r>
              <a:rPr spc="-135" dirty="0"/>
              <a:t>v</a:t>
            </a:r>
            <a:r>
              <a:rPr spc="-75" dirty="0"/>
              <a:t>i</a:t>
            </a:r>
            <a:r>
              <a:rPr spc="-100" dirty="0"/>
              <a:t>d</a:t>
            </a:r>
            <a:r>
              <a:rPr spc="-105" dirty="0"/>
              <a:t>e</a:t>
            </a:r>
            <a:r>
              <a:rPr spc="-225" dirty="0"/>
              <a:t>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922" y="1617829"/>
            <a:ext cx="3870960" cy="2794000"/>
            <a:chOff x="4876922" y="1617829"/>
            <a:chExt cx="3870960" cy="2794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994" y="1617829"/>
              <a:ext cx="3761282" cy="2793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6002" y="2372044"/>
              <a:ext cx="1991995" cy="1082675"/>
            </a:xfrm>
            <a:custGeom>
              <a:avLst/>
              <a:gdLst/>
              <a:ahLst/>
              <a:cxnLst/>
              <a:rect l="l" t="t" r="r" b="b"/>
              <a:pathLst>
                <a:path w="1991995" h="1082675">
                  <a:moveTo>
                    <a:pt x="995756" y="1082522"/>
                  </a:moveTo>
                  <a:lnTo>
                    <a:pt x="0" y="1082522"/>
                  </a:lnTo>
                  <a:lnTo>
                    <a:pt x="0" y="0"/>
                  </a:lnTo>
                  <a:lnTo>
                    <a:pt x="1991512" y="0"/>
                  </a:lnTo>
                  <a:lnTo>
                    <a:pt x="1991512" y="1082522"/>
                  </a:lnTo>
                  <a:lnTo>
                    <a:pt x="995756" y="1082522"/>
                  </a:lnTo>
                  <a:close/>
                </a:path>
              </a:pathLst>
            </a:custGeom>
            <a:ln w="381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37" y="1507362"/>
            <a:ext cx="4288790" cy="75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5080" indent="-379730">
              <a:lnSpc>
                <a:spcPct val="114999"/>
              </a:lnSpc>
              <a:spcBef>
                <a:spcPts val="9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lang="en-US" sz="2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41325"/>
            <a:ext cx="355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</a:t>
            </a:r>
            <a:r>
              <a:rPr spc="-5" dirty="0"/>
              <a:t>o</a:t>
            </a:r>
            <a:r>
              <a:rPr spc="-120" dirty="0"/>
              <a:t>n</a:t>
            </a:r>
            <a:r>
              <a:rPr spc="-225" dirty="0"/>
              <a:t>t</a:t>
            </a:r>
            <a:r>
              <a:rPr spc="-125" dirty="0"/>
              <a:t>e</a:t>
            </a:r>
            <a:r>
              <a:rPr spc="-120" dirty="0"/>
              <a:t>n</a:t>
            </a:r>
            <a:r>
              <a:rPr spc="-215" dirty="0"/>
              <a:t>t</a:t>
            </a:r>
            <a:r>
              <a:rPr spc="-190" dirty="0"/>
              <a:t> </a:t>
            </a:r>
            <a:r>
              <a:rPr spc="85" dirty="0"/>
              <a:t>R</a:t>
            </a:r>
            <a:r>
              <a:rPr spc="-135" dirty="0"/>
              <a:t>e</a:t>
            </a:r>
            <a:r>
              <a:rPr spc="120" dirty="0"/>
              <a:t>s</a:t>
            </a:r>
            <a:r>
              <a:rPr spc="170" dirty="0"/>
              <a:t>o</a:t>
            </a:r>
            <a:r>
              <a:rPr spc="-110" dirty="0"/>
              <a:t>l</a:t>
            </a:r>
            <a:r>
              <a:rPr spc="-105" dirty="0"/>
              <a:t>v</a:t>
            </a:r>
            <a:r>
              <a:rPr spc="-125" dirty="0"/>
              <a:t>e</a:t>
            </a:r>
            <a:r>
              <a:rPr spc="-225" dirty="0"/>
              <a:t>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4966559" y="1617829"/>
            <a:ext cx="3780790" cy="2794000"/>
            <a:chOff x="4966559" y="1617829"/>
            <a:chExt cx="3780790" cy="2794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994" y="1617829"/>
              <a:ext cx="3761282" cy="2793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85638" y="2035443"/>
              <a:ext cx="1811020" cy="334645"/>
            </a:xfrm>
            <a:custGeom>
              <a:avLst/>
              <a:gdLst/>
              <a:ahLst/>
              <a:cxnLst/>
              <a:rect l="l" t="t" r="r" b="b"/>
              <a:pathLst>
                <a:path w="1811020" h="334644">
                  <a:moveTo>
                    <a:pt x="905395" y="334073"/>
                  </a:moveTo>
                  <a:lnTo>
                    <a:pt x="0" y="334073"/>
                  </a:lnTo>
                  <a:lnTo>
                    <a:pt x="0" y="0"/>
                  </a:lnTo>
                  <a:lnTo>
                    <a:pt x="1810435" y="0"/>
                  </a:lnTo>
                  <a:lnTo>
                    <a:pt x="1810435" y="334073"/>
                  </a:lnTo>
                  <a:lnTo>
                    <a:pt x="905395" y="334073"/>
                  </a:lnTo>
                  <a:close/>
                </a:path>
              </a:pathLst>
            </a:custGeom>
            <a:ln w="381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3A3D-7BB0-4CB6-A0E9-4FFC0845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1883-6219-4405-B87C-FD53864F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Data—Commonly an SQLite database</a:t>
            </a:r>
          </a:p>
          <a:p>
            <a:r>
              <a:rPr lang="en-US" b="0" dirty="0"/>
              <a:t>Write contract—Information about the content provider</a:t>
            </a:r>
          </a:p>
          <a:p>
            <a:r>
              <a:rPr lang="en-US" b="0" dirty="0"/>
              <a:t>Subclass Content Provider and implement methods</a:t>
            </a:r>
          </a:p>
          <a:p>
            <a:r>
              <a:rPr lang="en-US" b="0" dirty="0"/>
              <a:t>Get data using Content Resolver</a:t>
            </a:r>
          </a:p>
          <a:p>
            <a:r>
              <a:rPr lang="en-US" b="0" dirty="0"/>
              <a:t>Set permissions in Android Manifest</a:t>
            </a:r>
          </a:p>
        </p:txBody>
      </p:sp>
    </p:spTree>
    <p:extLst>
      <p:ext uri="{BB962C8B-B14F-4D97-AF65-F5344CB8AC3E}">
        <p14:creationId xmlns:p14="http://schemas.microsoft.com/office/powerpoint/2010/main" val="113253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9598-1313-465B-A419-7A81CBA8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a Contract?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AF0B-BB6A-454D-8F0F-9B344B31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that documents content provider API</a:t>
            </a:r>
          </a:p>
          <a:p>
            <a:r>
              <a:rPr lang="en-US" dirty="0"/>
              <a:t>Called Contract by convention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Content URIs and URI scheme to query data  </a:t>
            </a:r>
          </a:p>
          <a:p>
            <a:pPr lvl="1"/>
            <a:r>
              <a:rPr lang="en-US" dirty="0"/>
              <a:t>Table and column names for returned data  </a:t>
            </a:r>
          </a:p>
          <a:p>
            <a:pPr lvl="1"/>
            <a:r>
              <a:rPr lang="en-US" dirty="0"/>
              <a:t>MIME types to help process returned data  </a:t>
            </a:r>
          </a:p>
          <a:p>
            <a:pPr lvl="1"/>
            <a:r>
              <a:rPr lang="en-US" dirty="0"/>
              <a:t>Shared constants to make life easier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8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EAE-8427-490B-AE49-4817B57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32EE-B5A1-4FF2-AA8D-CF8F3743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 and file:// are URIs for web pages and files</a:t>
            </a:r>
          </a:p>
          <a:p>
            <a:r>
              <a:rPr lang="en-US" dirty="0"/>
              <a:t>Content URI is path to data and uses content://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dirty="0"/>
              <a:t>For example</a:t>
            </a:r>
            <a:r>
              <a:rPr lang="en-US" b="0" dirty="0"/>
              <a:t>:  request all the entries in the "words" table</a:t>
            </a:r>
          </a:p>
          <a:p>
            <a:pPr marL="0" indent="0">
              <a:buNone/>
            </a:pPr>
            <a:r>
              <a:rPr lang="en-US" b="0" dirty="0"/>
              <a:t>   content://com.android.example.wordcontentprovider.provider/words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666-6AFF-427C-AEF2-BF7C78A6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680E-8CC3-4DE1-847C-9180AAF8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scheme://authority/path/id</a:t>
            </a:r>
          </a:p>
          <a:p>
            <a:r>
              <a:rPr lang="en-US" b="0" dirty="0"/>
              <a:t>scheme is always content:// for content URIs</a:t>
            </a:r>
          </a:p>
          <a:p>
            <a:r>
              <a:rPr lang="en-US" b="0" dirty="0"/>
              <a:t>authority represents the domain, and for content  providers customarily ends in .provider</a:t>
            </a:r>
          </a:p>
          <a:p>
            <a:r>
              <a:rPr lang="en-US" b="0" dirty="0"/>
              <a:t>path is the path to the data</a:t>
            </a:r>
          </a:p>
          <a:p>
            <a:r>
              <a:rPr lang="en-US" b="0" dirty="0"/>
              <a:t>id uniquely identifies the data set to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D7CC-0B31-46F4-AD79-6E9FC675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24E8-A3E1-44B1-B3B1-C4AAE6B7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convention, provide constants for</a:t>
            </a:r>
          </a:p>
          <a:p>
            <a:pPr lvl="1"/>
            <a:r>
              <a:rPr lang="en-US" dirty="0"/>
              <a:t>AUTHORITY—Domain</a:t>
            </a:r>
          </a:p>
          <a:p>
            <a:pPr lvl="1"/>
            <a:r>
              <a:rPr lang="en-US" dirty="0"/>
              <a:t>CONTENT_PATH—Path to the data</a:t>
            </a:r>
          </a:p>
          <a:p>
            <a:pPr lvl="1"/>
            <a:r>
              <a:rPr lang="en-US" dirty="0"/>
              <a:t>CONTENT_URI—URI to one set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6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10EA-4CB9-454D-B898-DB88099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Scheme in Code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E180250-0895-4C1C-B7CA-B5B927256E3E}"/>
              </a:ext>
            </a:extLst>
          </p:cNvPr>
          <p:cNvSpPr txBox="1"/>
          <p:nvPr/>
        </p:nvSpPr>
        <p:spPr>
          <a:xfrm>
            <a:off x="389775" y="1384086"/>
            <a:ext cx="784352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 static final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 AUTHORITY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"com.android.example.minimalistcontentprovider.provider";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F535D7B-96DE-483A-B941-FD09259B8595}"/>
              </a:ext>
            </a:extLst>
          </p:cNvPr>
          <p:cNvSpPr txBox="1"/>
          <p:nvPr/>
        </p:nvSpPr>
        <p:spPr>
          <a:xfrm>
            <a:off x="389775" y="2497939"/>
            <a:ext cx="564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final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CONTENT_PATH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E951A77-3A87-4DB4-9298-D9691C6DCA8F}"/>
              </a:ext>
            </a:extLst>
          </p:cNvPr>
          <p:cNvGraphicFramePr>
            <a:graphicFrameLocks noGrp="1"/>
          </p:cNvGraphicFramePr>
          <p:nvPr/>
        </p:nvGraphicFramePr>
        <p:xfrm>
          <a:off x="370725" y="3190648"/>
          <a:ext cx="8293100" cy="61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Uri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CONTENT_URI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Uri.parse("content://"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R="29845" algn="ctr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AUTHORITY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"/"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CONTENT_PATH);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4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41325"/>
            <a:ext cx="345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T</a:t>
            </a:r>
            <a:r>
              <a:rPr spc="-35" dirty="0"/>
              <a:t>a</a:t>
            </a:r>
            <a:r>
              <a:rPr spc="-30" dirty="0"/>
              <a:t>b</a:t>
            </a:r>
            <a:r>
              <a:rPr spc="-110" dirty="0"/>
              <a:t>l</a:t>
            </a:r>
            <a:r>
              <a:rPr spc="-125" dirty="0"/>
              <a:t>e</a:t>
            </a:r>
            <a:r>
              <a:rPr spc="-195" dirty="0"/>
              <a:t> </a:t>
            </a:r>
            <a:r>
              <a:rPr spc="-100" dirty="0"/>
              <a:t>d</a:t>
            </a:r>
            <a:r>
              <a:rPr spc="-95" dirty="0"/>
              <a:t>e</a:t>
            </a:r>
            <a:r>
              <a:rPr spc="-114" dirty="0"/>
              <a:t>fi</a:t>
            </a:r>
            <a:r>
              <a:rPr spc="-160" dirty="0"/>
              <a:t>n</a:t>
            </a:r>
            <a:r>
              <a:rPr spc="-80" dirty="0"/>
              <a:t>i</a:t>
            </a:r>
            <a:r>
              <a:rPr spc="-225" dirty="0"/>
              <a:t>t</a:t>
            </a:r>
            <a:r>
              <a:rPr spc="-120" dirty="0"/>
              <a:t>i</a:t>
            </a:r>
            <a:r>
              <a:rPr spc="-5" dirty="0"/>
              <a:t>o</a:t>
            </a:r>
            <a:r>
              <a:rPr spc="90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775" y="1196176"/>
            <a:ext cx="8255000" cy="206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final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DATABASE_NAME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"wordlist";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abstract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class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WordList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implements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BaseColumns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 marR="1651635" indent="548640">
              <a:lnSpc>
                <a:spcPct val="114799"/>
              </a:lnSpc>
              <a:spcBef>
                <a:spcPts val="505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final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WORD_LIST_TABLE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"word_entries";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9365" y="3357780"/>
          <a:ext cx="6235699" cy="104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names...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KEY_ID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"_id";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KEY_WORD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"word";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9775" y="4477946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7731-31FD-4093-9026-8815A05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D195-A4F6-4030-A4C2-D4765762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Content Provider</a:t>
            </a:r>
          </a:p>
          <a:p>
            <a:r>
              <a:rPr lang="en-US" dirty="0"/>
              <a:t>App with Content Provider Architecture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Contract  </a:t>
            </a:r>
          </a:p>
          <a:p>
            <a:pPr lvl="1"/>
            <a:r>
              <a:rPr lang="en-US" dirty="0"/>
              <a:t>Content Provider  </a:t>
            </a:r>
          </a:p>
          <a:p>
            <a:pPr lvl="1"/>
            <a:r>
              <a:rPr lang="en-US" dirty="0"/>
              <a:t>Manifest Permissions  </a:t>
            </a:r>
          </a:p>
          <a:p>
            <a:pPr lvl="1"/>
            <a:r>
              <a:rPr lang="en-US" dirty="0"/>
              <a:t>Content Resolver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8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09CE-A97F-4CE3-821D-4ACB9EB2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4111-817A-4F0F-B473-D8C027E9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Format of returned data</a:t>
            </a:r>
          </a:p>
          <a:p>
            <a:r>
              <a:rPr lang="en-US" b="0" dirty="0"/>
              <a:t>text/html for web pages, application/json for JSON data</a:t>
            </a:r>
          </a:p>
          <a:p>
            <a:r>
              <a:rPr lang="en-US" b="0" dirty="0"/>
              <a:t>App calls </a:t>
            </a:r>
            <a:r>
              <a:rPr lang="en-US" b="0" dirty="0" err="1"/>
              <a:t>getType</a:t>
            </a:r>
            <a:r>
              <a:rPr lang="en-US" b="0" dirty="0"/>
              <a:t>() to get MIME type from provider</a:t>
            </a:r>
          </a:p>
          <a:p>
            <a:r>
              <a:rPr lang="en-US" b="0" dirty="0"/>
              <a:t>Use Android's vendor-specific format for your content  providers MIME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C35A-9F32-43EF-95EF-AF5B7D3A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Android's vendor-specific MIME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1E41-AA9B-4AFB-9DB0-D300DE74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660525"/>
            <a:ext cx="8229203" cy="2939969"/>
          </a:xfrm>
        </p:spPr>
        <p:txBody>
          <a:bodyPr/>
          <a:lstStyle/>
          <a:p>
            <a:r>
              <a:rPr lang="en-US" b="0" dirty="0"/>
              <a:t>Type: </a:t>
            </a:r>
            <a:r>
              <a:rPr lang="en-US" dirty="0" err="1"/>
              <a:t>vnd</a:t>
            </a:r>
            <a:endParaRPr lang="en-US" dirty="0"/>
          </a:p>
          <a:p>
            <a:r>
              <a:rPr lang="en-US" b="0" dirty="0"/>
              <a:t>Subtype</a:t>
            </a:r>
          </a:p>
          <a:p>
            <a:pPr lvl="1"/>
            <a:r>
              <a:rPr lang="en-US" dirty="0"/>
              <a:t>If URI pattern is for a single row: </a:t>
            </a:r>
            <a:r>
              <a:rPr lang="en-US" dirty="0" err="1"/>
              <a:t>android.cursor.item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If URI pattern is for more than one row: </a:t>
            </a:r>
            <a:r>
              <a:rPr lang="en-US" dirty="0" err="1"/>
              <a:t>android.cursor.dir</a:t>
            </a:r>
            <a:r>
              <a:rPr lang="en-US" dirty="0"/>
              <a:t>/</a:t>
            </a:r>
          </a:p>
          <a:p>
            <a:r>
              <a:rPr lang="en-US" b="0" dirty="0"/>
              <a:t>Provider-specific part: </a:t>
            </a:r>
            <a:r>
              <a:rPr lang="en-US" dirty="0" err="1"/>
              <a:t>vnd</a:t>
            </a:r>
            <a:r>
              <a:rPr lang="en-US" dirty="0"/>
              <a:t>.&lt;name&gt;.&lt;type&gt;</a:t>
            </a:r>
          </a:p>
          <a:p>
            <a:pPr lvl="1"/>
            <a:r>
              <a:rPr lang="en-US" dirty="0"/>
              <a:t>&lt;name&gt;: globally unique, such as company or package name</a:t>
            </a:r>
          </a:p>
          <a:p>
            <a:pPr lvl="1"/>
            <a:r>
              <a:rPr lang="en-US" dirty="0"/>
              <a:t>&lt;type&gt; unique to corresponding URI pattern, such as table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950BE07-6FFE-45F3-8A73-607D434078FF}"/>
              </a:ext>
            </a:extLst>
          </p:cNvPr>
          <p:cNvSpPr txBox="1"/>
          <p:nvPr/>
        </p:nvSpPr>
        <p:spPr>
          <a:xfrm>
            <a:off x="609600" y="1127125"/>
            <a:ext cx="6428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type.subtype/provider-specific-part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168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5AE-8CE6-40FD-A626-2041677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5771-FC47-4403-A408-FB4B3D69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words</a:t>
            </a:r>
          </a:p>
          <a:p>
            <a:pPr marL="456712" lvl="1" indent="0">
              <a:buNone/>
            </a:pPr>
            <a:r>
              <a:rPr lang="en-US" dirty="0" err="1"/>
              <a:t>vnd.android.cursor.dir</a:t>
            </a:r>
            <a:r>
              <a:rPr lang="en-US" dirty="0"/>
              <a:t>/</a:t>
            </a:r>
            <a:r>
              <a:rPr lang="en-US" dirty="0" err="1"/>
              <a:t>vnd.com.example.provider.words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word</a:t>
            </a:r>
          </a:p>
          <a:p>
            <a:pPr marL="456712" lvl="1" indent="0">
              <a:buNone/>
            </a:pPr>
            <a:r>
              <a:rPr lang="en-US" dirty="0" err="1"/>
              <a:t>vnd.android.cursor.item</a:t>
            </a:r>
            <a:r>
              <a:rPr lang="en-US" dirty="0"/>
              <a:t>/</a:t>
            </a:r>
            <a:r>
              <a:rPr lang="en-US" dirty="0" err="1"/>
              <a:t>vnd.com.example.provider.words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1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F1C4-39EA-4736-A732-F59FA4B4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 code in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7FAF-60C9-4F0E-A82D-38C5729B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static final String SINGLE_RECORD_MIME_TYPE =</a:t>
            </a:r>
          </a:p>
          <a:p>
            <a:pPr marL="0" indent="0">
              <a:buNone/>
            </a:pPr>
            <a:r>
              <a:rPr lang="en-US" b="0" dirty="0"/>
              <a:t>"</a:t>
            </a:r>
            <a:r>
              <a:rPr lang="en-US" b="0" dirty="0" err="1"/>
              <a:t>vnd.android.cursor.item</a:t>
            </a:r>
            <a:r>
              <a:rPr lang="en-US" b="0" dirty="0"/>
              <a:t>/</a:t>
            </a:r>
            <a:r>
              <a:rPr lang="en-US" b="0" dirty="0" err="1"/>
              <a:t>vnd.com.example.provider.words</a:t>
            </a:r>
            <a:r>
              <a:rPr lang="en-US" b="0" dirty="0"/>
              <a:t>";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static final String MULTIPLE_RECORDS_MIME_TYPE =  "</a:t>
            </a:r>
            <a:r>
              <a:rPr lang="en-US" b="0" dirty="0" err="1"/>
              <a:t>vnd.android.cursor.item</a:t>
            </a:r>
            <a:r>
              <a:rPr lang="en-US" b="0" dirty="0"/>
              <a:t>/</a:t>
            </a:r>
            <a:r>
              <a:rPr lang="en-US" b="0" dirty="0" err="1"/>
              <a:t>vnd.com.example.provider.words</a:t>
            </a:r>
            <a:r>
              <a:rPr lang="en-US" b="0" dirty="0"/>
              <a:t>";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41325"/>
            <a:ext cx="20027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getType()</a:t>
            </a:r>
          </a:p>
        </p:txBody>
      </p:sp>
      <p:sp>
        <p:nvSpPr>
          <p:cNvPr id="3" name="object 3"/>
          <p:cNvSpPr/>
          <p:nvPr/>
        </p:nvSpPr>
        <p:spPr>
          <a:xfrm>
            <a:off x="402475" y="1176123"/>
            <a:ext cx="6172200" cy="3441065"/>
          </a:xfrm>
          <a:custGeom>
            <a:avLst/>
            <a:gdLst/>
            <a:ahLst/>
            <a:cxnLst/>
            <a:rect l="l" t="t" r="r" b="b"/>
            <a:pathLst>
              <a:path w="6172200" h="3441065">
                <a:moveTo>
                  <a:pt x="137160" y="3153613"/>
                </a:moveTo>
                <a:lnTo>
                  <a:pt x="0" y="3153613"/>
                </a:lnTo>
                <a:lnTo>
                  <a:pt x="0" y="3440874"/>
                </a:lnTo>
                <a:lnTo>
                  <a:pt x="137160" y="3440874"/>
                </a:lnTo>
                <a:lnTo>
                  <a:pt x="137160" y="3153613"/>
                </a:lnTo>
                <a:close/>
              </a:path>
              <a:path w="6172200" h="3441065">
                <a:moveTo>
                  <a:pt x="548627" y="2838602"/>
                </a:moveTo>
                <a:lnTo>
                  <a:pt x="411467" y="2838602"/>
                </a:lnTo>
                <a:lnTo>
                  <a:pt x="0" y="2838602"/>
                </a:lnTo>
                <a:lnTo>
                  <a:pt x="0" y="3125876"/>
                </a:lnTo>
                <a:lnTo>
                  <a:pt x="411467" y="3125876"/>
                </a:lnTo>
                <a:lnTo>
                  <a:pt x="548627" y="3125876"/>
                </a:lnTo>
                <a:lnTo>
                  <a:pt x="548627" y="2838602"/>
                </a:lnTo>
                <a:close/>
              </a:path>
              <a:path w="6172200" h="3441065">
                <a:moveTo>
                  <a:pt x="1234427" y="0"/>
                </a:moveTo>
                <a:lnTo>
                  <a:pt x="0" y="0"/>
                </a:lnTo>
                <a:lnTo>
                  <a:pt x="0" y="287274"/>
                </a:lnTo>
                <a:lnTo>
                  <a:pt x="1234427" y="287274"/>
                </a:lnTo>
                <a:lnTo>
                  <a:pt x="1234427" y="0"/>
                </a:lnTo>
                <a:close/>
              </a:path>
              <a:path w="6172200" h="3441065">
                <a:moveTo>
                  <a:pt x="2057400" y="2207158"/>
                </a:moveTo>
                <a:lnTo>
                  <a:pt x="960120" y="2207158"/>
                </a:lnTo>
                <a:lnTo>
                  <a:pt x="0" y="2207158"/>
                </a:lnTo>
                <a:lnTo>
                  <a:pt x="0" y="2494432"/>
                </a:lnTo>
                <a:lnTo>
                  <a:pt x="960120" y="2494432"/>
                </a:lnTo>
                <a:lnTo>
                  <a:pt x="2057400" y="2494432"/>
                </a:lnTo>
                <a:lnTo>
                  <a:pt x="2057400" y="2207158"/>
                </a:lnTo>
                <a:close/>
              </a:path>
              <a:path w="6172200" h="3441065">
                <a:moveTo>
                  <a:pt x="3154680" y="2522169"/>
                </a:moveTo>
                <a:lnTo>
                  <a:pt x="1508760" y="2522169"/>
                </a:lnTo>
                <a:lnTo>
                  <a:pt x="0" y="2522169"/>
                </a:lnTo>
                <a:lnTo>
                  <a:pt x="0" y="2809443"/>
                </a:lnTo>
                <a:lnTo>
                  <a:pt x="1508760" y="2809443"/>
                </a:lnTo>
                <a:lnTo>
                  <a:pt x="3154680" y="2809443"/>
                </a:lnTo>
                <a:lnTo>
                  <a:pt x="3154680" y="2522169"/>
                </a:lnTo>
                <a:close/>
              </a:path>
              <a:path w="6172200" h="3441065">
                <a:moveTo>
                  <a:pt x="4114800" y="1576082"/>
                </a:moveTo>
                <a:lnTo>
                  <a:pt x="960120" y="1576082"/>
                </a:lnTo>
                <a:lnTo>
                  <a:pt x="0" y="1576082"/>
                </a:lnTo>
                <a:lnTo>
                  <a:pt x="0" y="1863356"/>
                </a:lnTo>
                <a:lnTo>
                  <a:pt x="960120" y="1863356"/>
                </a:lnTo>
                <a:lnTo>
                  <a:pt x="4114800" y="1863356"/>
                </a:lnTo>
                <a:lnTo>
                  <a:pt x="4114800" y="1576082"/>
                </a:lnTo>
                <a:close/>
              </a:path>
              <a:path w="6172200" h="3441065">
                <a:moveTo>
                  <a:pt x="4251960" y="946086"/>
                </a:moveTo>
                <a:lnTo>
                  <a:pt x="960120" y="946086"/>
                </a:lnTo>
                <a:lnTo>
                  <a:pt x="0" y="946086"/>
                </a:lnTo>
                <a:lnTo>
                  <a:pt x="0" y="1233360"/>
                </a:lnTo>
                <a:lnTo>
                  <a:pt x="960120" y="1233360"/>
                </a:lnTo>
                <a:lnTo>
                  <a:pt x="4251960" y="1233360"/>
                </a:lnTo>
                <a:lnTo>
                  <a:pt x="4251960" y="946086"/>
                </a:lnTo>
                <a:close/>
              </a:path>
              <a:path w="6172200" h="3441065">
                <a:moveTo>
                  <a:pt x="4389120" y="314998"/>
                </a:moveTo>
                <a:lnTo>
                  <a:pt x="0" y="314998"/>
                </a:lnTo>
                <a:lnTo>
                  <a:pt x="0" y="602272"/>
                </a:lnTo>
                <a:lnTo>
                  <a:pt x="4389120" y="602272"/>
                </a:lnTo>
                <a:lnTo>
                  <a:pt x="4389120" y="314998"/>
                </a:lnTo>
                <a:close/>
              </a:path>
              <a:path w="6172200" h="3441065">
                <a:moveTo>
                  <a:pt x="4937760" y="630008"/>
                </a:moveTo>
                <a:lnTo>
                  <a:pt x="411467" y="630008"/>
                </a:lnTo>
                <a:lnTo>
                  <a:pt x="0" y="630008"/>
                </a:lnTo>
                <a:lnTo>
                  <a:pt x="0" y="917282"/>
                </a:lnTo>
                <a:lnTo>
                  <a:pt x="411467" y="917282"/>
                </a:lnTo>
                <a:lnTo>
                  <a:pt x="4937760" y="917282"/>
                </a:lnTo>
                <a:lnTo>
                  <a:pt x="4937760" y="630008"/>
                </a:lnTo>
                <a:close/>
              </a:path>
              <a:path w="6172200" h="3441065">
                <a:moveTo>
                  <a:pt x="5760720" y="1892528"/>
                </a:moveTo>
                <a:lnTo>
                  <a:pt x="1508760" y="1892528"/>
                </a:lnTo>
                <a:lnTo>
                  <a:pt x="0" y="1892528"/>
                </a:lnTo>
                <a:lnTo>
                  <a:pt x="0" y="2179802"/>
                </a:lnTo>
                <a:lnTo>
                  <a:pt x="1508760" y="2179802"/>
                </a:lnTo>
                <a:lnTo>
                  <a:pt x="5760720" y="2179802"/>
                </a:lnTo>
                <a:lnTo>
                  <a:pt x="5760720" y="1892528"/>
                </a:lnTo>
                <a:close/>
              </a:path>
              <a:path w="6172200" h="3441065">
                <a:moveTo>
                  <a:pt x="6172200" y="1261084"/>
                </a:moveTo>
                <a:lnTo>
                  <a:pt x="1508760" y="1261084"/>
                </a:lnTo>
                <a:lnTo>
                  <a:pt x="0" y="1261084"/>
                </a:lnTo>
                <a:lnTo>
                  <a:pt x="0" y="1548358"/>
                </a:lnTo>
                <a:lnTo>
                  <a:pt x="1508760" y="1548358"/>
                </a:lnTo>
                <a:lnTo>
                  <a:pt x="6172200" y="1548358"/>
                </a:lnTo>
                <a:lnTo>
                  <a:pt x="6172200" y="1261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399" y="1118783"/>
            <a:ext cx="6053975" cy="409342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Courier New"/>
                <a:cs typeface="Courier New"/>
              </a:rPr>
              <a:t>@Override</a:t>
            </a:r>
            <a:endParaRPr sz="1800" dirty="0">
              <a:latin typeface="Courier New"/>
              <a:cs typeface="Courier New"/>
            </a:endParaRPr>
          </a:p>
          <a:p>
            <a:pPr marL="423545" marR="1239520" indent="-411480">
              <a:lnSpc>
                <a:spcPct val="114799"/>
              </a:lnSpc>
            </a:pPr>
            <a:r>
              <a:rPr sz="1800" spc="-5" dirty="0">
                <a:latin typeface="Courier New"/>
                <a:cs typeface="Courier New"/>
              </a:rPr>
              <a:t>public String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getType(Uri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uri)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switch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(sUriMatcher.match(uri))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ourier New"/>
                <a:cs typeface="Courier New"/>
              </a:rPr>
              <a:t>case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URI_ALL_ITEMS_CODE:</a:t>
            </a:r>
            <a:endParaRPr sz="1800" dirty="0">
              <a:latin typeface="Courier New"/>
              <a:cs typeface="Courier New"/>
            </a:endParaRPr>
          </a:p>
          <a:p>
            <a:pPr marL="152146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MULTIPLE_RECORDS_MIME_TYPE;</a:t>
            </a:r>
            <a:endParaRPr sz="1800" dirty="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case URI_ONE_ITEM_CODE:</a:t>
            </a:r>
            <a:endParaRPr sz="1800" dirty="0">
              <a:latin typeface="Courier New"/>
              <a:cs typeface="Courier New"/>
            </a:endParaRPr>
          </a:p>
          <a:p>
            <a:pPr marL="972819" marR="416559" indent="548640">
              <a:lnSpc>
                <a:spcPct val="11470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SINGLE_RECORD_MIME_TYPE;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default:</a:t>
            </a:r>
            <a:endParaRPr sz="1800" dirty="0">
              <a:latin typeface="Courier New"/>
              <a:cs typeface="Courier New"/>
            </a:endParaRPr>
          </a:p>
          <a:p>
            <a:pPr marL="152146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null;</a:t>
            </a:r>
            <a:endParaRPr sz="1800" dirty="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DB0F-773E-4BE0-8B0A-EFB702B2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ED1-9361-4845-A7FE-78D5E8D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Constants that are used by multiple classes in an app</a:t>
            </a:r>
          </a:p>
          <a:p>
            <a:r>
              <a:rPr lang="en-US" b="0" dirty="0"/>
              <a:t>Convenience constants for client use</a:t>
            </a:r>
          </a:p>
          <a:p>
            <a:r>
              <a:rPr lang="en-US" b="0" dirty="0"/>
              <a:t>Encapsulate parameters whose values might change as  constants, so that if the content provider changes, the  clients don't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71AC-15FB-4B88-A147-47EEA27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70DB-50F5-4E04-AD72-57995DD5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Content Provider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DB85432-D4C2-4FC4-94C1-0B0D152D8CF6}"/>
              </a:ext>
            </a:extLst>
          </p:cNvPr>
          <p:cNvSpPr txBox="1"/>
          <p:nvPr/>
        </p:nvSpPr>
        <p:spPr>
          <a:xfrm>
            <a:off x="389775" y="2020584"/>
            <a:ext cx="66109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public</a:t>
            </a:r>
            <a:r>
              <a:rPr sz="2400" spc="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class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WordListContentProvider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C78232-05D5-413C-B6AD-BA5D0957BDB9}"/>
              </a:ext>
            </a:extLst>
          </p:cNvPr>
          <p:cNvSpPr txBox="1"/>
          <p:nvPr/>
        </p:nvSpPr>
        <p:spPr>
          <a:xfrm>
            <a:off x="402475" y="2522171"/>
            <a:ext cx="8242300" cy="4203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023360">
              <a:lnSpc>
                <a:spcPts val="2840"/>
              </a:lnSpc>
            </a:pPr>
            <a:r>
              <a:rPr sz="2400" spc="-5" dirty="0">
                <a:latin typeface="Courier New"/>
                <a:cs typeface="Courier New"/>
              </a:rPr>
              <a:t>extends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ContentProvider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8FFEC7-5FC9-4A68-8CE5-B199997C38C7}"/>
              </a:ext>
            </a:extLst>
          </p:cNvPr>
          <p:cNvSpPr txBox="1"/>
          <p:nvPr/>
        </p:nvSpPr>
        <p:spPr>
          <a:xfrm>
            <a:off x="402475" y="2942287"/>
            <a:ext cx="378460" cy="384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2400" spc="-5" dirty="0">
                <a:latin typeface="Courier New"/>
                <a:cs typeface="Courier New"/>
              </a:rPr>
              <a:t>{}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253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514B-09D4-4C32-8D95-444081FE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 </a:t>
            </a:r>
            <a:r>
              <a:rPr lang="en-US" spc="45" dirty="0"/>
              <a:t>I</a:t>
            </a:r>
            <a:r>
              <a:rPr lang="en-US" spc="20" dirty="0"/>
              <a:t>m</a:t>
            </a:r>
            <a:r>
              <a:rPr lang="en-US" spc="-75" dirty="0"/>
              <a:t>p</a:t>
            </a:r>
            <a:r>
              <a:rPr lang="en-US" spc="-110" dirty="0"/>
              <a:t>l</a:t>
            </a:r>
            <a:r>
              <a:rPr lang="en-US" spc="-135" dirty="0"/>
              <a:t>e</a:t>
            </a:r>
            <a:r>
              <a:rPr lang="en-US" spc="20" dirty="0"/>
              <a:t>m</a:t>
            </a:r>
            <a:r>
              <a:rPr lang="en-US" spc="-125" dirty="0"/>
              <a:t>e</a:t>
            </a:r>
            <a:r>
              <a:rPr lang="en-US" spc="-120" dirty="0"/>
              <a:t>n</a:t>
            </a:r>
            <a:r>
              <a:rPr lang="en-US" spc="-215" dirty="0"/>
              <a:t>t</a:t>
            </a:r>
            <a:r>
              <a:rPr lang="en-US" spc="-185" dirty="0"/>
              <a:t> </a:t>
            </a:r>
            <a:r>
              <a:rPr lang="en-US" spc="20" dirty="0"/>
              <a:t>m</a:t>
            </a:r>
            <a:r>
              <a:rPr lang="en-US" spc="-135" dirty="0"/>
              <a:t>e</a:t>
            </a:r>
            <a:r>
              <a:rPr lang="en-US" spc="-225" dirty="0"/>
              <a:t>t</a:t>
            </a:r>
            <a:r>
              <a:rPr lang="en-US" spc="-70" dirty="0"/>
              <a:t>h</a:t>
            </a:r>
            <a:r>
              <a:rPr lang="en-US" spc="-60" dirty="0"/>
              <a:t>o</a:t>
            </a:r>
            <a:r>
              <a:rPr lang="en-US" spc="-75" dirty="0"/>
              <a:t>d</a:t>
            </a:r>
            <a:r>
              <a:rPr lang="en-US" spc="300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94F9-5D2E-4340-AD7D-7E24BA27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query(), insert(), delete(), and update() methods</a:t>
            </a:r>
          </a:p>
          <a:p>
            <a:r>
              <a:rPr lang="en-US" b="0" dirty="0"/>
              <a:t>interact with the data backend …</a:t>
            </a:r>
          </a:p>
          <a:p>
            <a:r>
              <a:rPr lang="en-US" b="0" dirty="0"/>
              <a:t>… such as an Open Helper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8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8DD5-1020-404D-A29E-0734BB36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insert()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A56CF3B-FEB6-4EA4-A7F2-E472CCF2A9E7}"/>
              </a:ext>
            </a:extLst>
          </p:cNvPr>
          <p:cNvSpPr txBox="1"/>
          <p:nvPr/>
        </p:nvSpPr>
        <p:spPr>
          <a:xfrm>
            <a:off x="389775" y="1352425"/>
            <a:ext cx="74193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/**</a:t>
            </a:r>
            <a:endParaRPr sz="1800" dirty="0">
              <a:latin typeface="Courier New"/>
              <a:cs typeface="Courier New"/>
            </a:endParaRPr>
          </a:p>
          <a:p>
            <a:pPr marL="972819" indent="-274320">
              <a:lnSpc>
                <a:spcPct val="100000"/>
              </a:lnSpc>
              <a:buChar char="*"/>
              <a:tabLst>
                <a:tab pos="972819" algn="l"/>
              </a:tabLst>
            </a:pPr>
            <a:r>
              <a:rPr sz="1800" spc="-5" dirty="0">
                <a:latin typeface="Courier New"/>
                <a:cs typeface="Courier New"/>
              </a:rPr>
              <a:t>Inserts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record.</a:t>
            </a:r>
            <a:endParaRPr sz="1800" dirty="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*</a:t>
            </a:r>
            <a:endParaRPr sz="1800" dirty="0">
              <a:latin typeface="Courier New"/>
              <a:cs typeface="Courier New"/>
            </a:endParaRPr>
          </a:p>
          <a:p>
            <a:pPr marL="972819" indent="-274320">
              <a:lnSpc>
                <a:spcPct val="100000"/>
              </a:lnSpc>
              <a:buChar char="*"/>
              <a:tabLst>
                <a:tab pos="972819" algn="l"/>
              </a:tabLst>
            </a:pPr>
            <a:r>
              <a:rPr sz="1800" spc="-5" dirty="0">
                <a:latin typeface="Courier New"/>
                <a:cs typeface="Courier New"/>
              </a:rPr>
              <a:t>@return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newly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created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entry.</a:t>
            </a:r>
            <a:endParaRPr sz="1800" dirty="0">
              <a:latin typeface="Courier New"/>
              <a:cs typeface="Courier New"/>
            </a:endParaRPr>
          </a:p>
          <a:p>
            <a:pPr marL="561340" marR="5616575" indent="13716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*/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@Override</a:t>
            </a:r>
            <a:endParaRPr sz="1800" dirty="0">
              <a:latin typeface="Courier New"/>
              <a:cs typeface="Courier New"/>
            </a:endParaRPr>
          </a:p>
          <a:p>
            <a:pPr marL="1109345" indent="-5486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insert(Uri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uri,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ContentValues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values)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long id = mDB.insert(values);</a:t>
            </a:r>
            <a:endParaRPr sz="1800" dirty="0">
              <a:latin typeface="Courier New"/>
              <a:cs typeface="Courier New"/>
            </a:endParaRPr>
          </a:p>
          <a:p>
            <a:pPr marL="424180" algn="ctr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Uri.parse(CONTENT_URI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"/"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id);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627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6F67-6C34-4EB3-AE28-75FAD50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 Permissions: Set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D16D-35AC-4445-96FE-ED2BBA88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By default, with no permissions set explicitly, any other app  can access a content provider for reading and writing</a:t>
            </a:r>
          </a:p>
          <a:p>
            <a:r>
              <a:rPr lang="en-US" b="0" dirty="0"/>
              <a:t>Set read or write permissions in </a:t>
            </a:r>
            <a:r>
              <a:rPr lang="en-US" b="0" dirty="0" err="1"/>
              <a:t>AndroidManifest</a:t>
            </a:r>
            <a:endParaRPr lang="en-US" b="0" dirty="0"/>
          </a:p>
          <a:p>
            <a:r>
              <a:rPr lang="en-US" b="0" dirty="0"/>
              <a:t>Use unique tags that include package name</a:t>
            </a:r>
          </a:p>
        </p:txBody>
      </p:sp>
    </p:spTree>
    <p:extLst>
      <p:ext uri="{BB962C8B-B14F-4D97-AF65-F5344CB8AC3E}">
        <p14:creationId xmlns:p14="http://schemas.microsoft.com/office/powerpoint/2010/main" val="29356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03325"/>
            <a:ext cx="7925434" cy="166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57" marR="5080" indent="-342257" defTabSz="913425" fontAlgn="base">
              <a:lnSpc>
                <a:spcPct val="114900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content provider is a component fetches data that the  app requests from a repository</a:t>
            </a:r>
          </a:p>
          <a:p>
            <a:pPr marL="342257" marR="113664" indent="-342257" defTabSz="913425" fontAlgn="base">
              <a:lnSpc>
                <a:spcPct val="114999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 app doesn't need to know where or how the data is  stored, formatted, or accessed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41325"/>
            <a:ext cx="572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</a:t>
            </a:r>
            <a:r>
              <a:rPr spc="-125" dirty="0"/>
              <a:t>ha</a:t>
            </a:r>
            <a:r>
              <a:rPr spc="-85" dirty="0"/>
              <a:t>t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300" dirty="0"/>
              <a:t>s</a:t>
            </a:r>
            <a:r>
              <a:rPr spc="-195" dirty="0"/>
              <a:t> </a:t>
            </a:r>
            <a:r>
              <a:rPr spc="10" dirty="0"/>
              <a:t>a</a:t>
            </a:r>
            <a:r>
              <a:rPr spc="-190" dirty="0"/>
              <a:t> </a:t>
            </a:r>
            <a:r>
              <a:rPr spc="140" dirty="0"/>
              <a:t>C</a:t>
            </a:r>
            <a:r>
              <a:rPr spc="-5" dirty="0"/>
              <a:t>o</a:t>
            </a:r>
            <a:r>
              <a:rPr spc="-165" dirty="0"/>
              <a:t>nt</a:t>
            </a:r>
            <a:r>
              <a:rPr spc="-135" dirty="0"/>
              <a:t>e</a:t>
            </a:r>
            <a:r>
              <a:rPr spc="-200" dirty="0"/>
              <a:t>n</a:t>
            </a:r>
            <a:r>
              <a:rPr spc="-130" dirty="0"/>
              <a:t>t</a:t>
            </a:r>
            <a:r>
              <a:rPr spc="-195" dirty="0"/>
              <a:t> </a:t>
            </a:r>
            <a:r>
              <a:rPr spc="210" dirty="0"/>
              <a:t>P</a:t>
            </a:r>
            <a:r>
              <a:rPr spc="-245" dirty="0"/>
              <a:t>r</a:t>
            </a:r>
            <a:r>
              <a:rPr spc="-40" dirty="0"/>
              <a:t>o</a:t>
            </a:r>
            <a:r>
              <a:rPr spc="-80" dirty="0"/>
              <a:t>v</a:t>
            </a:r>
            <a:r>
              <a:rPr spc="-125" dirty="0"/>
              <a:t>i</a:t>
            </a:r>
            <a:r>
              <a:rPr spc="-100" dirty="0"/>
              <a:t>d</a:t>
            </a:r>
            <a:r>
              <a:rPr spc="-95" dirty="0"/>
              <a:t>e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9E53-CAAF-4053-98D0-A5EB18A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in Android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EFBD-1FA0-4B1F-8555-F4BF68D7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023235" indent="0">
              <a:lnSpc>
                <a:spcPct val="114799"/>
              </a:lnSpc>
              <a:spcBef>
                <a:spcPts val="100"/>
              </a:spcBef>
              <a:buNone/>
            </a:pPr>
            <a:r>
              <a:rPr lang="en-US" b="0" spc="-5" dirty="0"/>
              <a:t>&lt;provider </a:t>
            </a:r>
            <a:r>
              <a:rPr lang="en-US" b="0" dirty="0"/>
              <a:t> </a:t>
            </a:r>
            <a:r>
              <a:rPr lang="en-US" b="0" spc="-5" dirty="0" err="1"/>
              <a:t>android:name</a:t>
            </a:r>
            <a:r>
              <a:rPr lang="en-US" b="0" spc="-5" dirty="0"/>
              <a:t>=".</a:t>
            </a:r>
            <a:r>
              <a:rPr lang="en-US" b="0" spc="-5" dirty="0" err="1"/>
              <a:t>WordListContentProvider</a:t>
            </a:r>
            <a:r>
              <a:rPr lang="en-US" b="0" spc="-5" dirty="0"/>
              <a:t>" </a:t>
            </a:r>
            <a:r>
              <a:rPr lang="en-US" b="0" spc="-1070" dirty="0"/>
              <a:t> </a:t>
            </a:r>
            <a:r>
              <a:rPr lang="en-US" b="0" spc="-5" dirty="0" err="1"/>
              <a:t>android:authorities</a:t>
            </a:r>
            <a:r>
              <a:rPr lang="en-US" b="0" spc="-5" dirty="0"/>
              <a:t>=</a:t>
            </a:r>
            <a:endParaRPr lang="en-US" sz="2000" b="0" dirty="0"/>
          </a:p>
          <a:p>
            <a:pPr marL="0" marR="5080" indent="0">
              <a:lnSpc>
                <a:spcPct val="124100"/>
              </a:lnSpc>
              <a:buNone/>
            </a:pPr>
            <a:r>
              <a:rPr lang="en-US" b="0" spc="-5" dirty="0"/>
              <a:t>"</a:t>
            </a:r>
            <a:r>
              <a:rPr lang="en-US" b="0" spc="-5" dirty="0" err="1"/>
              <a:t>com.android.example.wordlistsqlwithcontentprovider.provider</a:t>
            </a:r>
            <a:r>
              <a:rPr lang="en-US" b="0" spc="-5" dirty="0"/>
              <a:t>" </a:t>
            </a:r>
            <a:r>
              <a:rPr lang="en-US" b="0" spc="-1070" dirty="0"/>
              <a:t> </a:t>
            </a:r>
            <a:r>
              <a:rPr lang="en-US" b="0" spc="-5" dirty="0" err="1"/>
              <a:t>android:exported</a:t>
            </a:r>
            <a:r>
              <a:rPr lang="en-US" b="0" spc="-5" dirty="0"/>
              <a:t>="true" 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615B-2B24-43D9-9D3B-19D46B64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inside &lt;provider&gt;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74EEB86-DFAB-47F2-B86D-4C08F5D03AA5}"/>
              </a:ext>
            </a:extLst>
          </p:cNvPr>
          <p:cNvSpPr txBox="1"/>
          <p:nvPr/>
        </p:nvSpPr>
        <p:spPr>
          <a:xfrm>
            <a:off x="389775" y="1729703"/>
            <a:ext cx="8666480" cy="231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android:readPermission=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"com.android.example.wordlistsqlwithcontentprovider.PERMISSION"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229700"/>
              </a:lnSpc>
              <a:spcBef>
                <a:spcPts val="1005"/>
              </a:spcBef>
            </a:pPr>
            <a:r>
              <a:rPr sz="1800" spc="-5" dirty="0">
                <a:latin typeface="Courier New"/>
                <a:cs typeface="Courier New"/>
              </a:rPr>
              <a:t>android:writePermission=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"com.android.example.wordlistsqlwithcontentprovider.PERMISSION"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056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F4D-5990-47CB-A1F7-939E3B71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B5F1-2A02-4DE9-A3B5-B71F95E7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2029"/>
            <a:ext cx="8153199" cy="3398465"/>
          </a:xfrm>
        </p:spPr>
        <p:txBody>
          <a:bodyPr/>
          <a:lstStyle/>
          <a:p>
            <a:r>
              <a:rPr lang="en-US" dirty="0"/>
              <a:t>Granted by the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4799"/>
              </a:lnSpc>
              <a:buNone/>
            </a:pPr>
            <a:r>
              <a:rPr lang="en-US" b="0" spc="-5" dirty="0"/>
              <a:t>&lt;uses-permission </a:t>
            </a:r>
            <a:r>
              <a:rPr lang="en-US" b="0" spc="-5" dirty="0" err="1"/>
              <a:t>android:name</a:t>
            </a:r>
            <a:r>
              <a:rPr lang="en-US" b="0" spc="-5" dirty="0"/>
              <a:t> = </a:t>
            </a:r>
            <a:r>
              <a:rPr lang="en-US" b="0" dirty="0"/>
              <a:t> </a:t>
            </a:r>
            <a:r>
              <a:rPr lang="en-US" b="0" spc="-5" dirty="0"/>
              <a:t>"</a:t>
            </a:r>
            <a:r>
              <a:rPr lang="en-US" b="0" spc="-5" dirty="0" err="1"/>
              <a:t>com.android.example.wordlistsqlwithcontentprovider.PERMISSION</a:t>
            </a:r>
            <a:r>
              <a:rPr lang="en-US" b="0" spc="-5" dirty="0"/>
              <a:t>"/&gt;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1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742D-A5F6-43B4-8380-1B2737EB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8887-4520-439F-B527-B4C24976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a Content Resolver to send requests as queries  to the content provider</a:t>
            </a:r>
          </a:p>
          <a:p>
            <a:r>
              <a:rPr lang="en-US" dirty="0"/>
              <a:t>Data is returned in a Cursor object, as rows and columns</a:t>
            </a:r>
          </a:p>
          <a:p>
            <a:endParaRPr lang="en-US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C2B9462-AB1D-47FC-A798-0617BB0BB86C}"/>
              </a:ext>
            </a:extLst>
          </p:cNvPr>
          <p:cNvGrpSpPr/>
          <p:nvPr/>
        </p:nvGrpSpPr>
        <p:grpSpPr>
          <a:xfrm>
            <a:off x="77884" y="2651125"/>
            <a:ext cx="9076055" cy="1144905"/>
            <a:chOff x="0" y="3231377"/>
            <a:chExt cx="9076055" cy="114490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53135D7-0C0B-4568-9040-90C57BB7C1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31377"/>
              <a:ext cx="9075953" cy="1144422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072B5EF-4967-4286-AD90-80BA4E46A952}"/>
                </a:ext>
              </a:extLst>
            </p:cNvPr>
            <p:cNvSpPr/>
            <p:nvPr/>
          </p:nvSpPr>
          <p:spPr>
            <a:xfrm>
              <a:off x="437756" y="3392997"/>
              <a:ext cx="1590675" cy="226060"/>
            </a:xfrm>
            <a:custGeom>
              <a:avLst/>
              <a:gdLst/>
              <a:ahLst/>
              <a:cxnLst/>
              <a:rect l="l" t="t" r="r" b="b"/>
              <a:pathLst>
                <a:path w="1590675" h="226060">
                  <a:moveTo>
                    <a:pt x="1590484" y="0"/>
                  </a:moveTo>
                  <a:lnTo>
                    <a:pt x="0" y="0"/>
                  </a:lnTo>
                  <a:lnTo>
                    <a:pt x="0" y="225729"/>
                  </a:lnTo>
                  <a:lnTo>
                    <a:pt x="795248" y="225729"/>
                  </a:lnTo>
                  <a:lnTo>
                    <a:pt x="1590484" y="225729"/>
                  </a:lnTo>
                  <a:lnTo>
                    <a:pt x="159048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04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07D-ECA4-42A9-B0DF-82C1C9D5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Resolver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B447-78BA-4DEB-BD0B-6C6B07EA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ContentResolver.query</a:t>
            </a:r>
            <a:r>
              <a:rPr lang="en-US" b="0" dirty="0"/>
              <a:t>()</a:t>
            </a:r>
          </a:p>
          <a:p>
            <a:r>
              <a:rPr lang="en-US" b="0" dirty="0" err="1"/>
              <a:t>ContentResolver.insert</a:t>
            </a:r>
            <a:r>
              <a:rPr lang="en-US" b="0" dirty="0"/>
              <a:t>()</a:t>
            </a:r>
          </a:p>
          <a:p>
            <a:r>
              <a:rPr lang="en-US" b="0" dirty="0" err="1"/>
              <a:t>ContentResolver.delete</a:t>
            </a:r>
            <a:r>
              <a:rPr lang="en-US" b="0" dirty="0"/>
              <a:t>()</a:t>
            </a:r>
          </a:p>
          <a:p>
            <a:r>
              <a:rPr lang="en-US" b="0" dirty="0" err="1"/>
              <a:t>ContentResolver.update</a:t>
            </a:r>
            <a:r>
              <a:rPr lang="en-US" b="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1BA-0674-4B47-969C-9A7849EA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getContentResolver.query</a:t>
            </a:r>
            <a:r>
              <a:rPr lang="en-US" dirty="0"/>
              <a:t>()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7E29682-A8D0-427F-9B70-1FB07D32E682}"/>
              </a:ext>
            </a:extLst>
          </p:cNvPr>
          <p:cNvSpPr txBox="1"/>
          <p:nvPr/>
        </p:nvSpPr>
        <p:spPr>
          <a:xfrm>
            <a:off x="838200" y="1508125"/>
            <a:ext cx="6060440" cy="229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3297554" indent="-548640">
              <a:lnSpc>
                <a:spcPct val="1379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Cursor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query(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uri,</a:t>
            </a:r>
            <a:endParaRPr sz="1800" dirty="0">
              <a:latin typeface="Courier New"/>
              <a:cs typeface="Courier New"/>
            </a:endParaRPr>
          </a:p>
          <a:p>
            <a:pPr marL="561340" marR="2748280">
              <a:lnSpc>
                <a:spcPct val="137900"/>
              </a:lnSpc>
            </a:pPr>
            <a:r>
              <a:rPr sz="1800" spc="-5" dirty="0">
                <a:latin typeface="Courier New"/>
                <a:cs typeface="Courier New"/>
              </a:rPr>
              <a:t>String[]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projection,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selection,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Courier New"/>
                <a:cs typeface="Courier New"/>
              </a:rPr>
              <a:t>String[] selectionArgs,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sortOrder){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…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//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implementation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507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D40D-F246-40D0-9FBF-CFC9DAB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getContentResolver.query</a:t>
            </a:r>
            <a:r>
              <a:rPr lang="en-US" dirty="0"/>
              <a:t>()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8C1A2FB-EEDE-411E-90BC-4BFA888E0AA5}"/>
              </a:ext>
            </a:extLst>
          </p:cNvPr>
          <p:cNvSpPr txBox="1"/>
          <p:nvPr/>
        </p:nvSpPr>
        <p:spPr>
          <a:xfrm>
            <a:off x="389775" y="1832294"/>
            <a:ext cx="7294880" cy="973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marR="5080" indent="-548640">
              <a:lnSpc>
                <a:spcPct val="115100"/>
              </a:lnSpc>
              <a:spcBef>
                <a:spcPts val="105"/>
              </a:spcBef>
            </a:pPr>
            <a:r>
              <a:rPr sz="1800" spc="-5" dirty="0">
                <a:latin typeface="Courier New"/>
                <a:cs typeface="Courier New"/>
              </a:rPr>
              <a:t>Cursor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cursor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getContentResolver().query(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Uri.parse(queryUri),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projection,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selectionClause,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selectionArgs, sortOrder);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9515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87B9-0A94-445F-87E1-A9DCE008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1706-3AEC-4084-BC0C-8CBAD842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uri</a:t>
            </a:r>
            <a:r>
              <a:rPr lang="en-US" b="0" dirty="0"/>
              <a:t>: String </a:t>
            </a:r>
            <a:r>
              <a:rPr lang="en-US" b="0" dirty="0" err="1"/>
              <a:t>queryUri</a:t>
            </a:r>
            <a:r>
              <a:rPr lang="en-US" b="0" dirty="0"/>
              <a:t> = </a:t>
            </a:r>
            <a:r>
              <a:rPr lang="en-US" b="0" dirty="0" err="1"/>
              <a:t>Contract.CONTENT_URI.toString</a:t>
            </a:r>
            <a:r>
              <a:rPr lang="en-US" b="0" dirty="0"/>
              <a:t>();</a:t>
            </a:r>
          </a:p>
          <a:p>
            <a:r>
              <a:rPr lang="en-US" b="0" dirty="0"/>
              <a:t>projection: String[] projection =</a:t>
            </a:r>
          </a:p>
          <a:p>
            <a:r>
              <a:rPr lang="en-US" b="0" dirty="0"/>
              <a:t>new String[] {</a:t>
            </a:r>
            <a:r>
              <a:rPr lang="en-US" b="0" dirty="0" err="1"/>
              <a:t>Contract.CONTENT_PATH</a:t>
            </a:r>
            <a:r>
              <a:rPr lang="en-US" b="0" dirty="0"/>
              <a:t>};</a:t>
            </a:r>
          </a:p>
          <a:p>
            <a:r>
              <a:rPr lang="en-US" b="0" dirty="0"/>
              <a:t>selection: String where = KEY_WORD + " LIKE ?";</a:t>
            </a:r>
          </a:p>
          <a:p>
            <a:r>
              <a:rPr lang="en-US" b="0" dirty="0" err="1"/>
              <a:t>selectionArgs</a:t>
            </a:r>
            <a:r>
              <a:rPr lang="en-US" b="0" dirty="0"/>
              <a:t>: String[]</a:t>
            </a:r>
            <a:r>
              <a:rPr lang="en-US" b="0" dirty="0" err="1"/>
              <a:t>whereArgs</a:t>
            </a:r>
            <a:r>
              <a:rPr lang="en-US" b="0" dirty="0"/>
              <a:t> = new String[]</a:t>
            </a:r>
          </a:p>
          <a:p>
            <a:r>
              <a:rPr lang="en-US" b="0" dirty="0"/>
              <a:t>{</a:t>
            </a:r>
            <a:r>
              <a:rPr lang="en-US" b="0" dirty="0" err="1"/>
              <a:t>searchString</a:t>
            </a:r>
            <a:r>
              <a:rPr lang="en-US" b="0" dirty="0"/>
              <a:t>};</a:t>
            </a:r>
          </a:p>
          <a:p>
            <a:r>
              <a:rPr lang="en-US" b="0" dirty="0" err="1"/>
              <a:t>sortOrder</a:t>
            </a:r>
            <a:r>
              <a:rPr lang="en-US" b="0" dirty="0"/>
              <a:t>: &gt; null for default, ASC / DESC</a:t>
            </a:r>
          </a:p>
        </p:txBody>
      </p:sp>
    </p:spTree>
    <p:extLst>
      <p:ext uri="{BB962C8B-B14F-4D97-AF65-F5344CB8AC3E}">
        <p14:creationId xmlns:p14="http://schemas.microsoft.com/office/powerpoint/2010/main" val="283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5884-779B-4214-BD17-3EC050AE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implementing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6898-5D67-4476-A8BE-AF38C2C7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Data, for example, in a database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A way for accessing the backend, for example, through an open helper  Declare content provider in Android Manifest and set permissions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Extend Content Provider and implement query(), insert(), delete(), update(),  count(), and </a:t>
            </a:r>
            <a:r>
              <a:rPr lang="en-US" b="0" dirty="0" err="1"/>
              <a:t>getType</a:t>
            </a:r>
            <a:r>
              <a:rPr lang="en-US" b="0" dirty="0"/>
              <a:t>() methods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Create public Contract class to expose URI scheme, table names, MIME type,  and important constants to other classes and apps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Use a Content Resolver to send requests to content provider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Process data returned as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B894-312C-4B90-A6EE-F96A9A8B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B015-31EC-4754-925B-A4F1B89E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Implement Content Provider for the database “</a:t>
            </a:r>
            <a:r>
              <a:rPr lang="en-US" b="0" dirty="0" err="1"/>
              <a:t>goods.db</a:t>
            </a:r>
            <a:r>
              <a:rPr lang="en-US" b="0" dirty="0"/>
              <a:t>” (slot 16)</a:t>
            </a:r>
          </a:p>
          <a:p>
            <a:r>
              <a:rPr lang="en-US" b="0" dirty="0"/>
              <a:t>Create the second app to get data from “</a:t>
            </a:r>
            <a:r>
              <a:rPr lang="en-US" b="0" dirty="0" err="1"/>
              <a:t>goods.db</a:t>
            </a:r>
            <a:r>
              <a:rPr lang="en-US" b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7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41325"/>
            <a:ext cx="578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</a:t>
            </a:r>
            <a:r>
              <a:rPr spc="-125" dirty="0"/>
              <a:t>ha</a:t>
            </a:r>
            <a:r>
              <a:rPr spc="-85" dirty="0"/>
              <a:t>t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300" dirty="0"/>
              <a:t>s</a:t>
            </a:r>
            <a:r>
              <a:rPr spc="-195" dirty="0"/>
              <a:t> </a:t>
            </a:r>
            <a:r>
              <a:rPr spc="10" dirty="0"/>
              <a:t>a</a:t>
            </a:r>
            <a:r>
              <a:rPr spc="-190" dirty="0"/>
              <a:t> </a:t>
            </a:r>
            <a:r>
              <a:rPr spc="140" dirty="0"/>
              <a:t>C</a:t>
            </a:r>
            <a:r>
              <a:rPr spc="-5" dirty="0"/>
              <a:t>o</a:t>
            </a:r>
            <a:r>
              <a:rPr spc="-165" dirty="0"/>
              <a:t>nt</a:t>
            </a:r>
            <a:r>
              <a:rPr spc="-135" dirty="0"/>
              <a:t>e</a:t>
            </a:r>
            <a:r>
              <a:rPr spc="-200" dirty="0"/>
              <a:t>n</a:t>
            </a:r>
            <a:r>
              <a:rPr spc="-130" dirty="0"/>
              <a:t>t</a:t>
            </a:r>
            <a:r>
              <a:rPr spc="-195" dirty="0"/>
              <a:t> </a:t>
            </a:r>
            <a:r>
              <a:rPr spc="85" dirty="0"/>
              <a:t>R</a:t>
            </a:r>
            <a:r>
              <a:rPr spc="-125" dirty="0"/>
              <a:t>e</a:t>
            </a:r>
            <a:r>
              <a:rPr spc="120" dirty="0"/>
              <a:t>s</a:t>
            </a:r>
            <a:r>
              <a:rPr spc="170" dirty="0"/>
              <a:t>o</a:t>
            </a:r>
            <a:r>
              <a:rPr spc="-110" dirty="0"/>
              <a:t>l</a:t>
            </a:r>
            <a:r>
              <a:rPr spc="-105" dirty="0"/>
              <a:t>v</a:t>
            </a:r>
            <a:r>
              <a:rPr spc="-135" dirty="0"/>
              <a:t>e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537" y="1281277"/>
            <a:ext cx="7978775" cy="21926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57" marR="36830" indent="-342257" defTabSz="913425" fontAlgn="base">
              <a:lnSpc>
                <a:spcPct val="114999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content resolver is a component that your app uses to  send requests to a content provider</a:t>
            </a:r>
          </a:p>
          <a:p>
            <a:pPr marL="342257" indent="-342257" defTabSz="913425" fontAlgn="base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Requests consist of a content URI and an SQL-like query</a:t>
            </a:r>
          </a:p>
          <a:p>
            <a:pPr marL="342257" marR="400050" indent="-342257" defTabSz="913425" fontAlgn="base">
              <a:lnSpc>
                <a:spcPts val="3310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 Content</a:t>
            </a: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Resolver object provides query(), insert(),  update(), and delete() methods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2D7F-14BF-4CBF-90E0-1A4DF9FE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8DC2-2F2A-4672-ABD5-34691E49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06489"/>
            <a:ext cx="57683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</a:t>
            </a:r>
            <a:r>
              <a:rPr spc="35" dirty="0"/>
              <a:t>o</a:t>
            </a:r>
            <a:r>
              <a:rPr spc="-180" dirty="0"/>
              <a:t>w</a:t>
            </a:r>
            <a:r>
              <a:rPr spc="-195" dirty="0"/>
              <a:t> </a:t>
            </a:r>
            <a:r>
              <a:rPr spc="-40" dirty="0"/>
              <a:t>d</a:t>
            </a:r>
            <a:r>
              <a:rPr spc="-35" dirty="0"/>
              <a:t>o</a:t>
            </a:r>
            <a:r>
              <a:rPr spc="-190" dirty="0"/>
              <a:t> </a:t>
            </a:r>
            <a:r>
              <a:rPr spc="-225" dirty="0"/>
              <a:t>t</a:t>
            </a:r>
            <a:r>
              <a:rPr spc="-130" dirty="0"/>
              <a:t>h</a:t>
            </a:r>
            <a:r>
              <a:rPr spc="-145" dirty="0"/>
              <a:t>e</a:t>
            </a:r>
            <a:r>
              <a:rPr spc="-114" dirty="0"/>
              <a:t>y</a:t>
            </a:r>
            <a:r>
              <a:rPr spc="-195" dirty="0"/>
              <a:t> </a:t>
            </a:r>
            <a:r>
              <a:rPr spc="-190" dirty="0"/>
              <a:t>w</a:t>
            </a:r>
            <a:r>
              <a:rPr spc="-5" dirty="0"/>
              <a:t>o</a:t>
            </a:r>
            <a:r>
              <a:rPr spc="-225" dirty="0"/>
              <a:t>r</a:t>
            </a:r>
            <a:r>
              <a:rPr spc="-50" dirty="0"/>
              <a:t>k</a:t>
            </a:r>
            <a:r>
              <a:rPr spc="-195" dirty="0"/>
              <a:t> </a:t>
            </a:r>
            <a:r>
              <a:rPr spc="-265" dirty="0"/>
              <a:t>t</a:t>
            </a:r>
            <a:r>
              <a:rPr spc="-5" dirty="0"/>
              <a:t>o</a:t>
            </a:r>
            <a:r>
              <a:rPr lang="en-US" spc="235" dirty="0"/>
              <a:t>ge</a:t>
            </a:r>
            <a:r>
              <a:rPr spc="-225" dirty="0"/>
              <a:t>t</a:t>
            </a:r>
            <a:r>
              <a:rPr spc="-130" dirty="0"/>
              <a:t>he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1925"/>
            <a:ext cx="3517900" cy="1123950"/>
            <a:chOff x="145719" y="1157683"/>
            <a:chExt cx="3517900" cy="1123950"/>
          </a:xfrm>
        </p:grpSpPr>
        <p:sp>
          <p:nvSpPr>
            <p:cNvPr id="4" name="object 4"/>
            <p:cNvSpPr/>
            <p:nvPr/>
          </p:nvSpPr>
          <p:spPr>
            <a:xfrm>
              <a:off x="150482" y="1162445"/>
              <a:ext cx="3508375" cy="1114425"/>
            </a:xfrm>
            <a:custGeom>
              <a:avLst/>
              <a:gdLst/>
              <a:ahLst/>
              <a:cxnLst/>
              <a:rect l="l" t="t" r="r" b="b"/>
              <a:pathLst>
                <a:path w="3508375" h="1114425">
                  <a:moveTo>
                    <a:pt x="3508197" y="0"/>
                  </a:moveTo>
                  <a:lnTo>
                    <a:pt x="0" y="0"/>
                  </a:lnTo>
                  <a:lnTo>
                    <a:pt x="0" y="1114196"/>
                  </a:lnTo>
                  <a:lnTo>
                    <a:pt x="1754276" y="1114196"/>
                  </a:lnTo>
                  <a:lnTo>
                    <a:pt x="3508197" y="1114196"/>
                  </a:lnTo>
                  <a:lnTo>
                    <a:pt x="350819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482" y="1162445"/>
              <a:ext cx="3508375" cy="1114425"/>
            </a:xfrm>
            <a:custGeom>
              <a:avLst/>
              <a:gdLst/>
              <a:ahLst/>
              <a:cxnLst/>
              <a:rect l="l" t="t" r="r" b="b"/>
              <a:pathLst>
                <a:path w="3508375" h="1114425">
                  <a:moveTo>
                    <a:pt x="1754276" y="1114196"/>
                  </a:moveTo>
                  <a:lnTo>
                    <a:pt x="0" y="1114196"/>
                  </a:lnTo>
                  <a:lnTo>
                    <a:pt x="0" y="0"/>
                  </a:lnTo>
                  <a:lnTo>
                    <a:pt x="3508197" y="0"/>
                  </a:lnTo>
                  <a:lnTo>
                    <a:pt x="3508197" y="1114196"/>
                  </a:lnTo>
                  <a:lnTo>
                    <a:pt x="1754276" y="1114196"/>
                  </a:lnTo>
                  <a:close/>
                </a:path>
              </a:pathLst>
            </a:custGeom>
            <a:ln w="935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9979" y="1515072"/>
            <a:ext cx="2372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Trebuchet MS"/>
                <a:cs typeface="Trebuchet MS"/>
              </a:rPr>
              <a:t>A</a:t>
            </a:r>
            <a:r>
              <a:rPr sz="2400" spc="75" dirty="0">
                <a:latin typeface="Trebuchet MS"/>
                <a:cs typeface="Trebuchet MS"/>
              </a:rPr>
              <a:t>c</a:t>
            </a:r>
            <a:r>
              <a:rPr sz="2400" spc="-185" dirty="0">
                <a:latin typeface="Trebuchet MS"/>
                <a:cs typeface="Trebuchet MS"/>
              </a:rPr>
              <a:t>t</a:t>
            </a:r>
            <a:r>
              <a:rPr sz="2400" spc="-105" dirty="0">
                <a:latin typeface="Trebuchet MS"/>
                <a:cs typeface="Trebuchet MS"/>
              </a:rPr>
              <a:t>i</a:t>
            </a:r>
            <a:r>
              <a:rPr sz="2400" spc="-10" dirty="0">
                <a:latin typeface="Trebuchet MS"/>
                <a:cs typeface="Trebuchet MS"/>
              </a:rPr>
              <a:t>v</a:t>
            </a:r>
            <a:r>
              <a:rPr sz="2400" spc="-105" dirty="0">
                <a:latin typeface="Trebuchet MS"/>
                <a:cs typeface="Trebuchet MS"/>
              </a:rPr>
              <a:t>i</a:t>
            </a:r>
            <a:r>
              <a:rPr sz="2400" spc="-180" dirty="0">
                <a:latin typeface="Trebuchet MS"/>
                <a:cs typeface="Trebuchet MS"/>
              </a:rPr>
              <a:t>t</a:t>
            </a:r>
            <a:r>
              <a:rPr sz="2400" spc="-50" dirty="0">
                <a:latin typeface="Trebuchet MS"/>
                <a:cs typeface="Trebuchet MS"/>
              </a:rPr>
              <a:t>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70" dirty="0">
                <a:latin typeface="Trebuchet MS"/>
                <a:cs typeface="Trebuchet MS"/>
              </a:rPr>
              <a:t>/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A</a:t>
            </a:r>
            <a:r>
              <a:rPr sz="2400" spc="15" dirty="0">
                <a:latin typeface="Trebuchet MS"/>
                <a:cs typeface="Trebuchet MS"/>
              </a:rPr>
              <a:t>d</a:t>
            </a:r>
            <a:r>
              <a:rPr sz="2400" spc="40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p</a:t>
            </a:r>
            <a:r>
              <a:rPr sz="2400" spc="-180" dirty="0">
                <a:latin typeface="Trebuchet MS"/>
                <a:cs typeface="Trebuchet MS"/>
              </a:rPr>
              <a:t>t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120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963" y="2957677"/>
            <a:ext cx="3508375" cy="702945"/>
          </a:xfrm>
          <a:custGeom>
            <a:avLst/>
            <a:gdLst/>
            <a:ahLst/>
            <a:cxnLst/>
            <a:rect l="l" t="t" r="r" b="b"/>
            <a:pathLst>
              <a:path w="3508375" h="702945">
                <a:moveTo>
                  <a:pt x="3508197" y="0"/>
                </a:moveTo>
                <a:lnTo>
                  <a:pt x="0" y="0"/>
                </a:lnTo>
                <a:lnTo>
                  <a:pt x="0" y="702360"/>
                </a:lnTo>
                <a:lnTo>
                  <a:pt x="1754276" y="702360"/>
                </a:lnTo>
                <a:lnTo>
                  <a:pt x="3508197" y="702360"/>
                </a:lnTo>
                <a:lnTo>
                  <a:pt x="3508197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1963" y="2957677"/>
            <a:ext cx="3508375" cy="702945"/>
          </a:xfrm>
          <a:prstGeom prst="rect">
            <a:avLst/>
          </a:prstGeom>
          <a:ln w="9359">
            <a:solidFill>
              <a:srgbClr val="585858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30"/>
              </a:spcBef>
            </a:pPr>
            <a:r>
              <a:rPr sz="2400" spc="-25" dirty="0">
                <a:latin typeface="Trebuchet MS"/>
                <a:cs typeface="Trebuchet MS"/>
              </a:rPr>
              <a:t>ContentProvider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963" y="4072598"/>
            <a:ext cx="3508375" cy="702945"/>
          </a:xfrm>
          <a:custGeom>
            <a:avLst/>
            <a:gdLst/>
            <a:ahLst/>
            <a:cxnLst/>
            <a:rect l="l" t="t" r="r" b="b"/>
            <a:pathLst>
              <a:path w="3508375" h="702945">
                <a:moveTo>
                  <a:pt x="3508197" y="0"/>
                </a:moveTo>
                <a:lnTo>
                  <a:pt x="0" y="0"/>
                </a:lnTo>
                <a:lnTo>
                  <a:pt x="0" y="702360"/>
                </a:lnTo>
                <a:lnTo>
                  <a:pt x="1754276" y="702360"/>
                </a:lnTo>
                <a:lnTo>
                  <a:pt x="3508197" y="702360"/>
                </a:lnTo>
                <a:lnTo>
                  <a:pt x="35081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1963" y="4072598"/>
            <a:ext cx="3508375" cy="702945"/>
          </a:xfrm>
          <a:prstGeom prst="rect">
            <a:avLst/>
          </a:prstGeom>
          <a:ln w="9359">
            <a:solidFill>
              <a:srgbClr val="585858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30"/>
              </a:spcBef>
            </a:pPr>
            <a:r>
              <a:rPr sz="240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7157" y="1993963"/>
            <a:ext cx="3089910" cy="2083435"/>
            <a:chOff x="355676" y="1719721"/>
            <a:chExt cx="3089910" cy="2083435"/>
          </a:xfrm>
        </p:grpSpPr>
        <p:sp>
          <p:nvSpPr>
            <p:cNvPr id="12" name="object 12"/>
            <p:cNvSpPr/>
            <p:nvPr/>
          </p:nvSpPr>
          <p:spPr>
            <a:xfrm>
              <a:off x="1675079" y="3408847"/>
              <a:ext cx="238760" cy="389890"/>
            </a:xfrm>
            <a:custGeom>
              <a:avLst/>
              <a:gdLst/>
              <a:ahLst/>
              <a:cxnLst/>
              <a:rect l="l" t="t" r="r" b="b"/>
              <a:pathLst>
                <a:path w="238760" h="389889">
                  <a:moveTo>
                    <a:pt x="119164" y="0"/>
                  </a:moveTo>
                  <a:lnTo>
                    <a:pt x="0" y="119151"/>
                  </a:lnTo>
                  <a:lnTo>
                    <a:pt x="59397" y="119151"/>
                  </a:lnTo>
                  <a:lnTo>
                    <a:pt x="59397" y="269989"/>
                  </a:lnTo>
                  <a:lnTo>
                    <a:pt x="0" y="269989"/>
                  </a:lnTo>
                  <a:lnTo>
                    <a:pt x="119164" y="389509"/>
                  </a:lnTo>
                  <a:lnTo>
                    <a:pt x="238683" y="269989"/>
                  </a:lnTo>
                  <a:lnTo>
                    <a:pt x="178917" y="269989"/>
                  </a:lnTo>
                  <a:lnTo>
                    <a:pt x="178917" y="119151"/>
                  </a:lnTo>
                  <a:lnTo>
                    <a:pt x="238683" y="119151"/>
                  </a:lnTo>
                  <a:lnTo>
                    <a:pt x="11916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5079" y="3408847"/>
              <a:ext cx="238760" cy="389890"/>
            </a:xfrm>
            <a:custGeom>
              <a:avLst/>
              <a:gdLst/>
              <a:ahLst/>
              <a:cxnLst/>
              <a:rect l="l" t="t" r="r" b="b"/>
              <a:pathLst>
                <a:path w="238760" h="389889">
                  <a:moveTo>
                    <a:pt x="0" y="119151"/>
                  </a:moveTo>
                  <a:lnTo>
                    <a:pt x="119164" y="0"/>
                  </a:lnTo>
                  <a:lnTo>
                    <a:pt x="238683" y="119151"/>
                  </a:lnTo>
                  <a:lnTo>
                    <a:pt x="178917" y="119151"/>
                  </a:lnTo>
                  <a:lnTo>
                    <a:pt x="178917" y="269989"/>
                  </a:lnTo>
                  <a:lnTo>
                    <a:pt x="238683" y="269989"/>
                  </a:lnTo>
                  <a:lnTo>
                    <a:pt x="119164" y="389509"/>
                  </a:lnTo>
                  <a:lnTo>
                    <a:pt x="0" y="269989"/>
                  </a:lnTo>
                  <a:lnTo>
                    <a:pt x="59397" y="269989"/>
                  </a:lnTo>
                  <a:lnTo>
                    <a:pt x="59397" y="119151"/>
                  </a:lnTo>
                  <a:lnTo>
                    <a:pt x="0" y="119151"/>
                  </a:lnTo>
                  <a:close/>
                </a:path>
              </a:pathLst>
            </a:custGeom>
            <a:ln w="935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5079" y="2204645"/>
              <a:ext cx="238760" cy="462915"/>
            </a:xfrm>
            <a:custGeom>
              <a:avLst/>
              <a:gdLst/>
              <a:ahLst/>
              <a:cxnLst/>
              <a:rect l="l" t="t" r="r" b="b"/>
              <a:pathLst>
                <a:path w="238760" h="462914">
                  <a:moveTo>
                    <a:pt x="119164" y="0"/>
                  </a:moveTo>
                  <a:lnTo>
                    <a:pt x="0" y="119151"/>
                  </a:lnTo>
                  <a:lnTo>
                    <a:pt x="59397" y="119151"/>
                  </a:lnTo>
                  <a:lnTo>
                    <a:pt x="59397" y="343077"/>
                  </a:lnTo>
                  <a:lnTo>
                    <a:pt x="0" y="343077"/>
                  </a:lnTo>
                  <a:lnTo>
                    <a:pt x="119164" y="462597"/>
                  </a:lnTo>
                  <a:lnTo>
                    <a:pt x="238683" y="343077"/>
                  </a:lnTo>
                  <a:lnTo>
                    <a:pt x="178917" y="343077"/>
                  </a:lnTo>
                  <a:lnTo>
                    <a:pt x="178917" y="119151"/>
                  </a:lnTo>
                  <a:lnTo>
                    <a:pt x="238683" y="119151"/>
                  </a:lnTo>
                  <a:lnTo>
                    <a:pt x="119164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5079" y="2204645"/>
              <a:ext cx="238760" cy="462915"/>
            </a:xfrm>
            <a:custGeom>
              <a:avLst/>
              <a:gdLst/>
              <a:ahLst/>
              <a:cxnLst/>
              <a:rect l="l" t="t" r="r" b="b"/>
              <a:pathLst>
                <a:path w="238760" h="462914">
                  <a:moveTo>
                    <a:pt x="0" y="119151"/>
                  </a:moveTo>
                  <a:lnTo>
                    <a:pt x="119164" y="0"/>
                  </a:lnTo>
                  <a:lnTo>
                    <a:pt x="238683" y="119151"/>
                  </a:lnTo>
                  <a:lnTo>
                    <a:pt x="178917" y="119151"/>
                  </a:lnTo>
                  <a:lnTo>
                    <a:pt x="178917" y="343077"/>
                  </a:lnTo>
                  <a:lnTo>
                    <a:pt x="238683" y="343077"/>
                  </a:lnTo>
                  <a:lnTo>
                    <a:pt x="119164" y="462597"/>
                  </a:lnTo>
                  <a:lnTo>
                    <a:pt x="0" y="343077"/>
                  </a:lnTo>
                  <a:lnTo>
                    <a:pt x="59397" y="343077"/>
                  </a:lnTo>
                  <a:lnTo>
                    <a:pt x="59397" y="119151"/>
                  </a:lnTo>
                  <a:lnTo>
                    <a:pt x="0" y="119151"/>
                  </a:lnTo>
                  <a:close/>
                </a:path>
              </a:pathLst>
            </a:custGeom>
            <a:ln w="935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676" y="1719721"/>
              <a:ext cx="3089910" cy="462280"/>
            </a:xfrm>
            <a:custGeom>
              <a:avLst/>
              <a:gdLst/>
              <a:ahLst/>
              <a:cxnLst/>
              <a:rect l="l" t="t" r="r" b="b"/>
              <a:pathLst>
                <a:path w="3089910" h="462280">
                  <a:moveTo>
                    <a:pt x="3089884" y="0"/>
                  </a:moveTo>
                  <a:lnTo>
                    <a:pt x="0" y="0"/>
                  </a:lnTo>
                  <a:lnTo>
                    <a:pt x="0" y="462241"/>
                  </a:lnTo>
                  <a:lnTo>
                    <a:pt x="1545120" y="462241"/>
                  </a:lnTo>
                  <a:lnTo>
                    <a:pt x="3089884" y="462241"/>
                  </a:lnTo>
                  <a:lnTo>
                    <a:pt x="3089884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7157" y="1993963"/>
            <a:ext cx="3089910" cy="462280"/>
          </a:xfrm>
          <a:prstGeom prst="rect">
            <a:avLst/>
          </a:prstGeom>
          <a:ln w="9359">
            <a:solidFill>
              <a:srgbClr val="585858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latin typeface="Trebuchet MS"/>
                <a:cs typeface="Trebuchet MS"/>
              </a:rPr>
              <a:t>ContentResolver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4835" y="1279525"/>
            <a:ext cx="4749165" cy="335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941069" indent="-381635">
              <a:lnSpc>
                <a:spcPct val="114999"/>
              </a:lnSpc>
              <a:spcBef>
                <a:spcPts val="95"/>
              </a:spcBef>
              <a:buAutoNum type="arabicPeriod"/>
              <a:tabLst>
                <a:tab pos="394335" algn="l"/>
              </a:tabLst>
            </a:pP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8163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394335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marR="5080" indent="-381635">
              <a:lnSpc>
                <a:spcPct val="114999"/>
              </a:lnSpc>
              <a:spcBef>
                <a:spcPts val="1010"/>
              </a:spcBef>
              <a:buAutoNum type="arabicPeriod"/>
              <a:tabLst>
                <a:tab pos="3943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06489"/>
            <a:ext cx="4022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</a:t>
            </a:r>
            <a:r>
              <a:rPr spc="-125" dirty="0"/>
              <a:t>ha</a:t>
            </a:r>
            <a:r>
              <a:rPr spc="-85" dirty="0"/>
              <a:t>t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300" dirty="0"/>
              <a:t>s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-215" dirty="0"/>
              <a:t>t</a:t>
            </a:r>
            <a:r>
              <a:rPr lang="en-US" spc="-195" dirty="0"/>
              <a:t> g</a:t>
            </a:r>
            <a:r>
              <a:rPr spc="-5" dirty="0"/>
              <a:t>oo</a:t>
            </a:r>
            <a:r>
              <a:rPr spc="-60" dirty="0"/>
              <a:t>d</a:t>
            </a:r>
            <a:r>
              <a:rPr spc="-200" dirty="0"/>
              <a:t> </a:t>
            </a:r>
            <a:r>
              <a:rPr spc="-40" dirty="0"/>
              <a:t>f</a:t>
            </a:r>
            <a:r>
              <a:rPr spc="-5" dirty="0"/>
              <a:t>o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537" y="1384235"/>
            <a:ext cx="7559040" cy="237629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77315" y="1108000"/>
            <a:ext cx="2807970" cy="1058545"/>
            <a:chOff x="977315" y="1108000"/>
            <a:chExt cx="2807970" cy="1058545"/>
          </a:xfrm>
        </p:grpSpPr>
        <p:sp>
          <p:nvSpPr>
            <p:cNvPr id="4" name="object 4"/>
            <p:cNvSpPr/>
            <p:nvPr/>
          </p:nvSpPr>
          <p:spPr>
            <a:xfrm>
              <a:off x="982078" y="1112763"/>
              <a:ext cx="2798445" cy="1049020"/>
            </a:xfrm>
            <a:custGeom>
              <a:avLst/>
              <a:gdLst/>
              <a:ahLst/>
              <a:cxnLst/>
              <a:rect l="l" t="t" r="r" b="b"/>
              <a:pathLst>
                <a:path w="2798445" h="1049020">
                  <a:moveTo>
                    <a:pt x="2797924" y="0"/>
                  </a:moveTo>
                  <a:lnTo>
                    <a:pt x="0" y="0"/>
                  </a:lnTo>
                  <a:lnTo>
                    <a:pt x="0" y="1048677"/>
                  </a:lnTo>
                  <a:lnTo>
                    <a:pt x="1398955" y="1048677"/>
                  </a:lnTo>
                  <a:lnTo>
                    <a:pt x="2797924" y="1048677"/>
                  </a:lnTo>
                  <a:lnTo>
                    <a:pt x="279792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2078" y="1112763"/>
              <a:ext cx="2798445" cy="1049020"/>
            </a:xfrm>
            <a:custGeom>
              <a:avLst/>
              <a:gdLst/>
              <a:ahLst/>
              <a:cxnLst/>
              <a:rect l="l" t="t" r="r" b="b"/>
              <a:pathLst>
                <a:path w="2798445" h="1049020">
                  <a:moveTo>
                    <a:pt x="1398955" y="1048677"/>
                  </a:moveTo>
                  <a:lnTo>
                    <a:pt x="0" y="1048677"/>
                  </a:lnTo>
                  <a:lnTo>
                    <a:pt x="0" y="0"/>
                  </a:lnTo>
                  <a:lnTo>
                    <a:pt x="2797924" y="0"/>
                  </a:lnTo>
                  <a:lnTo>
                    <a:pt x="2797924" y="1048677"/>
                  </a:lnTo>
                  <a:lnTo>
                    <a:pt x="1398955" y="1048677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0462" y="1191147"/>
            <a:ext cx="226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65" dirty="0">
                <a:latin typeface="Trebuchet MS"/>
                <a:cs typeface="Trebuchet MS"/>
              </a:rPr>
              <a:t>h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m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30" dirty="0">
                <a:latin typeface="Trebuchet MS"/>
                <a:cs typeface="Trebuchet MS"/>
              </a:rPr>
              <a:t>ag</a:t>
            </a:r>
            <a:r>
              <a:rPr sz="1800" spc="35" dirty="0">
                <a:latin typeface="Trebuchet MS"/>
                <a:cs typeface="Trebuchet MS"/>
              </a:rPr>
              <a:t>e</a:t>
            </a:r>
            <a:r>
              <a:rPr sz="1800" spc="200" dirty="0">
                <a:latin typeface="Trebuchet MS"/>
                <a:cs typeface="Trebuchet MS"/>
              </a:rPr>
              <a:t>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h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t  </a:t>
            </a:r>
            <a:r>
              <a:rPr sz="1800" spc="-35" dirty="0">
                <a:latin typeface="Trebuchet MS"/>
                <a:cs typeface="Trebuchet MS"/>
              </a:rPr>
              <a:t>inventory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2078" y="2463116"/>
            <a:ext cx="2798445" cy="1189990"/>
          </a:xfrm>
          <a:custGeom>
            <a:avLst/>
            <a:gdLst/>
            <a:ahLst/>
            <a:cxnLst/>
            <a:rect l="l" t="t" r="r" b="b"/>
            <a:pathLst>
              <a:path w="2798445" h="1189989">
                <a:moveTo>
                  <a:pt x="2797924" y="0"/>
                </a:moveTo>
                <a:lnTo>
                  <a:pt x="0" y="0"/>
                </a:lnTo>
                <a:lnTo>
                  <a:pt x="0" y="1189799"/>
                </a:lnTo>
                <a:lnTo>
                  <a:pt x="1398955" y="1189799"/>
                </a:lnTo>
                <a:lnTo>
                  <a:pt x="2797924" y="1189799"/>
                </a:lnTo>
                <a:lnTo>
                  <a:pt x="2797924" y="0"/>
                </a:lnTo>
                <a:close/>
              </a:path>
            </a:pathLst>
          </a:custGeom>
          <a:solidFill>
            <a:srgbClr val="B5D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2078" y="2463116"/>
            <a:ext cx="2798445" cy="118999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90805" marR="886460">
              <a:lnSpc>
                <a:spcPct val="100000"/>
              </a:lnSpc>
            </a:pPr>
            <a:r>
              <a:rPr sz="1800" spc="105" dirty="0">
                <a:latin typeface="Trebuchet MS"/>
                <a:cs typeface="Trebuchet MS"/>
              </a:rPr>
              <a:t>H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</a:t>
            </a:r>
            <a:r>
              <a:rPr sz="1800" spc="15" dirty="0">
                <a:latin typeface="Trebuchet MS"/>
                <a:cs typeface="Trebuchet MS"/>
              </a:rPr>
              <a:t>t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7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05" dirty="0">
                <a:latin typeface="Trebuchet MS"/>
                <a:cs typeface="Trebuchet MS"/>
              </a:rPr>
              <a:t>t  </a:t>
            </a:r>
            <a:r>
              <a:rPr sz="1800" spc="-20" dirty="0">
                <a:latin typeface="Trebuchet MS"/>
                <a:cs typeface="Trebuchet MS"/>
              </a:rPr>
              <a:t>Provider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2078" y="3954604"/>
            <a:ext cx="2798445" cy="520700"/>
          </a:xfrm>
          <a:custGeom>
            <a:avLst/>
            <a:gdLst/>
            <a:ahLst/>
            <a:cxnLst/>
            <a:rect l="l" t="t" r="r" b="b"/>
            <a:pathLst>
              <a:path w="2798445" h="520700">
                <a:moveTo>
                  <a:pt x="2797924" y="0"/>
                </a:moveTo>
                <a:lnTo>
                  <a:pt x="0" y="0"/>
                </a:lnTo>
                <a:lnTo>
                  <a:pt x="0" y="520560"/>
                </a:lnTo>
                <a:lnTo>
                  <a:pt x="1398955" y="520560"/>
                </a:lnTo>
                <a:lnTo>
                  <a:pt x="2797924" y="520560"/>
                </a:lnTo>
                <a:lnTo>
                  <a:pt x="27979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078" y="3954604"/>
            <a:ext cx="2798445" cy="52070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1800" spc="105" dirty="0">
                <a:latin typeface="Trebuchet MS"/>
                <a:cs typeface="Trebuchet MS"/>
              </a:rPr>
              <a:t>H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</a:t>
            </a:r>
            <a:r>
              <a:rPr sz="1800" spc="-25" dirty="0"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9200" y="974725"/>
            <a:ext cx="3749675" cy="1049020"/>
          </a:xfrm>
          <a:custGeom>
            <a:avLst/>
            <a:gdLst/>
            <a:ahLst/>
            <a:cxnLst/>
            <a:rect l="l" t="t" r="r" b="b"/>
            <a:pathLst>
              <a:path w="3749675" h="1049020">
                <a:moveTo>
                  <a:pt x="3749395" y="0"/>
                </a:moveTo>
                <a:lnTo>
                  <a:pt x="0" y="0"/>
                </a:lnTo>
                <a:lnTo>
                  <a:pt x="0" y="1048677"/>
                </a:lnTo>
                <a:lnTo>
                  <a:pt x="1874875" y="1048677"/>
                </a:lnTo>
                <a:lnTo>
                  <a:pt x="3749395" y="1048677"/>
                </a:lnTo>
                <a:lnTo>
                  <a:pt x="37493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9200" y="974725"/>
            <a:ext cx="3749675" cy="104902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15"/>
              </a:spcBef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-20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ll</a:t>
            </a:r>
            <a:r>
              <a:rPr sz="1800" spc="200" dirty="0">
                <a:latin typeface="Trebuchet MS"/>
                <a:cs typeface="Trebuchet MS"/>
              </a:rPr>
              <a:t>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h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30" dirty="0">
                <a:latin typeface="Trebuchet MS"/>
                <a:cs typeface="Trebuchet MS"/>
              </a:rPr>
              <a:t>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7800" y="3260725"/>
            <a:ext cx="3092450" cy="1058545"/>
            <a:chOff x="5095354" y="2767954"/>
            <a:chExt cx="3092450" cy="1058545"/>
          </a:xfrm>
        </p:grpSpPr>
        <p:sp>
          <p:nvSpPr>
            <p:cNvPr id="14" name="object 14"/>
            <p:cNvSpPr/>
            <p:nvPr/>
          </p:nvSpPr>
          <p:spPr>
            <a:xfrm>
              <a:off x="5100116" y="2772716"/>
              <a:ext cx="3082925" cy="1049020"/>
            </a:xfrm>
            <a:custGeom>
              <a:avLst/>
              <a:gdLst/>
              <a:ahLst/>
              <a:cxnLst/>
              <a:rect l="l" t="t" r="r" b="b"/>
              <a:pathLst>
                <a:path w="3082925" h="1049020">
                  <a:moveTo>
                    <a:pt x="3082328" y="0"/>
                  </a:moveTo>
                  <a:lnTo>
                    <a:pt x="0" y="0"/>
                  </a:lnTo>
                  <a:lnTo>
                    <a:pt x="0" y="1048689"/>
                  </a:lnTo>
                  <a:lnTo>
                    <a:pt x="1541157" y="1048689"/>
                  </a:lnTo>
                  <a:lnTo>
                    <a:pt x="3082328" y="1048689"/>
                  </a:lnTo>
                  <a:lnTo>
                    <a:pt x="30823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0116" y="2772716"/>
              <a:ext cx="3082925" cy="1049020"/>
            </a:xfrm>
            <a:custGeom>
              <a:avLst/>
              <a:gdLst/>
              <a:ahLst/>
              <a:cxnLst/>
              <a:rect l="l" t="t" r="r" b="b"/>
              <a:pathLst>
                <a:path w="3082925" h="1049020">
                  <a:moveTo>
                    <a:pt x="1541157" y="1048689"/>
                  </a:moveTo>
                  <a:lnTo>
                    <a:pt x="0" y="1048689"/>
                  </a:lnTo>
                  <a:lnTo>
                    <a:pt x="0" y="0"/>
                  </a:lnTo>
                  <a:lnTo>
                    <a:pt x="3082328" y="0"/>
                  </a:lnTo>
                  <a:lnTo>
                    <a:pt x="3082328" y="1048689"/>
                  </a:lnTo>
                  <a:lnTo>
                    <a:pt x="1541157" y="1048689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41670" y="3343872"/>
            <a:ext cx="251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40" dirty="0">
                <a:latin typeface="Trebuchet MS"/>
                <a:cs typeface="Trebuchet MS"/>
              </a:rPr>
              <a:t>l</a:t>
            </a:r>
            <a:r>
              <a:rPr sz="1800" spc="60" dirty="0">
                <a:latin typeface="Trebuchet MS"/>
                <a:cs typeface="Trebuchet MS"/>
              </a:rPr>
              <a:t>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55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h</a:t>
            </a:r>
            <a:r>
              <a:rPr sz="1800" spc="30" dirty="0">
                <a:latin typeface="Trebuchet MS"/>
                <a:cs typeface="Trebuchet MS"/>
              </a:rPr>
              <a:t>ats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86396" y="1771474"/>
            <a:ext cx="2474595" cy="2187575"/>
            <a:chOff x="1086396" y="1771474"/>
            <a:chExt cx="2474595" cy="2187575"/>
          </a:xfrm>
        </p:grpSpPr>
        <p:sp>
          <p:nvSpPr>
            <p:cNvPr id="18" name="object 18"/>
            <p:cNvSpPr/>
            <p:nvPr/>
          </p:nvSpPr>
          <p:spPr>
            <a:xfrm>
              <a:off x="1091158" y="1776236"/>
              <a:ext cx="2465070" cy="342900"/>
            </a:xfrm>
            <a:custGeom>
              <a:avLst/>
              <a:gdLst/>
              <a:ahLst/>
              <a:cxnLst/>
              <a:rect l="l" t="t" r="r" b="b"/>
              <a:pathLst>
                <a:path w="2465070" h="342900">
                  <a:moveTo>
                    <a:pt x="2464562" y="0"/>
                  </a:moveTo>
                  <a:lnTo>
                    <a:pt x="0" y="0"/>
                  </a:lnTo>
                  <a:lnTo>
                    <a:pt x="0" y="342722"/>
                  </a:lnTo>
                  <a:lnTo>
                    <a:pt x="1232281" y="342722"/>
                  </a:lnTo>
                  <a:lnTo>
                    <a:pt x="2464562" y="342722"/>
                  </a:lnTo>
                  <a:lnTo>
                    <a:pt x="2464562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1158" y="1776236"/>
              <a:ext cx="2465070" cy="342900"/>
            </a:xfrm>
            <a:custGeom>
              <a:avLst/>
              <a:gdLst/>
              <a:ahLst/>
              <a:cxnLst/>
              <a:rect l="l" t="t" r="r" b="b"/>
              <a:pathLst>
                <a:path w="2465070" h="342900">
                  <a:moveTo>
                    <a:pt x="1232281" y="342722"/>
                  </a:moveTo>
                  <a:lnTo>
                    <a:pt x="0" y="342722"/>
                  </a:lnTo>
                  <a:lnTo>
                    <a:pt x="0" y="0"/>
                  </a:lnTo>
                  <a:lnTo>
                    <a:pt x="2464562" y="0"/>
                  </a:lnTo>
                  <a:lnTo>
                    <a:pt x="2464562" y="342722"/>
                  </a:lnTo>
                  <a:lnTo>
                    <a:pt x="1232281" y="342722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97798" y="3665526"/>
              <a:ext cx="190500" cy="288925"/>
            </a:xfrm>
            <a:custGeom>
              <a:avLst/>
              <a:gdLst/>
              <a:ahLst/>
              <a:cxnLst/>
              <a:rect l="l" t="t" r="r" b="b"/>
              <a:pathLst>
                <a:path w="190500" h="288925">
                  <a:moveTo>
                    <a:pt x="95046" y="0"/>
                  </a:moveTo>
                  <a:lnTo>
                    <a:pt x="0" y="95034"/>
                  </a:lnTo>
                  <a:lnTo>
                    <a:pt x="47523" y="95034"/>
                  </a:lnTo>
                  <a:lnTo>
                    <a:pt x="47523" y="193319"/>
                  </a:lnTo>
                  <a:lnTo>
                    <a:pt x="0" y="193319"/>
                  </a:lnTo>
                  <a:lnTo>
                    <a:pt x="95046" y="288709"/>
                  </a:lnTo>
                  <a:lnTo>
                    <a:pt x="190436" y="193319"/>
                  </a:lnTo>
                  <a:lnTo>
                    <a:pt x="142557" y="193319"/>
                  </a:lnTo>
                  <a:lnTo>
                    <a:pt x="142557" y="95034"/>
                  </a:lnTo>
                  <a:lnTo>
                    <a:pt x="190436" y="95034"/>
                  </a:lnTo>
                  <a:lnTo>
                    <a:pt x="9504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7798" y="3665526"/>
              <a:ext cx="190500" cy="288925"/>
            </a:xfrm>
            <a:custGeom>
              <a:avLst/>
              <a:gdLst/>
              <a:ahLst/>
              <a:cxnLst/>
              <a:rect l="l" t="t" r="r" b="b"/>
              <a:pathLst>
                <a:path w="190500" h="288925">
                  <a:moveTo>
                    <a:pt x="0" y="95034"/>
                  </a:moveTo>
                  <a:lnTo>
                    <a:pt x="95046" y="0"/>
                  </a:lnTo>
                  <a:lnTo>
                    <a:pt x="190436" y="95034"/>
                  </a:lnTo>
                  <a:lnTo>
                    <a:pt x="142557" y="95034"/>
                  </a:lnTo>
                  <a:lnTo>
                    <a:pt x="142557" y="193319"/>
                  </a:lnTo>
                  <a:lnTo>
                    <a:pt x="190436" y="193319"/>
                  </a:lnTo>
                  <a:lnTo>
                    <a:pt x="95046" y="288709"/>
                  </a:lnTo>
                  <a:lnTo>
                    <a:pt x="0" y="193319"/>
                  </a:lnTo>
                  <a:lnTo>
                    <a:pt x="47523" y="193319"/>
                  </a:lnTo>
                  <a:lnTo>
                    <a:pt x="47523" y="95034"/>
                  </a:lnTo>
                  <a:lnTo>
                    <a:pt x="0" y="9503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69542" y="1798461"/>
            <a:ext cx="1759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7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e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9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54828" y="1364602"/>
            <a:ext cx="2465070" cy="623570"/>
          </a:xfrm>
          <a:custGeom>
            <a:avLst/>
            <a:gdLst/>
            <a:ahLst/>
            <a:cxnLst/>
            <a:rect l="l" t="t" r="r" b="b"/>
            <a:pathLst>
              <a:path w="2465070" h="623569">
                <a:moveTo>
                  <a:pt x="2464561" y="0"/>
                </a:moveTo>
                <a:lnTo>
                  <a:pt x="0" y="0"/>
                </a:lnTo>
                <a:lnTo>
                  <a:pt x="0" y="623519"/>
                </a:lnTo>
                <a:lnTo>
                  <a:pt x="1232280" y="623519"/>
                </a:lnTo>
                <a:lnTo>
                  <a:pt x="2464561" y="623519"/>
                </a:lnTo>
                <a:lnTo>
                  <a:pt x="2464561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54828" y="1364602"/>
            <a:ext cx="2465070" cy="62357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631190">
              <a:lnSpc>
                <a:spcPct val="100000"/>
              </a:lnSpc>
              <a:spcBef>
                <a:spcPts val="295"/>
              </a:spcBef>
            </a:pP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7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105" dirty="0">
                <a:latin typeface="Trebuchet MS"/>
                <a:cs typeface="Trebuchet MS"/>
              </a:rPr>
              <a:t>s</a:t>
            </a:r>
            <a:r>
              <a:rPr sz="1800" spc="145" dirty="0">
                <a:latin typeface="Trebuchet MS"/>
                <a:cs typeface="Trebuchet MS"/>
              </a:rPr>
              <a:t>o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-25" dirty="0">
                <a:latin typeface="Trebuchet MS"/>
                <a:cs typeface="Trebuchet MS"/>
              </a:rPr>
              <a:t>v</a:t>
            </a:r>
            <a:r>
              <a:rPr sz="1800" spc="-20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r  </a:t>
            </a:r>
            <a:r>
              <a:rPr sz="1800" spc="-20" dirty="0">
                <a:latin typeface="Trebuchet MS"/>
                <a:cs typeface="Trebuchet MS"/>
              </a:rPr>
              <a:t>"</a:t>
            </a:r>
            <a:r>
              <a:rPr sz="1800" spc="5" dirty="0">
                <a:latin typeface="Trebuchet MS"/>
                <a:cs typeface="Trebuchet MS"/>
              </a:rPr>
              <a:t>G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h</a:t>
            </a:r>
            <a:r>
              <a:rPr sz="1800" spc="30" dirty="0">
                <a:latin typeface="Trebuchet MS"/>
                <a:cs typeface="Trebuchet MS"/>
              </a:rPr>
              <a:t>at</a:t>
            </a:r>
            <a:r>
              <a:rPr sz="1800" spc="15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"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81720" y="3656819"/>
            <a:ext cx="2473960" cy="633095"/>
            <a:chOff x="5219274" y="3164048"/>
            <a:chExt cx="2473960" cy="633095"/>
          </a:xfrm>
        </p:grpSpPr>
        <p:sp>
          <p:nvSpPr>
            <p:cNvPr id="26" name="object 26"/>
            <p:cNvSpPr/>
            <p:nvPr/>
          </p:nvSpPr>
          <p:spPr>
            <a:xfrm>
              <a:off x="5223954" y="3168728"/>
              <a:ext cx="2465070" cy="623570"/>
            </a:xfrm>
            <a:custGeom>
              <a:avLst/>
              <a:gdLst/>
              <a:ahLst/>
              <a:cxnLst/>
              <a:rect l="l" t="t" r="r" b="b"/>
              <a:pathLst>
                <a:path w="2465070" h="623570">
                  <a:moveTo>
                    <a:pt x="2464562" y="0"/>
                  </a:moveTo>
                  <a:lnTo>
                    <a:pt x="0" y="0"/>
                  </a:lnTo>
                  <a:lnTo>
                    <a:pt x="0" y="623519"/>
                  </a:lnTo>
                  <a:lnTo>
                    <a:pt x="1232281" y="623519"/>
                  </a:lnTo>
                  <a:lnTo>
                    <a:pt x="2464562" y="623519"/>
                  </a:lnTo>
                  <a:lnTo>
                    <a:pt x="2464562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23954" y="3168728"/>
              <a:ext cx="2465070" cy="623570"/>
            </a:xfrm>
            <a:custGeom>
              <a:avLst/>
              <a:gdLst/>
              <a:ahLst/>
              <a:cxnLst/>
              <a:rect l="l" t="t" r="r" b="b"/>
              <a:pathLst>
                <a:path w="2465070" h="623570">
                  <a:moveTo>
                    <a:pt x="1232281" y="623519"/>
                  </a:moveTo>
                  <a:lnTo>
                    <a:pt x="0" y="623519"/>
                  </a:lnTo>
                  <a:lnTo>
                    <a:pt x="0" y="0"/>
                  </a:lnTo>
                  <a:lnTo>
                    <a:pt x="2464562" y="0"/>
                  </a:lnTo>
                  <a:lnTo>
                    <a:pt x="2464562" y="623519"/>
                  </a:lnTo>
                  <a:lnTo>
                    <a:pt x="1232281" y="623519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64784" y="3686950"/>
            <a:ext cx="175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85" dirty="0">
                <a:latin typeface="Trebuchet MS"/>
                <a:cs typeface="Trebuchet MS"/>
              </a:rPr>
              <a:t>te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e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r  </a:t>
            </a:r>
            <a:r>
              <a:rPr sz="1800" spc="-10" dirty="0">
                <a:latin typeface="Trebuchet MS"/>
                <a:cs typeface="Trebuchet MS"/>
              </a:rPr>
              <a:t>"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55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h</a:t>
            </a:r>
            <a:r>
              <a:rPr sz="1800" spc="20" dirty="0">
                <a:latin typeface="Trebuchet MS"/>
                <a:cs typeface="Trebuchet MS"/>
              </a:rPr>
              <a:t>ats"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63079" y="1922039"/>
            <a:ext cx="2038985" cy="1993900"/>
            <a:chOff x="3763079" y="1922039"/>
            <a:chExt cx="2038985" cy="1993900"/>
          </a:xfrm>
        </p:grpSpPr>
        <p:sp>
          <p:nvSpPr>
            <p:cNvPr id="30" name="object 30"/>
            <p:cNvSpPr/>
            <p:nvPr/>
          </p:nvSpPr>
          <p:spPr>
            <a:xfrm>
              <a:off x="3836517" y="1926718"/>
              <a:ext cx="1960880" cy="1322705"/>
            </a:xfrm>
            <a:custGeom>
              <a:avLst/>
              <a:gdLst/>
              <a:ahLst/>
              <a:cxnLst/>
              <a:rect l="l" t="t" r="r" b="b"/>
              <a:pathLst>
                <a:path w="1960879" h="1322705">
                  <a:moveTo>
                    <a:pt x="1845716" y="0"/>
                  </a:moveTo>
                  <a:lnTo>
                    <a:pt x="1868398" y="34925"/>
                  </a:lnTo>
                  <a:lnTo>
                    <a:pt x="46799" y="1218603"/>
                  </a:lnTo>
                  <a:lnTo>
                    <a:pt x="24117" y="1184046"/>
                  </a:lnTo>
                  <a:lnTo>
                    <a:pt x="0" y="1298524"/>
                  </a:lnTo>
                  <a:lnTo>
                    <a:pt x="114477" y="1322641"/>
                  </a:lnTo>
                  <a:lnTo>
                    <a:pt x="91808" y="1288084"/>
                  </a:lnTo>
                  <a:lnTo>
                    <a:pt x="1913407" y="104038"/>
                  </a:lnTo>
                  <a:lnTo>
                    <a:pt x="1936076" y="138963"/>
                  </a:lnTo>
                  <a:lnTo>
                    <a:pt x="1960562" y="24485"/>
                  </a:lnTo>
                  <a:lnTo>
                    <a:pt x="1845716" y="0"/>
                  </a:lnTo>
                  <a:close/>
                </a:path>
              </a:pathLst>
            </a:custGeom>
            <a:solidFill>
              <a:srgbClr val="4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517" y="1926718"/>
              <a:ext cx="1960880" cy="1322705"/>
            </a:xfrm>
            <a:custGeom>
              <a:avLst/>
              <a:gdLst/>
              <a:ahLst/>
              <a:cxnLst/>
              <a:rect l="l" t="t" r="r" b="b"/>
              <a:pathLst>
                <a:path w="1960879" h="1322705">
                  <a:moveTo>
                    <a:pt x="1845716" y="0"/>
                  </a:moveTo>
                  <a:lnTo>
                    <a:pt x="1960562" y="24485"/>
                  </a:lnTo>
                  <a:lnTo>
                    <a:pt x="1936076" y="138963"/>
                  </a:lnTo>
                  <a:lnTo>
                    <a:pt x="1913407" y="104038"/>
                  </a:lnTo>
                  <a:lnTo>
                    <a:pt x="91808" y="1288084"/>
                  </a:lnTo>
                  <a:lnTo>
                    <a:pt x="114477" y="1322641"/>
                  </a:lnTo>
                  <a:lnTo>
                    <a:pt x="0" y="1298524"/>
                  </a:lnTo>
                  <a:lnTo>
                    <a:pt x="24117" y="1184046"/>
                  </a:lnTo>
                  <a:lnTo>
                    <a:pt x="46799" y="1218603"/>
                  </a:lnTo>
                  <a:lnTo>
                    <a:pt x="1868398" y="34925"/>
                  </a:lnTo>
                  <a:lnTo>
                    <a:pt x="1845716" y="0"/>
                  </a:lnTo>
                  <a:close/>
                </a:path>
              </a:pathLst>
            </a:custGeom>
            <a:ln w="9359">
              <a:solidFill>
                <a:srgbClr val="4BA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67759" y="3068283"/>
              <a:ext cx="1559560" cy="842644"/>
            </a:xfrm>
            <a:custGeom>
              <a:avLst/>
              <a:gdLst/>
              <a:ahLst/>
              <a:cxnLst/>
              <a:rect l="l" t="t" r="r" b="b"/>
              <a:pathLst>
                <a:path w="1559560" h="842645">
                  <a:moveTo>
                    <a:pt x="118440" y="0"/>
                  </a:moveTo>
                  <a:lnTo>
                    <a:pt x="0" y="41033"/>
                  </a:lnTo>
                  <a:lnTo>
                    <a:pt x="40678" y="159118"/>
                  </a:lnTo>
                  <a:lnTo>
                    <a:pt x="60121" y="119519"/>
                  </a:lnTo>
                  <a:lnTo>
                    <a:pt x="1460525" y="802436"/>
                  </a:lnTo>
                  <a:lnTo>
                    <a:pt x="1441081" y="842403"/>
                  </a:lnTo>
                  <a:lnTo>
                    <a:pt x="1559521" y="801357"/>
                  </a:lnTo>
                  <a:lnTo>
                    <a:pt x="1518843" y="683272"/>
                  </a:lnTo>
                  <a:lnTo>
                    <a:pt x="1499400" y="722884"/>
                  </a:lnTo>
                  <a:lnTo>
                    <a:pt x="98996" y="39954"/>
                  </a:lnTo>
                  <a:lnTo>
                    <a:pt x="118440" y="0"/>
                  </a:lnTo>
                  <a:close/>
                </a:path>
              </a:pathLst>
            </a:custGeom>
            <a:solidFill>
              <a:srgbClr val="4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67759" y="3068283"/>
              <a:ext cx="1559560" cy="842644"/>
            </a:xfrm>
            <a:custGeom>
              <a:avLst/>
              <a:gdLst/>
              <a:ahLst/>
              <a:cxnLst/>
              <a:rect l="l" t="t" r="r" b="b"/>
              <a:pathLst>
                <a:path w="1559560" h="842645">
                  <a:moveTo>
                    <a:pt x="1441081" y="842403"/>
                  </a:moveTo>
                  <a:lnTo>
                    <a:pt x="1559521" y="801357"/>
                  </a:lnTo>
                  <a:lnTo>
                    <a:pt x="1518843" y="683272"/>
                  </a:lnTo>
                  <a:lnTo>
                    <a:pt x="1499400" y="722884"/>
                  </a:lnTo>
                  <a:lnTo>
                    <a:pt x="98996" y="39954"/>
                  </a:lnTo>
                  <a:lnTo>
                    <a:pt x="118440" y="0"/>
                  </a:lnTo>
                  <a:lnTo>
                    <a:pt x="0" y="41033"/>
                  </a:lnTo>
                  <a:lnTo>
                    <a:pt x="40678" y="159118"/>
                  </a:lnTo>
                  <a:lnTo>
                    <a:pt x="60121" y="119519"/>
                  </a:lnTo>
                  <a:lnTo>
                    <a:pt x="1460525" y="802436"/>
                  </a:lnTo>
                  <a:lnTo>
                    <a:pt x="1441081" y="842403"/>
                  </a:lnTo>
                  <a:close/>
                </a:path>
              </a:pathLst>
            </a:custGeom>
            <a:ln w="9359">
              <a:solidFill>
                <a:srgbClr val="4BA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193118" y="2052722"/>
            <a:ext cx="200025" cy="403225"/>
            <a:chOff x="2193118" y="2052722"/>
            <a:chExt cx="200025" cy="403225"/>
          </a:xfrm>
        </p:grpSpPr>
        <p:sp>
          <p:nvSpPr>
            <p:cNvPr id="35" name="object 35"/>
            <p:cNvSpPr/>
            <p:nvPr/>
          </p:nvSpPr>
          <p:spPr>
            <a:xfrm>
              <a:off x="2197798" y="2057402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95046" y="0"/>
                  </a:moveTo>
                  <a:lnTo>
                    <a:pt x="0" y="95034"/>
                  </a:lnTo>
                  <a:lnTo>
                    <a:pt x="47523" y="95034"/>
                  </a:lnTo>
                  <a:lnTo>
                    <a:pt x="47523" y="298081"/>
                  </a:lnTo>
                  <a:lnTo>
                    <a:pt x="0" y="298081"/>
                  </a:lnTo>
                  <a:lnTo>
                    <a:pt x="95046" y="393484"/>
                  </a:lnTo>
                  <a:lnTo>
                    <a:pt x="190436" y="298081"/>
                  </a:lnTo>
                  <a:lnTo>
                    <a:pt x="142557" y="298081"/>
                  </a:lnTo>
                  <a:lnTo>
                    <a:pt x="142557" y="95034"/>
                  </a:lnTo>
                  <a:lnTo>
                    <a:pt x="190436" y="95034"/>
                  </a:lnTo>
                  <a:lnTo>
                    <a:pt x="95046" y="0"/>
                  </a:lnTo>
                  <a:close/>
                </a:path>
              </a:pathLst>
            </a:custGeom>
            <a:solidFill>
              <a:srgbClr val="4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97798" y="2057402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0" y="95034"/>
                  </a:moveTo>
                  <a:lnTo>
                    <a:pt x="95046" y="0"/>
                  </a:lnTo>
                  <a:lnTo>
                    <a:pt x="190436" y="95034"/>
                  </a:lnTo>
                  <a:lnTo>
                    <a:pt x="142557" y="95034"/>
                  </a:lnTo>
                  <a:lnTo>
                    <a:pt x="142557" y="298081"/>
                  </a:lnTo>
                  <a:lnTo>
                    <a:pt x="190436" y="298081"/>
                  </a:lnTo>
                  <a:lnTo>
                    <a:pt x="95046" y="393484"/>
                  </a:lnTo>
                  <a:lnTo>
                    <a:pt x="0" y="298081"/>
                  </a:lnTo>
                  <a:lnTo>
                    <a:pt x="47523" y="298081"/>
                  </a:lnTo>
                  <a:lnTo>
                    <a:pt x="47523" y="95034"/>
                  </a:lnTo>
                  <a:lnTo>
                    <a:pt x="0" y="95034"/>
                  </a:lnTo>
                  <a:close/>
                </a:path>
              </a:pathLst>
            </a:custGeom>
            <a:ln w="9359">
              <a:solidFill>
                <a:srgbClr val="4BA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B6895DC-2C38-4308-8755-6194148ADBF5}"/>
              </a:ext>
            </a:extLst>
          </p:cNvPr>
          <p:cNvSpPr txBox="1">
            <a:spLocks/>
          </p:cNvSpPr>
          <p:nvPr/>
        </p:nvSpPr>
        <p:spPr bwMode="auto">
          <a:xfrm>
            <a:off x="304800" y="365125"/>
            <a:ext cx="8229600" cy="61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320032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640064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960096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280128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/>
              <a:t>Many apps can use one content provider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DD78-8B10-4B4C-93D4-B5A89A90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Content Provider App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04FEC3F-42FF-41A5-BEB3-DE6C304861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221119"/>
            <a:ext cx="4861077" cy="34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37" y="1605647"/>
            <a:ext cx="4350385" cy="212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470534" indent="-379730">
              <a:lnSpc>
                <a:spcPct val="114900"/>
              </a:lnSpc>
              <a:spcBef>
                <a:spcPts val="9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marR="5080" indent="-379730">
              <a:lnSpc>
                <a:spcPts val="3310"/>
              </a:lnSpc>
              <a:spcBef>
                <a:spcPts val="10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41325"/>
            <a:ext cx="3303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</a:t>
            </a:r>
            <a:r>
              <a:rPr spc="-105" dirty="0"/>
              <a:t>at</a:t>
            </a:r>
            <a:r>
              <a:rPr spc="10" dirty="0"/>
              <a:t>a</a:t>
            </a:r>
            <a:r>
              <a:rPr spc="-190" dirty="0"/>
              <a:t> </a:t>
            </a:r>
            <a:r>
              <a:rPr spc="85" dirty="0"/>
              <a:t>R</a:t>
            </a:r>
            <a:r>
              <a:rPr spc="-125" dirty="0"/>
              <a:t>e</a:t>
            </a:r>
            <a:r>
              <a:rPr spc="-75" dirty="0"/>
              <a:t>p</a:t>
            </a:r>
            <a:r>
              <a:rPr spc="-15" dirty="0"/>
              <a:t>o</a:t>
            </a:r>
            <a:r>
              <a:rPr spc="100" dirty="0"/>
              <a:t>s</a:t>
            </a:r>
            <a:r>
              <a:rPr spc="70" dirty="0"/>
              <a:t>i</a:t>
            </a:r>
            <a:r>
              <a:rPr spc="-254" dirty="0"/>
              <a:t>t</a:t>
            </a:r>
            <a:r>
              <a:rPr spc="-5" dirty="0"/>
              <a:t>o</a:t>
            </a:r>
            <a:r>
              <a:rPr spc="-175" dirty="0"/>
              <a:t>r</a:t>
            </a:r>
            <a:r>
              <a:rPr spc="-114"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21918" y="1174320"/>
            <a:ext cx="3848100" cy="2941955"/>
            <a:chOff x="4921918" y="1174320"/>
            <a:chExt cx="3848100" cy="2941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8321" y="1174320"/>
              <a:ext cx="3761282" cy="2793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40998" y="2971446"/>
              <a:ext cx="1991995" cy="1125855"/>
            </a:xfrm>
            <a:custGeom>
              <a:avLst/>
              <a:gdLst/>
              <a:ahLst/>
              <a:cxnLst/>
              <a:rect l="l" t="t" r="r" b="b"/>
              <a:pathLst>
                <a:path w="1991995" h="1125854">
                  <a:moveTo>
                    <a:pt x="995756" y="1125359"/>
                  </a:moveTo>
                  <a:lnTo>
                    <a:pt x="0" y="1125359"/>
                  </a:lnTo>
                  <a:lnTo>
                    <a:pt x="0" y="0"/>
                  </a:lnTo>
                  <a:lnTo>
                    <a:pt x="1991525" y="0"/>
                  </a:lnTo>
                  <a:lnTo>
                    <a:pt x="1991525" y="1125359"/>
                  </a:lnTo>
                  <a:lnTo>
                    <a:pt x="995756" y="1125359"/>
                  </a:lnTo>
                  <a:close/>
                </a:path>
              </a:pathLst>
            </a:custGeom>
            <a:ln w="381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87</TotalTime>
  <Words>1495</Words>
  <Application>Microsoft Macintosh PowerPoint</Application>
  <PresentationFormat>Custom</PresentationFormat>
  <Paragraphs>225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Courier New</vt:lpstr>
      <vt:lpstr>Myriad Pro</vt:lpstr>
      <vt:lpstr>Tahoma</vt:lpstr>
      <vt:lpstr>Times New Roman</vt:lpstr>
      <vt:lpstr>Trebuchet MS</vt:lpstr>
      <vt:lpstr>2_Theme1</vt:lpstr>
      <vt:lpstr>Theme1</vt:lpstr>
      <vt:lpstr>1_Theme1</vt:lpstr>
      <vt:lpstr>Content  Providers</vt:lpstr>
      <vt:lpstr>Contents</vt:lpstr>
      <vt:lpstr>What is a Content Provider?</vt:lpstr>
      <vt:lpstr>What is a Content Resolver?</vt:lpstr>
      <vt:lpstr>How do they work together?</vt:lpstr>
      <vt:lpstr>What is it good for?</vt:lpstr>
      <vt:lpstr>PowerPoint Presentation</vt:lpstr>
      <vt:lpstr>Components of a Content Provider App</vt:lpstr>
      <vt:lpstr>Data Repository</vt:lpstr>
      <vt:lpstr>Contract</vt:lpstr>
      <vt:lpstr>Content  Provider</vt:lpstr>
      <vt:lpstr>Content Resolver</vt:lpstr>
      <vt:lpstr>Implementing a Content Provider</vt:lpstr>
      <vt:lpstr>What's in a Contract?</vt:lpstr>
      <vt:lpstr>Content URI</vt:lpstr>
      <vt:lpstr>General form of a URI</vt:lpstr>
      <vt:lpstr>URI Scheme</vt:lpstr>
      <vt:lpstr>URI Scheme in Code</vt:lpstr>
      <vt:lpstr>Table definitions</vt:lpstr>
      <vt:lpstr>MIME Type</vt:lpstr>
      <vt:lpstr>Android's vendor-specific MIME Type</vt:lpstr>
      <vt:lpstr>MIME Type Example</vt:lpstr>
      <vt:lpstr>MIME Type code in Contract</vt:lpstr>
      <vt:lpstr>getType()</vt:lpstr>
      <vt:lpstr>Constants</vt:lpstr>
      <vt:lpstr>Content Provider</vt:lpstr>
      <vt:lpstr>Content Provider Implement methods</vt:lpstr>
      <vt:lpstr>Example insert()</vt:lpstr>
      <vt:lpstr>Manifest  Permissions: Set Permissions</vt:lpstr>
      <vt:lpstr>Provider in Android Manifest</vt:lpstr>
      <vt:lpstr>Permissions inside &lt;provider&gt;</vt:lpstr>
      <vt:lpstr>Client permissions</vt:lpstr>
      <vt:lpstr>Content Resolver</vt:lpstr>
      <vt:lpstr>Content Resolver methods</vt:lpstr>
      <vt:lpstr> getContentResolver.query()</vt:lpstr>
      <vt:lpstr>Calling getContentResolver.query()</vt:lpstr>
      <vt:lpstr>Query parameter summary</vt:lpstr>
      <vt:lpstr>Summary of implementing content provider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Loan Bui</cp:lastModifiedBy>
  <cp:revision>49</cp:revision>
  <dcterms:created xsi:type="dcterms:W3CDTF">2021-08-21T10:06:34Z</dcterms:created>
  <dcterms:modified xsi:type="dcterms:W3CDTF">2024-08-17T11:37:03Z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2020-05-27T00:00:00Z</vt:filetime>
  </property>
</Properties>
</file>