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74" r:id="rId2"/>
    <p:sldMasterId id="2147483676" r:id="rId3"/>
  </p:sldMasterIdLst>
  <p:notesMasterIdLst>
    <p:notesMasterId r:id="rId22"/>
  </p:notesMasterIdLst>
  <p:sldIdLst>
    <p:sldId id="256" r:id="rId4"/>
    <p:sldId id="272" r:id="rId5"/>
    <p:sldId id="274" r:id="rId6"/>
    <p:sldId id="275" r:id="rId7"/>
    <p:sldId id="276" r:id="rId8"/>
    <p:sldId id="277" r:id="rId9"/>
    <p:sldId id="279" r:id="rId10"/>
    <p:sldId id="278" r:id="rId11"/>
    <p:sldId id="285" r:id="rId12"/>
    <p:sldId id="268" r:id="rId13"/>
    <p:sldId id="283" r:id="rId14"/>
    <p:sldId id="270" r:id="rId15"/>
    <p:sldId id="271" r:id="rId16"/>
    <p:sldId id="280" r:id="rId17"/>
    <p:sldId id="282" r:id="rId18"/>
    <p:sldId id="281" r:id="rId19"/>
    <p:sldId id="284" r:id="rId20"/>
    <p:sldId id="27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43"/>
  </p:normalViewPr>
  <p:slideViewPr>
    <p:cSldViewPr snapToGrid="0">
      <p:cViewPr varScale="1">
        <p:scale>
          <a:sx n="157" d="100"/>
          <a:sy n="157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bc28b9c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bc28b9c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5bc28b9c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5bc28b9c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8969cf4fd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8969cf4fd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8969cf4fd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8969cf4fd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8969cf4fd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8969cf4fd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t="-1287"/>
          <a:stretch/>
        </p:blipFill>
        <p:spPr bwMode="auto">
          <a:xfrm>
            <a:off x="113273" y="102594"/>
            <a:ext cx="2601352" cy="70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0794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AFE2DE46-7372-3D26-5833-B0B764C3E60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234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BA55CE-A6DD-44D1-7A9F-4AEBDF372B5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8370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11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1743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72949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59035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74503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06219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176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930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65BB6A37-A8B2-E8DA-EC4E-FC13B154F2D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645742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6043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816852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55067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2060774"/>
            <a:ext cx="6667500" cy="308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8" y="116087"/>
            <a:ext cx="3871516" cy="69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27" y="2381251"/>
            <a:ext cx="6296025" cy="1370774"/>
          </a:xfrm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625" y="3857625"/>
            <a:ext cx="6305550" cy="7429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u="sng"/>
            </a:lvl1pPr>
          </a:lstStyle>
          <a:p>
            <a:endParaRPr lang="vi-V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2323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381000"/>
            <a:ext cx="8229600" cy="6138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9397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16431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10239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26383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14632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533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C8B29F1-3669-7C44-D283-91D6223D3FF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103151"/>
      </p:ext>
    </p:extLst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2060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67755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A00B59-F77B-4143-9908-A4016BE5E31F}" type="datetimeFigureOut">
              <a:rPr lang="vi-VN" smtClean="0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5EFB50-D8E2-4F7C-99D3-711EF45CF3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834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166" indent="0">
              <a:buNone/>
              <a:defRPr sz="2000" b="1"/>
            </a:lvl2pPr>
            <a:lvl3pPr marL="914331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29" indent="0">
              <a:buNone/>
              <a:defRPr sz="1600" b="1"/>
            </a:lvl6pPr>
            <a:lvl7pPr marL="2742995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000"/>
            </a:lvl2pPr>
            <a:lvl3pPr>
              <a:spcBef>
                <a:spcPts val="450"/>
              </a:spcBef>
              <a:spcAft>
                <a:spcPts val="450"/>
              </a:spcAft>
              <a:defRPr sz="1800"/>
            </a:lvl3pPr>
            <a:lvl4pPr>
              <a:spcBef>
                <a:spcPts val="450"/>
              </a:spcBef>
              <a:spcAft>
                <a:spcPts val="450"/>
              </a:spcAft>
              <a:defRPr sz="1600"/>
            </a:lvl4pPr>
            <a:lvl5pPr>
              <a:spcBef>
                <a:spcPts val="450"/>
              </a:spcBef>
              <a:spcAft>
                <a:spcPts val="450"/>
              </a:spcAft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949BF6E9-ECCF-99A1-BF51-4DBDE9D762C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18014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25D5BE47-4860-2095-2769-51EC893104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80000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2836BC40-638B-E6E8-E05F-794BD6B67A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25870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450"/>
              </a:spcBef>
              <a:spcAft>
                <a:spcPts val="45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spcBef>
                <a:spcPts val="450"/>
              </a:spcBef>
              <a:spcAft>
                <a:spcPts val="450"/>
              </a:spcAft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spcBef>
                <a:spcPts val="450"/>
              </a:spcBef>
              <a:spcAft>
                <a:spcPts val="450"/>
              </a:spcAft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781FF56A-CFBD-111E-2C11-F476EBA14DF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998206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66" indent="0">
              <a:buNone/>
              <a:defRPr sz="2800"/>
            </a:lvl2pPr>
            <a:lvl3pPr marL="914331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29" indent="0">
              <a:buNone/>
              <a:defRPr sz="2000"/>
            </a:lvl6pPr>
            <a:lvl7pPr marL="2742995" indent="0">
              <a:buNone/>
              <a:defRPr sz="2000"/>
            </a:lvl7pPr>
            <a:lvl8pPr marL="3200160" indent="0">
              <a:buNone/>
              <a:defRPr sz="2000"/>
            </a:lvl8pPr>
            <a:lvl9pPr marL="3657326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66" indent="0">
              <a:buNone/>
              <a:defRPr sz="1200"/>
            </a:lvl2pPr>
            <a:lvl3pPr marL="914331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29" indent="0">
              <a:buNone/>
              <a:defRPr sz="900"/>
            </a:lvl6pPr>
            <a:lvl7pPr marL="2742995" indent="0">
              <a:buNone/>
              <a:defRPr sz="900"/>
            </a:lvl7pPr>
            <a:lvl8pPr marL="3200160" indent="0">
              <a:buNone/>
              <a:defRPr sz="900"/>
            </a:lvl8pPr>
            <a:lvl9pPr marL="365732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4B831754-094C-7838-C359-EEA7F76D874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37272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AE6C21-4921-42CA-A488-618B657BE078}" type="datetimeFigureOut">
              <a:rPr lang="en-US" smtClean="0"/>
              <a:t>8/17/24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6EFAA41C-3A00-A19B-5461-9CC48E4AE0C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3" t="4715"/>
          <a:stretch/>
        </p:blipFill>
        <p:spPr bwMode="auto">
          <a:xfrm>
            <a:off x="16187" y="66696"/>
            <a:ext cx="1233363" cy="31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97931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E0D204AC-7CA9-46A2-AB1D-3D0738446C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9" y="116088"/>
            <a:ext cx="1815703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586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401" y="206375"/>
            <a:ext cx="822920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401" y="1200547"/>
            <a:ext cx="8229203" cy="339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86625" y="4762501"/>
            <a:ext cx="857250" cy="23812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C1A00B59-F77B-4143-9908-A4016BE5E31F}" type="datetimeFigureOut">
              <a:rPr lang="vi-VN" smtClean="0"/>
              <a:pPr defTabSz="914378"/>
              <a:t>17/08/2024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252" y="4762500"/>
            <a:ext cx="2895203" cy="273844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l" defTabSz="914331" eaLnBrk="1" fontAlgn="auto" hangingPunct="1">
              <a:spcBef>
                <a:spcPts val="0"/>
              </a:spcBef>
              <a:spcAft>
                <a:spcPts val="0"/>
              </a:spcAft>
              <a:defRPr sz="1200" u="sng" smtClean="0">
                <a:solidFill>
                  <a:schemeClr val="tx1">
                    <a:tint val="75000"/>
                  </a:schemeClr>
                </a:solidFill>
                <a:latin typeface="Myriad Pro"/>
                <a:ea typeface="+mn-ea"/>
                <a:cs typeface="Myriad Pro"/>
              </a:defRPr>
            </a:lvl1pPr>
          </a:lstStyle>
          <a:p>
            <a:endParaRPr lang="vi-V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6752" y="4762501"/>
            <a:ext cx="447477" cy="233165"/>
          </a:xfrm>
          <a:prstGeom prst="rect">
            <a:avLst/>
          </a:prstGeom>
        </p:spPr>
        <p:txBody>
          <a:bodyPr vert="horz" wrap="square" lIns="91435" tIns="45718" rIns="91435" bIns="4571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Myriad Pro" pitchFamily="34" charset="0"/>
              </a:defRPr>
            </a:lvl1pPr>
          </a:lstStyle>
          <a:p>
            <a:pPr defTabSz="914378"/>
            <a:fld id="{9E5EFB50-D8E2-4F7C-99D3-711EF45CF3D6}" type="slidenum">
              <a:rPr lang="vi-VN" smtClean="0"/>
              <a:pPr defTabSz="914378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903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txStyles>
    <p:titleStyle>
      <a:lvl1pPr algn="l" defTabSz="913425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2pPr>
      <a:lvl3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3pPr>
      <a:lvl4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4pPr>
      <a:lvl5pPr algn="l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Myriad Pro" pitchFamily="34" charset="0"/>
          <a:ea typeface="ＭＳ Ｐゴシック" charset="0"/>
        </a:defRPr>
      </a:lvl5pPr>
      <a:lvl6pPr marL="320032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6pPr>
      <a:lvl7pPr marL="640064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7pPr>
      <a:lvl8pPr marL="960096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8pPr>
      <a:lvl9pPr marL="1280128" algn="ctr" defTabSz="913425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257" indent="-342257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b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1pPr>
      <a:lvl2pPr marL="742297" indent="-285585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2pPr>
      <a:lvl3pPr marL="1142336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3pPr>
      <a:lvl4pPr marL="1599049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i="1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4pPr>
      <a:lvl5pPr marL="2056873" indent="-227801" algn="l" defTabSz="91342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Times New Roman" panose="02020603050405020304" pitchFamily="18" charset="0"/>
        </a:defRPr>
      </a:lvl5pPr>
      <a:lvl6pPr marL="2514411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7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09" indent="-228584" algn="l" defTabSz="91433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1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29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5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6" algn="l" defTabSz="91433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Service.html#stopSelf(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eveloper.android.com/reference/android/content/Context.html#stopService(android.content.Intent)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-developer-training.github.io/android-developer-fundamentals-course-concepts-v2/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Service.html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Android Service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33923-5AFE-4DA5-848B-8AA5FE71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7"/>
          <p:cNvSpPr txBox="1">
            <a:spLocks noGrp="1"/>
          </p:cNvSpPr>
          <p:nvPr>
            <p:ph type="title"/>
          </p:nvPr>
        </p:nvSpPr>
        <p:spPr>
          <a:xfrm>
            <a:off x="331579" y="40273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Foreground services</a:t>
            </a:r>
            <a:endParaRPr dirty="0"/>
          </a:p>
        </p:txBody>
      </p:sp>
      <p:sp>
        <p:nvSpPr>
          <p:cNvPr id="381" name="Google Shape;381;p6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spcBef>
                <a:spcPts val="1000"/>
              </a:spcBef>
            </a:pPr>
            <a:r>
              <a:rPr lang="en" b="0" dirty="0"/>
              <a:t>Runs in the background but requires that the user is actively aware it exists—e.g. music player using music service</a:t>
            </a:r>
          </a:p>
          <a:p>
            <a:pPr marL="342900">
              <a:spcBef>
                <a:spcPts val="1000"/>
              </a:spcBef>
            </a:pPr>
            <a:r>
              <a:rPr lang="en" b="0" dirty="0"/>
              <a:t>Higher priority than background services since user will notice its absence—unlikely to be killed by the system</a:t>
            </a:r>
          </a:p>
          <a:p>
            <a:pPr marL="342900">
              <a:spcBef>
                <a:spcPts val="1000"/>
              </a:spcBef>
            </a:pPr>
            <a:r>
              <a:rPr lang="en" b="0" dirty="0"/>
              <a:t>Must provide a notification which the user cannot dismiss while the service is running</a:t>
            </a:r>
            <a:endParaRPr sz="1800" b="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382" name="Google Shape;382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9663-9F41-4445-BCE9-0BDC33C1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services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121D7-8C7A-4B6A-89BD-0A63EDB87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Starting from API 26, background app is not allowed to create a background service.</a:t>
            </a:r>
          </a:p>
          <a:p>
            <a:r>
              <a:rPr lang="en-US" b="0" dirty="0"/>
              <a:t>A foreground app, can create and run both foreground and background services.</a:t>
            </a:r>
          </a:p>
          <a:p>
            <a:r>
              <a:rPr lang="en-US" b="0" dirty="0"/>
              <a:t>When an app goes into the background, the system stops the app's background services.</a:t>
            </a:r>
          </a:p>
          <a:p>
            <a:r>
              <a:rPr lang="en-US" b="0" dirty="0"/>
              <a:t>The </a:t>
            </a:r>
            <a:r>
              <a:rPr lang="en-US" b="0" dirty="0" err="1"/>
              <a:t>startService</a:t>
            </a:r>
            <a:r>
              <a:rPr lang="en-US" b="0" dirty="0"/>
              <a:t>() method now throws an </a:t>
            </a:r>
            <a:r>
              <a:rPr lang="en-US" b="0" dirty="0" err="1"/>
              <a:t>IllegalStateException</a:t>
            </a:r>
            <a:r>
              <a:rPr lang="en-US" b="0" dirty="0"/>
              <a:t> if an app is targeting API 26.</a:t>
            </a:r>
          </a:p>
          <a:p>
            <a:r>
              <a:rPr lang="en-US" b="0" dirty="0"/>
              <a:t>These limitations don't affect foreground services or bound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6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9"/>
          <p:cNvSpPr txBox="1">
            <a:spLocks noGrp="1"/>
          </p:cNvSpPr>
          <p:nvPr>
            <p:ph type="title"/>
          </p:nvPr>
        </p:nvSpPr>
        <p:spPr>
          <a:xfrm>
            <a:off x="331579" y="38948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service</a:t>
            </a:r>
            <a:endParaRPr dirty="0"/>
          </a:p>
        </p:txBody>
      </p:sp>
      <p:sp>
        <p:nvSpPr>
          <p:cNvPr id="395" name="Google Shape;395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&lt;service android:name=".ExampleService" /&gt;</a:t>
            </a:r>
            <a:r>
              <a:rPr lang="en" b="0" dirty="0"/>
              <a:t> 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Manage permissions.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Subclass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IntentService</a:t>
            </a:r>
            <a:r>
              <a:rPr lang="en" b="0" dirty="0"/>
              <a:t> or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Service</a:t>
            </a:r>
            <a:r>
              <a:rPr lang="en" b="0" dirty="0"/>
              <a:t> class.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Implement lifecycle methods.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Start service from </a:t>
            </a:r>
            <a:r>
              <a:rPr lang="en" b="0" dirty="0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 b="0" dirty="0"/>
              <a:t>.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Make sure service is stoppable.</a:t>
            </a:r>
            <a:endParaRPr b="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" name="Google Shape;396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 txBox="1">
            <a:spLocks noGrp="1"/>
          </p:cNvSpPr>
          <p:nvPr>
            <p:ph type="title"/>
          </p:nvPr>
        </p:nvSpPr>
        <p:spPr>
          <a:xfrm>
            <a:off x="305074" y="38285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Stopping a service</a:t>
            </a:r>
            <a:endParaRPr dirty="0"/>
          </a:p>
        </p:txBody>
      </p:sp>
      <p:sp>
        <p:nvSpPr>
          <p:cNvPr id="402" name="Google Shape;402;p70"/>
          <p:cNvSpPr txBox="1">
            <a:spLocks noGrp="1"/>
          </p:cNvSpPr>
          <p:nvPr>
            <p:ph type="body" idx="1"/>
          </p:nvPr>
        </p:nvSpPr>
        <p:spPr>
          <a:xfrm>
            <a:off x="311700" y="1137100"/>
            <a:ext cx="8520600" cy="20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A started service must manage its own lifecycle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If not stopped, will keep running and consuming resources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The service must stop itself by calling </a:t>
            </a:r>
            <a:r>
              <a:rPr lang="en" b="0" u="sng" dirty="0">
                <a:solidFill>
                  <a:schemeClr val="hlink"/>
                </a:solidFill>
                <a:hlinkClick r:id="rId3"/>
              </a:rPr>
              <a:t>stopSelf()</a:t>
            </a:r>
            <a:r>
              <a:rPr lang="en" b="0" dirty="0"/>
              <a:t> 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Another component can stop it by calling </a:t>
            </a:r>
            <a:r>
              <a:rPr lang="en" b="0" u="sng" dirty="0">
                <a:solidFill>
                  <a:schemeClr val="hlink"/>
                </a:solidFill>
                <a:hlinkClick r:id="rId4"/>
              </a:rPr>
              <a:t>stopService()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Bound service is destroyed when all clients unbound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IntentService is destroyed after onHandleIntent() returns</a:t>
            </a:r>
            <a:endParaRPr b="0" dirty="0"/>
          </a:p>
        </p:txBody>
      </p:sp>
      <p:sp>
        <p:nvSpPr>
          <p:cNvPr id="403" name="Google Shape;403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4C5E-B1ED-457F-812B-B78FA589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6A832-8523-4ECF-9F42-1FDB9CB99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Subclass of Service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Simple service with simplified lifecycle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Uses worker thread to handle requests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Handle only one request at one time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Creates work queue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Stops when it run out of work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0" dirty="0"/>
              <a:t>Override </a:t>
            </a:r>
            <a:r>
              <a:rPr lang="en-US" b="0" dirty="0" err="1"/>
              <a:t>onHandleIntent</a:t>
            </a:r>
            <a:r>
              <a:rPr lang="en-US" b="0" dirty="0"/>
              <a:t>(Intent) for processing requests, runs on worker thread</a:t>
            </a:r>
          </a:p>
        </p:txBody>
      </p:sp>
    </p:spTree>
    <p:extLst>
      <p:ext uri="{BB962C8B-B14F-4D97-AF65-F5344CB8AC3E}">
        <p14:creationId xmlns:p14="http://schemas.microsoft.com/office/powerpoint/2010/main" val="2368648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73"/>
          <p:cNvSpPr txBox="1">
            <a:spLocks noGrp="1"/>
          </p:cNvSpPr>
          <p:nvPr>
            <p:ph type="title"/>
          </p:nvPr>
        </p:nvSpPr>
        <p:spPr>
          <a:xfrm>
            <a:off x="311700" y="3961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IntentService Limitations</a:t>
            </a:r>
            <a:endParaRPr dirty="0"/>
          </a:p>
        </p:txBody>
      </p:sp>
      <p:sp>
        <p:nvSpPr>
          <p:cNvPr id="422" name="Google Shape;422;p7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8280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Cannot interact with the UI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Can only run one request at a time</a:t>
            </a:r>
            <a:endParaRPr b="0"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b="0" dirty="0"/>
              <a:t>Cannot be interrupted</a:t>
            </a:r>
            <a:endParaRPr b="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3" name="Google Shape;423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"/>
          <p:cNvSpPr txBox="1">
            <a:spLocks noGrp="1"/>
          </p:cNvSpPr>
          <p:nvPr>
            <p:ph type="title"/>
          </p:nvPr>
        </p:nvSpPr>
        <p:spPr>
          <a:xfrm>
            <a:off x="298447" y="4159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IntentService Implementation</a:t>
            </a:r>
            <a:endParaRPr dirty="0"/>
          </a:p>
        </p:txBody>
      </p:sp>
      <p:sp>
        <p:nvSpPr>
          <p:cNvPr id="436" name="Google Shape;436;p75"/>
          <p:cNvSpPr txBox="1">
            <a:spLocks noGrp="1"/>
          </p:cNvSpPr>
          <p:nvPr>
            <p:ph type="body" idx="1"/>
          </p:nvPr>
        </p:nvSpPr>
        <p:spPr>
          <a:xfrm>
            <a:off x="424070" y="1152475"/>
            <a:ext cx="867043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class HelloIntentService extends IntentService {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public HelloIntentService() { super("HelloIntentService");}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@Override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protected void onHandleIntent(Intent intent) {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try {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// Do some work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 catch (InterruptedException e) {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Thread.currentThread().interrupt();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6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 // </a:t>
            </a:r>
            <a:r>
              <a:rPr lang="en" sz="14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When this method returns, IntentService stops the service, as appropriate.</a:t>
            </a:r>
            <a:endParaRPr sz="1400" b="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dirty="0"/>
          </a:p>
        </p:txBody>
      </p:sp>
      <p:sp>
        <p:nvSpPr>
          <p:cNvPr id="437" name="Google Shape;437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1C4A-E30D-431E-A536-D097E945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4DC0E-E545-4D96-9F07-E9F3B4400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Create a play music service</a:t>
            </a:r>
          </a:p>
          <a:p>
            <a:r>
              <a:rPr lang="en-US" b="0" dirty="0"/>
              <a:t>Start playing music in the background when we start the service and that music will play continuously until we stop the service in the android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18944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E0C-C0AF-465A-AF31-E51CCC73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33903-65DA-4B4B-8BA3-A03A410F7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https://google-developer-training.github.io/android-developer-fundamentals-course-concepts-v2/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82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7475-DA01-4456-AFD3-A2E1EE0F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F133-C263-4686-883B-EFD4D8778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What is Service?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Types of Services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Service Lifecycle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How to use Service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-US" b="0" dirty="0"/>
              <a:t>Intent Service</a:t>
            </a:r>
          </a:p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5298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A54-767B-4009-A588-A64E4B43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Service?</a:t>
            </a:r>
            <a:br>
              <a:rPr lang="en-US" sz="28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B10C5-5B00-42F2-A946-757FFBE29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</a:rPr>
              <a:t>A </a:t>
            </a:r>
            <a:r>
              <a:rPr lang="en-US" b="0" u="sng" dirty="0">
                <a:solidFill>
                  <a:schemeClr val="hlink"/>
                </a:solidFill>
                <a:ea typeface="Consolas"/>
                <a:sym typeface="Consolas"/>
                <a:hlinkClick r:id="rId2"/>
              </a:rPr>
              <a:t>Service</a:t>
            </a:r>
            <a:r>
              <a:rPr lang="en-US" b="0" dirty="0">
                <a:solidFill>
                  <a:srgbClr val="000000"/>
                </a:solidFill>
              </a:rPr>
              <a:t> is an application component that can perform long-running operations in the background and does not provide a user interface.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Started with an </a:t>
            </a:r>
            <a:r>
              <a:rPr lang="en-US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Intent.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Can stay running when user switches applications.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Lifecycle—which you must manage.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Other apps can use the service—manage permissions.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Runs in the main thread of its hosting process.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2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6D976-55FF-454E-962D-53AC7932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is Service?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90007-C607-487A-9D9A-08F309491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is good for:</a:t>
            </a:r>
          </a:p>
          <a:p>
            <a:pPr lvl="1"/>
            <a:r>
              <a:rPr lang="en-US" dirty="0"/>
              <a:t>Network transactions.</a:t>
            </a:r>
          </a:p>
          <a:p>
            <a:pPr lvl="1"/>
            <a:r>
              <a:rPr lang="en-US" dirty="0"/>
              <a:t>Play music.</a:t>
            </a:r>
          </a:p>
          <a:p>
            <a:pPr lvl="1"/>
            <a:r>
              <a:rPr lang="en-US" dirty="0"/>
              <a:t>Perform file I/O.</a:t>
            </a:r>
          </a:p>
          <a:p>
            <a:pPr lvl="1"/>
            <a:r>
              <a:rPr lang="en-US" dirty="0"/>
              <a:t>Interact with a database.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35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3767-5439-492F-BA3B-ADFBDAAD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C0104-AB44-4F9F-9E79-D60DAEBCE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67409"/>
            <a:ext cx="8520600" cy="3601466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Started Service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Started with </a:t>
            </a:r>
            <a:r>
              <a:rPr lang="en-US" dirty="0" err="1"/>
              <a:t>startService</a:t>
            </a:r>
            <a:r>
              <a:rPr lang="en-US" dirty="0"/>
              <a:t>()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Runs indefinitely until it stops itself or called </a:t>
            </a:r>
            <a:r>
              <a:rPr lang="en-US" dirty="0" err="1"/>
              <a:t>stopService</a:t>
            </a:r>
            <a:r>
              <a:rPr lang="en-US" dirty="0"/>
              <a:t>() from outside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Usually does not update the UI</a:t>
            </a:r>
          </a:p>
          <a:p>
            <a:pPr>
              <a:spcBef>
                <a:spcPts val="600"/>
              </a:spcBef>
            </a:pPr>
            <a:r>
              <a:rPr lang="en-US" dirty="0"/>
              <a:t>Bound Service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Offers a client-server interface that allows components to interact with the service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Clients send requests and get results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Started with </a:t>
            </a:r>
            <a:r>
              <a:rPr lang="en-US" dirty="0" err="1"/>
              <a:t>bindService</a:t>
            </a:r>
            <a:r>
              <a:rPr lang="en-US" dirty="0"/>
              <a:t>()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Ends when all clients unbind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1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D6EB8-7D63-41AE-BFD7-7E961348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D20FF-5C2C-43D4-81D5-7CB54CE6BCB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37930" y="1060174"/>
            <a:ext cx="7487479" cy="408995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816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F7896-1937-46D3-B0D2-864F63D7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C4903-DA4B-4506-A732-75DF4A8C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40905"/>
            <a:ext cx="8520600" cy="38961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onCreate</a:t>
            </a:r>
            <a:r>
              <a:rPr lang="en-US" dirty="0"/>
              <a:t>()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Called when the service is being created (after first call of </a:t>
            </a:r>
            <a:r>
              <a:rPr lang="en-US" sz="1800" dirty="0" err="1"/>
              <a:t>startService</a:t>
            </a:r>
            <a:r>
              <a:rPr lang="en-US" sz="1800" dirty="0"/>
              <a:t>() or </a:t>
            </a:r>
            <a:r>
              <a:rPr lang="en-US" sz="1800" dirty="0" err="1"/>
              <a:t>bindService</a:t>
            </a:r>
            <a:r>
              <a:rPr lang="en-US" sz="1800" dirty="0"/>
              <a:t>())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onStartCommand</a:t>
            </a:r>
            <a:r>
              <a:rPr lang="en-US" dirty="0"/>
              <a:t>()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Called when </a:t>
            </a:r>
            <a:r>
              <a:rPr lang="en-US" sz="1800" dirty="0" err="1"/>
              <a:t>startService</a:t>
            </a:r>
            <a:r>
              <a:rPr lang="en-US" sz="1800" dirty="0"/>
              <a:t>() is called, delivers starting intent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Returned value specify </a:t>
            </a:r>
            <a:r>
              <a:rPr lang="en-US" sz="1800" dirty="0" err="1"/>
              <a:t>behaviour</a:t>
            </a:r>
            <a:r>
              <a:rPr lang="en-US" sz="1800" dirty="0"/>
              <a:t> when it’s killed by system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START_STICKY - don’t retain intent, later when system recreate service null intent is delivered (explicitly started/stopped services)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START_NOT_STICKY - if there is no start intent, take service out of the started state. Service is not recreated.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/>
              <a:t>START_REDELIVER_INTENT - last delivered intent will be redelivered, pending intent delivered at the point of restart</a:t>
            </a:r>
          </a:p>
        </p:txBody>
      </p:sp>
    </p:spTree>
    <p:extLst>
      <p:ext uri="{BB962C8B-B14F-4D97-AF65-F5344CB8AC3E}">
        <p14:creationId xmlns:p14="http://schemas.microsoft.com/office/powerpoint/2010/main" val="131470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2200-F849-4244-B200-FDDF38BB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0B410-DBA0-4826-A0D3-CB3A5B4A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318" y="947066"/>
            <a:ext cx="8520600" cy="3416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 </a:t>
            </a:r>
            <a:r>
              <a:rPr lang="en-US" dirty="0" err="1"/>
              <a:t>onBind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When another component binds to service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Returns Binder object for communication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onUnbind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When all clients disconnected from interface published by service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Returns true when </a:t>
            </a:r>
            <a:r>
              <a:rPr lang="en-US" dirty="0" err="1"/>
              <a:t>onRebind</a:t>
            </a:r>
            <a:r>
              <a:rPr lang="en-US" dirty="0"/>
              <a:t> should be called when new clients bind to service,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otherwise </a:t>
            </a:r>
            <a:r>
              <a:rPr lang="en-US" dirty="0" err="1"/>
              <a:t>onBind</a:t>
            </a:r>
            <a:r>
              <a:rPr lang="en-US" dirty="0"/>
              <a:t> will be called</a:t>
            </a:r>
          </a:p>
        </p:txBody>
      </p:sp>
    </p:spTree>
    <p:extLst>
      <p:ext uri="{BB962C8B-B14F-4D97-AF65-F5344CB8AC3E}">
        <p14:creationId xmlns:p14="http://schemas.microsoft.com/office/powerpoint/2010/main" val="399930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6F3D-3521-4909-AF9D-D4542A631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Lifecycle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3B8EA-16BF-44ED-8781-6A8331C8B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onRebind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Called when new clients are connected, after notification about disconnecting all client </a:t>
            </a:r>
          </a:p>
          <a:p>
            <a:pPr marL="5969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	in its </a:t>
            </a:r>
            <a:r>
              <a:rPr lang="en-US" dirty="0" err="1"/>
              <a:t>onUnbind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err="1"/>
              <a:t>onDestroy</a:t>
            </a:r>
            <a:r>
              <a:rPr lang="en-US" dirty="0"/>
              <a:t>()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Called by system to notify a Service that it is no longer used and is being removed.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Cleanup receivers, threads.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085770"/>
      </p:ext>
    </p:extLst>
  </p:cSld>
  <p:clrMapOvr>
    <a:masterClrMapping/>
  </p:clrMapOvr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6FFE7F4F-7E43-4C24-8C1D-EFA39DB96C43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EF869649-281C-40A9-8AC9-A1A2B66CECBC}"/>
    </a:ext>
  </a:extLst>
</a:theme>
</file>

<file path=ppt/theme/theme3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AndroidStructure" id="{C38918FD-31D2-4B51-A8B7-4A0EE41EC165}" vid="{3942A3B0-E6F7-499B-90EA-0D4880C816DB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596</TotalTime>
  <Words>784</Words>
  <Application>Microsoft Macintosh PowerPoint</Application>
  <PresentationFormat>On-screen Show (16:9)</PresentationFormat>
  <Paragraphs>114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Consolas</vt:lpstr>
      <vt:lpstr>Myriad Pro</vt:lpstr>
      <vt:lpstr>Tahoma</vt:lpstr>
      <vt:lpstr>Times New Roman</vt:lpstr>
      <vt:lpstr>2_Theme1</vt:lpstr>
      <vt:lpstr>Theme1</vt:lpstr>
      <vt:lpstr>1_Theme1</vt:lpstr>
      <vt:lpstr>Android Service</vt:lpstr>
      <vt:lpstr>Contents</vt:lpstr>
      <vt:lpstr>What is Service? </vt:lpstr>
      <vt:lpstr>What is Service?</vt:lpstr>
      <vt:lpstr>Types of Services </vt:lpstr>
      <vt:lpstr>Service Lifecycle</vt:lpstr>
      <vt:lpstr>Service Lifecycle</vt:lpstr>
      <vt:lpstr>Service Lifecycle</vt:lpstr>
      <vt:lpstr>Service Lifecycle</vt:lpstr>
      <vt:lpstr>Foreground services</vt:lpstr>
      <vt:lpstr>Background services limitations</vt:lpstr>
      <vt:lpstr>Creating a service</vt:lpstr>
      <vt:lpstr>Stopping a service</vt:lpstr>
      <vt:lpstr>Intent Service</vt:lpstr>
      <vt:lpstr>IntentService Limitations</vt:lpstr>
      <vt:lpstr>IntentService Implementation</vt:lpstr>
      <vt:lpstr>Classwork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cp:lastModifiedBy>Loan Bui</cp:lastModifiedBy>
  <cp:revision>247</cp:revision>
  <dcterms:modified xsi:type="dcterms:W3CDTF">2024-08-17T11:38:16Z</dcterms:modified>
</cp:coreProperties>
</file>