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  <p:sldMasterId id="2147483674" r:id="rId3"/>
  </p:sldMasterIdLst>
  <p:notesMasterIdLst>
    <p:notesMasterId r:id="rId17"/>
  </p:notesMasterIdLst>
  <p:sldIdLst>
    <p:sldId id="256" r:id="rId4"/>
    <p:sldId id="272" r:id="rId5"/>
    <p:sldId id="274" r:id="rId6"/>
    <p:sldId id="261" r:id="rId7"/>
    <p:sldId id="275" r:id="rId8"/>
    <p:sldId id="276" r:id="rId9"/>
    <p:sldId id="265" r:id="rId10"/>
    <p:sldId id="289" r:id="rId11"/>
    <p:sldId id="290" r:id="rId12"/>
    <p:sldId id="291" r:id="rId13"/>
    <p:sldId id="288" r:id="rId14"/>
    <p:sldId id="29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4" t="-1287"/>
          <a:stretch/>
        </p:blipFill>
        <p:spPr bwMode="auto">
          <a:xfrm>
            <a:off x="242762" y="179733"/>
            <a:ext cx="2649904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03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1C254BF9-F4BE-DCD8-D1BC-AF7D8405A3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439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5DD8D-ACCA-51F1-734D-5D365F13D3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97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00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3330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590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783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0156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146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4889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88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DA6AFED1-0F12-55B7-A3B4-380C4864FD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0893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893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918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8347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698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995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606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489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5828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1716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43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7447F65-2CF5-368B-0D0B-31C5C320B8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15239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18165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6124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47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65A08A9B-A5FE-14BC-5924-8F244D09F9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9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DA059DA-1ECD-B60D-9CAB-202CE6E2003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7006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3A7C32A-0247-43F9-1311-B02848B988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737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06BE92E0-7621-5F21-13D6-57D3F935C71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9859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0CA4CBE-1369-2280-0CE7-418D6E3C35E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74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346EE50-4852-C47A-197F-9AFCD5C303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880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71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BBB422C-1B75-4C14-961A-192233952D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76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248FF63-6F47-439C-A2E9-91A21F13E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59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Multithread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ABA3-03CA-9450-452E-377963CE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 Executor</a:t>
            </a:r>
            <a:br>
              <a:rPr lang="en-VN" dirty="0"/>
            </a:b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48B9-D07E-BFE2-3975-88B64954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4"/>
            <a:ext cx="8520600" cy="4125775"/>
          </a:xfrm>
        </p:spPr>
        <p:txBody>
          <a:bodyPr/>
          <a:lstStyle/>
          <a:p>
            <a:pPr marL="114300" indent="0"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// 1. Create an Executor</a:t>
            </a:r>
            <a:br>
              <a:rPr lang="en-US" sz="1200" i="1" dirty="0">
                <a:solidFill>
                  <a:srgbClr val="808080"/>
                </a:solidFill>
                <a:effectLst/>
              </a:rPr>
            </a:br>
            <a:r>
              <a:rPr lang="en-US" sz="1200" dirty="0" err="1">
                <a:solidFill>
                  <a:srgbClr val="000000"/>
                </a:solidFill>
                <a:effectLst/>
              </a:rPr>
              <a:t>ExecutorService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executorService</a:t>
            </a:r>
            <a:r>
              <a:rPr lang="en-US" sz="1200" dirty="0">
                <a:solidFill>
                  <a:srgbClr val="000000"/>
                </a:solidFill>
                <a:effectLst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Executors.</a:t>
            </a:r>
            <a:r>
              <a:rPr lang="en-US" sz="1200" i="1" dirty="0" err="1">
                <a:solidFill>
                  <a:srgbClr val="000000"/>
                </a:solidFill>
                <a:effectLst/>
              </a:rPr>
              <a:t>newSingleThreadExecutor</a:t>
            </a:r>
            <a:r>
              <a:rPr lang="en-US" sz="1200" dirty="0">
                <a:solidFill>
                  <a:srgbClr val="000000"/>
                </a:solidFill>
                <a:effectLst/>
              </a:rPr>
              <a:t>();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i="1" dirty="0">
                <a:solidFill>
                  <a:srgbClr val="808080"/>
                </a:solidFill>
                <a:effectLst/>
              </a:rPr>
              <a:t>// 2. Create a Handler to post results back to the UI thread</a:t>
            </a:r>
            <a:br>
              <a:rPr lang="en-US" sz="1200" i="1" dirty="0">
                <a:solidFill>
                  <a:srgbClr val="80808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Handler handler = </a:t>
            </a:r>
            <a:r>
              <a:rPr lang="en-US" sz="12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200" dirty="0">
                <a:solidFill>
                  <a:srgbClr val="000000"/>
                </a:solidFill>
                <a:effectLst/>
              </a:rPr>
              <a:t>Handler(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Looper.</a:t>
            </a:r>
            <a:r>
              <a:rPr lang="en-US" sz="1200" i="1" dirty="0" err="1">
                <a:solidFill>
                  <a:srgbClr val="000000"/>
                </a:solidFill>
                <a:effectLst/>
              </a:rPr>
              <a:t>getMainLooper</a:t>
            </a:r>
            <a:r>
              <a:rPr lang="en-US" sz="1200" dirty="0">
                <a:solidFill>
                  <a:srgbClr val="000000"/>
                </a:solidFill>
                <a:effectLst/>
              </a:rPr>
              <a:t>());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i="1" dirty="0">
                <a:solidFill>
                  <a:srgbClr val="808080"/>
                </a:solidFill>
                <a:effectLst/>
              </a:rPr>
              <a:t>// 3. Execute the task using Executor</a:t>
            </a:r>
            <a:br>
              <a:rPr lang="en-US" sz="1200" i="1" dirty="0">
                <a:solidFill>
                  <a:srgbClr val="808080"/>
                </a:solidFill>
                <a:effectLst/>
              </a:rPr>
            </a:br>
            <a:r>
              <a:rPr lang="en-US" sz="1200" dirty="0" err="1">
                <a:solidFill>
                  <a:srgbClr val="000000"/>
                </a:solidFill>
                <a:effectLst/>
              </a:rPr>
              <a:t>executorService.execute</a:t>
            </a:r>
            <a:r>
              <a:rPr lang="en-US" sz="1200" dirty="0">
                <a:solidFill>
                  <a:srgbClr val="000000"/>
                </a:solidFill>
                <a:effectLst/>
              </a:rPr>
              <a:t>(</a:t>
            </a:r>
            <a:r>
              <a:rPr lang="en-US" sz="12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200" dirty="0">
                <a:solidFill>
                  <a:srgbClr val="000000"/>
                </a:solidFill>
                <a:effectLst/>
              </a:rPr>
              <a:t>Runnable() {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</a:t>
            </a:r>
            <a:r>
              <a:rPr lang="en-US" sz="1200" dirty="0">
                <a:solidFill>
                  <a:srgbClr val="808000"/>
                </a:solidFill>
                <a:effectLst/>
              </a:rPr>
              <a:t>@Override</a:t>
            </a:r>
            <a:br>
              <a:rPr lang="en-US" sz="1200" dirty="0">
                <a:solidFill>
                  <a:srgbClr val="808000"/>
                </a:solidFill>
                <a:effectLst/>
              </a:rPr>
            </a:br>
            <a:r>
              <a:rPr lang="en-US" sz="1200" dirty="0">
                <a:solidFill>
                  <a:srgbClr val="808000"/>
                </a:solidFill>
                <a:effectLst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effectLst/>
              </a:rPr>
              <a:t>run() {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</a:t>
            </a:r>
            <a:r>
              <a:rPr lang="en-US" sz="1200" i="1" dirty="0">
                <a:solidFill>
                  <a:srgbClr val="808080"/>
                </a:solidFill>
                <a:effectLst/>
              </a:rPr>
              <a:t>// Background task</a:t>
            </a:r>
            <a:br>
              <a:rPr lang="en-US" sz="1200" i="1" dirty="0">
                <a:solidFill>
                  <a:srgbClr val="808080"/>
                </a:solidFill>
                <a:effectLst/>
              </a:rPr>
            </a:br>
            <a:r>
              <a:rPr lang="en-US" sz="12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</a:rPr>
              <a:t>String result = </a:t>
            </a:r>
            <a:r>
              <a:rPr lang="en-US" sz="1200" b="1" dirty="0">
                <a:solidFill>
                  <a:srgbClr val="008000"/>
                </a:solidFill>
                <a:effectLst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effectLst/>
              </a:rPr>
              <a:t>Kết</a:t>
            </a:r>
            <a:r>
              <a:rPr lang="en-US" sz="1200" b="1" dirty="0">
                <a:solidFill>
                  <a:srgbClr val="008000"/>
                </a:solidFill>
                <a:effectLst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effectLst/>
              </a:rPr>
              <a:t>quả</a:t>
            </a:r>
            <a:r>
              <a:rPr lang="en-US" sz="1200" b="1" dirty="0">
                <a:solidFill>
                  <a:srgbClr val="008000"/>
                </a:solidFill>
                <a:effectLst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effectLst/>
              </a:rPr>
              <a:t>từ</a:t>
            </a:r>
            <a:r>
              <a:rPr lang="en-US" sz="1200" b="1" dirty="0">
                <a:solidFill>
                  <a:srgbClr val="008000"/>
                </a:solidFill>
                <a:effectLst/>
              </a:rPr>
              <a:t> Executor"</a:t>
            </a:r>
            <a:r>
              <a:rPr lang="en-US" sz="1200" dirty="0">
                <a:solidFill>
                  <a:srgbClr val="000000"/>
                </a:solidFill>
                <a:effectLst/>
              </a:rPr>
              <a:t>;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</a:t>
            </a:r>
            <a:r>
              <a:rPr lang="en-US" sz="1200" i="1" dirty="0">
                <a:solidFill>
                  <a:srgbClr val="808080"/>
                </a:solidFill>
                <a:effectLst/>
              </a:rPr>
              <a:t>// Post the result back to the UI thread</a:t>
            </a:r>
            <a:br>
              <a:rPr lang="en-US" sz="1200" i="1" dirty="0">
                <a:solidFill>
                  <a:srgbClr val="808080"/>
                </a:solidFill>
                <a:effectLst/>
              </a:rPr>
            </a:br>
            <a:r>
              <a:rPr lang="en-US" sz="12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-US" sz="1200" dirty="0" err="1">
                <a:solidFill>
                  <a:srgbClr val="660E7A"/>
                </a:solidFill>
                <a:effectLst/>
              </a:rPr>
              <a:t>handler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.post</a:t>
            </a:r>
            <a:r>
              <a:rPr lang="en-US" sz="1200" dirty="0">
                <a:solidFill>
                  <a:srgbClr val="000000"/>
                </a:solidFill>
                <a:effectLst/>
              </a:rPr>
              <a:t>(</a:t>
            </a:r>
            <a:r>
              <a:rPr lang="en-US" sz="12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200" dirty="0">
                <a:solidFill>
                  <a:srgbClr val="000000"/>
                </a:solidFill>
                <a:effectLst/>
              </a:rPr>
              <a:t>Runnable() {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    </a:t>
            </a:r>
            <a:r>
              <a:rPr lang="en-US" sz="1200" dirty="0">
                <a:solidFill>
                  <a:srgbClr val="808000"/>
                </a:solidFill>
                <a:effectLst/>
              </a:rPr>
              <a:t>@Override</a:t>
            </a:r>
            <a:br>
              <a:rPr lang="en-US" sz="1200" dirty="0">
                <a:solidFill>
                  <a:srgbClr val="808000"/>
                </a:solidFill>
                <a:effectLst/>
              </a:rPr>
            </a:br>
            <a:r>
              <a:rPr lang="en-US" sz="1200" dirty="0">
                <a:solidFill>
                  <a:srgbClr val="808000"/>
                </a:solidFill>
                <a:effectLst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effectLst/>
              </a:rPr>
              <a:t>run() { </a:t>
            </a:r>
            <a:r>
              <a:rPr lang="en-US" sz="1200" i="1" dirty="0">
                <a:solidFill>
                  <a:srgbClr val="808080"/>
                </a:solidFill>
                <a:effectLst/>
              </a:rPr>
              <a:t>// Update UI</a:t>
            </a:r>
            <a:br>
              <a:rPr lang="en-US" sz="1200" i="1" dirty="0">
                <a:solidFill>
                  <a:srgbClr val="808080"/>
                </a:solidFill>
                <a:effectLst/>
              </a:rPr>
            </a:br>
            <a:r>
              <a:rPr lang="en-US" sz="1200" i="1" dirty="0">
                <a:solidFill>
                  <a:srgbClr val="808080"/>
                </a:solidFill>
                <a:effectLst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textView.setText</a:t>
            </a:r>
            <a:r>
              <a:rPr lang="en-US" sz="1200" dirty="0">
                <a:solidFill>
                  <a:srgbClr val="000000"/>
                </a:solidFill>
                <a:effectLst/>
              </a:rPr>
              <a:t>(</a:t>
            </a:r>
            <a:r>
              <a:rPr lang="en-US" sz="1200" dirty="0">
                <a:solidFill>
                  <a:srgbClr val="660E7A"/>
                </a:solidFill>
                <a:effectLst/>
              </a:rPr>
              <a:t>result</a:t>
            </a:r>
            <a:r>
              <a:rPr lang="en-US" sz="1200" dirty="0">
                <a:solidFill>
                  <a:srgbClr val="000000"/>
                </a:solidFill>
                <a:effectLst/>
              </a:rPr>
              <a:t>);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}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1195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6AC8-D5E8-438A-80A5-1F11A50E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4F98-402D-416E-A7F7-9F03DDC51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Using </a:t>
            </a:r>
            <a:r>
              <a:rPr lang="en-US" b="0" dirty="0" err="1"/>
              <a:t>runOnUiThead</a:t>
            </a:r>
            <a:r>
              <a:rPr lang="en-US" b="0" dirty="0"/>
              <a:t> or Executor to download 1 image from </a:t>
            </a:r>
            <a:r>
              <a:rPr lang="en-US" b="0" dirty="0" err="1"/>
              <a:t>Url</a:t>
            </a:r>
            <a:r>
              <a:rPr lang="en-US" b="0" dirty="0"/>
              <a:t> into an </a:t>
            </a:r>
            <a:r>
              <a:rPr lang="en-US" b="0" dirty="0" err="1"/>
              <a:t>ImageView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8198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BB21-8629-4A16-CAC7-442D6D26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Code to load an image from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0FDB-CDDB-EFC6-3517-DA3A5FD7D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</a:rPr>
              <a:t>URL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url</a:t>
            </a:r>
            <a:r>
              <a:rPr lang="en-US" sz="1800" dirty="0">
                <a:solidFill>
                  <a:srgbClr val="000000"/>
                </a:solidFill>
                <a:effectLst/>
              </a:rPr>
              <a:t> = </a:t>
            </a:r>
            <a:r>
              <a:rPr lang="en-US" sz="18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800" dirty="0">
                <a:solidFill>
                  <a:srgbClr val="000000"/>
                </a:solidFill>
                <a:effectLst/>
              </a:rPr>
              <a:t>URL(str);</a:t>
            </a:r>
            <a:br>
              <a:rPr lang="en-US" sz="1800" dirty="0">
                <a:solidFill>
                  <a:srgbClr val="000000"/>
                </a:solidFill>
                <a:effectLst/>
              </a:rPr>
            </a:br>
            <a:r>
              <a:rPr lang="en-US" sz="1800" dirty="0" err="1">
                <a:solidFill>
                  <a:srgbClr val="000000"/>
                </a:solidFill>
                <a:effectLst/>
              </a:rPr>
              <a:t>HttpsURLConnection</a:t>
            </a:r>
            <a:r>
              <a:rPr lang="en-US" sz="1800" dirty="0">
                <a:solidFill>
                  <a:srgbClr val="000000"/>
                </a:solidFill>
                <a:effectLst/>
              </a:rPr>
              <a:t> connection = (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HttpsURLConnection</a:t>
            </a:r>
            <a:r>
              <a:rPr lang="en-US" sz="1800" dirty="0">
                <a:solidFill>
                  <a:srgbClr val="000000"/>
                </a:solidFill>
                <a:effectLst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url.openConnection</a:t>
            </a:r>
            <a:r>
              <a:rPr lang="en-US" sz="1800" dirty="0">
                <a:solidFill>
                  <a:srgbClr val="000000"/>
                </a:solidFill>
                <a:effectLst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</a:rPr>
            </a:br>
            <a:r>
              <a:rPr lang="en-US" sz="1800" dirty="0" err="1">
                <a:solidFill>
                  <a:srgbClr val="000000"/>
                </a:solidFill>
                <a:effectLst/>
              </a:rPr>
              <a:t>connection.setDoInput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</a:rPr>
            </a:br>
            <a:r>
              <a:rPr lang="en-US" sz="1800" dirty="0" err="1">
                <a:solidFill>
                  <a:srgbClr val="000000"/>
                </a:solidFill>
                <a:effectLst/>
              </a:rPr>
              <a:t>connection.connect</a:t>
            </a:r>
            <a:r>
              <a:rPr lang="en-US" sz="1800" dirty="0">
                <a:solidFill>
                  <a:srgbClr val="000000"/>
                </a:solidFill>
                <a:effectLst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</a:rPr>
            </a:br>
            <a:br>
              <a:rPr lang="en-US" sz="1800" dirty="0">
                <a:solidFill>
                  <a:srgbClr val="000000"/>
                </a:solidFill>
                <a:effectLst/>
              </a:rPr>
            </a:br>
            <a:r>
              <a:rPr lang="en-US" sz="1800" dirty="0" err="1">
                <a:solidFill>
                  <a:srgbClr val="000000"/>
                </a:solidFill>
                <a:effectLst/>
              </a:rPr>
              <a:t>InputStream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inputstream</a:t>
            </a:r>
            <a:r>
              <a:rPr lang="en-US" sz="1800" dirty="0">
                <a:solidFill>
                  <a:srgbClr val="000000"/>
                </a:solidFill>
                <a:effectLst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connection.getInputStream</a:t>
            </a:r>
            <a:r>
              <a:rPr lang="en-US" sz="1800" dirty="0">
                <a:solidFill>
                  <a:srgbClr val="000000"/>
                </a:solidFill>
                <a:effectLst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</a:rPr>
            </a:br>
            <a:r>
              <a:rPr lang="en-US" sz="1800" dirty="0" err="1">
                <a:solidFill>
                  <a:srgbClr val="000000"/>
                </a:solidFill>
                <a:effectLst/>
              </a:rPr>
              <a:t>BufferedInputStream</a:t>
            </a:r>
            <a:r>
              <a:rPr lang="en-US" sz="1800" dirty="0">
                <a:solidFill>
                  <a:srgbClr val="000000"/>
                </a:solidFill>
                <a:effectLst/>
              </a:rPr>
              <a:t> buffer = </a:t>
            </a:r>
            <a:r>
              <a:rPr lang="en-US" sz="18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BufferedInputStream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inputstream</a:t>
            </a:r>
            <a:r>
              <a:rPr lang="en-US" sz="1800" dirty="0">
                <a:solidFill>
                  <a:srgbClr val="000000"/>
                </a:solidFill>
                <a:effectLst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</a:rPr>
            </a:br>
            <a:br>
              <a:rPr lang="en-US" sz="1800" dirty="0">
                <a:solidFill>
                  <a:srgbClr val="000000"/>
                </a:solidFill>
                <a:effectLst/>
              </a:rPr>
            </a:br>
            <a:r>
              <a:rPr lang="en-US" sz="1800" dirty="0">
                <a:solidFill>
                  <a:srgbClr val="000000"/>
                </a:solidFill>
                <a:effectLst/>
              </a:rPr>
              <a:t>Bitmap bitmap =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BitmapFactory.</a:t>
            </a:r>
            <a:r>
              <a:rPr lang="en-US" sz="1800" i="1" dirty="0" err="1">
                <a:solidFill>
                  <a:srgbClr val="000000"/>
                </a:solidFill>
                <a:effectLst/>
              </a:rPr>
              <a:t>decodeStream</a:t>
            </a:r>
            <a:r>
              <a:rPr lang="en-US" sz="1800" dirty="0">
                <a:solidFill>
                  <a:srgbClr val="000000"/>
                </a:solidFill>
                <a:effectLst/>
              </a:rPr>
              <a:t>(buffer);</a:t>
            </a:r>
            <a:br>
              <a:rPr lang="en-US" sz="1800" dirty="0">
                <a:solidFill>
                  <a:srgbClr val="000000"/>
                </a:solidFill>
                <a:effectLst/>
              </a:rPr>
            </a:br>
            <a:r>
              <a:rPr lang="en-US" sz="1800" b="1" dirty="0">
                <a:solidFill>
                  <a:srgbClr val="000080"/>
                </a:solidFill>
                <a:effectLst/>
              </a:rPr>
              <a:t>return  </a:t>
            </a:r>
            <a:r>
              <a:rPr lang="en-US" sz="1800" dirty="0">
                <a:solidFill>
                  <a:srgbClr val="000000"/>
                </a:solidFill>
                <a:effectLst/>
              </a:rPr>
              <a:t>bitmap;</a:t>
            </a:r>
          </a:p>
          <a:p>
            <a:pPr marL="114300" indent="0">
              <a:buNone/>
            </a:pPr>
            <a:endParaRPr lang="en-VN" sz="1800" dirty="0"/>
          </a:p>
        </p:txBody>
      </p:sp>
    </p:spTree>
    <p:extLst>
      <p:ext uri="{BB962C8B-B14F-4D97-AF65-F5344CB8AC3E}">
        <p14:creationId xmlns:p14="http://schemas.microsoft.com/office/powerpoint/2010/main" val="196721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Main thread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Worker thread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Some multithread methods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0413-48B3-4FA0-A6ED-BB4C481C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EAEC9-BDA7-4E66-9536-CDA68ED9C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Independent path of execution in a running program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Code is executed line by line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App runs on Java thread called "main" or "UI thread"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Draws UI on the screen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Responds to user actions by handling UI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0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>
            <a:spLocks noGrp="1"/>
          </p:cNvSpPr>
          <p:nvPr>
            <p:ph type="title"/>
          </p:nvPr>
        </p:nvSpPr>
        <p:spPr>
          <a:xfrm>
            <a:off x="327466" y="391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thread</a:t>
            </a:r>
            <a:endParaRPr dirty="0"/>
          </a:p>
        </p:txBody>
      </p:sp>
      <p:sp>
        <p:nvSpPr>
          <p:cNvPr id="462" name="Google Shape;462;p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Hardware updates screen every 16 milliseconds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UI thread has 16 ms to do all its work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If it takes too long, app stutters or hangs</a:t>
            </a:r>
            <a:endParaRPr b="0" dirty="0"/>
          </a:p>
        </p:txBody>
      </p:sp>
      <p:sp>
        <p:nvSpPr>
          <p:cNvPr id="463" name="Google Shape;463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1C05-D88C-48C2-B015-44A20537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thread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500E74-350F-4751-9443-523C2616B2A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37251" y="1119809"/>
            <a:ext cx="4569938" cy="1558058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A681EF-548D-4A49-9C99-1638D8AFDF2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93797" y="2802834"/>
            <a:ext cx="5405786" cy="17423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2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D346-1DE7-4483-B113-26BB00D5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threads do: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5998-8B7E-4854-9F1B-0AE476698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Network operations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Long calculations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Downloading/uploading files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Processing images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Loading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2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>
            <a:spLocks noGrp="1"/>
          </p:cNvSpPr>
          <p:nvPr>
            <p:ph type="title"/>
          </p:nvPr>
        </p:nvSpPr>
        <p:spPr>
          <a:xfrm>
            <a:off x="305074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rules for Android threads</a:t>
            </a:r>
            <a:endParaRPr dirty="0"/>
          </a:p>
        </p:txBody>
      </p:sp>
      <p:sp>
        <p:nvSpPr>
          <p:cNvPr id="501" name="Google Shape;501;p9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Do not block the UI thread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Complete all work in less than 16 ms for each screen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Run slow non-UI work on a non-UI thread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Do not access the Android UI toolkit from outside </a:t>
            </a:r>
            <a:br>
              <a:rPr lang="en" dirty="0"/>
            </a:br>
            <a:r>
              <a:rPr lang="en" dirty="0"/>
              <a:t>the UI thread 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Do UI work only on the UI thread</a:t>
            </a:r>
            <a:endParaRPr dirty="0"/>
          </a:p>
        </p:txBody>
      </p:sp>
      <p:sp>
        <p:nvSpPr>
          <p:cNvPr id="502" name="Google Shape;502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85C5-3551-603F-ED71-C9324D80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Some methods to create worker thread and update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2F203-8D28-2454-7053-6C607721C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14993"/>
            <a:ext cx="8520600" cy="3253881"/>
          </a:xfrm>
        </p:spPr>
        <p:txBody>
          <a:bodyPr/>
          <a:lstStyle/>
          <a:p>
            <a:r>
              <a:rPr lang="en-VN" dirty="0"/>
              <a:t>Using thread and runOnUiThread method: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used to execute a piece of code on the main thread, also known as the UI thread</a:t>
            </a:r>
          </a:p>
          <a:p>
            <a:pPr marL="114300" indent="0">
              <a:buNone/>
            </a:pPr>
            <a:endParaRPr lang="en-VN" dirty="0"/>
          </a:p>
          <a:p>
            <a:r>
              <a:rPr lang="en-VN" dirty="0"/>
              <a:t>Using Executor: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Provides a flexible and robust way to handle background tasks, especially with </a:t>
            </a:r>
            <a:r>
              <a:rPr lang="en-US" dirty="0" err="1"/>
              <a:t>ExecutorService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 </a:t>
            </a:r>
            <a:r>
              <a:rPr lang="en-US" dirty="0"/>
              <a:t>Handler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for updating the UI.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3708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844A-F916-E039-B81D-244D2596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 thread and runOnUiThread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7B478-36C6-1868-27E5-BDD09757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862" y="1152474"/>
            <a:ext cx="7036527" cy="3811411"/>
          </a:xfrm>
        </p:spPr>
        <p:txBody>
          <a:bodyPr/>
          <a:lstStyle/>
          <a:p>
            <a:pPr marL="114300" indent="0">
              <a:buNone/>
            </a:pPr>
            <a:r>
              <a:rPr lang="en-US" sz="1600" i="1" dirty="0">
                <a:solidFill>
                  <a:srgbClr val="808080"/>
                </a:solidFill>
                <a:effectLst/>
              </a:rPr>
              <a:t>//</a:t>
            </a:r>
            <a:r>
              <a:rPr lang="en-US" sz="1600" b="1" i="1" dirty="0">
                <a:solidFill>
                  <a:srgbClr val="0073BF"/>
                </a:solidFill>
                <a:effectLst/>
              </a:rPr>
              <a:t>TODO: Prepare some works</a:t>
            </a:r>
            <a:br>
              <a:rPr lang="en-US" sz="1600" b="1" i="1" dirty="0">
                <a:solidFill>
                  <a:srgbClr val="0073BF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Thread t =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600" dirty="0">
                <a:solidFill>
                  <a:srgbClr val="000000"/>
                </a:solidFill>
                <a:effectLst/>
              </a:rPr>
              <a:t>Thread(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600" dirty="0">
                <a:solidFill>
                  <a:srgbClr val="000000"/>
                </a:solidFill>
                <a:effectLst/>
              </a:rPr>
              <a:t>Runnable() {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1600" dirty="0">
                <a:solidFill>
                  <a:srgbClr val="808000"/>
                </a:solidFill>
                <a:effectLst/>
              </a:rPr>
              <a:t>@Override</a:t>
            </a:r>
            <a:br>
              <a:rPr lang="en-US" sz="1600" dirty="0">
                <a:solidFill>
                  <a:srgbClr val="808000"/>
                </a:solidFill>
                <a:effectLst/>
              </a:rPr>
            </a:br>
            <a:r>
              <a:rPr lang="en-US" sz="1600" dirty="0">
                <a:solidFill>
                  <a:srgbClr val="808000"/>
                </a:solidFill>
                <a:effectLst/>
              </a:rPr>
              <a:t>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sz="1600" dirty="0">
                <a:solidFill>
                  <a:srgbClr val="000000"/>
                </a:solidFill>
                <a:effectLst/>
              </a:rPr>
              <a:t>run() {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    </a:t>
            </a:r>
            <a:r>
              <a:rPr lang="en-US" sz="1600" i="1" dirty="0">
                <a:solidFill>
                  <a:srgbClr val="808080"/>
                </a:solidFill>
                <a:effectLst/>
              </a:rPr>
              <a:t>//</a:t>
            </a:r>
            <a:r>
              <a:rPr lang="en-US" sz="1600" b="1" i="1" dirty="0">
                <a:solidFill>
                  <a:srgbClr val="0073BF"/>
                </a:solidFill>
                <a:effectLst/>
              </a:rPr>
              <a:t>TODO: do some long task</a:t>
            </a:r>
            <a:br>
              <a:rPr lang="en-US" sz="1600" b="1" i="1" dirty="0">
                <a:solidFill>
                  <a:srgbClr val="0073BF"/>
                </a:solidFill>
                <a:effectLst/>
              </a:rPr>
            </a:br>
            <a:r>
              <a:rPr lang="en-US" sz="1600" b="1" i="1" dirty="0">
                <a:solidFill>
                  <a:srgbClr val="0073BF"/>
                </a:solidFill>
                <a:effectLst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runOnUiThread</a:t>
            </a:r>
            <a:r>
              <a:rPr lang="en-US" sz="1600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600" dirty="0">
                <a:solidFill>
                  <a:srgbClr val="000000"/>
                </a:solidFill>
                <a:effectLst/>
              </a:rPr>
              <a:t>Runnable() {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        </a:t>
            </a:r>
            <a:r>
              <a:rPr lang="en-US" sz="1600" dirty="0">
                <a:solidFill>
                  <a:srgbClr val="808000"/>
                </a:solidFill>
                <a:effectLst/>
              </a:rPr>
              <a:t>@Override</a:t>
            </a:r>
            <a:br>
              <a:rPr lang="en-US" sz="1600" dirty="0">
                <a:solidFill>
                  <a:srgbClr val="808000"/>
                </a:solidFill>
                <a:effectLst/>
              </a:rPr>
            </a:br>
            <a:r>
              <a:rPr lang="en-US" sz="1600" dirty="0">
                <a:solidFill>
                  <a:srgbClr val="808000"/>
                </a:solidFill>
                <a:effectLst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sz="1600" dirty="0">
                <a:solidFill>
                  <a:srgbClr val="000000"/>
                </a:solidFill>
                <a:effectLst/>
              </a:rPr>
              <a:t>run() {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            </a:t>
            </a:r>
            <a:r>
              <a:rPr lang="en-US" sz="1600" i="1" dirty="0">
                <a:solidFill>
                  <a:srgbClr val="808080"/>
                </a:solidFill>
                <a:effectLst/>
              </a:rPr>
              <a:t>//</a:t>
            </a:r>
            <a:r>
              <a:rPr lang="en-US" sz="1600" b="1" i="1" dirty="0">
                <a:solidFill>
                  <a:srgbClr val="0073BF"/>
                </a:solidFill>
                <a:effectLst/>
              </a:rPr>
              <a:t>TODO: update UI here</a:t>
            </a:r>
            <a:br>
              <a:rPr lang="en-US" sz="1600" b="1" i="1" dirty="0">
                <a:solidFill>
                  <a:srgbClr val="0073BF"/>
                </a:solidFill>
                <a:effectLst/>
              </a:rPr>
            </a:br>
            <a:r>
              <a:rPr lang="en-US" sz="1600" b="1" i="1" dirty="0">
                <a:solidFill>
                  <a:srgbClr val="0073BF"/>
                </a:solidFill>
                <a:effectLst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}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    });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}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});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 err="1">
                <a:solidFill>
                  <a:srgbClr val="000000"/>
                </a:solidFill>
                <a:effectLst/>
              </a:rPr>
              <a:t>t.start</a:t>
            </a:r>
            <a:r>
              <a:rPr lang="en-US" sz="1600" dirty="0">
                <a:solidFill>
                  <a:srgbClr val="000000"/>
                </a:solidFill>
                <a:effectLst/>
              </a:rPr>
              <a:t>();</a:t>
            </a:r>
          </a:p>
          <a:p>
            <a:endParaRPr lang="en-VN" sz="1600" dirty="0"/>
          </a:p>
        </p:txBody>
      </p:sp>
    </p:spTree>
    <p:extLst>
      <p:ext uri="{BB962C8B-B14F-4D97-AF65-F5344CB8AC3E}">
        <p14:creationId xmlns:p14="http://schemas.microsoft.com/office/powerpoint/2010/main" val="2198214558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642</TotalTime>
  <Words>535</Words>
  <Application>Microsoft Macintosh PowerPoint</Application>
  <PresentationFormat>On-screen Show (16:9)</PresentationFormat>
  <Paragraphs>45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-webkit-standard</vt:lpstr>
      <vt:lpstr>Arial</vt:lpstr>
      <vt:lpstr>Myriad Pro</vt:lpstr>
      <vt:lpstr>Tahoma</vt:lpstr>
      <vt:lpstr>Times New Roman</vt:lpstr>
      <vt:lpstr>2_Theme1</vt:lpstr>
      <vt:lpstr>Theme1</vt:lpstr>
      <vt:lpstr>1_Theme1</vt:lpstr>
      <vt:lpstr>Multithread</vt:lpstr>
      <vt:lpstr>Contents</vt:lpstr>
      <vt:lpstr>Main thread</vt:lpstr>
      <vt:lpstr>Main thread</vt:lpstr>
      <vt:lpstr>Worker thread</vt:lpstr>
      <vt:lpstr>Worker threads do:</vt:lpstr>
      <vt:lpstr>Two rules for Android threads</vt:lpstr>
      <vt:lpstr>Some methods to create worker thread and update UI</vt:lpstr>
      <vt:lpstr>Using thread and runOnUiThread method</vt:lpstr>
      <vt:lpstr>Using Executor </vt:lpstr>
      <vt:lpstr>Classwork</vt:lpstr>
      <vt:lpstr>Code to load an image from url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267</cp:revision>
  <dcterms:modified xsi:type="dcterms:W3CDTF">2024-08-17T11:50:55Z</dcterms:modified>
</cp:coreProperties>
</file>