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17"/>
  </p:notesMasterIdLst>
  <p:sldIdLst>
    <p:sldId id="256" r:id="rId4"/>
    <p:sldId id="272" r:id="rId5"/>
    <p:sldId id="274" r:id="rId6"/>
    <p:sldId id="278" r:id="rId7"/>
    <p:sldId id="279" r:id="rId8"/>
    <p:sldId id="280" r:id="rId9"/>
    <p:sldId id="281" r:id="rId10"/>
    <p:sldId id="275" r:id="rId11"/>
    <p:sldId id="276" r:id="rId12"/>
    <p:sldId id="277" r:id="rId13"/>
    <p:sldId id="282" r:id="rId14"/>
    <p:sldId id="283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2" t="-1287"/>
          <a:stretch/>
        </p:blipFill>
        <p:spPr bwMode="auto">
          <a:xfrm>
            <a:off x="169933" y="107156"/>
            <a:ext cx="2633720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946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54F6EAE-4383-81D8-9908-5230C9463D0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51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BEF3F-D605-8378-C4FB-DDD3BEFACC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88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49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56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336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6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289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294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85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A9EB5F7-D9A7-330B-0E33-AB89AEDC71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8170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69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321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085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26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5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652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964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450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15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1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88B1A6-9C39-19F5-C2A3-AE8E7ADB8B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80942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137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313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01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0D7A7A-63EE-8686-95DC-971D11980A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794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576BC96-F135-F0A6-7719-F283C5867C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9776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6F65A65-BA67-E51C-C002-2562039C07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92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A36C0C8-03AA-1BC7-A147-59A64704C17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387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C40EE60-D564-5C58-E36C-6B8DF83A2A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038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842A0FF-DB49-31D7-8094-DDFA17CC03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767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3978B8B-6A54-4B8A-89B8-C038D237D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5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DEED7DB-3B3C-4971-90CB-28CB222268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9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Fragment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50A0-4355-4B24-B635-3FD734E5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308B96-C929-44F0-9FBE-9692041D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914400"/>
            <a:ext cx="450574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739A-8264-469E-B346-261B241D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subclasses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993E-AC53-489B-AA2D-65848805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843935" cy="3416400"/>
          </a:xfrm>
        </p:spPr>
        <p:txBody>
          <a:bodyPr/>
          <a:lstStyle/>
          <a:p>
            <a:r>
              <a:rPr lang="en-US" dirty="0" err="1"/>
              <a:t>DialogFragment</a:t>
            </a:r>
            <a:r>
              <a:rPr lang="en-US" b="0" dirty="0"/>
              <a:t> - a fragment meant to be shown as a dialog box that pops up on top of the current activity.</a:t>
            </a:r>
          </a:p>
          <a:p>
            <a:r>
              <a:rPr lang="en-US" dirty="0" err="1"/>
              <a:t>ListFragment</a:t>
            </a:r>
            <a:r>
              <a:rPr lang="en-US" b="0" dirty="0"/>
              <a:t> - a fragment that shows a list of items as its main content.</a:t>
            </a:r>
          </a:p>
          <a:p>
            <a:r>
              <a:rPr lang="en-US" dirty="0" err="1"/>
              <a:t>PreferenceFragment</a:t>
            </a:r>
            <a:r>
              <a:rPr lang="en-US" b="0" dirty="0"/>
              <a:t> - a fragment whose main content is meant to allow the user to change settings for the app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A16FE9-88AA-4520-BD3D-8C6F11D4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86" y="0"/>
            <a:ext cx="2729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967C-24E2-4468-909E-B309BB2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9BB4-3FB8-495C-AA6F-A7E66BD3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Fragment to make: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ListProduct</a:t>
            </a:r>
            <a:r>
              <a:rPr lang="en-US" dirty="0"/>
              <a:t> Fragment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DetailedProduct</a:t>
            </a:r>
            <a:r>
              <a:rPr lang="en-US" dirty="0"/>
              <a:t> Fragment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Click an Item in </a:t>
            </a:r>
            <a:r>
              <a:rPr lang="en-US" dirty="0" err="1"/>
              <a:t>ListProject</a:t>
            </a:r>
            <a:r>
              <a:rPr lang="en-US" dirty="0"/>
              <a:t> Fragment, show </a:t>
            </a:r>
            <a:r>
              <a:rPr lang="en-US" dirty="0" err="1"/>
              <a:t>DetailedProduct</a:t>
            </a:r>
            <a:r>
              <a:rPr lang="en-US" dirty="0"/>
              <a:t> Fragment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What is Fragment</a:t>
            </a:r>
            <a:endParaRPr lang="en-US" sz="1800" b="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Create Fragment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Interact with Activity</a:t>
            </a:r>
            <a:endParaRPr lang="en-US" sz="1800" b="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3E6-996E-4A16-9F69-6CAA0CB3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ED66-0DAD-42FF-94B7-4BF27BBE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7287"/>
            <a:ext cx="3624196" cy="3581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Fragment: A reusable segment of Android UI that can appear in an activity.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can help handle different devices and screen sizes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can reuse a common fragment across multiple activities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DFD6B-9CFC-41F3-8A6B-E194790C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8" y="2104581"/>
            <a:ext cx="5261112" cy="30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5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2C41-F158-463D-8CB7-0F40B652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Fragment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7438C24-825E-4545-8D72-B5BF33B0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" y="1078810"/>
            <a:ext cx="6314081" cy="40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A6D-0CE6-4CE8-A96B-ADE2C142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Fragment to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CAAF-CD70-49C1-B32A-5A76F26D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17090"/>
          </a:xfrm>
        </p:spPr>
        <p:txBody>
          <a:bodyPr/>
          <a:lstStyle/>
          <a:p>
            <a:r>
              <a:rPr lang="en-US" dirty="0"/>
              <a:t>Static way: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&lt;</a:t>
            </a:r>
            <a:r>
              <a:rPr lang="en-US" sz="1800" b="0" dirty="0" err="1"/>
              <a:t>LinearLayout</a:t>
            </a:r>
            <a:r>
              <a:rPr lang="en-US" sz="1800" b="0" dirty="0"/>
              <a:t> 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</a:t>
            </a:r>
            <a:r>
              <a:rPr lang="en-US" sz="1800" b="0" dirty="0" err="1"/>
              <a:t>android:layout_width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</a:t>
            </a:r>
            <a:r>
              <a:rPr lang="en-US" sz="1800" b="0" dirty="0" err="1"/>
              <a:t>android:layout_height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"&gt;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&lt;fragment </a:t>
            </a:r>
            <a:r>
              <a:rPr lang="en-US" sz="1800" b="0" dirty="0" err="1"/>
              <a:t>android:name</a:t>
            </a:r>
            <a:r>
              <a:rPr lang="en-US" sz="1800" b="0" dirty="0"/>
              <a:t>="</a:t>
            </a:r>
            <a:r>
              <a:rPr lang="en-US" sz="1800" b="0" dirty="0" err="1"/>
              <a:t>com.example.news.ArticleListFragment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</a:t>
            </a:r>
            <a:r>
              <a:rPr lang="en-US" sz="1800" b="0" dirty="0" err="1"/>
              <a:t>android:layout_width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 	</a:t>
            </a:r>
            <a:r>
              <a:rPr lang="en-US" sz="1800" b="0" dirty="0" err="1"/>
              <a:t>android:layout_height</a:t>
            </a:r>
            <a:r>
              <a:rPr lang="en-US" sz="1800" b="0" dirty="0"/>
              <a:t>="</a:t>
            </a:r>
            <a:r>
              <a:rPr lang="en-US" sz="1800" b="0" dirty="0" err="1"/>
              <a:t>match_parent</a:t>
            </a:r>
            <a:r>
              <a:rPr lang="en-US" sz="1800" b="0" dirty="0"/>
              <a:t>" /&gt;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dirty="0"/>
              <a:t>&lt;/</a:t>
            </a:r>
            <a:r>
              <a:rPr lang="en-US" sz="1800" b="0" dirty="0" err="1"/>
              <a:t>LinearLayout</a:t>
            </a:r>
            <a:r>
              <a:rPr lang="en-US" sz="1800" b="0" dirty="0"/>
              <a:t>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AA9F-3F1E-4791-A06A-54E6F793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Fragment to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9DF6-4CC1-4715-AE0D-27CDDFCE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91195"/>
          </a:xfrm>
        </p:spPr>
        <p:txBody>
          <a:bodyPr/>
          <a:lstStyle/>
          <a:p>
            <a:r>
              <a:rPr lang="en-US" sz="2000" dirty="0"/>
              <a:t>Dynamic way: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FragmentManager</a:t>
            </a:r>
            <a:r>
              <a:rPr lang="en-US" sz="1800" b="0" dirty="0"/>
              <a:t> </a:t>
            </a:r>
            <a:r>
              <a:rPr lang="en-US" sz="1800" b="0" dirty="0" err="1"/>
              <a:t>fragmentManager</a:t>
            </a:r>
            <a:r>
              <a:rPr lang="en-US" sz="1800" b="0" dirty="0"/>
              <a:t> = </a:t>
            </a:r>
            <a:r>
              <a:rPr lang="en-US" sz="1800" b="0" dirty="0" err="1"/>
              <a:t>getFragmentManager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</a:t>
            </a:r>
            <a:r>
              <a:rPr lang="en-US" sz="1800" b="0" dirty="0"/>
              <a:t> </a:t>
            </a:r>
            <a:r>
              <a:rPr lang="en-US" sz="1800" b="0" dirty="0" err="1"/>
              <a:t>fragmentTransaction</a:t>
            </a:r>
            <a:r>
              <a:rPr lang="en-US" sz="1800" b="0" dirty="0"/>
              <a:t> = 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fragmentManager.beginTransaction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endParaRPr lang="en-US" sz="1800" b="0" dirty="0"/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ExampleFragment</a:t>
            </a:r>
            <a:r>
              <a:rPr lang="en-US" sz="1800" b="0" dirty="0"/>
              <a:t> fragment = new </a:t>
            </a:r>
            <a:r>
              <a:rPr lang="en-US" sz="1800" b="0" dirty="0" err="1"/>
              <a:t>ExampleFragment</a:t>
            </a:r>
            <a:r>
              <a:rPr lang="en-US" sz="1800" b="0" dirty="0"/>
              <a:t>();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fragmentTransaction.add</a:t>
            </a:r>
            <a:r>
              <a:rPr lang="en-US" sz="1800" b="0" dirty="0"/>
              <a:t>(</a:t>
            </a:r>
            <a:r>
              <a:rPr lang="en-US" sz="1800" b="0" dirty="0" err="1"/>
              <a:t>R.id.fragment_container</a:t>
            </a:r>
            <a:r>
              <a:rPr lang="en-US" sz="1800" b="0" dirty="0"/>
              <a:t>, fragment);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transaction.addToBackStack</a:t>
            </a:r>
            <a:r>
              <a:rPr lang="en-US" sz="1800" b="0" dirty="0"/>
              <a:t>(null);</a:t>
            </a:r>
          </a:p>
          <a:p>
            <a:pPr marL="344488" indent="0">
              <a:lnSpc>
                <a:spcPct val="150000"/>
              </a:lnSpc>
              <a:buNone/>
            </a:pPr>
            <a:r>
              <a:rPr lang="en-US" sz="1800" b="0" dirty="0" err="1"/>
              <a:t>fragmentTransaction.commit</a:t>
            </a:r>
            <a:r>
              <a:rPr lang="en-US" sz="1800" b="0" dirty="0"/>
              <a:t>();</a:t>
            </a:r>
          </a:p>
          <a:p>
            <a:pPr marL="11430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88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220B-9007-4331-BB83-29A10F56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with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56E7-E94D-4BAB-A1C0-DD014A1D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From Activity to Fragment: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keep fragment instance in Activity and call fragment methods directly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From Fragment to Activity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Pass a callback when the Fragment is 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47A12-E448-4415-A9D1-1212E10D01BE}"/>
              </a:ext>
            </a:extLst>
          </p:cNvPr>
          <p:cNvSpPr txBox="1"/>
          <p:nvPr/>
        </p:nvSpPr>
        <p:spPr>
          <a:xfrm>
            <a:off x="159024" y="3021496"/>
            <a:ext cx="489005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HeadlinesFragment</a:t>
            </a:r>
            <a:r>
              <a:rPr lang="en-US" sz="1200" dirty="0"/>
              <a:t> extends Fragment {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OnHeadlineListener</a:t>
            </a:r>
            <a:r>
              <a:rPr lang="en-US" sz="1200" dirty="0"/>
              <a:t> callback; </a:t>
            </a:r>
          </a:p>
          <a:p>
            <a:r>
              <a:rPr lang="en-US" sz="1200" dirty="0"/>
              <a:t>     public void </a:t>
            </a:r>
            <a:r>
              <a:rPr lang="en-US" sz="1200" dirty="0" err="1"/>
              <a:t>setOnHeadlineListener</a:t>
            </a:r>
            <a:r>
              <a:rPr lang="en-US" sz="1200" dirty="0"/>
              <a:t>(</a:t>
            </a:r>
            <a:r>
              <a:rPr lang="en-US" sz="1200" dirty="0" err="1"/>
              <a:t>OnHeadlineListener</a:t>
            </a:r>
            <a:r>
              <a:rPr lang="en-US" sz="1200" dirty="0"/>
              <a:t> callback)          </a:t>
            </a:r>
          </a:p>
          <a:p>
            <a:r>
              <a:rPr lang="en-US" sz="1200" dirty="0"/>
              <a:t>     {        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this.callback</a:t>
            </a:r>
            <a:r>
              <a:rPr lang="en-US" sz="1200" dirty="0"/>
              <a:t> = callback;</a:t>
            </a:r>
          </a:p>
          <a:p>
            <a:r>
              <a:rPr lang="en-US" sz="1200" dirty="0"/>
              <a:t>     } </a:t>
            </a:r>
          </a:p>
          <a:p>
            <a:r>
              <a:rPr lang="en-US" sz="1200" dirty="0"/>
              <a:t>     public interface </a:t>
            </a:r>
            <a:r>
              <a:rPr lang="en-US" sz="1200" dirty="0" err="1"/>
              <a:t>OnHeadlineListener</a:t>
            </a:r>
            <a:r>
              <a:rPr lang="en-US" sz="1200" dirty="0"/>
              <a:t> { 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onArticleSelected</a:t>
            </a:r>
            <a:r>
              <a:rPr lang="en-US" sz="1200" dirty="0"/>
              <a:t>(int position); </a:t>
            </a:r>
          </a:p>
          <a:p>
            <a:r>
              <a:rPr lang="en-US" sz="1200" dirty="0"/>
              <a:t>    } </a:t>
            </a:r>
          </a:p>
          <a:p>
            <a:r>
              <a:rPr lang="en-US" sz="1200" dirty="0"/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7F6F3-0FD7-4070-8BAC-B705E8EF3E39}"/>
              </a:ext>
            </a:extLst>
          </p:cNvPr>
          <p:cNvSpPr txBox="1"/>
          <p:nvPr/>
        </p:nvSpPr>
        <p:spPr>
          <a:xfrm>
            <a:off x="5141844" y="2835176"/>
            <a:ext cx="39292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static class </a:t>
            </a:r>
            <a:r>
              <a:rPr lang="en-US" sz="1200" dirty="0" err="1"/>
              <a:t>MainActivity</a:t>
            </a:r>
            <a:r>
              <a:rPr lang="en-US" sz="1200" dirty="0"/>
              <a:t> extends Activity implements </a:t>
            </a:r>
            <a:r>
              <a:rPr lang="en-US" sz="1200" dirty="0" err="1"/>
              <a:t>OnHeadlineListener</a:t>
            </a:r>
            <a:r>
              <a:rPr lang="en-US" sz="1200" dirty="0"/>
              <a:t> { </a:t>
            </a:r>
          </a:p>
          <a:p>
            <a:r>
              <a:rPr lang="en-US" sz="1200" dirty="0"/>
              <a:t>    @Override 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onAttachFragment</a:t>
            </a:r>
            <a:r>
              <a:rPr lang="en-US" sz="1200" dirty="0"/>
              <a:t>(Fragment fragment) { </a:t>
            </a:r>
          </a:p>
          <a:p>
            <a:r>
              <a:rPr lang="en-US" sz="1200" dirty="0"/>
              <a:t>           if (fragment </a:t>
            </a:r>
            <a:r>
              <a:rPr lang="en-US" sz="1200" dirty="0" err="1"/>
              <a:t>instanceof</a:t>
            </a:r>
            <a:r>
              <a:rPr lang="en-US" sz="1200" dirty="0"/>
              <a:t> </a:t>
            </a:r>
            <a:r>
              <a:rPr lang="en-US" sz="1200" dirty="0" err="1"/>
              <a:t>HeadlinesFragment</a:t>
            </a:r>
            <a:r>
              <a:rPr lang="en-US" sz="1200" dirty="0"/>
              <a:t>) {       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HeadlinesFragment</a:t>
            </a:r>
            <a:r>
              <a:rPr lang="en-US" sz="1200" dirty="0"/>
              <a:t> </a:t>
            </a:r>
            <a:r>
              <a:rPr lang="en-US" sz="1200" dirty="0" err="1"/>
              <a:t>headlinesFragment</a:t>
            </a:r>
            <a:r>
              <a:rPr lang="en-US" sz="1200" dirty="0"/>
              <a:t> = </a:t>
            </a:r>
          </a:p>
          <a:p>
            <a:r>
              <a:rPr lang="en-US" sz="1200" dirty="0"/>
              <a:t>                      (</a:t>
            </a:r>
            <a:r>
              <a:rPr lang="en-US" sz="1200" dirty="0" err="1"/>
              <a:t>HeadlinesFragment</a:t>
            </a:r>
            <a:r>
              <a:rPr lang="en-US" sz="1200" dirty="0"/>
              <a:t>) fragment;   </a:t>
            </a:r>
          </a:p>
          <a:p>
            <a:r>
              <a:rPr lang="en-US" sz="1200" dirty="0"/>
              <a:t>               </a:t>
            </a:r>
          </a:p>
          <a:p>
            <a:r>
              <a:rPr lang="en-US" sz="1200" dirty="0"/>
              <a:t>           </a:t>
            </a:r>
            <a:r>
              <a:rPr lang="en-US" sz="1200" dirty="0" err="1"/>
              <a:t>headlinesFragment.setOnHeadlineListener</a:t>
            </a:r>
            <a:r>
              <a:rPr lang="en-US" sz="1200" dirty="0"/>
              <a:t>(this); </a:t>
            </a:r>
          </a:p>
          <a:p>
            <a:r>
              <a:rPr lang="en-US" sz="1200" dirty="0"/>
              <a:t>           } </a:t>
            </a:r>
          </a:p>
          <a:p>
            <a:r>
              <a:rPr lang="en-US" sz="1200" dirty="0"/>
              <a:t>     } </a:t>
            </a:r>
          </a:p>
          <a:p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91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445F-F560-4B66-9E9B-C0B47401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EFE90-0483-4D59-AF87-04107AD4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473413" cy="3416400"/>
          </a:xfrm>
        </p:spPr>
        <p:txBody>
          <a:bodyPr/>
          <a:lstStyle/>
          <a:p>
            <a:r>
              <a:rPr lang="en-US" dirty="0"/>
              <a:t>Fragments have a similar life cycle and events as activities. </a:t>
            </a:r>
          </a:p>
          <a:p>
            <a:r>
              <a:rPr lang="en-US" dirty="0"/>
              <a:t>Important methods: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onAttach</a:t>
            </a:r>
            <a:r>
              <a:rPr lang="en-US" sz="1600" dirty="0"/>
              <a:t> to glue fragment to its surrounding activity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onCreate</a:t>
            </a:r>
            <a:r>
              <a:rPr lang="en-US" sz="1600" dirty="0"/>
              <a:t> when fragment is loading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onCreateView</a:t>
            </a:r>
            <a:r>
              <a:rPr lang="en-US" sz="1600" dirty="0"/>
              <a:t> method that must return fragment's root UI view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onActivityCreated</a:t>
            </a:r>
            <a:r>
              <a:rPr lang="en-US" sz="1600" dirty="0"/>
              <a:t> method that indicates the enclosing activity is ready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onPause</a:t>
            </a:r>
            <a:r>
              <a:rPr lang="en-US" sz="1600" dirty="0"/>
              <a:t> when fragment is being left/exited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/>
              <a:t>onDetach</a:t>
            </a:r>
            <a:r>
              <a:rPr lang="en-US" sz="1600" dirty="0"/>
              <a:t> just as fragment is being deleted </a:t>
            </a:r>
          </a:p>
        </p:txBody>
      </p:sp>
      <p:pic>
        <p:nvPicPr>
          <p:cNvPr id="6" name="Picture 5" descr="Diagram, funnel chart&#10;&#10;Description automatically generated">
            <a:extLst>
              <a:ext uri="{FF2B5EF4-FFF2-40B4-BE49-F238E27FC236}">
                <a16:creationId xmlns:a16="http://schemas.microsoft.com/office/drawing/2014/main" id="{EE7EA53D-75BE-4EC6-98D9-9F7A3CF3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03" y="0"/>
            <a:ext cx="2360041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495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8FE-8345-4989-9591-46F596B7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3ECF1-0112-4B7D-A22F-1F33618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64690"/>
          </a:xfrm>
        </p:spPr>
        <p:txBody>
          <a:bodyPr/>
          <a:lstStyle/>
          <a:p>
            <a:r>
              <a:rPr lang="en-US" dirty="0"/>
              <a:t>Fragment in an Activity---Activity Lifecyle influences</a:t>
            </a:r>
          </a:p>
          <a:p>
            <a:pPr lvl="1"/>
            <a:r>
              <a:rPr lang="en-US" dirty="0"/>
              <a:t>Activity paused -&gt; all its fragments paused</a:t>
            </a:r>
          </a:p>
          <a:p>
            <a:pPr lvl="1"/>
            <a:r>
              <a:rPr lang="en-US" dirty="0"/>
              <a:t>Activity destroyed -&gt; all its fragments destroyed</a:t>
            </a:r>
          </a:p>
          <a:p>
            <a:pPr lvl="1"/>
            <a:r>
              <a:rPr lang="en-US" dirty="0"/>
              <a:t>Activity running -&gt; manipulate each fragment independently.</a:t>
            </a:r>
          </a:p>
          <a:p>
            <a:r>
              <a:rPr lang="en-US" dirty="0"/>
              <a:t>Fragment transaction: add, remove, etc.</a:t>
            </a:r>
          </a:p>
          <a:p>
            <a:pPr lvl="1"/>
            <a:r>
              <a:rPr lang="en-US" dirty="0"/>
              <a:t>adds it to a back stack that's managed by the activity—each back stack entry in the activity is a record of the fragment transaction that occurred. </a:t>
            </a:r>
          </a:p>
          <a:p>
            <a:pPr lvl="1"/>
            <a:r>
              <a:rPr lang="en-US" dirty="0"/>
              <a:t>The back stack allows the user to reverse a fragment transaction (navigate backwards), by pressing the Back button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85792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657</TotalTime>
  <Words>540</Words>
  <Application>Microsoft Macintosh PowerPoint</Application>
  <PresentationFormat>On-screen Show (16:9)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Fragment</vt:lpstr>
      <vt:lpstr>Contents</vt:lpstr>
      <vt:lpstr>Fragment</vt:lpstr>
      <vt:lpstr>Create Fragment</vt:lpstr>
      <vt:lpstr>Add Fragment to Activity</vt:lpstr>
      <vt:lpstr>Add Fragment to Activity</vt:lpstr>
      <vt:lpstr>Communicate with Activity</vt:lpstr>
      <vt:lpstr>Fragment lifecycle</vt:lpstr>
      <vt:lpstr>Fragment lifecycle</vt:lpstr>
      <vt:lpstr>Fragment lifecycle</vt:lpstr>
      <vt:lpstr>Fragment subclasses 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285</cp:revision>
  <dcterms:modified xsi:type="dcterms:W3CDTF">2024-08-17T11:39:12Z</dcterms:modified>
</cp:coreProperties>
</file>