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3" r:id="rId2"/>
    <p:sldMasterId id="2147483675" r:id="rId3"/>
  </p:sldMasterIdLst>
  <p:notesMasterIdLst>
    <p:notesMasterId r:id="rId22"/>
  </p:notesMasterIdLst>
  <p:sldIdLst>
    <p:sldId id="256" r:id="rId4"/>
    <p:sldId id="272" r:id="rId5"/>
    <p:sldId id="274" r:id="rId6"/>
    <p:sldId id="278" r:id="rId7"/>
    <p:sldId id="277" r:id="rId8"/>
    <p:sldId id="258" r:id="rId9"/>
    <p:sldId id="259" r:id="rId10"/>
    <p:sldId id="280" r:id="rId11"/>
    <p:sldId id="260" r:id="rId12"/>
    <p:sldId id="279" r:id="rId13"/>
    <p:sldId id="281" r:id="rId14"/>
    <p:sldId id="261" r:id="rId15"/>
    <p:sldId id="265" r:id="rId16"/>
    <p:sldId id="266" r:id="rId17"/>
    <p:sldId id="267" r:id="rId18"/>
    <p:sldId id="268" r:id="rId19"/>
    <p:sldId id="282" r:id="rId20"/>
    <p:sldId id="273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43"/>
  </p:normalViewPr>
  <p:slideViewPr>
    <p:cSldViewPr snapToGrid="0">
      <p:cViewPr varScale="1">
        <p:scale>
          <a:sx n="157" d="100"/>
          <a:sy n="157" d="100"/>
        </p:scale>
        <p:origin x="3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d58933c9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d58933c9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d58933c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d58933c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8d52e48a_1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8d52e48a_1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d58933c9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d58933c9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d58933c9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d58933c9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d58933c9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d58933c9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6" t="-1287"/>
          <a:stretch/>
        </p:blipFill>
        <p:spPr bwMode="auto">
          <a:xfrm>
            <a:off x="129473" y="191690"/>
            <a:ext cx="2666088" cy="70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233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75416ADF-BCC8-66EA-8034-CE2CD4F6099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7095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63F9C9-FBE9-56CA-8F9B-5E977F777FC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277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5B1331-E0FF-7705-EE94-B9345D015DE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732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920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8081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4432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2334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3612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6233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683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620AC798-9F20-A68A-A735-046DA99671B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0517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4101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58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68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8003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07369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318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7209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0599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68277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259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6DBCC2BE-7E28-C64E-BF4B-3C5C23BC608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197784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36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30550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41302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678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5EA0F7C8-359E-5512-B166-FE5AAD4D738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1416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80008197-370B-1851-1304-122E4786E96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8127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3D04B657-50FD-6470-4422-50469E46FE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3410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5ABAF8BD-7C8F-CE58-0E78-D72215D94A8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0471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F9CDA25A-DE15-0F94-91F0-5E6C82E0DF0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6701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7EDEAB6D-FFA3-EA1A-22D4-4D085934C15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4940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76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5C96BE5E-EB39-4DD4-A019-F6D5E027D2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89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725444D6-D4F7-45C6-A4AB-5645F18EDC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86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Context#sendOrderedBroadcast(android.content.Intent,%20java.lang.String)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eveloper.android.com/reference/android/R.styleable.html#AndroidManifestIntentFilter_priorit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Context#sendBroadcast(android.content.Intent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hub.io/android-developer-fundamentals-course-concepts-v2/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Broadcast Receiver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3923-5AFE-4DA5-848B-8AA5FE71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5"/>
          <p:cNvSpPr txBox="1">
            <a:spLocks noGrp="1"/>
          </p:cNvSpPr>
          <p:nvPr>
            <p:ph type="title"/>
          </p:nvPr>
        </p:nvSpPr>
        <p:spPr>
          <a:xfrm>
            <a:off x="291822" y="4093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Receiving a system broadcast </a:t>
            </a:r>
            <a:endParaRPr dirty="0"/>
          </a:p>
        </p:txBody>
      </p:sp>
      <p:sp>
        <p:nvSpPr>
          <p:cNvPr id="481" name="Google Shape;481;p85"/>
          <p:cNvSpPr txBox="1">
            <a:spLocks noGrp="1"/>
          </p:cNvSpPr>
          <p:nvPr>
            <p:ph type="body" idx="1"/>
          </p:nvPr>
        </p:nvSpPr>
        <p:spPr>
          <a:xfrm>
            <a:off x="311425" y="855700"/>
            <a:ext cx="8762099" cy="37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 b="0" dirty="0"/>
              <a:t>Starting from Android 8.0 (API level 26), static receivers can't receive most of the system broadcasts.</a:t>
            </a:r>
            <a:endParaRPr sz="2200" b="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0" dirty="0"/>
              <a:t>Use a dynamic receiver to register for these broadcasts. </a:t>
            </a:r>
            <a:endParaRPr sz="2200" b="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0" dirty="0"/>
              <a:t>If you register for the system broadcasts in the manifest, the Android system won't deliver them to your app.</a:t>
            </a:r>
            <a:endParaRPr sz="2200" b="0" dirty="0"/>
          </a:p>
        </p:txBody>
      </p:sp>
      <p:sp>
        <p:nvSpPr>
          <p:cNvPr id="482" name="Google Shape;482;p8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3C43-F332-4846-B5FB-BCF5AD55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solidFill>
                  <a:srgbClr val="121214"/>
                </a:solidFill>
                <a:ea typeface="Verdana"/>
                <a:sym typeface="Verdana"/>
              </a:rPr>
              <a:t>Custom Broadcast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0F5BA-5D42-4107-8E74-2D3DC3E67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Sender and receiver must agree on unique name for intent (action name)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Define in activity and broadcast receiver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private static final String ACTION_CUSTOM_BROADCAST =  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    “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com.tutorialspoint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.CUSTOM_INTENT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";</a:t>
            </a:r>
            <a:endParaRPr lang="en-US" sz="1800" dirty="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7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431235"/>
            <a:ext cx="8520600" cy="3137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b="0" dirty="0"/>
              <a:t>Use </a:t>
            </a:r>
            <a:r>
              <a:rPr lang="en-GB" b="0" dirty="0" err="1"/>
              <a:t>sendBroadcast</a:t>
            </a:r>
            <a:r>
              <a:rPr lang="en-GB" b="0" dirty="0"/>
              <a:t>()</a:t>
            </a:r>
            <a:endParaRPr b="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endParaRPr lang="en-GB" dirty="0"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 b="0" dirty="0"/>
              <a:t>Create a Broadcast Receiver</a:t>
            </a:r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 b="0" dirty="0"/>
              <a:t>Register/Receive broadcast</a:t>
            </a:r>
            <a:endParaRPr b="0" dirty="0"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921" y="2009715"/>
            <a:ext cx="50958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A05D42E-5B68-41F4-BFA4-8D06AD35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Broadcast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7"/>
          <p:cNvSpPr txBox="1">
            <a:spLocks noGrp="1"/>
          </p:cNvSpPr>
          <p:nvPr>
            <p:ph type="body" idx="1"/>
          </p:nvPr>
        </p:nvSpPr>
        <p:spPr>
          <a:xfrm>
            <a:off x="247800" y="1190300"/>
            <a:ext cx="858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      </a:t>
            </a:r>
            <a:r>
              <a:rPr lang="en-US" sz="2000" dirty="0">
                <a:solidFill>
                  <a:srgbClr val="000000"/>
                </a:solidFill>
              </a:rPr>
              <a:t>Android provides three ways for sending a broadcast:</a:t>
            </a:r>
          </a:p>
          <a:p>
            <a:pPr marL="914400" lvl="0" indent="-381000" algn="l" rtl="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Ordered broadcast.</a:t>
            </a:r>
          </a:p>
          <a:p>
            <a:pPr marL="914400" lvl="0" indent="-381000" algn="l" rtl="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Normal broadcast.</a:t>
            </a:r>
            <a:endParaRPr lang="en-US" sz="2000" dirty="0">
              <a:solidFill>
                <a:schemeClr val="dk1"/>
              </a:solidFill>
              <a:ea typeface="Arial"/>
              <a:sym typeface="Arial"/>
            </a:endParaRPr>
          </a:p>
          <a:p>
            <a:pPr marL="914400" lvl="0" indent="-381000" algn="l" rtl="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Local broadcast.</a:t>
            </a:r>
            <a:endParaRPr lang="en-US" sz="2000" dirty="0">
              <a:solidFill>
                <a:schemeClr val="dk1"/>
              </a:solidFill>
              <a:ea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426" name="Google Shape;426;p7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9B1C1B-0088-49C4-90AC-FC43A50D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a custom broadcast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8"/>
          <p:cNvSpPr txBox="1">
            <a:spLocks noGrp="1"/>
          </p:cNvSpPr>
          <p:nvPr>
            <p:ph type="title"/>
          </p:nvPr>
        </p:nvSpPr>
        <p:spPr>
          <a:xfrm>
            <a:off x="324952" y="3828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Ordered Broadcast</a:t>
            </a:r>
            <a:endParaRPr dirty="0"/>
          </a:p>
        </p:txBody>
      </p:sp>
      <p:sp>
        <p:nvSpPr>
          <p:cNvPr id="432" name="Google Shape;432;p78"/>
          <p:cNvSpPr txBox="1">
            <a:spLocks noGrp="1"/>
          </p:cNvSpPr>
          <p:nvPr>
            <p:ph type="body" idx="1"/>
          </p:nvPr>
        </p:nvSpPr>
        <p:spPr>
          <a:xfrm>
            <a:off x="279750" y="1042075"/>
            <a:ext cx="8584500" cy="31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600"/>
              </a:spcAft>
              <a:buSzPts val="2000"/>
              <a:buChar char="●"/>
            </a:pPr>
            <a:r>
              <a:rPr lang="en" sz="2000" b="0" dirty="0"/>
              <a:t>Ordered </a:t>
            </a:r>
            <a:r>
              <a:rPr lang="en" sz="2000" b="0" dirty="0">
                <a:solidFill>
                  <a:schemeClr val="dk1"/>
                </a:solidFill>
              </a:rPr>
              <a:t>broadcast is delivered to one receiver at a time.</a:t>
            </a:r>
            <a:endParaRPr sz="2000" b="0" dirty="0"/>
          </a:p>
          <a:p>
            <a:pPr marL="457200" lvl="0" indent="-355600" algn="l" rtl="0">
              <a:spcBef>
                <a:spcPts val="600"/>
              </a:spcBef>
              <a:spcAft>
                <a:spcPts val="600"/>
              </a:spcAft>
              <a:buSzPts val="2000"/>
              <a:buChar char="●"/>
            </a:pPr>
            <a:r>
              <a:rPr lang="en" sz="2000" b="0" dirty="0"/>
              <a:t>To send a </a:t>
            </a:r>
            <a:r>
              <a:rPr lang="en" sz="2000" b="0" dirty="0">
                <a:solidFill>
                  <a:schemeClr val="dk1"/>
                </a:solidFill>
              </a:rPr>
              <a:t>ordered </a:t>
            </a:r>
            <a:r>
              <a:rPr lang="en" sz="2000" b="0" dirty="0"/>
              <a:t>broadcast, use the </a:t>
            </a:r>
            <a:r>
              <a:rPr lang="en" sz="2000" b="0" u="sng" dirty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sendOrderedBroadcast()</a:t>
            </a:r>
            <a:r>
              <a:rPr lang="en" sz="2000" b="0" dirty="0"/>
              <a:t> method.</a:t>
            </a:r>
            <a:endParaRPr sz="2000" b="0" dirty="0"/>
          </a:p>
          <a:p>
            <a:pPr marL="457200" lvl="0" indent="-355600" algn="l" rtl="0">
              <a:spcBef>
                <a:spcPts val="600"/>
              </a:spcBef>
              <a:spcAft>
                <a:spcPts val="600"/>
              </a:spcAft>
              <a:buSzPts val="2000"/>
              <a:buChar char="●"/>
            </a:pPr>
            <a:r>
              <a:rPr lang="en" sz="2000" b="0" dirty="0"/>
              <a:t>Receivers can propagate result to the next receiver or even abort the broadcast. </a:t>
            </a:r>
            <a:endParaRPr sz="2000" b="0" dirty="0"/>
          </a:p>
          <a:p>
            <a:pPr marL="457200" lvl="0" indent="-355600" algn="l" rtl="0">
              <a:spcBef>
                <a:spcPts val="600"/>
              </a:spcBef>
              <a:spcAft>
                <a:spcPts val="600"/>
              </a:spcAft>
              <a:buSzPts val="2000"/>
              <a:buChar char="●"/>
            </a:pPr>
            <a:r>
              <a:rPr lang="en" sz="2000" b="0" dirty="0"/>
              <a:t>Control the broadcast order with </a:t>
            </a:r>
            <a:r>
              <a:rPr lang="en" sz="2000" b="0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android:priority</a:t>
            </a:r>
            <a:r>
              <a:rPr lang="en" sz="2000" b="0" dirty="0"/>
              <a:t>  attribute in the manifest file.</a:t>
            </a:r>
            <a:endParaRPr sz="2000" b="0" dirty="0"/>
          </a:p>
          <a:p>
            <a:pPr marL="457200" lvl="0" indent="-355600" algn="l" rtl="0">
              <a:spcBef>
                <a:spcPts val="600"/>
              </a:spcBef>
              <a:spcAft>
                <a:spcPts val="600"/>
              </a:spcAft>
              <a:buSzPts val="2000"/>
              <a:buChar char="●"/>
            </a:pPr>
            <a:r>
              <a:rPr lang="en" sz="2000" b="0" dirty="0"/>
              <a:t>Receivers with same priority run in arbitrary order.</a:t>
            </a:r>
            <a:endParaRPr sz="20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3" name="Google Shape;433;p7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9"/>
          <p:cNvSpPr txBox="1">
            <a:spLocks noGrp="1"/>
          </p:cNvSpPr>
          <p:nvPr>
            <p:ph type="body" idx="1"/>
          </p:nvPr>
        </p:nvSpPr>
        <p:spPr>
          <a:xfrm>
            <a:off x="324678" y="1133060"/>
            <a:ext cx="8716400" cy="3712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en" sz="2200" b="0" dirty="0"/>
              <a:t>Delivered to all the registered receivers at the same time, in an undefined order.</a:t>
            </a:r>
            <a:endParaRPr sz="2200" b="0" dirty="0"/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en" sz="2200" b="0" dirty="0"/>
              <a:t>Most efficient way to send a broadcast.</a:t>
            </a:r>
            <a:endParaRPr sz="2200" b="0" dirty="0"/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en" sz="2200" b="0" dirty="0"/>
              <a:t>Receivers can’t propagate the results among themselves, and they can’t abort the broadcast. </a:t>
            </a:r>
            <a:endParaRPr sz="2200" b="0" dirty="0"/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en" sz="2200" b="0" dirty="0"/>
              <a:t>The </a:t>
            </a:r>
            <a:r>
              <a:rPr lang="en" sz="2200" b="0" u="sng" dirty="0">
                <a:solidFill>
                  <a:schemeClr val="accent5"/>
                </a:solidFill>
                <a:ea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sendBroadcast()</a:t>
            </a:r>
            <a:r>
              <a:rPr lang="en" sz="2200" b="0" dirty="0"/>
              <a:t> method is used to send a normal broadcast.</a:t>
            </a:r>
            <a:endParaRPr sz="2200" b="0" dirty="0"/>
          </a:p>
        </p:txBody>
      </p:sp>
      <p:sp>
        <p:nvSpPr>
          <p:cNvPr id="440" name="Google Shape;440;p7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904EA3-65F3-43AB-B7B9-79AFAAE3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Broadcast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0"/>
          <p:cNvSpPr txBox="1">
            <a:spLocks noGrp="1"/>
          </p:cNvSpPr>
          <p:nvPr>
            <p:ph type="body" idx="1"/>
          </p:nvPr>
        </p:nvSpPr>
        <p:spPr>
          <a:xfrm>
            <a:off x="371060" y="1012600"/>
            <a:ext cx="8650139" cy="3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en" sz="2000" b="0" dirty="0"/>
              <a:t>Sends broadcasts to receivers within your app.</a:t>
            </a:r>
            <a:endParaRPr sz="2000" b="0" dirty="0"/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en" sz="2000" b="0" dirty="0"/>
              <a:t>No security issues since no interprocess communication.</a:t>
            </a:r>
            <a:endParaRPr sz="2000" b="0" dirty="0"/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en" sz="2000" b="0" dirty="0"/>
              <a:t>To send a local broadcast:</a:t>
            </a:r>
            <a:endParaRPr sz="2000" b="0" dirty="0"/>
          </a:p>
          <a:p>
            <a:pPr marL="914400" lvl="1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○"/>
            </a:pPr>
            <a:r>
              <a:rPr lang="en" sz="2000" dirty="0"/>
              <a:t>To get an instance of </a:t>
            </a:r>
            <a:r>
              <a:rPr lang="en" sz="2000" dirty="0">
                <a:ea typeface="Courier New"/>
                <a:sym typeface="Courier New"/>
              </a:rPr>
              <a:t>LocalBroadcastManager</a:t>
            </a:r>
            <a:r>
              <a:rPr lang="en" sz="2000" dirty="0"/>
              <a:t>.</a:t>
            </a:r>
            <a:endParaRPr sz="2000" dirty="0"/>
          </a:p>
          <a:p>
            <a:pPr marL="914400" lvl="1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○"/>
            </a:pPr>
            <a:r>
              <a:rPr lang="en" sz="2000" dirty="0"/>
              <a:t>Call </a:t>
            </a:r>
            <a:r>
              <a:rPr lang="en" sz="2000" dirty="0">
                <a:ea typeface="Courier New"/>
                <a:sym typeface="Courier New"/>
              </a:rPr>
              <a:t>sendBroadcast()</a:t>
            </a:r>
            <a:r>
              <a:rPr lang="en" sz="2000" dirty="0"/>
              <a:t> on the instance. </a:t>
            </a:r>
            <a:endParaRPr sz="2000" b="0" dirty="0">
              <a:solidFill>
                <a:schemeClr val="dk1"/>
              </a:solidFill>
              <a:ea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000" dirty="0">
                <a:solidFill>
                  <a:schemeClr val="dk1"/>
                </a:solidFill>
                <a:ea typeface="Courier New"/>
                <a:sym typeface="Courier New"/>
              </a:rPr>
              <a:t>      LocalBroadcastManager.getInstance(this)</a:t>
            </a:r>
            <a:endParaRPr sz="2000" dirty="0">
              <a:solidFill>
                <a:schemeClr val="dk1"/>
              </a:solidFill>
              <a:ea typeface="Courier New"/>
              <a:sym typeface="Courier New"/>
            </a:endParaRPr>
          </a:p>
          <a:p>
            <a:pPr marL="2743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000" dirty="0">
                <a:solidFill>
                  <a:schemeClr val="dk1"/>
                </a:solidFill>
                <a:ea typeface="Courier New"/>
                <a:sym typeface="Courier New"/>
              </a:rPr>
              <a:t>.sendBroadcast(customBroadcastIntent);</a:t>
            </a:r>
            <a:endParaRPr sz="2000" dirty="0"/>
          </a:p>
        </p:txBody>
      </p:sp>
      <p:sp>
        <p:nvSpPr>
          <p:cNvPr id="447" name="Google Shape;447;p8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01466E-4E61-4043-BFD5-9C498E93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Broadcast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FF74-FA59-4AD6-99A4-7F78B84E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6E65E-6C30-4384-BBA4-0A65FDAF1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Showing message on app when: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is on/off</a:t>
            </a:r>
          </a:p>
          <a:p>
            <a:pPr lvl="1"/>
            <a:r>
              <a:rPr lang="en-US" dirty="0"/>
              <a:t>Bluetooth is on/off</a:t>
            </a:r>
          </a:p>
        </p:txBody>
      </p:sp>
    </p:spTree>
    <p:extLst>
      <p:ext uri="{BB962C8B-B14F-4D97-AF65-F5344CB8AC3E}">
        <p14:creationId xmlns:p14="http://schemas.microsoft.com/office/powerpoint/2010/main" val="995707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9E0C-C0AF-465A-AF31-E51CCC73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3903-65DA-4B4B-8BA3-A03A410F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hlinkClick r:id="rId2"/>
              </a:rPr>
              <a:t>https://google-developer-training.github.io/android-developer-fundamentals-course-concepts-v2/</a:t>
            </a:r>
            <a:endParaRPr lang="en-US" b="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7475-DA01-4456-AFD3-A2E1EE0F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F133-C263-4686-883B-EFD4D8778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 err="1"/>
              <a:t>Broastcast</a:t>
            </a:r>
            <a:endParaRPr lang="en-US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 err="1"/>
              <a:t>Broastcast</a:t>
            </a:r>
            <a:r>
              <a:rPr lang="en-US" dirty="0"/>
              <a:t> receiver implementation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sz="1800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9B97-2D23-41CD-B9BD-BA574F29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9C004-2228-44D1-8E06-93658B5A6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" sz="2000" dirty="0">
                <a:ea typeface="Roboto"/>
                <a:sym typeface="Roboto"/>
              </a:rPr>
              <a:t>Broadcasts are messages sent by Android system and other Android apps, when an event of interest occurs</a:t>
            </a:r>
            <a:endParaRPr lang="en-US" sz="2000" dirty="0">
              <a:ea typeface="Roboto"/>
              <a:sym typeface="Roboto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Types of broadcast: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 broadcast: </a:t>
            </a:r>
            <a:r>
              <a:rPr lang="en" dirty="0">
                <a:solidFill>
                  <a:schemeClr val="dk1"/>
                </a:solidFill>
              </a:rPr>
              <a:t>are the messages sent by the Android system, when a system event occurs, that might affect your app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Custom broadcast: </a:t>
            </a:r>
            <a:r>
              <a:rPr lang="en-US" dirty="0">
                <a:solidFill>
                  <a:schemeClr val="dk1"/>
                </a:solidFill>
              </a:rPr>
              <a:t>are broadcasts that your app sends out, similar to the Android system.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3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3028-1A45-49A2-8D40-BCE4F59B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Receiver</a:t>
            </a:r>
          </a:p>
        </p:txBody>
      </p:sp>
      <p:pic>
        <p:nvPicPr>
          <p:cNvPr id="4" name="Shape 62">
            <a:extLst>
              <a:ext uri="{FF2B5EF4-FFF2-40B4-BE49-F238E27FC236}">
                <a16:creationId xmlns:a16="http://schemas.microsoft.com/office/drawing/2014/main" id="{4DBE2C9C-9A7D-482D-B120-20CA4742888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2121" y="1438208"/>
            <a:ext cx="6557150" cy="312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29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8364-44BD-471F-8ADB-067B0E97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Receiver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B5E71-C124-497B-8ED3-F3B2F2255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000" dirty="0">
                <a:solidFill>
                  <a:schemeClr val="dk1"/>
                </a:solidFill>
                <a:ea typeface="Roboto"/>
                <a:sym typeface="Roboto"/>
              </a:rPr>
              <a:t>Broadcast receivers are app components.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000" dirty="0">
                <a:solidFill>
                  <a:schemeClr val="dk1"/>
                </a:solidFill>
                <a:ea typeface="Roboto"/>
                <a:sym typeface="Roboto"/>
              </a:rPr>
              <a:t>They register for various system broadcast and or custom broadcast.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000" dirty="0">
                <a:solidFill>
                  <a:schemeClr val="dk1"/>
                </a:solidFill>
                <a:ea typeface="Roboto"/>
                <a:sym typeface="Roboto"/>
              </a:rPr>
              <a:t>They are notified (via an </a:t>
            </a:r>
            <a:r>
              <a:rPr lang="en-US" sz="2000" dirty="0">
                <a:solidFill>
                  <a:schemeClr val="dk1"/>
                </a:solidFill>
                <a:ea typeface="Courier New"/>
                <a:sym typeface="Courier New"/>
              </a:rPr>
              <a:t>Intent</a:t>
            </a:r>
            <a:r>
              <a:rPr lang="en-US" sz="2000" dirty="0">
                <a:solidFill>
                  <a:schemeClr val="dk1"/>
                </a:solidFill>
                <a:ea typeface="Roboto"/>
                <a:sym typeface="Roboto"/>
              </a:rPr>
              <a:t>)</a:t>
            </a:r>
            <a:r>
              <a:rPr lang="en-US" sz="2000" dirty="0">
                <a:solidFill>
                  <a:schemeClr val="dk1"/>
                </a:solidFill>
                <a:ea typeface="Courier New"/>
                <a:sym typeface="Courier New"/>
              </a:rPr>
              <a:t>:</a:t>
            </a: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dirty="0">
                <a:solidFill>
                  <a:schemeClr val="dk1"/>
                </a:solidFill>
                <a:ea typeface="Roboto"/>
                <a:sym typeface="Roboto"/>
              </a:rPr>
              <a:t>By the system, when a system event occurs that your app is registered for.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dirty="0">
                <a:solidFill>
                  <a:schemeClr val="dk1"/>
                </a:solidFill>
                <a:ea typeface="Roboto"/>
                <a:sym typeface="Roboto"/>
              </a:rPr>
              <a:t>By another app, including your own if your app is registered for that custom event.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Creating the Broadcast Receiver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Extends </a:t>
            </a:r>
            <a:r>
              <a:rPr lang="en-GB" dirty="0" err="1"/>
              <a:t>BroadcastReceiver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Implement </a:t>
            </a:r>
            <a:r>
              <a:rPr lang="en-GB" dirty="0" err="1"/>
              <a:t>onReceive</a:t>
            </a:r>
            <a:r>
              <a:rPr lang="en-GB" dirty="0"/>
              <a:t> method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 dirty="0"/>
            </a:br>
            <a:endParaRPr dirty="0"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863" y="2547463"/>
            <a:ext cx="57435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Registering Broadcast Receiver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Static: Use &lt;receiver&gt; tag in your Manifest file. (AndroidManifest.xml)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Dynamic: Use </a:t>
            </a:r>
            <a:r>
              <a:rPr lang="en-GB" b="1"/>
              <a:t>Context.registerReceiver () </a:t>
            </a:r>
            <a:r>
              <a:rPr lang="en-GB"/>
              <a:t>method to dynamically register an instance.</a:t>
            </a:r>
            <a:br>
              <a:rPr lang="en-GB"/>
            </a:b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450" y="1944399"/>
            <a:ext cx="53911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2"/>
          <p:cNvSpPr txBox="1">
            <a:spLocks noGrp="1"/>
          </p:cNvSpPr>
          <p:nvPr>
            <p:ph type="title"/>
          </p:nvPr>
        </p:nvSpPr>
        <p:spPr>
          <a:xfrm>
            <a:off x="311700" y="4027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Register dynamically</a:t>
            </a:r>
            <a:endParaRPr dirty="0"/>
          </a:p>
        </p:txBody>
      </p:sp>
      <p:sp>
        <p:nvSpPr>
          <p:cNvPr id="530" name="Google Shape;530;p92"/>
          <p:cNvSpPr txBox="1">
            <a:spLocks noGrp="1"/>
          </p:cNvSpPr>
          <p:nvPr>
            <p:ph type="body" idx="1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" sz="2000" dirty="0"/>
              <a:t>Register your receiver in </a:t>
            </a:r>
            <a:r>
              <a:rPr lang="en" sz="2000" dirty="0">
                <a:ea typeface="Courier New"/>
                <a:sym typeface="Courier New"/>
              </a:rPr>
              <a:t>onCreate()</a:t>
            </a:r>
            <a:r>
              <a:rPr lang="en" sz="2000" dirty="0"/>
              <a:t> or </a:t>
            </a:r>
            <a:r>
              <a:rPr lang="en" sz="2000" dirty="0">
                <a:ea typeface="Courier New"/>
                <a:sym typeface="Courier New"/>
              </a:rPr>
              <a:t>onResume()</a:t>
            </a:r>
            <a:r>
              <a:rPr lang="en" sz="2000" dirty="0"/>
              <a:t>.  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chemeClr val="dk1"/>
                </a:solidFill>
                <a:ea typeface="Courier New"/>
                <a:sym typeface="Courier New"/>
              </a:rPr>
              <a:t>       // Register the receiver using the activity context.</a:t>
            </a:r>
            <a:endParaRPr sz="2000" b="0" dirty="0">
              <a:solidFill>
                <a:schemeClr val="dk1"/>
              </a:solidFill>
              <a:ea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chemeClr val="dk1"/>
                </a:solidFill>
                <a:ea typeface="Courier New"/>
                <a:sym typeface="Courier New"/>
              </a:rPr>
              <a:t>      </a:t>
            </a:r>
            <a:r>
              <a:rPr lang="en" sz="2000" dirty="0">
                <a:solidFill>
                  <a:schemeClr val="dk1"/>
                </a:solidFill>
                <a:ea typeface="Courier New"/>
                <a:sym typeface="Courier New"/>
              </a:rPr>
              <a:t>this.registerReceiver(mReceiver, filter);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000" dirty="0"/>
              <a:t>Unregister in </a:t>
            </a:r>
            <a:r>
              <a:rPr lang="en" sz="2000" dirty="0">
                <a:ea typeface="Courier New"/>
                <a:sym typeface="Courier New"/>
              </a:rPr>
              <a:t>onDestroy()</a:t>
            </a:r>
            <a:r>
              <a:rPr lang="en" sz="2000" dirty="0"/>
              <a:t> or </a:t>
            </a:r>
            <a:r>
              <a:rPr lang="en" sz="2000" dirty="0">
                <a:ea typeface="Courier New"/>
                <a:sym typeface="Courier New"/>
              </a:rPr>
              <a:t>onPause()</a:t>
            </a:r>
            <a:r>
              <a:rPr lang="en" sz="2000" dirty="0"/>
              <a:t>.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chemeClr val="dk1"/>
                </a:solidFill>
                <a:ea typeface="Courier New"/>
                <a:sym typeface="Courier New"/>
              </a:rPr>
              <a:t>         // Unregister the receiver </a:t>
            </a:r>
            <a:endParaRPr sz="2000" b="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ea typeface="Courier New"/>
                <a:sym typeface="Courier New"/>
              </a:rPr>
              <a:t>this.unregisterReceiver(mReceiver);</a:t>
            </a:r>
            <a:endParaRPr sz="2000" dirty="0"/>
          </a:p>
        </p:txBody>
      </p:sp>
      <p:sp>
        <p:nvSpPr>
          <p:cNvPr id="531" name="Google Shape;531;p9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-GB" dirty="0"/>
              <a:t>Dynamic registration example:</a:t>
            </a:r>
            <a:endParaRPr dirty="0"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800" y="1478900"/>
            <a:ext cx="4857750" cy="36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904</TotalTime>
  <Words>566</Words>
  <Application>Microsoft Macintosh PowerPoint</Application>
  <PresentationFormat>On-screen Show (16:9)</PresentationFormat>
  <Paragraphs>93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Consolas</vt:lpstr>
      <vt:lpstr>Courier New</vt:lpstr>
      <vt:lpstr>Myriad Pro</vt:lpstr>
      <vt:lpstr>Tahoma</vt:lpstr>
      <vt:lpstr>Times New Roman</vt:lpstr>
      <vt:lpstr>2_Theme1</vt:lpstr>
      <vt:lpstr>Theme1</vt:lpstr>
      <vt:lpstr>1_Theme1</vt:lpstr>
      <vt:lpstr>Broadcast Receiver</vt:lpstr>
      <vt:lpstr>Contents</vt:lpstr>
      <vt:lpstr>Broadcast</vt:lpstr>
      <vt:lpstr>Broadcast Receiver</vt:lpstr>
      <vt:lpstr>Broadcast Receiver</vt:lpstr>
      <vt:lpstr>Implementation</vt:lpstr>
      <vt:lpstr>Implementation</vt:lpstr>
      <vt:lpstr>Register dynamically</vt:lpstr>
      <vt:lpstr>Implementation</vt:lpstr>
      <vt:lpstr>Receiving a system broadcast </vt:lpstr>
      <vt:lpstr>Custom Broadcast</vt:lpstr>
      <vt:lpstr>Custom Broadcast</vt:lpstr>
      <vt:lpstr>Send a custom broadcast</vt:lpstr>
      <vt:lpstr>Ordered Broadcast</vt:lpstr>
      <vt:lpstr>Normal Broadcast</vt:lpstr>
      <vt:lpstr>Local Broadcast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cp:lastModifiedBy>Loan Bui</cp:lastModifiedBy>
  <cp:revision>385</cp:revision>
  <dcterms:modified xsi:type="dcterms:W3CDTF">2024-08-17T11:44:14Z</dcterms:modified>
</cp:coreProperties>
</file>