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  <p:sldMasterId id="2147483674" r:id="rId2"/>
    <p:sldMasterId id="2147483676" r:id="rId3"/>
  </p:sldMasterIdLst>
  <p:notesMasterIdLst>
    <p:notesMasterId r:id="rId38"/>
  </p:notesMasterIdLst>
  <p:sldIdLst>
    <p:sldId id="256" r:id="rId4"/>
    <p:sldId id="272" r:id="rId5"/>
    <p:sldId id="275" r:id="rId6"/>
    <p:sldId id="274" r:id="rId7"/>
    <p:sldId id="295" r:id="rId8"/>
    <p:sldId id="259" r:id="rId9"/>
    <p:sldId id="288" r:id="rId10"/>
    <p:sldId id="294" r:id="rId11"/>
    <p:sldId id="297" r:id="rId12"/>
    <p:sldId id="296" r:id="rId13"/>
    <p:sldId id="262" r:id="rId14"/>
    <p:sldId id="263" r:id="rId15"/>
    <p:sldId id="264" r:id="rId16"/>
    <p:sldId id="265" r:id="rId17"/>
    <p:sldId id="289" r:id="rId18"/>
    <p:sldId id="290" r:id="rId19"/>
    <p:sldId id="298" r:id="rId20"/>
    <p:sldId id="301" r:id="rId21"/>
    <p:sldId id="302" r:id="rId22"/>
    <p:sldId id="299" r:id="rId23"/>
    <p:sldId id="269" r:id="rId24"/>
    <p:sldId id="271" r:id="rId25"/>
    <p:sldId id="281" r:id="rId26"/>
    <p:sldId id="293" r:id="rId27"/>
    <p:sldId id="291" r:id="rId28"/>
    <p:sldId id="292" r:id="rId29"/>
    <p:sldId id="303" r:id="rId30"/>
    <p:sldId id="304" r:id="rId31"/>
    <p:sldId id="305" r:id="rId32"/>
    <p:sldId id="306" r:id="rId33"/>
    <p:sldId id="285" r:id="rId34"/>
    <p:sldId id="286" r:id="rId35"/>
    <p:sldId id="287" r:id="rId36"/>
    <p:sldId id="273" r:id="rId3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10"/>
    <p:restoredTop sz="94643"/>
  </p:normalViewPr>
  <p:slideViewPr>
    <p:cSldViewPr snapToGrid="0">
      <p:cViewPr varScale="1">
        <p:scale>
          <a:sx n="157" d="100"/>
          <a:sy n="157" d="100"/>
        </p:scale>
        <p:origin x="32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54" t="-16738"/>
          <a:stretch/>
        </p:blipFill>
        <p:spPr bwMode="auto">
          <a:xfrm>
            <a:off x="145657" y="759"/>
            <a:ext cx="2649904" cy="809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346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60EF6063-7793-E986-875E-4AB47E63FBB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770800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306AF6-CB9F-1F1C-6031-BC613C0F481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7571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" y="116087"/>
            <a:ext cx="3871516" cy="69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0307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" y="116087"/>
            <a:ext cx="3871516" cy="69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0445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381000"/>
            <a:ext cx="8229600" cy="6138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66717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98939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817036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006808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48638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8276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381000"/>
            <a:ext cx="8229600" cy="613877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t>8/17/24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9525">
              <a:lnSpc>
                <a:spcPts val="930"/>
              </a:lnSpc>
            </a:pPr>
            <a:r>
              <a:rPr lang="en-US" spc="4"/>
              <a:t>1</a:t>
            </a:r>
            <a:r>
              <a:rPr lang="en-US"/>
              <a:t>1-De</a:t>
            </a:r>
            <a:r>
              <a:rPr lang="en-US" spc="-4"/>
              <a:t>c</a:t>
            </a:r>
            <a:r>
              <a:rPr lang="en-US"/>
              <a:t>-14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‹#›</a:t>
            </a:fld>
            <a:endParaRPr lang="en-US" dirty="0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43FEC1F9-18E6-DA10-0D69-347500E9D6F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92161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1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9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021352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432592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002571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" y="116087"/>
            <a:ext cx="3871516" cy="69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vi-V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387052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381000"/>
            <a:ext cx="8229600" cy="6138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766740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457729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205422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10920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984255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1018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E48010C3-E192-E15B-D424-936E1A1501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4514206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1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9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139974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280973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54599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000"/>
            </a:lvl2pPr>
            <a:lvl3pPr>
              <a:spcBef>
                <a:spcPts val="450"/>
              </a:spcBef>
              <a:spcAft>
                <a:spcPts val="450"/>
              </a:spcAft>
              <a:defRPr sz="1800"/>
            </a:lvl3pPr>
            <a:lvl4pPr>
              <a:spcBef>
                <a:spcPts val="450"/>
              </a:spcBef>
              <a:spcAft>
                <a:spcPts val="450"/>
              </a:spcAft>
              <a:defRPr sz="1600"/>
            </a:lvl4pPr>
            <a:lvl5pPr>
              <a:spcBef>
                <a:spcPts val="450"/>
              </a:spcBef>
              <a:spcAft>
                <a:spcPts val="45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1">
            <a:extLst>
              <a:ext uri="{FF2B5EF4-FFF2-40B4-BE49-F238E27FC236}">
                <a16:creationId xmlns:a16="http://schemas.microsoft.com/office/drawing/2014/main" id="{E1252463-C9B4-CBA2-D085-322C3187106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4667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t>8/17/24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9525">
              <a:lnSpc>
                <a:spcPts val="930"/>
              </a:lnSpc>
            </a:pPr>
            <a:r>
              <a:rPr lang="en-US" spc="4"/>
              <a:t>1</a:t>
            </a:r>
            <a:r>
              <a:rPr lang="en-US"/>
              <a:t>1-De</a:t>
            </a:r>
            <a:r>
              <a:rPr lang="en-US" spc="-4"/>
              <a:t>c</a:t>
            </a:r>
            <a:r>
              <a:rPr lang="en-US"/>
              <a:t>-14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‹#›</a:t>
            </a:fld>
            <a:endParaRPr lang="en-US" dirty="0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53204EDB-07ED-3B5C-48A9-79628A107AA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7866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C231BEF1-73AD-2AC8-6830-6F05EF4EFC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175785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28AAC0F3-2C1D-7B09-5280-15E446F11AC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425092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1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9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E249D8EC-DB0A-76FD-9AB5-7CA59BC569E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28194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9CECE961-E30D-5CC4-3FF6-E4B1C64EEDD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585484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401" y="206375"/>
            <a:ext cx="822920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401" y="1200547"/>
            <a:ext cx="8229203" cy="339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86625" y="4762501"/>
            <a:ext cx="857250" cy="23812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252" y="4762500"/>
            <a:ext cx="2895203" cy="273844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 defTabSz="914331" eaLnBrk="1" fontAlgn="auto" hangingPunct="1">
              <a:spcBef>
                <a:spcPts val="0"/>
              </a:spcBef>
              <a:spcAft>
                <a:spcPts val="0"/>
              </a:spcAft>
              <a:defRPr sz="1200" u="sng" smtClean="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52" y="4762501"/>
            <a:ext cx="447477" cy="23316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819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lvl1pPr algn="l" defTabSz="913425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2pPr>
      <a:lvl3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3pPr>
      <a:lvl4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4pPr>
      <a:lvl5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5pPr>
      <a:lvl6pPr marL="320032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6pPr>
      <a:lvl7pPr marL="640064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7pPr>
      <a:lvl8pPr marL="960096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8pPr>
      <a:lvl9pPr marL="1280128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342257" indent="-342257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2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marL="742297" indent="-285585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marL="1142336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marL="1599049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i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marL="2056873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2514411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7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1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401" y="206375"/>
            <a:ext cx="822920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401" y="1200547"/>
            <a:ext cx="8229203" cy="339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86625" y="4762501"/>
            <a:ext cx="857250" cy="23812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252" y="4762500"/>
            <a:ext cx="2895203" cy="273844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 defTabSz="914331" eaLnBrk="1" fontAlgn="auto" hangingPunct="1">
              <a:spcBef>
                <a:spcPts val="0"/>
              </a:spcBef>
              <a:spcAft>
                <a:spcPts val="0"/>
              </a:spcAft>
              <a:defRPr sz="1200" u="sng" smtClean="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52" y="4762501"/>
            <a:ext cx="447477" cy="23316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93F7EF3B-8EEE-4224-B5B3-7FEC7B3DC2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5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3425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2pPr>
      <a:lvl3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3pPr>
      <a:lvl4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4pPr>
      <a:lvl5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5pPr>
      <a:lvl6pPr marL="320032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6pPr>
      <a:lvl7pPr marL="640064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7pPr>
      <a:lvl8pPr marL="960096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8pPr>
      <a:lvl9pPr marL="1280128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342257" indent="-342257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2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marL="742297" indent="-285585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marL="1142336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marL="1599049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i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marL="2056873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2514411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7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1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401" y="206375"/>
            <a:ext cx="822920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401" y="1200547"/>
            <a:ext cx="8229203" cy="339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86625" y="4762501"/>
            <a:ext cx="857250" cy="23812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252" y="4762500"/>
            <a:ext cx="2895203" cy="273844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 defTabSz="914331" eaLnBrk="1" fontAlgn="auto" hangingPunct="1">
              <a:spcBef>
                <a:spcPts val="0"/>
              </a:spcBef>
              <a:spcAft>
                <a:spcPts val="0"/>
              </a:spcAft>
              <a:defRPr sz="1200" u="sng" smtClean="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52" y="4762501"/>
            <a:ext cx="447477" cy="23316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74F7D811-FBA5-4D1D-987C-BC6DD936FD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2549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</p:sldLayoutIdLst>
  <p:txStyles>
    <p:titleStyle>
      <a:lvl1pPr algn="l" defTabSz="913425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2pPr>
      <a:lvl3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3pPr>
      <a:lvl4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4pPr>
      <a:lvl5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5pPr>
      <a:lvl6pPr marL="320032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6pPr>
      <a:lvl7pPr marL="640064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7pPr>
      <a:lvl8pPr marL="960096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8pPr>
      <a:lvl9pPr marL="1280128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342257" indent="-342257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2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marL="742297" indent="-285585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marL="1142336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marL="1599049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i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marL="2056873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2514411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7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1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mudasirqazi00/design-patterns-mvc-mvp-and-mvvm?from_action=save" TargetMode="External"/><Relationship Id="rId2" Type="http://schemas.openxmlformats.org/officeDocument/2006/relationships/hyperlink" Target="https://www.vogella.com/tutorials/AndroidArchitecture/article.html" TargetMode="Externa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academy.realm.io/posts/eric-maxwell-mvc-mvp-and-mvvm-on-android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Android architecture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33923-5AFE-4DA5-848B-8AA5FE7183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D6CA0-3E6C-4EDA-80A7-0952D1C2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- Controller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BD19C0-4607-4E97-B32C-4D5F70B5C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564" y="131940"/>
            <a:ext cx="4548752" cy="501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184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4" y="457257"/>
            <a:ext cx="3299460" cy="530754"/>
          </a:xfrm>
          <a:prstGeom prst="rect">
            <a:avLst/>
          </a:prstGeom>
        </p:spPr>
        <p:txBody>
          <a:bodyPr spcFirstLastPara="1" vert="horz" wrap="square" lIns="0" tIns="10001" rIns="0" bIns="0" rtlCol="0" anchor="t" anchorCtr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8" dirty="0"/>
              <a:t>MVC</a:t>
            </a:r>
            <a:r>
              <a:rPr lang="en-US" spc="-8" dirty="0"/>
              <a:t> - Advantages</a:t>
            </a:r>
            <a:endParaRPr spc="-8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6354344" y="3587305"/>
            <a:ext cx="411525" cy="115416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spAutoFit/>
          </a:bodyPr>
          <a:lstStyle/>
          <a:p>
            <a:pPr marL="28575">
              <a:lnSpc>
                <a:spcPts val="930"/>
              </a:lnSpc>
            </a:pPr>
            <a:fld id="{81D60167-4931-47E6-BA6A-407CBD079E47}" type="slidenum">
              <a:rPr dirty="0"/>
              <a:pPr marL="28575">
                <a:lnSpc>
                  <a:spcPts val="930"/>
                </a:lnSpc>
              </a:pPr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1223068"/>
            <a:ext cx="7755731" cy="2378536"/>
          </a:xfrm>
          <a:prstGeom prst="rect">
            <a:avLst/>
          </a:prstGeom>
        </p:spPr>
        <p:txBody>
          <a:bodyPr vert="horz" wrap="square" lIns="0" tIns="69533" rIns="0" bIns="0" rtlCol="0">
            <a:spAutoFit/>
          </a:bodyPr>
          <a:lstStyle/>
          <a:p>
            <a:pPr marL="180975" marR="3810" indent="-171926">
              <a:spcBef>
                <a:spcPts val="600"/>
              </a:spcBef>
              <a:spcAft>
                <a:spcPts val="600"/>
              </a:spcAft>
              <a:buFont typeface="Arial MT"/>
              <a:buChar char="•"/>
              <a:tabLst>
                <a:tab pos="181451" algn="l"/>
              </a:tabLst>
            </a:pP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maintain,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upgrade</a:t>
            </a:r>
            <a:r>
              <a:rPr sz="2000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sz="2000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975" marR="1110615" indent="-171926">
              <a:spcBef>
                <a:spcPts val="600"/>
              </a:spcBef>
              <a:spcAft>
                <a:spcPts val="600"/>
              </a:spcAft>
              <a:buFont typeface="Arial MT"/>
              <a:buChar char="•"/>
              <a:tabLst>
                <a:tab pos="181451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</a:t>
            </a:r>
            <a:r>
              <a:rPr sz="20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clients 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 by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their 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4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975" marR="229076" indent="-171926">
              <a:spcBef>
                <a:spcPts val="600"/>
              </a:spcBef>
              <a:spcAft>
                <a:spcPts val="600"/>
              </a:spcAft>
              <a:buFont typeface="Arial MT"/>
              <a:buChar char="•"/>
              <a:tabLst>
                <a:tab pos="181451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able 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20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sz="2000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sz="2000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model,</a:t>
            </a:r>
            <a:r>
              <a:rPr sz="20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4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975" indent="-171926">
              <a:spcBef>
                <a:spcPts val="600"/>
              </a:spcBef>
              <a:spcAft>
                <a:spcPts val="600"/>
              </a:spcAft>
              <a:buFont typeface="Arial MT"/>
              <a:buChar char="•"/>
              <a:tabLst>
                <a:tab pos="181451" algn="l"/>
              </a:tabLst>
            </a:pP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ake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sz="20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extensible</a:t>
            </a:r>
            <a:r>
              <a:rPr sz="2000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scalable.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5" y="457257"/>
            <a:ext cx="3772376" cy="530754"/>
          </a:xfrm>
          <a:prstGeom prst="rect">
            <a:avLst/>
          </a:prstGeom>
        </p:spPr>
        <p:txBody>
          <a:bodyPr spcFirstLastPara="1" vert="horz" wrap="square" lIns="0" tIns="10001" rIns="0" bIns="0" rtlCol="0" anchor="t" anchorCtr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en-US" spc="-11" dirty="0"/>
              <a:t>MVC - </a:t>
            </a:r>
            <a:r>
              <a:rPr spc="-11" dirty="0"/>
              <a:t>Disadvantages</a:t>
            </a:r>
            <a:endParaRPr spc="-4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6354344" y="3587305"/>
            <a:ext cx="411525" cy="115416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spAutoFit/>
          </a:bodyPr>
          <a:lstStyle/>
          <a:p>
            <a:pPr marL="28575">
              <a:lnSpc>
                <a:spcPts val="930"/>
              </a:lnSpc>
            </a:pPr>
            <a:fld id="{81D60167-4931-47E6-BA6A-407CBD079E47}" type="slidenum">
              <a:rPr dirty="0"/>
              <a:pPr marL="28575">
                <a:lnSpc>
                  <a:spcPts val="930"/>
                </a:lnSpc>
              </a:pPr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1324547"/>
            <a:ext cx="7719060" cy="1300837"/>
          </a:xfrm>
          <a:prstGeom prst="rect">
            <a:avLst/>
          </a:prstGeom>
        </p:spPr>
        <p:txBody>
          <a:bodyPr vert="horz" wrap="square" lIns="0" tIns="69056" rIns="0" bIns="0" rtlCol="0">
            <a:spAutoFit/>
          </a:bodyPr>
          <a:lstStyle/>
          <a:p>
            <a:pPr marL="180975" marR="700088" indent="-171926">
              <a:spcBef>
                <a:spcPts val="600"/>
              </a:spcBef>
              <a:spcAft>
                <a:spcPts val="600"/>
              </a:spcAft>
              <a:buFont typeface="Arial MT"/>
              <a:buChar char="•"/>
              <a:tabLst>
                <a:tab pos="181451" algn="l"/>
              </a:tabLst>
            </a:pP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skilled 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experienced professionals </a:t>
            </a:r>
            <a:endParaRPr lang="en-US" sz="2000" spc="-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975" marR="700088" indent="-171926">
              <a:spcBef>
                <a:spcPts val="600"/>
              </a:spcBef>
              <a:spcAft>
                <a:spcPts val="600"/>
              </a:spcAft>
              <a:buFont typeface="Arial MT"/>
              <a:buChar char="•"/>
              <a:tabLst>
                <a:tab pos="181451" algn="l"/>
              </a:tabLst>
            </a:pPr>
            <a:r>
              <a:rPr lang="en-US"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equires</a:t>
            </a:r>
            <a:r>
              <a:rPr sz="2000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  <a:r>
              <a:rPr sz="20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975" indent="-171926">
              <a:spcBef>
                <a:spcPts val="600"/>
              </a:spcBef>
              <a:spcAft>
                <a:spcPts val="600"/>
              </a:spcAft>
              <a:buFont typeface="Arial MT"/>
              <a:buChar char="•"/>
              <a:tabLst>
                <a:tab pos="181451" algn="l"/>
              </a:tabLst>
            </a:pP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sz="2000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suitable</a:t>
            </a:r>
            <a:r>
              <a:rPr sz="2000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</a:t>
            </a:r>
            <a:r>
              <a:rPr sz="20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smaller</a:t>
            </a:r>
            <a:r>
              <a:rPr sz="20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5" y="457257"/>
            <a:ext cx="2148364" cy="530754"/>
          </a:xfrm>
          <a:prstGeom prst="rect">
            <a:avLst/>
          </a:prstGeom>
        </p:spPr>
        <p:txBody>
          <a:bodyPr spcFirstLastPara="1" vert="horz" wrap="square" lIns="0" tIns="10001" rIns="0" bIns="0" rtlCol="0" anchor="t" anchorCtr="0">
            <a:spAutoFit/>
          </a:bodyPr>
          <a:lstStyle/>
          <a:p>
            <a:pPr marL="9525">
              <a:spcBef>
                <a:spcPts val="79"/>
              </a:spcBef>
            </a:pPr>
            <a:r>
              <a:rPr dirty="0"/>
              <a:t>MVP</a:t>
            </a:r>
            <a:r>
              <a:rPr spc="-41" dirty="0"/>
              <a:t> </a:t>
            </a:r>
            <a:r>
              <a:rPr spc="-30" dirty="0"/>
              <a:t>Pattern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556591" y="1215540"/>
            <a:ext cx="8328992" cy="2353445"/>
          </a:xfrm>
          <a:prstGeom prst="rect">
            <a:avLst/>
          </a:prstGeom>
        </p:spPr>
        <p:txBody>
          <a:bodyPr spcFirstLastPara="1" vert="horz" wrap="square" lIns="0" tIns="96246" rIns="0" bIns="0" rtlCol="0" anchor="t" anchorCtr="0">
            <a:spAutoFit/>
          </a:bodyPr>
          <a:lstStyle/>
          <a:p>
            <a:pPr marL="19526" marR="74771">
              <a:lnSpc>
                <a:spcPct val="90000"/>
              </a:lnSpc>
              <a:spcBef>
                <a:spcPts val="323"/>
              </a:spcBef>
            </a:pPr>
            <a:r>
              <a:rPr sz="2100" b="0" spc="-8" dirty="0"/>
              <a:t>Model-View-Presenter</a:t>
            </a:r>
            <a:r>
              <a:rPr sz="2100" b="0" spc="30" dirty="0"/>
              <a:t> </a:t>
            </a:r>
            <a:r>
              <a:rPr sz="2100" b="0" spc="-8" dirty="0"/>
              <a:t>(MVP)</a:t>
            </a:r>
            <a:r>
              <a:rPr sz="2100" b="0" spc="15" dirty="0"/>
              <a:t> </a:t>
            </a:r>
            <a:r>
              <a:rPr sz="2100" b="0" spc="-4" dirty="0"/>
              <a:t>is</a:t>
            </a:r>
            <a:r>
              <a:rPr sz="2100" b="0" dirty="0"/>
              <a:t> </a:t>
            </a:r>
            <a:r>
              <a:rPr sz="2100" b="0" spc="-4" dirty="0"/>
              <a:t>a</a:t>
            </a:r>
            <a:r>
              <a:rPr sz="2100" b="0" spc="4" dirty="0"/>
              <a:t> </a:t>
            </a:r>
            <a:r>
              <a:rPr sz="2100" b="0" spc="-8" dirty="0"/>
              <a:t>variation</a:t>
            </a:r>
            <a:r>
              <a:rPr sz="2100" b="0" spc="-11" dirty="0"/>
              <a:t> </a:t>
            </a:r>
            <a:r>
              <a:rPr sz="2100" b="0" spc="-4" dirty="0"/>
              <a:t>of</a:t>
            </a:r>
            <a:r>
              <a:rPr sz="2100" b="0" spc="4" dirty="0"/>
              <a:t> </a:t>
            </a:r>
            <a:r>
              <a:rPr sz="2100" b="0" spc="-4" dirty="0"/>
              <a:t>the Model-View- </a:t>
            </a:r>
            <a:r>
              <a:rPr sz="2100" b="0" dirty="0"/>
              <a:t> </a:t>
            </a:r>
            <a:r>
              <a:rPr sz="2100" b="0" spc="-11" dirty="0"/>
              <a:t>Controller</a:t>
            </a:r>
            <a:r>
              <a:rPr sz="2100" b="0" spc="4" dirty="0"/>
              <a:t> </a:t>
            </a:r>
            <a:r>
              <a:rPr sz="2100" b="0" spc="-8" dirty="0"/>
              <a:t>(MVC)</a:t>
            </a:r>
            <a:r>
              <a:rPr sz="2100" b="0" spc="15" dirty="0"/>
              <a:t> </a:t>
            </a:r>
            <a:r>
              <a:rPr sz="2100" b="0" spc="-11" dirty="0"/>
              <a:t>patter</a:t>
            </a:r>
            <a:r>
              <a:rPr lang="en-US" sz="2100" b="0" spc="-11" dirty="0"/>
              <a:t>n</a:t>
            </a:r>
            <a:r>
              <a:rPr sz="2100" b="0" spc="-4" dirty="0"/>
              <a:t>.</a:t>
            </a:r>
            <a:endParaRPr sz="2100" dirty="0"/>
          </a:p>
          <a:p>
            <a:pPr marL="19526" marR="3810">
              <a:lnSpc>
                <a:spcPct val="90000"/>
              </a:lnSpc>
              <a:spcBef>
                <a:spcPts val="758"/>
              </a:spcBef>
            </a:pPr>
            <a:r>
              <a:rPr sz="2100" b="0" spc="-4" dirty="0"/>
              <a:t>The</a:t>
            </a:r>
            <a:r>
              <a:rPr sz="2100" b="0" dirty="0"/>
              <a:t> </a:t>
            </a:r>
            <a:r>
              <a:rPr sz="2100" b="0" spc="-4" dirty="0"/>
              <a:t>primary</a:t>
            </a:r>
            <a:r>
              <a:rPr sz="2100" b="0" spc="19" dirty="0"/>
              <a:t> </a:t>
            </a:r>
            <a:r>
              <a:rPr sz="2100" b="0" spc="-15" dirty="0"/>
              <a:t>differentiator</a:t>
            </a:r>
            <a:r>
              <a:rPr sz="2100" b="0" spc="15" dirty="0"/>
              <a:t> </a:t>
            </a:r>
            <a:r>
              <a:rPr sz="2100" b="0" spc="-4" dirty="0"/>
              <a:t>of</a:t>
            </a:r>
            <a:r>
              <a:rPr sz="2100" b="0" dirty="0"/>
              <a:t> </a:t>
            </a:r>
            <a:r>
              <a:rPr sz="2100" b="0" spc="-4" dirty="0"/>
              <a:t>MVP</a:t>
            </a:r>
            <a:r>
              <a:rPr sz="2100" b="0" spc="34" dirty="0"/>
              <a:t> </a:t>
            </a:r>
            <a:r>
              <a:rPr sz="2100" b="0" spc="-4" dirty="0"/>
              <a:t>is</a:t>
            </a:r>
            <a:r>
              <a:rPr sz="2100" b="0" spc="11" dirty="0"/>
              <a:t> </a:t>
            </a:r>
            <a:r>
              <a:rPr sz="2100" b="0" spc="-8" dirty="0"/>
              <a:t>that</a:t>
            </a:r>
            <a:r>
              <a:rPr sz="2100" b="0" dirty="0"/>
              <a:t> </a:t>
            </a:r>
            <a:r>
              <a:rPr sz="2100" b="0" spc="-4" dirty="0"/>
              <a:t>the</a:t>
            </a:r>
            <a:r>
              <a:rPr sz="2100" b="0" spc="15" dirty="0"/>
              <a:t> </a:t>
            </a:r>
            <a:r>
              <a:rPr sz="2100" b="0" spc="-11" dirty="0"/>
              <a:t>Presenter</a:t>
            </a:r>
            <a:r>
              <a:rPr sz="2100" b="0" spc="15" dirty="0"/>
              <a:t> </a:t>
            </a:r>
            <a:r>
              <a:rPr sz="2100" b="0" spc="-8" dirty="0"/>
              <a:t>implements</a:t>
            </a:r>
            <a:r>
              <a:rPr sz="2100" b="0" spc="34" dirty="0"/>
              <a:t> </a:t>
            </a:r>
            <a:r>
              <a:rPr sz="2100" b="0" spc="-4" dirty="0"/>
              <a:t>an </a:t>
            </a:r>
            <a:r>
              <a:rPr sz="2100" b="0" spc="-465" dirty="0"/>
              <a:t> </a:t>
            </a:r>
            <a:r>
              <a:rPr sz="2100" b="0" spc="-8" dirty="0"/>
              <a:t>Observer</a:t>
            </a:r>
            <a:r>
              <a:rPr sz="2100" b="0" spc="23" dirty="0"/>
              <a:t> </a:t>
            </a:r>
            <a:r>
              <a:rPr sz="2100" b="0" spc="-8" dirty="0"/>
              <a:t>design</a:t>
            </a:r>
            <a:r>
              <a:rPr sz="2100" b="0" spc="11" dirty="0"/>
              <a:t> </a:t>
            </a:r>
            <a:r>
              <a:rPr sz="2100" b="0" spc="-4" dirty="0"/>
              <a:t>of</a:t>
            </a:r>
            <a:r>
              <a:rPr sz="2100" b="0" spc="8" dirty="0"/>
              <a:t> </a:t>
            </a:r>
            <a:r>
              <a:rPr sz="2100" b="0" spc="-11" dirty="0"/>
              <a:t>MVC</a:t>
            </a:r>
            <a:r>
              <a:rPr sz="2100" b="0" spc="23" dirty="0"/>
              <a:t> </a:t>
            </a:r>
            <a:r>
              <a:rPr sz="2100" b="0" spc="-8" dirty="0"/>
              <a:t>but</a:t>
            </a:r>
            <a:r>
              <a:rPr sz="2100" b="0" spc="19" dirty="0"/>
              <a:t> </a:t>
            </a:r>
            <a:r>
              <a:rPr sz="2100" b="0" spc="-4" dirty="0"/>
              <a:t>the</a:t>
            </a:r>
            <a:r>
              <a:rPr sz="2100" b="0" spc="4" dirty="0"/>
              <a:t> </a:t>
            </a:r>
            <a:r>
              <a:rPr sz="2100" b="0" spc="-8" dirty="0"/>
              <a:t>basic</a:t>
            </a:r>
            <a:r>
              <a:rPr sz="2100" b="0" spc="30" dirty="0"/>
              <a:t> </a:t>
            </a:r>
            <a:r>
              <a:rPr sz="2100" b="0" spc="-4" dirty="0"/>
              <a:t>ideas</a:t>
            </a:r>
            <a:r>
              <a:rPr sz="2100" b="0" spc="19" dirty="0"/>
              <a:t> </a:t>
            </a:r>
            <a:r>
              <a:rPr sz="2100" b="0" spc="-4" dirty="0"/>
              <a:t>of</a:t>
            </a:r>
            <a:r>
              <a:rPr sz="2100" b="0" dirty="0"/>
              <a:t> </a:t>
            </a:r>
            <a:r>
              <a:rPr sz="2100" b="0" spc="-11" dirty="0"/>
              <a:t>MVC</a:t>
            </a:r>
            <a:r>
              <a:rPr sz="2100" b="0" spc="23" dirty="0"/>
              <a:t> </a:t>
            </a:r>
            <a:r>
              <a:rPr sz="2100" b="0" spc="-8" dirty="0"/>
              <a:t>remain</a:t>
            </a:r>
            <a:r>
              <a:rPr sz="2100" b="0" spc="11" dirty="0"/>
              <a:t> </a:t>
            </a:r>
            <a:r>
              <a:rPr sz="2100" b="0" spc="-4" dirty="0"/>
              <a:t>the</a:t>
            </a:r>
            <a:r>
              <a:rPr sz="2100" b="0" spc="4" dirty="0"/>
              <a:t> </a:t>
            </a:r>
            <a:r>
              <a:rPr sz="2100" b="0" spc="-4" dirty="0"/>
              <a:t>same: </a:t>
            </a:r>
            <a:r>
              <a:rPr sz="2100" b="0" dirty="0"/>
              <a:t> </a:t>
            </a:r>
            <a:endParaRPr lang="en-US" sz="2100" b="0" dirty="0"/>
          </a:p>
          <a:p>
            <a:pPr marL="476726" marR="3810" lvl="1">
              <a:lnSpc>
                <a:spcPct val="90000"/>
              </a:lnSpc>
              <a:spcBef>
                <a:spcPts val="758"/>
              </a:spcBef>
            </a:pPr>
            <a:r>
              <a:rPr sz="1550" b="0" spc="-4" dirty="0"/>
              <a:t>the</a:t>
            </a:r>
            <a:r>
              <a:rPr sz="1550" b="0" spc="11" dirty="0"/>
              <a:t> </a:t>
            </a:r>
            <a:r>
              <a:rPr sz="1550" b="0" spc="-4" dirty="0"/>
              <a:t>model</a:t>
            </a:r>
            <a:r>
              <a:rPr sz="1550" b="0" spc="11" dirty="0"/>
              <a:t> </a:t>
            </a:r>
            <a:r>
              <a:rPr sz="1550" b="0" spc="-15" dirty="0"/>
              <a:t>stores</a:t>
            </a:r>
            <a:r>
              <a:rPr sz="1550" b="0" spc="19" dirty="0"/>
              <a:t> </a:t>
            </a:r>
            <a:r>
              <a:rPr sz="1550" b="0" spc="-4" dirty="0"/>
              <a:t>the</a:t>
            </a:r>
            <a:r>
              <a:rPr sz="1550" b="0" spc="11" dirty="0"/>
              <a:t> </a:t>
            </a:r>
            <a:r>
              <a:rPr sz="1550" b="0" spc="-11" dirty="0"/>
              <a:t>data</a:t>
            </a:r>
            <a:endParaRPr lang="en-US" sz="1550" spc="-11" dirty="0"/>
          </a:p>
          <a:p>
            <a:pPr marL="476726" marR="3810" lvl="1">
              <a:lnSpc>
                <a:spcPct val="90000"/>
              </a:lnSpc>
              <a:spcBef>
                <a:spcPts val="758"/>
              </a:spcBef>
            </a:pPr>
            <a:r>
              <a:rPr sz="1550" b="0" spc="-4" dirty="0"/>
              <a:t>the</a:t>
            </a:r>
            <a:r>
              <a:rPr sz="1550" b="0" spc="4" dirty="0"/>
              <a:t> </a:t>
            </a:r>
            <a:r>
              <a:rPr sz="1550" b="0" spc="-8" dirty="0"/>
              <a:t>view</a:t>
            </a:r>
            <a:r>
              <a:rPr sz="1550" b="0" spc="8" dirty="0"/>
              <a:t> </a:t>
            </a:r>
            <a:r>
              <a:rPr sz="1550" b="0" spc="-11" dirty="0"/>
              <a:t>shows</a:t>
            </a:r>
            <a:r>
              <a:rPr sz="1550" b="0" spc="19" dirty="0"/>
              <a:t> </a:t>
            </a:r>
            <a:r>
              <a:rPr sz="1550" b="0" spc="-4" dirty="0"/>
              <a:t>a</a:t>
            </a:r>
            <a:r>
              <a:rPr sz="1550" b="0" spc="11" dirty="0"/>
              <a:t> </a:t>
            </a:r>
            <a:r>
              <a:rPr sz="1550" b="0" spc="-11" dirty="0"/>
              <a:t>representation</a:t>
            </a:r>
            <a:r>
              <a:rPr sz="1550" b="0" spc="19" dirty="0"/>
              <a:t> </a:t>
            </a:r>
            <a:r>
              <a:rPr sz="1550" b="0" spc="-4" dirty="0"/>
              <a:t>of</a:t>
            </a:r>
            <a:r>
              <a:rPr sz="1550" b="0" spc="4" dirty="0"/>
              <a:t> </a:t>
            </a:r>
            <a:r>
              <a:rPr sz="1550" b="0" spc="-4" dirty="0"/>
              <a:t>the </a:t>
            </a:r>
            <a:r>
              <a:rPr sz="1550" b="0" dirty="0"/>
              <a:t> </a:t>
            </a:r>
            <a:r>
              <a:rPr sz="1550" b="0" spc="-4" dirty="0"/>
              <a:t>model</a:t>
            </a:r>
            <a:endParaRPr lang="en-US" sz="1550" spc="-4" dirty="0"/>
          </a:p>
          <a:p>
            <a:pPr marL="476726" marR="3810" lvl="1">
              <a:lnSpc>
                <a:spcPct val="90000"/>
              </a:lnSpc>
              <a:spcBef>
                <a:spcPts val="758"/>
              </a:spcBef>
            </a:pPr>
            <a:r>
              <a:rPr sz="1550" b="0" spc="-4" dirty="0"/>
              <a:t>the</a:t>
            </a:r>
            <a:r>
              <a:rPr sz="1550" b="0" spc="15" dirty="0"/>
              <a:t> </a:t>
            </a:r>
            <a:r>
              <a:rPr sz="1550" b="0" spc="-11" dirty="0"/>
              <a:t>presenter</a:t>
            </a:r>
            <a:r>
              <a:rPr sz="1550" b="0" spc="11" dirty="0"/>
              <a:t> </a:t>
            </a:r>
            <a:r>
              <a:rPr sz="1550" b="0" spc="-11" dirty="0"/>
              <a:t>coordinates</a:t>
            </a:r>
            <a:r>
              <a:rPr sz="1550" b="0" spc="19" dirty="0"/>
              <a:t> </a:t>
            </a:r>
            <a:r>
              <a:rPr sz="1550" b="0" spc="-8" dirty="0"/>
              <a:t>communications</a:t>
            </a:r>
            <a:r>
              <a:rPr sz="1550" b="0" spc="38" dirty="0"/>
              <a:t> </a:t>
            </a:r>
            <a:r>
              <a:rPr sz="1550" b="0" spc="-8" dirty="0"/>
              <a:t>between</a:t>
            </a:r>
            <a:r>
              <a:rPr sz="1550" b="0" spc="19" dirty="0"/>
              <a:t> </a:t>
            </a:r>
            <a:r>
              <a:rPr sz="1550" b="0" spc="-4" dirty="0"/>
              <a:t>the </a:t>
            </a:r>
            <a:r>
              <a:rPr sz="1550" b="0" dirty="0"/>
              <a:t> </a:t>
            </a:r>
            <a:r>
              <a:rPr sz="1550" b="0" spc="-19" dirty="0"/>
              <a:t>layers.</a:t>
            </a:r>
            <a:endParaRPr sz="155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5" y="457257"/>
            <a:ext cx="4331494" cy="530754"/>
          </a:xfrm>
          <a:prstGeom prst="rect">
            <a:avLst/>
          </a:prstGeom>
        </p:spPr>
        <p:txBody>
          <a:bodyPr spcFirstLastPara="1" vert="horz" wrap="square" lIns="0" tIns="10001" rIns="0" bIns="0" rtlCol="0" anchor="t" anchorCtr="0">
            <a:spAutoFit/>
          </a:bodyPr>
          <a:lstStyle/>
          <a:p>
            <a:pPr marL="9525">
              <a:spcBef>
                <a:spcPts val="79"/>
              </a:spcBef>
            </a:pPr>
            <a:r>
              <a:rPr dirty="0"/>
              <a:t>MVP</a:t>
            </a:r>
            <a:r>
              <a:rPr spc="-11" dirty="0"/>
              <a:t> </a:t>
            </a:r>
            <a:r>
              <a:rPr spc="-30" dirty="0"/>
              <a:t>Pattern</a:t>
            </a:r>
            <a:r>
              <a:rPr spc="-11" dirty="0"/>
              <a:t> Architecture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xfrm>
            <a:off x="6354344" y="3587305"/>
            <a:ext cx="411525" cy="115416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spAutoFit/>
          </a:bodyPr>
          <a:lstStyle/>
          <a:p>
            <a:pPr marL="28575">
              <a:lnSpc>
                <a:spcPts val="930"/>
              </a:lnSpc>
            </a:pPr>
            <a:fld id="{81D60167-4931-47E6-BA6A-407CBD079E47}" type="slidenum">
              <a:rPr dirty="0"/>
              <a:pPr marL="28575">
                <a:lnSpc>
                  <a:spcPts val="930"/>
                </a:lnSpc>
              </a:pPr>
              <a:t>14</a:t>
            </a:fld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88E5B5-588A-4A50-9DB9-03AE4ED5C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4761"/>
            <a:ext cx="9144000" cy="153397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5" y="457257"/>
            <a:ext cx="6892538" cy="530754"/>
          </a:xfrm>
          <a:prstGeom prst="rect">
            <a:avLst/>
          </a:prstGeom>
        </p:spPr>
        <p:txBody>
          <a:bodyPr spcFirstLastPara="1" vert="horz" wrap="square" lIns="0" tIns="10001" rIns="0" bIns="0" rtlCol="0" anchor="t" anchorCtr="0">
            <a:spAutoFit/>
          </a:bodyPr>
          <a:lstStyle/>
          <a:p>
            <a:pPr marL="9525">
              <a:spcBef>
                <a:spcPts val="79"/>
              </a:spcBef>
            </a:pPr>
            <a:r>
              <a:rPr dirty="0"/>
              <a:t>MVP</a:t>
            </a:r>
            <a:r>
              <a:rPr spc="-41" dirty="0"/>
              <a:t> </a:t>
            </a:r>
            <a:r>
              <a:rPr lang="en-US" spc="-30" dirty="0"/>
              <a:t>components</a:t>
            </a:r>
            <a:endParaRPr spc="-30" dirty="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556591" y="1215540"/>
            <a:ext cx="8328992" cy="3152638"/>
          </a:xfrm>
          <a:prstGeom prst="rect">
            <a:avLst/>
          </a:prstGeom>
        </p:spPr>
        <p:txBody>
          <a:bodyPr spcFirstLastPara="1" vert="horz" wrap="square" lIns="0" tIns="96246" rIns="0" bIns="0" rtlCol="0" anchor="t" anchorCtr="0">
            <a:spAutoFit/>
          </a:bodyPr>
          <a:lstStyle/>
          <a:p>
            <a:pPr marL="19526" marR="74771">
              <a:lnSpc>
                <a:spcPct val="90000"/>
              </a:lnSpc>
              <a:spcBef>
                <a:spcPts val="323"/>
              </a:spcBef>
            </a:pPr>
            <a:r>
              <a:rPr lang="en-US" sz="1800" spc="-8" dirty="0"/>
              <a:t>Model</a:t>
            </a:r>
            <a:r>
              <a:rPr lang="en-US" sz="1800" b="0" spc="-8" dirty="0"/>
              <a:t>: The model in MVP is the same as MVC</a:t>
            </a:r>
          </a:p>
          <a:p>
            <a:pPr marL="19526" marR="74771">
              <a:lnSpc>
                <a:spcPct val="90000"/>
              </a:lnSpc>
              <a:spcBef>
                <a:spcPts val="323"/>
              </a:spcBef>
            </a:pPr>
            <a:r>
              <a:rPr lang="en-US" sz="1800" dirty="0"/>
              <a:t>Presenter</a:t>
            </a:r>
            <a:r>
              <a:rPr lang="en-US" sz="1800" b="0" dirty="0"/>
              <a:t>:</a:t>
            </a:r>
          </a:p>
          <a:p>
            <a:pPr marL="476726" marR="74771" lvl="1">
              <a:lnSpc>
                <a:spcPct val="90000"/>
              </a:lnSpc>
              <a:spcBef>
                <a:spcPts val="323"/>
              </a:spcBef>
            </a:pPr>
            <a:r>
              <a:rPr lang="en-US" sz="1800" b="0" dirty="0"/>
              <a:t>handle user input and use this to manipulate the  model data. </a:t>
            </a:r>
          </a:p>
          <a:p>
            <a:pPr marL="476726" marR="74771" lvl="1">
              <a:lnSpc>
                <a:spcPct val="90000"/>
              </a:lnSpc>
              <a:spcBef>
                <a:spcPts val="323"/>
              </a:spcBef>
            </a:pPr>
            <a:r>
              <a:rPr lang="en-US" sz="1800" b="0" dirty="0"/>
              <a:t>interactions of the User are first received by the view and then  passed to the presenter for interpretation</a:t>
            </a:r>
          </a:p>
          <a:p>
            <a:pPr marL="476726" marR="74771" lvl="1">
              <a:lnSpc>
                <a:spcPct val="90000"/>
              </a:lnSpc>
              <a:spcBef>
                <a:spcPts val="323"/>
              </a:spcBef>
            </a:pPr>
            <a:r>
              <a:rPr lang="en-US" sz="1800" dirty="0"/>
              <a:t>t</a:t>
            </a:r>
            <a:r>
              <a:rPr lang="en-US" sz="1800" b="0" dirty="0"/>
              <a:t>here is One-to-One  relationship between View and Presenter</a:t>
            </a:r>
          </a:p>
          <a:p>
            <a:pPr marL="19526" marR="3810">
              <a:lnSpc>
                <a:spcPct val="90000"/>
              </a:lnSpc>
              <a:spcBef>
                <a:spcPts val="758"/>
              </a:spcBef>
            </a:pPr>
            <a:r>
              <a:rPr lang="en-US" sz="1800" spc="-4" dirty="0"/>
              <a:t>View</a:t>
            </a:r>
            <a:r>
              <a:rPr lang="en-US" sz="1800" b="0" spc="-4" dirty="0"/>
              <a:t>: When the model is updated, the view also has to be updated to reflect the  changes</a:t>
            </a:r>
          </a:p>
          <a:p>
            <a:pPr marL="19526" marR="3810">
              <a:lnSpc>
                <a:spcPct val="90000"/>
              </a:lnSpc>
              <a:spcBef>
                <a:spcPts val="758"/>
              </a:spcBef>
            </a:pPr>
            <a:endParaRPr sz="1550" dirty="0"/>
          </a:p>
        </p:txBody>
      </p:sp>
    </p:spTree>
    <p:extLst>
      <p:ext uri="{BB962C8B-B14F-4D97-AF65-F5344CB8AC3E}">
        <p14:creationId xmlns:p14="http://schemas.microsoft.com/office/powerpoint/2010/main" val="2293541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5" y="457257"/>
            <a:ext cx="6892538" cy="530754"/>
          </a:xfrm>
          <a:prstGeom prst="rect">
            <a:avLst/>
          </a:prstGeom>
        </p:spPr>
        <p:txBody>
          <a:bodyPr spcFirstLastPara="1" vert="horz" wrap="square" lIns="0" tIns="10001" rIns="0" bIns="0" rtlCol="0" anchor="t" anchorCtr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en-US" spc="-15" dirty="0"/>
              <a:t>Passive</a:t>
            </a:r>
            <a:r>
              <a:rPr lang="en-US" spc="-11" dirty="0"/>
              <a:t> </a:t>
            </a:r>
            <a:r>
              <a:rPr lang="en-US" spc="-4" dirty="0"/>
              <a:t>view</a:t>
            </a:r>
            <a:r>
              <a:rPr lang="en-US" spc="8" dirty="0"/>
              <a:t> </a:t>
            </a:r>
            <a:r>
              <a:rPr lang="en-US" dirty="0"/>
              <a:t>and</a:t>
            </a:r>
            <a:r>
              <a:rPr lang="en-US" spc="-8" dirty="0"/>
              <a:t> </a:t>
            </a:r>
            <a:r>
              <a:rPr lang="en-US" spc="4" dirty="0"/>
              <a:t>Supervising</a:t>
            </a:r>
            <a:r>
              <a:rPr lang="en-US" spc="-23" dirty="0"/>
              <a:t> </a:t>
            </a:r>
            <a:r>
              <a:rPr lang="en-US" spc="-11" dirty="0"/>
              <a:t>Controller</a:t>
            </a:r>
            <a:endParaRPr spc="-30" dirty="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556591" y="1215540"/>
            <a:ext cx="8328992" cy="3324223"/>
          </a:xfrm>
          <a:prstGeom prst="rect">
            <a:avLst/>
          </a:prstGeom>
        </p:spPr>
        <p:txBody>
          <a:bodyPr spcFirstLastPara="1" vert="horz" wrap="square" lIns="0" tIns="96246" rIns="0" bIns="0" rtlCol="0" anchor="t" anchorCtr="0">
            <a:spAutoFit/>
          </a:bodyPr>
          <a:lstStyle/>
          <a:p>
            <a:pPr marL="19526" marR="74771">
              <a:lnSpc>
                <a:spcPct val="90000"/>
              </a:lnSpc>
              <a:spcBef>
                <a:spcPts val="323"/>
              </a:spcBef>
            </a:pPr>
            <a:r>
              <a:rPr lang="en-US" sz="2100" b="0" spc="-8" dirty="0"/>
              <a:t>The Model-View-Presenter variants: Passive View and Supervising  Controller</a:t>
            </a:r>
          </a:p>
          <a:p>
            <a:pPr marL="19526" marR="74771">
              <a:lnSpc>
                <a:spcPct val="90000"/>
              </a:lnSpc>
              <a:spcBef>
                <a:spcPts val="323"/>
              </a:spcBef>
            </a:pPr>
            <a:r>
              <a:rPr lang="en-US" sz="2100" b="0" spc="-8" dirty="0"/>
              <a:t>In Passive View:</a:t>
            </a:r>
          </a:p>
          <a:p>
            <a:pPr marL="476726" marR="74771" lvl="1">
              <a:lnSpc>
                <a:spcPct val="90000"/>
              </a:lnSpc>
              <a:spcBef>
                <a:spcPts val="323"/>
              </a:spcBef>
            </a:pPr>
            <a:r>
              <a:rPr lang="en-US" sz="1550" b="0" spc="-8" dirty="0"/>
              <a:t>the presenter updates the view to reflect changes in the  model.</a:t>
            </a:r>
          </a:p>
          <a:p>
            <a:pPr marL="476726" marR="74771" lvl="1">
              <a:lnSpc>
                <a:spcPct val="90000"/>
              </a:lnSpc>
              <a:spcBef>
                <a:spcPts val="323"/>
              </a:spcBef>
            </a:pPr>
            <a:r>
              <a:rPr lang="en-US" sz="1550" b="0" spc="-8" dirty="0"/>
              <a:t>The interaction with the model is handled exclusively by the  presenter. </a:t>
            </a:r>
          </a:p>
          <a:p>
            <a:pPr marL="476726" marR="74771" lvl="1">
              <a:lnSpc>
                <a:spcPct val="90000"/>
              </a:lnSpc>
              <a:spcBef>
                <a:spcPts val="323"/>
              </a:spcBef>
            </a:pPr>
            <a:r>
              <a:rPr lang="en-US" sz="1550" b="0" spc="-8" dirty="0"/>
              <a:t>The view is not aware of changes in the model.</a:t>
            </a:r>
          </a:p>
          <a:p>
            <a:pPr marL="19526" marR="74771">
              <a:lnSpc>
                <a:spcPct val="90000"/>
              </a:lnSpc>
              <a:spcBef>
                <a:spcPts val="323"/>
              </a:spcBef>
            </a:pPr>
            <a:r>
              <a:rPr lang="en-US" sz="2100" b="0" spc="-8" dirty="0"/>
              <a:t>In Supervising Controller:</a:t>
            </a:r>
          </a:p>
          <a:p>
            <a:pPr marL="476726" marR="74771" lvl="1">
              <a:lnSpc>
                <a:spcPct val="90000"/>
              </a:lnSpc>
              <a:spcBef>
                <a:spcPts val="323"/>
              </a:spcBef>
            </a:pPr>
            <a:r>
              <a:rPr lang="en-US" sz="1550" b="0" spc="-8" dirty="0"/>
              <a:t>the view interacts directly with the model to  perform simple data-binding that can be defined declaratively, without  presenter intervention. </a:t>
            </a:r>
          </a:p>
          <a:p>
            <a:pPr marL="476726" marR="74771" lvl="1">
              <a:lnSpc>
                <a:spcPct val="90000"/>
              </a:lnSpc>
              <a:spcBef>
                <a:spcPts val="323"/>
              </a:spcBef>
            </a:pPr>
            <a:r>
              <a:rPr lang="en-US" sz="1550" b="0" spc="-8" dirty="0"/>
              <a:t>The presenter updates the model</a:t>
            </a:r>
          </a:p>
          <a:p>
            <a:pPr marL="476726" marR="74771" lvl="1">
              <a:lnSpc>
                <a:spcPct val="90000"/>
              </a:lnSpc>
              <a:spcBef>
                <a:spcPts val="323"/>
              </a:spcBef>
            </a:pPr>
            <a:r>
              <a:rPr lang="en-US" sz="1550" b="0" spc="-8" dirty="0"/>
              <a:t>it manipulates  the state of the view only in cases where complex UI logic that cannot be  specified declaratively is required. </a:t>
            </a:r>
            <a:endParaRPr sz="1550" dirty="0"/>
          </a:p>
        </p:txBody>
      </p:sp>
    </p:spTree>
    <p:extLst>
      <p:ext uri="{BB962C8B-B14F-4D97-AF65-F5344CB8AC3E}">
        <p14:creationId xmlns:p14="http://schemas.microsoft.com/office/powerpoint/2010/main" val="820542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AEE14-B4C0-4174-9C38-079D2B1E4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MVP -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6B2BBE-C23D-49B1-BDC7-682B8DDCD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892" y="403734"/>
            <a:ext cx="5426638" cy="47397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56046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8F18-560D-48C7-87FD-3B7E92978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MVP - 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E0C22E-A2C4-486D-8433-01FF134FB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128" y="906199"/>
            <a:ext cx="7818895" cy="42373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7971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12F0-5C96-4C68-A922-D5C643B8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MVP - 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B34599-B206-4F68-97F6-899A75B266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9"/>
          <a:stretch/>
        </p:blipFill>
        <p:spPr>
          <a:xfrm>
            <a:off x="4541004" y="85241"/>
            <a:ext cx="4130910" cy="4942022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370FAA-D605-460A-B2F6-E4D99FF9F0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93"/>
          <a:stretch/>
        </p:blipFill>
        <p:spPr>
          <a:xfrm>
            <a:off x="170090" y="2316997"/>
            <a:ext cx="4154175" cy="9066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7178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57475-DA01-4456-AFD3-A2E1EE0F0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5F133-C263-4686-883B-EFD4D8778A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-US" dirty="0"/>
              <a:t>Architecture</a:t>
            </a: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-US" dirty="0"/>
              <a:t>MVP</a:t>
            </a: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-US" sz="1800" dirty="0"/>
              <a:t>MVVM</a:t>
            </a: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endParaRPr lang="en-US" sz="1800" dirty="0"/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985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9D279-F592-4754-894E-DEA7FB625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MVP - Presenter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1054FD-C39F-4297-A27E-98596DE5A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410" y="240224"/>
            <a:ext cx="3763526" cy="47172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348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5" y="457257"/>
            <a:ext cx="3291364" cy="530754"/>
          </a:xfrm>
          <a:prstGeom prst="rect">
            <a:avLst/>
          </a:prstGeom>
        </p:spPr>
        <p:txBody>
          <a:bodyPr spcFirstLastPara="1" vert="horz" wrap="square" lIns="0" tIns="10001" rIns="0" bIns="0" rtlCol="0" anchor="t" anchorCtr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15" dirty="0"/>
              <a:t>Advantages</a:t>
            </a:r>
            <a:r>
              <a:rPr spc="-3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MVP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6354344" y="3587305"/>
            <a:ext cx="411525" cy="115416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spAutoFit/>
          </a:bodyPr>
          <a:lstStyle/>
          <a:p>
            <a:pPr marL="28575">
              <a:lnSpc>
                <a:spcPts val="930"/>
              </a:lnSpc>
            </a:pPr>
            <a:fld id="{81D60167-4931-47E6-BA6A-407CBD079E47}" type="slidenum">
              <a:rPr dirty="0"/>
              <a:pPr marL="28575">
                <a:lnSpc>
                  <a:spcPts val="930"/>
                </a:lnSpc>
              </a:pPr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03583" y="1086678"/>
            <a:ext cx="8395252" cy="393954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1949" marR="156209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81451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2000" spc="-3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clarifies the 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our user </a:t>
            </a:r>
            <a:r>
              <a:rPr sz="20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easier </a:t>
            </a:r>
            <a:r>
              <a:rPr sz="20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1949" marR="162878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81451" algn="l"/>
              </a:tabLst>
            </a:pP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almost</a:t>
            </a:r>
            <a:r>
              <a:rPr sz="2000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  <a:r>
              <a:rPr sz="2000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logic</a:t>
            </a:r>
            <a:r>
              <a:rPr sz="20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20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reside</a:t>
            </a:r>
            <a:r>
              <a:rPr sz="20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</a:t>
            </a:r>
            <a:r>
              <a:rPr sz="20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Presenter.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1949" marR="381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81451" algn="l"/>
              </a:tabLst>
            </a:pPr>
            <a:r>
              <a:rPr sz="2000" spc="-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almost</a:t>
            </a:r>
            <a:r>
              <a:rPr sz="2000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sz="20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apart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drawing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Model- </a:t>
            </a:r>
            <a:r>
              <a:rPr sz="20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View-Presenter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</a:t>
            </a:r>
            <a:r>
              <a:rPr sz="20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theoretically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much 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easier </a:t>
            </a:r>
            <a:r>
              <a:rPr sz="20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user </a:t>
            </a:r>
            <a:r>
              <a:rPr sz="20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components,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whole</a:t>
            </a:r>
            <a:r>
              <a:rPr sz="20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screens,</a:t>
            </a:r>
            <a:r>
              <a:rPr sz="20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whole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20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1949" marR="381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81451" algn="l"/>
              </a:tabLst>
            </a:pPr>
            <a:r>
              <a:rPr lang="en-US" sz="20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sz="20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features 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enhanced </a:t>
            </a:r>
            <a:r>
              <a:rPr sz="20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separately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involvement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1949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81451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addition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sz="20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sz="2000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20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becomes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much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easier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0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0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0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975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</a:t>
            </a:r>
            <a:r>
              <a:rPr sz="2000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sz="2000" spc="-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Presenter.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4" y="457257"/>
            <a:ext cx="2521268" cy="530754"/>
          </a:xfrm>
          <a:prstGeom prst="rect">
            <a:avLst/>
          </a:prstGeom>
        </p:spPr>
        <p:txBody>
          <a:bodyPr spcFirstLastPara="1" vert="horz" wrap="square" lIns="0" tIns="10001" rIns="0" bIns="0" rtlCol="0" anchor="t" anchorCtr="0">
            <a:spAutoFit/>
          </a:bodyPr>
          <a:lstStyle/>
          <a:p>
            <a:pPr marL="9525">
              <a:spcBef>
                <a:spcPts val="79"/>
              </a:spcBef>
            </a:pPr>
            <a:r>
              <a:rPr dirty="0"/>
              <a:t>MVVM</a:t>
            </a:r>
            <a:r>
              <a:rPr spc="-49" dirty="0"/>
              <a:t> </a:t>
            </a:r>
            <a:r>
              <a:rPr spc="-30" dirty="0"/>
              <a:t>Pattern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1345120"/>
            <a:ext cx="7650956" cy="2569934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44488" marR="143351" indent="-334963">
              <a:spcBef>
                <a:spcPts val="600"/>
              </a:spcBef>
              <a:spcAft>
                <a:spcPts val="600"/>
              </a:spcAft>
              <a:buFont typeface="Arial MT"/>
              <a:buChar char="•"/>
              <a:tabLst>
                <a:tab pos="344488" algn="l"/>
              </a:tabLst>
            </a:pPr>
            <a:r>
              <a:rPr sz="22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Model-View-ViewModel</a:t>
            </a:r>
            <a:r>
              <a:rPr sz="2200" spc="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(MVVM</a:t>
            </a:r>
            <a:r>
              <a:rPr sz="2200" spc="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2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ViewModel)</a:t>
            </a:r>
            <a:r>
              <a:rPr sz="2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sz="2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200" spc="-4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separating</a:t>
            </a:r>
            <a:r>
              <a:rPr sz="2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concerns</a:t>
            </a:r>
            <a:r>
              <a:rPr sz="2200" spc="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</a:t>
            </a:r>
            <a:r>
              <a:rPr sz="22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data-binding.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8" marR="22860" indent="-334963">
              <a:spcBef>
                <a:spcPts val="600"/>
              </a:spcBef>
              <a:spcAft>
                <a:spcPts val="600"/>
              </a:spcAft>
              <a:buFont typeface="Arial MT"/>
              <a:buChar char="•"/>
              <a:tabLst>
                <a:tab pos="344488" algn="l"/>
              </a:tabLst>
            </a:pPr>
            <a:r>
              <a:rPr sz="22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MVVM</a:t>
            </a:r>
            <a:r>
              <a:rPr sz="2200" spc="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adaptation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</a:t>
            </a:r>
            <a:r>
              <a:rPr sz="2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200" spc="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MVP</a:t>
            </a:r>
            <a:r>
              <a:rPr sz="22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  <a:r>
              <a:rPr sz="2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200" spc="-46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2200" spc="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z="2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</a:t>
            </a:r>
            <a:r>
              <a:rPr sz="2200" spc="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r>
              <a:rPr sz="2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2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sz="22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sz="2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sz="22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</a:t>
            </a:r>
            <a:r>
              <a:rPr sz="2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sz="22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declaratively </a:t>
            </a:r>
            <a:r>
              <a:rPr sz="22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</a:t>
            </a:r>
            <a:r>
              <a:rPr sz="2200" spc="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sz="22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sz="2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4" y="457257"/>
            <a:ext cx="3375660" cy="530754"/>
          </a:xfrm>
          <a:prstGeom prst="rect">
            <a:avLst/>
          </a:prstGeom>
        </p:spPr>
        <p:txBody>
          <a:bodyPr spcFirstLastPara="1" vert="horz" wrap="square" lIns="0" tIns="10001" rIns="0" bIns="0" rtlCol="0" anchor="t" anchorCtr="0">
            <a:spAutoFit/>
          </a:bodyPr>
          <a:lstStyle/>
          <a:p>
            <a:pPr marL="9525">
              <a:spcBef>
                <a:spcPts val="79"/>
              </a:spcBef>
            </a:pPr>
            <a:r>
              <a:rPr dirty="0"/>
              <a:t>MVVM</a:t>
            </a:r>
            <a:r>
              <a:rPr spc="-53" dirty="0"/>
              <a:t> </a:t>
            </a:r>
            <a:r>
              <a:rPr spc="-11" dirty="0"/>
              <a:t>Architecture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6354344" y="3587305"/>
            <a:ext cx="411525" cy="115416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spAutoFit/>
          </a:bodyPr>
          <a:lstStyle/>
          <a:p>
            <a:pPr marL="28575">
              <a:lnSpc>
                <a:spcPts val="930"/>
              </a:lnSpc>
            </a:pPr>
            <a:fld id="{81D60167-4931-47E6-BA6A-407CBD079E47}" type="slidenum">
              <a:rPr dirty="0"/>
              <a:pPr marL="28575">
                <a:lnSpc>
                  <a:spcPts val="930"/>
                </a:lnSpc>
              </a:pPr>
              <a:t>23</a:t>
            </a:fld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649ADF-9CC4-4B08-B1FF-3B2B871D5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2758"/>
            <a:ext cx="9144000" cy="163798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5556D-A355-46FA-AF6F-27DF9AC2E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957" y="351183"/>
            <a:ext cx="8189647" cy="712442"/>
          </a:xfrm>
        </p:spPr>
        <p:txBody>
          <a:bodyPr/>
          <a:lstStyle/>
          <a:p>
            <a:r>
              <a:rPr lang="en-US" dirty="0"/>
              <a:t>MVVM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3F8341-A21C-4E71-8AE4-82B4895AB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861" y="1074868"/>
            <a:ext cx="4492241" cy="393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8185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5" y="457257"/>
            <a:ext cx="6892538" cy="530754"/>
          </a:xfrm>
          <a:prstGeom prst="rect">
            <a:avLst/>
          </a:prstGeom>
        </p:spPr>
        <p:txBody>
          <a:bodyPr spcFirstLastPara="1" vert="horz" wrap="square" lIns="0" tIns="10001" rIns="0" bIns="0" rtlCol="0" anchor="t" anchorCtr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en-US" dirty="0"/>
              <a:t>MVVM</a:t>
            </a:r>
            <a:r>
              <a:rPr spc="-41" dirty="0"/>
              <a:t> </a:t>
            </a:r>
            <a:r>
              <a:rPr lang="en-US" spc="-30" dirty="0"/>
              <a:t>components</a:t>
            </a:r>
            <a:endParaRPr spc="-30" dirty="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556591" y="1215540"/>
            <a:ext cx="8328992" cy="4285512"/>
          </a:xfrm>
          <a:prstGeom prst="rect">
            <a:avLst/>
          </a:prstGeom>
        </p:spPr>
        <p:txBody>
          <a:bodyPr spcFirstLastPara="1" vert="horz" wrap="square" lIns="0" tIns="96246" rIns="0" bIns="0" rtlCol="0" anchor="t" anchorCtr="0">
            <a:spAutoFit/>
          </a:bodyPr>
          <a:lstStyle/>
          <a:p>
            <a:pPr marL="19526" marR="74771">
              <a:lnSpc>
                <a:spcPct val="90000"/>
              </a:lnSpc>
              <a:spcBef>
                <a:spcPts val="323"/>
              </a:spcBef>
            </a:pPr>
            <a:r>
              <a:rPr lang="en-US" sz="2000" spc="-8" dirty="0"/>
              <a:t>Model:</a:t>
            </a:r>
          </a:p>
          <a:p>
            <a:pPr marL="476726" marR="74771" lvl="1">
              <a:lnSpc>
                <a:spcPct val="90000"/>
              </a:lnSpc>
              <a:spcBef>
                <a:spcPts val="323"/>
              </a:spcBef>
            </a:pPr>
            <a:r>
              <a:rPr lang="en-US" b="0" spc="-8" dirty="0"/>
              <a:t>It represents the data and the business logic of the Android Application</a:t>
            </a:r>
          </a:p>
          <a:p>
            <a:pPr marL="476726" marR="74771" lvl="1">
              <a:lnSpc>
                <a:spcPct val="90000"/>
              </a:lnSpc>
              <a:spcBef>
                <a:spcPts val="323"/>
              </a:spcBef>
            </a:pPr>
            <a:r>
              <a:rPr lang="en-US" b="0" spc="-8" dirty="0"/>
              <a:t>It consists of the business logic - local and remote data source, model classes, repository.</a:t>
            </a:r>
          </a:p>
          <a:p>
            <a:pPr marL="19526" marR="3810">
              <a:lnSpc>
                <a:spcPct val="90000"/>
              </a:lnSpc>
              <a:spcBef>
                <a:spcPts val="758"/>
              </a:spcBef>
            </a:pPr>
            <a:r>
              <a:rPr lang="en-US" sz="2000" spc="-4" dirty="0"/>
              <a:t>View:</a:t>
            </a:r>
          </a:p>
          <a:p>
            <a:pPr marL="476726" marR="3810" lvl="1">
              <a:lnSpc>
                <a:spcPct val="90000"/>
              </a:lnSpc>
              <a:spcBef>
                <a:spcPts val="758"/>
              </a:spcBef>
            </a:pPr>
            <a:r>
              <a:rPr lang="en-US" b="0" spc="-4" dirty="0"/>
              <a:t>It consists of the UI Code(Activity, Fragment), XML</a:t>
            </a:r>
          </a:p>
          <a:p>
            <a:pPr marL="476726" marR="3810" lvl="1">
              <a:lnSpc>
                <a:spcPct val="90000"/>
              </a:lnSpc>
              <a:spcBef>
                <a:spcPts val="758"/>
              </a:spcBef>
            </a:pPr>
            <a:r>
              <a:rPr lang="en-US" dirty="0"/>
              <a:t>It sends the user action to the </a:t>
            </a:r>
            <a:r>
              <a:rPr lang="en-US" dirty="0" err="1"/>
              <a:t>ViewModel</a:t>
            </a:r>
            <a:r>
              <a:rPr lang="en-US" dirty="0"/>
              <a:t> but does not get the response back directly</a:t>
            </a:r>
          </a:p>
          <a:p>
            <a:pPr marL="476726" marR="3810" lvl="1">
              <a:lnSpc>
                <a:spcPct val="90000"/>
              </a:lnSpc>
              <a:spcBef>
                <a:spcPts val="758"/>
              </a:spcBef>
            </a:pPr>
            <a:r>
              <a:rPr lang="en-US" dirty="0"/>
              <a:t>To get the response, it has to subscribe to the observables which </a:t>
            </a:r>
            <a:r>
              <a:rPr lang="en-US" dirty="0" err="1"/>
              <a:t>ViewModel</a:t>
            </a:r>
            <a:r>
              <a:rPr lang="en-US" dirty="0"/>
              <a:t> exposes to it</a:t>
            </a:r>
          </a:p>
          <a:p>
            <a:pPr marL="476726" marR="3810" lvl="1">
              <a:lnSpc>
                <a:spcPct val="90000"/>
              </a:lnSpc>
              <a:spcBef>
                <a:spcPts val="758"/>
              </a:spcBef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6023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5" y="457257"/>
            <a:ext cx="6892538" cy="530754"/>
          </a:xfrm>
          <a:prstGeom prst="rect">
            <a:avLst/>
          </a:prstGeom>
        </p:spPr>
        <p:txBody>
          <a:bodyPr spcFirstLastPara="1" vert="horz" wrap="square" lIns="0" tIns="10001" rIns="0" bIns="0" rtlCol="0" anchor="t" anchorCtr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en-US" dirty="0"/>
              <a:t>MVVM</a:t>
            </a:r>
            <a:r>
              <a:rPr spc="-41" dirty="0"/>
              <a:t> </a:t>
            </a:r>
            <a:r>
              <a:rPr lang="en-US" spc="-30" dirty="0"/>
              <a:t>components</a:t>
            </a:r>
            <a:endParaRPr spc="-30" dirty="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556591" y="1215540"/>
            <a:ext cx="8328992" cy="2639677"/>
          </a:xfrm>
          <a:prstGeom prst="rect">
            <a:avLst/>
          </a:prstGeom>
        </p:spPr>
        <p:txBody>
          <a:bodyPr spcFirstLastPara="1" vert="horz" wrap="square" lIns="0" tIns="96246" rIns="0" bIns="0" rtlCol="0" anchor="t" anchorCtr="0">
            <a:spAutoFit/>
          </a:bodyPr>
          <a:lstStyle/>
          <a:p>
            <a:pPr marL="19526" marR="74771">
              <a:lnSpc>
                <a:spcPct val="90000"/>
              </a:lnSpc>
              <a:spcBef>
                <a:spcPts val="323"/>
              </a:spcBef>
            </a:pPr>
            <a:r>
              <a:rPr lang="en-US" sz="2000" dirty="0" err="1"/>
              <a:t>ViewModel</a:t>
            </a:r>
            <a:r>
              <a:rPr lang="en-US" sz="2000" dirty="0"/>
              <a:t> </a:t>
            </a:r>
            <a:r>
              <a:rPr lang="en-US" sz="2000" b="0" spc="-8" dirty="0"/>
              <a:t>:</a:t>
            </a:r>
          </a:p>
          <a:p>
            <a:pPr marL="476726" marR="74771" lvl="1">
              <a:lnSpc>
                <a:spcPct val="90000"/>
              </a:lnSpc>
              <a:spcBef>
                <a:spcPts val="323"/>
              </a:spcBef>
            </a:pPr>
            <a:r>
              <a:rPr lang="en-US" b="0" spc="-8" dirty="0"/>
              <a:t>is a bridge between the View and Model</a:t>
            </a:r>
          </a:p>
          <a:p>
            <a:pPr marL="476726" marR="74771" lvl="1">
              <a:lnSpc>
                <a:spcPct val="90000"/>
              </a:lnSpc>
              <a:spcBef>
                <a:spcPts val="323"/>
              </a:spcBef>
            </a:pPr>
            <a:r>
              <a:rPr lang="en-US" b="0" spc="-8" dirty="0"/>
              <a:t>It does not have any clue which View has to use it as it does not have a direct reference to the View</a:t>
            </a:r>
          </a:p>
          <a:p>
            <a:pPr marL="476726" marR="74771" lvl="1">
              <a:lnSpc>
                <a:spcPct val="90000"/>
              </a:lnSpc>
              <a:spcBef>
                <a:spcPts val="323"/>
              </a:spcBef>
            </a:pPr>
            <a:r>
              <a:rPr lang="en-US" b="0" spc="-8" dirty="0"/>
              <a:t>It interacts with the Model and exposes the observable that can be observed by the View</a:t>
            </a:r>
          </a:p>
          <a:p>
            <a:pPr marL="476726" marR="74771" lvl="1">
              <a:lnSpc>
                <a:spcPct val="90000"/>
              </a:lnSpc>
              <a:spcBef>
                <a:spcPts val="323"/>
              </a:spcBef>
            </a:pPr>
            <a:endParaRPr lang="en-US" sz="450" dirty="0"/>
          </a:p>
          <a:p>
            <a:pPr marL="476726" marR="3810" lvl="1">
              <a:lnSpc>
                <a:spcPct val="90000"/>
              </a:lnSpc>
              <a:spcBef>
                <a:spcPts val="758"/>
              </a:spcBef>
            </a:pP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2660107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34F3F-D6A6-4F4D-91F3-50A9531C8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 -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E70DBB-DB4F-464D-901C-EAF73E904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659" y="340962"/>
            <a:ext cx="5386871" cy="47327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52494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2A60-E0FF-4A04-A1F5-2BACD97B1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 - 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B67375-767F-45B0-8634-0F4120556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69" y="976698"/>
            <a:ext cx="8404598" cy="41668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38643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B3066-9CA3-428D-96DE-2390650B8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 - 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57D857-A164-4B6C-8E1D-36F425509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365" y="896588"/>
            <a:ext cx="5451104" cy="40535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46453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25649-0C1B-4F16-81CD-C20290259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67AED-F610-4CF5-9475-6ABED1577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896" y="1150146"/>
            <a:ext cx="4035838" cy="380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4216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A8A5-4B9D-4783-ACB7-B0042A033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 - </a:t>
            </a:r>
            <a:r>
              <a:rPr lang="en-US" dirty="0" err="1"/>
              <a:t>ViewModel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8905F1-593F-4DA1-890E-DAA4E4F93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23" y="1241130"/>
            <a:ext cx="7411484" cy="38391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03872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4" y="457257"/>
            <a:ext cx="3665220" cy="530754"/>
          </a:xfrm>
          <a:prstGeom prst="rect">
            <a:avLst/>
          </a:prstGeom>
        </p:spPr>
        <p:txBody>
          <a:bodyPr spcFirstLastPara="1" vert="horz" wrap="square" lIns="0" tIns="10001" rIns="0" bIns="0" rtlCol="0" anchor="t" anchorCtr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15" dirty="0"/>
              <a:t>Advantages</a:t>
            </a:r>
            <a:r>
              <a:rPr spc="-30" dirty="0"/>
              <a:t> </a:t>
            </a:r>
            <a:r>
              <a:rPr dirty="0"/>
              <a:t>of</a:t>
            </a:r>
            <a:r>
              <a:rPr spc="-26" dirty="0"/>
              <a:t> </a:t>
            </a:r>
            <a:r>
              <a:rPr dirty="0"/>
              <a:t>MVVM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6354344" y="3587305"/>
            <a:ext cx="411525" cy="115416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spAutoFit/>
          </a:bodyPr>
          <a:lstStyle/>
          <a:p>
            <a:pPr marL="28575">
              <a:lnSpc>
                <a:spcPts val="930"/>
              </a:lnSpc>
            </a:pPr>
            <a:fld id="{81D60167-4931-47E6-BA6A-407CBD079E47}" type="slidenum">
              <a:rPr dirty="0"/>
              <a:pPr marL="28575">
                <a:lnSpc>
                  <a:spcPts val="930"/>
                </a:lnSpc>
              </a:pPr>
              <a:t>31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1280939"/>
            <a:ext cx="7623810" cy="1477007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indent="-171926">
              <a:spcBef>
                <a:spcPts val="578"/>
              </a:spcBef>
              <a:buFont typeface="Arial MT"/>
              <a:buChar char="•"/>
              <a:tabLst>
                <a:tab pos="181451" algn="l"/>
              </a:tabLst>
            </a:pPr>
            <a:r>
              <a:rPr sz="2100" spc="-8" dirty="0">
                <a:latin typeface="Calibri"/>
                <a:cs typeface="Calibri"/>
              </a:rPr>
              <a:t>Reduces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the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amount</a:t>
            </a:r>
            <a:r>
              <a:rPr sz="2100" spc="11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of </a:t>
            </a:r>
            <a:r>
              <a:rPr sz="2100" spc="-8" dirty="0">
                <a:latin typeface="Calibri"/>
                <a:cs typeface="Calibri"/>
              </a:rPr>
              <a:t>code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in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the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19" dirty="0">
                <a:latin typeface="Calibri"/>
                <a:cs typeface="Calibri"/>
              </a:rPr>
              <a:t>View’s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code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behind</a:t>
            </a:r>
            <a:r>
              <a:rPr sz="2100" spc="19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file.</a:t>
            </a:r>
            <a:endParaRPr sz="210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sz="2100" spc="-4" dirty="0">
                <a:latin typeface="Calibri"/>
                <a:cs typeface="Calibri"/>
              </a:rPr>
              <a:t>UI </a:t>
            </a:r>
            <a:r>
              <a:rPr sz="2100" spc="-8" dirty="0">
                <a:latin typeface="Calibri"/>
                <a:cs typeface="Calibri"/>
              </a:rPr>
              <a:t>elements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can</a:t>
            </a:r>
            <a:r>
              <a:rPr sz="2100" spc="-4" dirty="0">
                <a:latin typeface="Calibri"/>
                <a:cs typeface="Calibri"/>
              </a:rPr>
              <a:t> be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written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in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XAML</a:t>
            </a:r>
            <a:endParaRPr sz="2100">
              <a:latin typeface="Calibri"/>
              <a:cs typeface="Calibri"/>
            </a:endParaRPr>
          </a:p>
          <a:p>
            <a:pPr marL="180975" marR="3810" indent="-171926">
              <a:lnSpc>
                <a:spcPts val="2265"/>
              </a:lnSpc>
              <a:spcBef>
                <a:spcPts val="784"/>
              </a:spcBef>
              <a:buFont typeface="Arial MT"/>
              <a:buChar char="•"/>
              <a:tabLst>
                <a:tab pos="181451" algn="l"/>
              </a:tabLst>
            </a:pPr>
            <a:r>
              <a:rPr sz="2100" spc="-11" dirty="0">
                <a:latin typeface="Calibri"/>
                <a:cs typeface="Calibri"/>
              </a:rPr>
              <a:t>Strong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Data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Binding,</a:t>
            </a:r>
            <a:r>
              <a:rPr sz="2100" spc="30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which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saves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lot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of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code.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No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need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19" dirty="0">
                <a:latin typeface="Calibri"/>
                <a:cs typeface="Calibri"/>
              </a:rPr>
              <a:t>for</a:t>
            </a:r>
            <a:r>
              <a:rPr sz="2100" spc="-4" dirty="0">
                <a:latin typeface="Calibri"/>
                <a:cs typeface="Calibri"/>
              </a:rPr>
              <a:t> manually </a:t>
            </a:r>
            <a:r>
              <a:rPr sz="2100" spc="-461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refresh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the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34" dirty="0">
                <a:latin typeface="Calibri"/>
                <a:cs typeface="Calibri"/>
              </a:rPr>
              <a:t>view.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5" y="457257"/>
            <a:ext cx="4137184" cy="530754"/>
          </a:xfrm>
          <a:prstGeom prst="rect">
            <a:avLst/>
          </a:prstGeom>
        </p:spPr>
        <p:txBody>
          <a:bodyPr spcFirstLastPara="1" vert="horz" wrap="square" lIns="0" tIns="10001" rIns="0" bIns="0" rtlCol="0" anchor="t" anchorCtr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11" dirty="0"/>
              <a:t>Disadvantages</a:t>
            </a:r>
            <a:r>
              <a:rPr spc="-23" dirty="0"/>
              <a:t> </a:t>
            </a:r>
            <a:r>
              <a:rPr dirty="0"/>
              <a:t>of</a:t>
            </a:r>
            <a:r>
              <a:rPr spc="-23" dirty="0"/>
              <a:t> </a:t>
            </a:r>
            <a:r>
              <a:rPr dirty="0"/>
              <a:t>MVVM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6354344" y="3587305"/>
            <a:ext cx="411525" cy="115416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spAutoFit/>
          </a:bodyPr>
          <a:lstStyle/>
          <a:p>
            <a:pPr marL="28575">
              <a:lnSpc>
                <a:spcPts val="930"/>
              </a:lnSpc>
            </a:pPr>
            <a:fld id="{81D60167-4931-47E6-BA6A-407CBD079E47}" type="slidenum">
              <a:rPr dirty="0"/>
              <a:pPr marL="28575">
                <a:lnSpc>
                  <a:spcPts val="930"/>
                </a:lnSpc>
              </a:pPr>
              <a:t>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1345120"/>
            <a:ext cx="7352824" cy="1492716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80975" marR="3810" indent="-171926">
              <a:spcBef>
                <a:spcPts val="600"/>
              </a:spcBef>
              <a:spcAft>
                <a:spcPts val="600"/>
              </a:spcAft>
              <a:buFont typeface="Arial MT"/>
              <a:buChar char="•"/>
              <a:tabLst>
                <a:tab pos="181451" algn="l"/>
              </a:tabLst>
            </a:pPr>
            <a:r>
              <a:rPr sz="21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bigger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cases,</a:t>
            </a:r>
            <a:r>
              <a:rPr sz="21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1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1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</a:t>
            </a:r>
            <a:r>
              <a:rPr sz="21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</a:t>
            </a:r>
            <a:r>
              <a:rPr sz="21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1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sz="21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1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ViewModel</a:t>
            </a:r>
            <a:r>
              <a:rPr sz="21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sz="21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sz="21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100" spc="-46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1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sz="21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1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amount</a:t>
            </a:r>
            <a:r>
              <a:rPr sz="21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100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generality.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975" marR="35719" indent="-171926">
              <a:spcBef>
                <a:spcPts val="600"/>
              </a:spcBef>
              <a:spcAft>
                <a:spcPts val="600"/>
              </a:spcAft>
              <a:buFont typeface="Arial MT"/>
              <a:buChar char="•"/>
              <a:tabLst>
                <a:tab pos="181451" algn="l"/>
              </a:tabLst>
            </a:pPr>
            <a:r>
              <a:rPr sz="21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Data-binding</a:t>
            </a:r>
            <a:r>
              <a:rPr sz="21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its</a:t>
            </a:r>
            <a:r>
              <a:rPr sz="21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wonders</a:t>
            </a:r>
            <a:r>
              <a:rPr sz="21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1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declarative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harder</a:t>
            </a:r>
            <a:r>
              <a:rPr sz="21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debug </a:t>
            </a:r>
            <a:r>
              <a:rPr sz="2100" spc="-4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sz="21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nice</a:t>
            </a:r>
            <a:r>
              <a:rPr sz="21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imperative</a:t>
            </a:r>
            <a:r>
              <a:rPr sz="21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stuff</a:t>
            </a:r>
            <a:r>
              <a:rPr sz="21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21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sz="2100" spc="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sz="21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breakpoints.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4" y="457257"/>
            <a:ext cx="2177415" cy="453810"/>
          </a:xfrm>
          <a:prstGeom prst="rect">
            <a:avLst/>
          </a:prstGeom>
        </p:spPr>
        <p:txBody>
          <a:bodyPr spcFirstLastPara="1" vert="horz" wrap="square" lIns="0" tIns="10001" rIns="0" bIns="0" rtlCol="0" anchor="t" anchorCtr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4" dirty="0"/>
              <a:t>Summary</a:t>
            </a:r>
            <a:r>
              <a:rPr spc="-79" dirty="0"/>
              <a:t>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6354344" y="3587305"/>
            <a:ext cx="411525" cy="115416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spAutoFit/>
          </a:bodyPr>
          <a:lstStyle/>
          <a:p>
            <a:pPr marL="28575">
              <a:lnSpc>
                <a:spcPts val="930"/>
              </a:lnSpc>
            </a:pPr>
            <a:fld id="{81D60167-4931-47E6-BA6A-407CBD079E47}" type="slidenum">
              <a:rPr dirty="0"/>
              <a:pPr marL="28575">
                <a:lnSpc>
                  <a:spcPts val="930"/>
                </a:lnSpc>
              </a:pPr>
              <a:t>33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3511" y="1267587"/>
            <a:ext cx="7644855" cy="3078242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99E0C-C0AF-465A-AF31-E51CCC73C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33903-65DA-4B4B-8BA3-A03A410F7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0" dirty="0">
                <a:hlinkClick r:id="rId2"/>
              </a:rPr>
              <a:t>https://www.vogella.com/tutorials/AndroidArchitecture/article.html</a:t>
            </a:r>
            <a:endParaRPr lang="en-US" b="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0" i="0" dirty="0">
                <a:solidFill>
                  <a:srgbClr val="0E0F25"/>
                </a:solidFill>
                <a:effectLst/>
                <a:hlinkClick r:id="rId3"/>
              </a:rPr>
              <a:t>https://www.slideshare.net/mudasirqazi00/design-patterns-mvc-mvp-and-mvvm?from_action=save</a:t>
            </a:r>
            <a:endParaRPr lang="en-US" b="0" i="0" dirty="0">
              <a:solidFill>
                <a:srgbClr val="0E0F25"/>
              </a:solidFill>
              <a:effectLst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0" i="0" dirty="0">
                <a:solidFill>
                  <a:srgbClr val="0E0F25"/>
                </a:solidFill>
                <a:effectLst/>
                <a:hlinkClick r:id="rId2"/>
              </a:rPr>
              <a:t>https://www.vogella.com/tutorials/AndroidArchitecture/article.html</a:t>
            </a:r>
            <a:endParaRPr lang="en-US" b="0" i="0" dirty="0">
              <a:solidFill>
                <a:srgbClr val="0E0F25"/>
              </a:solidFill>
              <a:effectLst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0" dirty="0">
                <a:solidFill>
                  <a:srgbClr val="0E0F25"/>
                </a:solidFill>
                <a:hlinkClick r:id="rId4"/>
              </a:rPr>
              <a:t>https://academy.realm.io/posts/eric-maxwell-mvc-mvp-and-mvvm-on-android/</a:t>
            </a:r>
            <a:endParaRPr lang="en-US" b="0" dirty="0">
              <a:solidFill>
                <a:srgbClr val="0E0F25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b="0" dirty="0">
              <a:solidFill>
                <a:srgbClr val="0E0F25"/>
              </a:solidFill>
            </a:endParaRPr>
          </a:p>
          <a:p>
            <a:endParaRPr lang="en-US" b="1" i="0" dirty="0">
              <a:solidFill>
                <a:srgbClr val="0E0F25"/>
              </a:solidFill>
              <a:effectLst/>
              <a:latin typeface="Source Sans Pro" panose="020B0503030403020204" pitchFamily="34" charset="0"/>
            </a:endParaRPr>
          </a:p>
          <a:p>
            <a:endParaRPr lang="en-US" b="1" i="0" dirty="0">
              <a:solidFill>
                <a:srgbClr val="0E0F25"/>
              </a:solidFill>
              <a:effectLst/>
              <a:latin typeface="Source Sans Pro" panose="020B0503030403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24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9B97-2D23-41CD-B9BD-BA574F293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67BE58-1F25-4938-BF5F-2ED4F574F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608" y="1134156"/>
            <a:ext cx="6226949" cy="373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36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67C48-41FF-41A5-9409-E6187575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application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5EFFFF-7C78-40C4-AF3D-2D438E936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451" y="743919"/>
            <a:ext cx="2124282" cy="429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598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5" y="457257"/>
            <a:ext cx="4336256" cy="530754"/>
          </a:xfrm>
          <a:prstGeom prst="rect">
            <a:avLst/>
          </a:prstGeom>
        </p:spPr>
        <p:txBody>
          <a:bodyPr spcFirstLastPara="1" vert="horz" wrap="square" lIns="0" tIns="10001" rIns="0" bIns="0" rtlCol="0" anchor="t" anchorCtr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8" dirty="0"/>
              <a:t>MVC</a:t>
            </a:r>
            <a:r>
              <a:rPr spc="-30" dirty="0"/>
              <a:t> Pattern</a:t>
            </a:r>
            <a:r>
              <a:rPr spc="-23" dirty="0"/>
              <a:t> </a:t>
            </a:r>
            <a:r>
              <a:rPr spc="-11" dirty="0"/>
              <a:t>Architecture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xfrm>
            <a:off x="6354344" y="3587305"/>
            <a:ext cx="411525" cy="115416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spAutoFit/>
          </a:bodyPr>
          <a:lstStyle/>
          <a:p>
            <a:pPr marL="28575">
              <a:lnSpc>
                <a:spcPts val="930"/>
              </a:lnSpc>
            </a:pPr>
            <a:fld id="{81D60167-4931-47E6-BA6A-407CBD079E47}" type="slidenum">
              <a:rPr dirty="0"/>
              <a:pPr marL="28575">
                <a:lnSpc>
                  <a:spcPts val="930"/>
                </a:lnSpc>
              </a:pPr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1357693"/>
            <a:ext cx="6627495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180975" indent="-171926">
              <a:spcBef>
                <a:spcPts val="71"/>
              </a:spcBef>
              <a:buFont typeface="Arial MT"/>
              <a:buChar char="•"/>
              <a:tabLst>
                <a:tab pos="181451" algn="l"/>
              </a:tabLst>
            </a:pPr>
            <a:r>
              <a:rPr sz="21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</a:t>
            </a:r>
            <a:r>
              <a:rPr sz="21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stands</a:t>
            </a:r>
            <a:r>
              <a:rPr sz="21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1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Model-View-Controller.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DBBED6-EA22-41C6-A298-F809BE0DD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8085"/>
            <a:ext cx="9144000" cy="17581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D4812-7235-4537-BA04-3B76664B7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MVC 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B9CB4-5C08-4335-8ACD-455411A12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Model: </a:t>
            </a:r>
            <a:r>
              <a:rPr lang="en-US" sz="2000" b="0" spc="-10" dirty="0"/>
              <a:t>represents </a:t>
            </a:r>
            <a:r>
              <a:rPr lang="en-US" sz="2000" b="0" dirty="0"/>
              <a:t>a </a:t>
            </a:r>
            <a:r>
              <a:rPr lang="en-US" sz="2000" b="0" spc="-10" dirty="0"/>
              <a:t>set </a:t>
            </a:r>
            <a:r>
              <a:rPr lang="en-US" sz="2000" b="0" spc="-5" dirty="0"/>
              <a:t>of </a:t>
            </a:r>
            <a:r>
              <a:rPr lang="en-US" sz="2000" b="0" dirty="0"/>
              <a:t>classes </a:t>
            </a:r>
            <a:r>
              <a:rPr lang="en-US" sz="2000" b="0" spc="-10" dirty="0"/>
              <a:t>that </a:t>
            </a:r>
            <a:r>
              <a:rPr lang="en-US" sz="2000" b="0" spc="-5" dirty="0"/>
              <a:t>describe </a:t>
            </a:r>
            <a:r>
              <a:rPr lang="en-US" sz="2000" b="0" dirty="0"/>
              <a:t>the </a:t>
            </a:r>
            <a:r>
              <a:rPr lang="en-US" sz="2000" b="0" spc="-5" dirty="0"/>
              <a:t>business </a:t>
            </a:r>
            <a:r>
              <a:rPr lang="en-US" sz="2000" b="0" dirty="0"/>
              <a:t>logic </a:t>
            </a:r>
          </a:p>
          <a:p>
            <a:r>
              <a:rPr lang="en-US" sz="2000" b="0" spc="-5" dirty="0"/>
              <a:t>View: </a:t>
            </a:r>
            <a:r>
              <a:rPr lang="en-US" sz="2000" b="0" spc="-10" dirty="0"/>
              <a:t>represents </a:t>
            </a:r>
            <a:r>
              <a:rPr lang="en-US" sz="2000" b="0" dirty="0"/>
              <a:t>the </a:t>
            </a:r>
            <a:r>
              <a:rPr lang="en-US" sz="2000" b="0" spc="-5" dirty="0"/>
              <a:t>UI </a:t>
            </a:r>
            <a:r>
              <a:rPr lang="en-US" sz="2000" b="0" spc="-10" dirty="0"/>
              <a:t>components </a:t>
            </a:r>
          </a:p>
          <a:p>
            <a:r>
              <a:rPr lang="en-US" sz="2000" b="0" spc="-10" dirty="0"/>
              <a:t>Controller: </a:t>
            </a:r>
          </a:p>
          <a:p>
            <a:pPr lvl="1"/>
            <a:r>
              <a:rPr lang="en-US" sz="1600" dirty="0"/>
              <a:t>is </a:t>
            </a:r>
            <a:r>
              <a:rPr lang="en-US" sz="1600" spc="-5" dirty="0"/>
              <a:t>responsible </a:t>
            </a:r>
            <a:r>
              <a:rPr lang="en-US" sz="1600" spc="-15" dirty="0"/>
              <a:t>to </a:t>
            </a:r>
            <a:r>
              <a:rPr lang="en-US" sz="1600" spc="-10" dirty="0"/>
              <a:t>process </a:t>
            </a:r>
            <a:r>
              <a:rPr lang="en-US" sz="1600" spc="-5" dirty="0"/>
              <a:t>incoming </a:t>
            </a:r>
            <a:r>
              <a:rPr lang="en-US" sz="1600" spc="-10" dirty="0"/>
              <a:t>requests. </a:t>
            </a:r>
          </a:p>
          <a:p>
            <a:pPr lvl="1"/>
            <a:r>
              <a:rPr lang="en-US" sz="1600" dirty="0"/>
              <a:t>It </a:t>
            </a:r>
            <a:r>
              <a:rPr lang="en-US" sz="1600" spc="-10" dirty="0"/>
              <a:t>receives </a:t>
            </a:r>
            <a:r>
              <a:rPr lang="en-US" sz="1600" dirty="0"/>
              <a:t>input </a:t>
            </a:r>
            <a:r>
              <a:rPr lang="en-US" sz="1600" spc="-15" dirty="0"/>
              <a:t>from </a:t>
            </a:r>
            <a:r>
              <a:rPr lang="en-US" sz="1600" spc="-530" dirty="0"/>
              <a:t> </a:t>
            </a:r>
            <a:r>
              <a:rPr lang="en-US" sz="1600" spc="-10" dirty="0"/>
              <a:t>users </a:t>
            </a:r>
            <a:r>
              <a:rPr lang="en-US" sz="1600" spc="-5" dirty="0"/>
              <a:t>via</a:t>
            </a:r>
            <a:r>
              <a:rPr lang="en-US" sz="1600" dirty="0"/>
              <a:t> the</a:t>
            </a:r>
            <a:r>
              <a:rPr lang="en-US" sz="1600" spc="-10" dirty="0"/>
              <a:t> </a:t>
            </a:r>
            <a:r>
              <a:rPr lang="en-US" sz="1600" spc="-50" dirty="0"/>
              <a:t>View,</a:t>
            </a:r>
            <a:r>
              <a:rPr lang="en-US" sz="1600" dirty="0"/>
              <a:t> then</a:t>
            </a:r>
            <a:r>
              <a:rPr lang="en-US" sz="1600" spc="-5" dirty="0"/>
              <a:t> </a:t>
            </a:r>
            <a:r>
              <a:rPr lang="en-US" sz="1600" spc="-10" dirty="0"/>
              <a:t>process</a:t>
            </a:r>
            <a:r>
              <a:rPr lang="en-US" sz="1600" spc="-20" dirty="0"/>
              <a:t> </a:t>
            </a:r>
            <a:r>
              <a:rPr lang="en-US" sz="1600" dirty="0"/>
              <a:t>the </a:t>
            </a:r>
            <a:r>
              <a:rPr lang="en-US" sz="1600" spc="-5" dirty="0"/>
              <a:t>user's</a:t>
            </a:r>
            <a:r>
              <a:rPr lang="en-US" sz="1600" spc="-10" dirty="0"/>
              <a:t> </a:t>
            </a:r>
            <a:r>
              <a:rPr lang="en-US" sz="1600" spc="-15" dirty="0"/>
              <a:t>data </a:t>
            </a:r>
            <a:r>
              <a:rPr lang="en-US" sz="1600" dirty="0"/>
              <a:t>with</a:t>
            </a:r>
            <a:r>
              <a:rPr lang="en-US" sz="1600" spc="-20" dirty="0"/>
              <a:t> </a:t>
            </a:r>
            <a:r>
              <a:rPr lang="en-US" sz="1600" dirty="0"/>
              <a:t>the </a:t>
            </a:r>
            <a:r>
              <a:rPr lang="en-US" sz="1600" spc="-5" dirty="0"/>
              <a:t>help</a:t>
            </a:r>
            <a:r>
              <a:rPr lang="en-US" sz="1600" dirty="0"/>
              <a:t> </a:t>
            </a:r>
            <a:r>
              <a:rPr lang="en-US" sz="1600" spc="-5" dirty="0"/>
              <a:t>of Model </a:t>
            </a:r>
            <a:r>
              <a:rPr lang="en-US" sz="1600" dirty="0"/>
              <a:t>and </a:t>
            </a:r>
            <a:r>
              <a:rPr lang="en-US" sz="1600" spc="5" dirty="0"/>
              <a:t> </a:t>
            </a:r>
            <a:r>
              <a:rPr lang="en-US" sz="1600" spc="-5" dirty="0"/>
              <a:t>passing </a:t>
            </a:r>
            <a:r>
              <a:rPr lang="en-US" sz="1600" dirty="0"/>
              <a:t>the </a:t>
            </a:r>
            <a:r>
              <a:rPr lang="en-US" sz="1600" spc="-5" dirty="0"/>
              <a:t>results back </a:t>
            </a:r>
            <a:r>
              <a:rPr lang="en-US" sz="1600" spc="-15" dirty="0"/>
              <a:t>to </a:t>
            </a:r>
            <a:r>
              <a:rPr lang="en-US" sz="1600" dirty="0"/>
              <a:t>the </a:t>
            </a:r>
            <a:r>
              <a:rPr lang="en-US" sz="1600" spc="-35" dirty="0"/>
              <a:t>View. </a:t>
            </a:r>
            <a:endParaRPr lang="en-US" sz="1600" spc="-30" dirty="0"/>
          </a:p>
          <a:p>
            <a:pPr lvl="1"/>
            <a:r>
              <a:rPr lang="en-US" sz="1600" dirty="0"/>
              <a:t>it acts as the </a:t>
            </a:r>
            <a:r>
              <a:rPr lang="en-US" sz="1600" spc="-15" dirty="0"/>
              <a:t>coordinator </a:t>
            </a:r>
            <a:r>
              <a:rPr lang="en-US" sz="1600" spc="-10" dirty="0"/>
              <a:t>between </a:t>
            </a:r>
            <a:r>
              <a:rPr lang="en-US" sz="1600" spc="-530" dirty="0"/>
              <a:t> </a:t>
            </a:r>
            <a:r>
              <a:rPr lang="en-US" sz="1600" dirty="0"/>
              <a:t>the</a:t>
            </a:r>
            <a:r>
              <a:rPr lang="en-US" sz="1600" spc="-5" dirty="0"/>
              <a:t> </a:t>
            </a:r>
            <a:r>
              <a:rPr lang="en-US" sz="1600" spc="-10" dirty="0"/>
              <a:t>View</a:t>
            </a:r>
            <a:r>
              <a:rPr lang="en-US" sz="1600" dirty="0"/>
              <a:t> and</a:t>
            </a:r>
            <a:r>
              <a:rPr lang="en-US" sz="1600" spc="-5" dirty="0"/>
              <a:t> </a:t>
            </a:r>
            <a:r>
              <a:rPr lang="en-US" sz="1600" dirty="0"/>
              <a:t>the</a:t>
            </a:r>
            <a:r>
              <a:rPr lang="en-US" sz="1600" spc="-15" dirty="0"/>
              <a:t> </a:t>
            </a:r>
            <a:r>
              <a:rPr lang="en-US" sz="1600" dirty="0"/>
              <a:t>Model.</a:t>
            </a:r>
            <a:r>
              <a:rPr lang="en-US" sz="1600" spc="-10" dirty="0"/>
              <a:t> </a:t>
            </a:r>
          </a:p>
          <a:p>
            <a:pPr lvl="1"/>
            <a:r>
              <a:rPr lang="en-US" sz="1600" spc="-10" dirty="0"/>
              <a:t>There</a:t>
            </a:r>
            <a:r>
              <a:rPr lang="en-US" sz="1600" spc="10" dirty="0"/>
              <a:t> </a:t>
            </a:r>
            <a:r>
              <a:rPr lang="en-US" sz="1600" dirty="0"/>
              <a:t>is </a:t>
            </a:r>
            <a:r>
              <a:rPr lang="en-US" sz="1600" u="heavy" spc="-10" dirty="0">
                <a:uFill>
                  <a:solidFill>
                    <a:srgbClr val="000000"/>
                  </a:solidFill>
                </a:uFill>
              </a:rPr>
              <a:t>One-to-Many</a:t>
            </a:r>
            <a:r>
              <a:rPr lang="en-US" sz="1600" spc="10" dirty="0"/>
              <a:t> </a:t>
            </a:r>
            <a:r>
              <a:rPr lang="en-US" sz="1600" spc="-10" dirty="0"/>
              <a:t>relationship</a:t>
            </a:r>
            <a:r>
              <a:rPr lang="en-US" sz="1600" spc="-5" dirty="0"/>
              <a:t> </a:t>
            </a:r>
            <a:r>
              <a:rPr lang="en-US" sz="1600" spc="-10" dirty="0"/>
              <a:t>between</a:t>
            </a:r>
            <a:r>
              <a:rPr lang="en-US" sz="1600" spc="-5" dirty="0"/>
              <a:t> </a:t>
            </a:r>
            <a:r>
              <a:rPr lang="en-US" sz="1600" spc="-10" dirty="0"/>
              <a:t>Controller </a:t>
            </a:r>
            <a:r>
              <a:rPr lang="en-US" sz="1600" spc="-5" dirty="0"/>
              <a:t> </a:t>
            </a:r>
            <a:r>
              <a:rPr lang="en-US" sz="1600" dirty="0"/>
              <a:t>and</a:t>
            </a:r>
            <a:r>
              <a:rPr lang="en-US" sz="1600" spc="-5" dirty="0"/>
              <a:t> </a:t>
            </a:r>
            <a:r>
              <a:rPr lang="en-US" sz="1600" spc="-50" dirty="0"/>
              <a:t>View,</a:t>
            </a:r>
            <a:r>
              <a:rPr lang="en-US" sz="1600" dirty="0"/>
              <a:t> means</a:t>
            </a:r>
            <a:r>
              <a:rPr lang="en-US" sz="1600" spc="-20" dirty="0"/>
              <a:t> </a:t>
            </a:r>
            <a:r>
              <a:rPr lang="en-US" sz="1600" spc="-5" dirty="0"/>
              <a:t>one </a:t>
            </a:r>
            <a:r>
              <a:rPr lang="en-US" sz="1600" spc="-15" dirty="0"/>
              <a:t>controller </a:t>
            </a:r>
            <a:r>
              <a:rPr lang="en-US" sz="1600" spc="-10" dirty="0"/>
              <a:t>can</a:t>
            </a:r>
            <a:r>
              <a:rPr lang="en-US" sz="1600" spc="-5" dirty="0"/>
              <a:t> handle </a:t>
            </a:r>
            <a:r>
              <a:rPr lang="en-US" sz="1600" spc="-15" dirty="0"/>
              <a:t>many</a:t>
            </a:r>
            <a:r>
              <a:rPr lang="en-US" sz="1600" spc="-10" dirty="0"/>
              <a:t> views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09019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0B08F-E634-4AA7-AB60-21D80088A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- Model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BB1DAC-D05B-4B7F-B200-0C71CBFE6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649" y="224392"/>
            <a:ext cx="5470903" cy="481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315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2C482-7E5F-4899-A9E8-2529D2572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- 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51B628-230D-416B-8E37-EA2698CB3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26" y="939955"/>
            <a:ext cx="7733654" cy="420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81007"/>
      </p:ext>
    </p:extLst>
  </p:cSld>
  <p:clrMapOvr>
    <a:masterClrMapping/>
  </p:clrMapOvr>
</p:sld>
</file>

<file path=ppt/theme/theme1.xml><?xml version="1.0" encoding="utf-8"?>
<a:theme xmlns:a="http://schemas.openxmlformats.org/drawingml/2006/main" name="2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AndroidStructure" id="{C38918FD-31D2-4B51-A8B7-4A0EE41EC165}" vid="{6FFE7F4F-7E43-4C24-8C1D-EFA39DB96C43}"/>
    </a:ext>
  </a:extLst>
</a:theme>
</file>

<file path=ppt/theme/theme2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AndroidStructure" id="{C38918FD-31D2-4B51-A8B7-4A0EE41EC165}" vid="{EF869649-281C-40A9-8AC9-A1A2B66CECBC}"/>
    </a:ext>
  </a:extLst>
</a:theme>
</file>

<file path=ppt/theme/theme3.xml><?xml version="1.0" encoding="utf-8"?>
<a:theme xmlns:a="http://schemas.openxmlformats.org/drawingml/2006/main" name="1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AndroidStructure" id="{C38918FD-31D2-4B51-A8B7-4A0EE41EC165}" vid="{3942A3B0-E6F7-499B-90EA-0D4880C816DB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1341</TotalTime>
  <Words>923</Words>
  <Application>Microsoft Macintosh PowerPoint</Application>
  <PresentationFormat>On-screen Show (16:9)</PresentationFormat>
  <Paragraphs>114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Arial MT</vt:lpstr>
      <vt:lpstr>Calibri</vt:lpstr>
      <vt:lpstr>Myriad Pro</vt:lpstr>
      <vt:lpstr>Source Sans Pro</vt:lpstr>
      <vt:lpstr>Tahoma</vt:lpstr>
      <vt:lpstr>Times New Roman</vt:lpstr>
      <vt:lpstr>2_Theme1</vt:lpstr>
      <vt:lpstr>Theme1</vt:lpstr>
      <vt:lpstr>1_Theme1</vt:lpstr>
      <vt:lpstr>Android architecture</vt:lpstr>
      <vt:lpstr>Contents</vt:lpstr>
      <vt:lpstr>Architecture</vt:lpstr>
      <vt:lpstr>Architecture</vt:lpstr>
      <vt:lpstr>Sample application</vt:lpstr>
      <vt:lpstr>MVC Pattern Architecture</vt:lpstr>
      <vt:lpstr> MVC components</vt:lpstr>
      <vt:lpstr>MVC - Model </vt:lpstr>
      <vt:lpstr>MVC - View</vt:lpstr>
      <vt:lpstr>MVC - Controller</vt:lpstr>
      <vt:lpstr>MVC - Advantages</vt:lpstr>
      <vt:lpstr>MVC - Disadvantages</vt:lpstr>
      <vt:lpstr>MVP Pattern</vt:lpstr>
      <vt:lpstr>MVP Pattern Architecture</vt:lpstr>
      <vt:lpstr>MVP components</vt:lpstr>
      <vt:lpstr>Passive view and Supervising Controller</vt:lpstr>
      <vt:lpstr>MVP - Model</vt:lpstr>
      <vt:lpstr>MVP - View</vt:lpstr>
      <vt:lpstr>MVP - View</vt:lpstr>
      <vt:lpstr>MVP - Presenter</vt:lpstr>
      <vt:lpstr>Advantages of MVP</vt:lpstr>
      <vt:lpstr>MVVM Pattern</vt:lpstr>
      <vt:lpstr>MVVM Architecture</vt:lpstr>
      <vt:lpstr>MVVM Architecture</vt:lpstr>
      <vt:lpstr>MVVM components</vt:lpstr>
      <vt:lpstr>MVVM components</vt:lpstr>
      <vt:lpstr>MVVM - Model</vt:lpstr>
      <vt:lpstr>MVVM - View</vt:lpstr>
      <vt:lpstr>MVVM - View</vt:lpstr>
      <vt:lpstr>MVVM - ViewModel</vt:lpstr>
      <vt:lpstr>Advantages of MVVM</vt:lpstr>
      <vt:lpstr>Disadvantages of MVVM</vt:lpstr>
      <vt:lpstr>Summary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</dc:title>
  <cp:lastModifiedBy>Loan Bui</cp:lastModifiedBy>
  <cp:revision>462</cp:revision>
  <dcterms:modified xsi:type="dcterms:W3CDTF">2024-08-17T11:45:17Z</dcterms:modified>
</cp:coreProperties>
</file>