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73" r:id="rId2"/>
    <p:sldMasterId id="2147483675" r:id="rId3"/>
  </p:sldMasterIdLst>
  <p:notesMasterIdLst>
    <p:notesMasterId r:id="rId22"/>
  </p:notesMasterIdLst>
  <p:sldIdLst>
    <p:sldId id="256" r:id="rId4"/>
    <p:sldId id="272" r:id="rId5"/>
    <p:sldId id="273" r:id="rId6"/>
    <p:sldId id="274" r:id="rId7"/>
    <p:sldId id="269" r:id="rId8"/>
    <p:sldId id="270" r:id="rId9"/>
    <p:sldId id="279" r:id="rId10"/>
    <p:sldId id="263" r:id="rId11"/>
    <p:sldId id="283" r:id="rId12"/>
    <p:sldId id="265" r:id="rId13"/>
    <p:sldId id="266" r:id="rId14"/>
    <p:sldId id="267" r:id="rId15"/>
    <p:sldId id="319" r:id="rId16"/>
    <p:sldId id="320" r:id="rId17"/>
    <p:sldId id="294" r:id="rId18"/>
    <p:sldId id="295" r:id="rId19"/>
    <p:sldId id="282" r:id="rId20"/>
    <p:sldId id="318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643"/>
  </p:normalViewPr>
  <p:slideViewPr>
    <p:cSldViewPr snapToGrid="0">
      <p:cViewPr varScale="1">
        <p:scale>
          <a:sx n="157" d="100"/>
          <a:sy n="157" d="100"/>
        </p:scale>
        <p:origin x="3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81baec3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81baec3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77ece517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77ece517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955bcc6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955bcc6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955bcc6c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955bcc6c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0" t="-1287"/>
          <a:stretch/>
        </p:blipFill>
        <p:spPr bwMode="auto">
          <a:xfrm>
            <a:off x="169938" y="107157"/>
            <a:ext cx="2617536" cy="70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3918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5A85B549-CE16-5FE1-8D60-090F5D8260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8070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00EC2A-4FE7-F8C2-17EB-BA507FEBDF4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326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204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7976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295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096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1019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7755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5908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303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2EDB4E-35AB-43E5-A180-211A0CC11343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978043-687B-4FEC-8A28-435B8CE8B06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160E6F0-0701-3E9F-E00A-556196CEDD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664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273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5362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3564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10942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39864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646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8806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22336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54131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944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AFECA7B-14AD-3705-E7EF-A1DCFB1E6CF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3309860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77514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73578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046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/>
            </a:lvl2pPr>
            <a:lvl3pPr>
              <a:spcBef>
                <a:spcPts val="450"/>
              </a:spcBef>
              <a:spcAft>
                <a:spcPts val="450"/>
              </a:spcAft>
              <a:defRPr sz="1800"/>
            </a:lvl3pPr>
            <a:lvl4pPr>
              <a:spcBef>
                <a:spcPts val="450"/>
              </a:spcBef>
              <a:spcAft>
                <a:spcPts val="450"/>
              </a:spcAft>
              <a:defRPr sz="1600"/>
            </a:lvl4pPr>
            <a:lvl5pPr>
              <a:spcBef>
                <a:spcPts val="450"/>
              </a:spcBef>
              <a:spcAft>
                <a:spcPts val="45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57BAA540-6A90-50E9-2DBF-0D644E89551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4838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2F206761-4834-5B75-4673-41CA4DCE3FF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1550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68DAD12D-AC98-9A7F-5B52-1EE75C19210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54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D01B6F3E-BFEE-E612-2F1F-3497B93526B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2478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7EE92498-C475-6C33-BF8E-D6D76A9543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2003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D95D3068-F3F2-6429-0F63-062806BD461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0747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9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518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051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-developer-training.github.io/android-developer-fundamentals-course-concepts-v2/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components/fundamentals.html#Components" TargetMode="External"/><Relationship Id="rId2" Type="http://schemas.openxmlformats.org/officeDocument/2006/relationships/hyperlink" Target="https://developer.android.com/reference/android/content/Intent.html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Intent </a:t>
            </a:r>
            <a:br>
              <a:rPr lang="en-GB" dirty="0"/>
            </a:br>
            <a:r>
              <a:rPr lang="en-GB" dirty="0"/>
              <a:t>&amp; Connecting Activities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33923-5AFE-4DA5-848B-8AA5FE718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Communicating Between Activities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Pass data from Activity A to Activity B.</a:t>
            </a:r>
            <a:br>
              <a:rPr lang="en-GB" dirty="0"/>
            </a:b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Get data from Activity A at Activity B.</a:t>
            </a:r>
            <a:endParaRPr dirty="0"/>
          </a:p>
        </p:txBody>
      </p:sp>
      <p:pic>
        <p:nvPicPr>
          <p:cNvPr id="116" name="Shape 116" descr="Screen Shot 2016-11-18 at 11.20.49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709000"/>
            <a:ext cx="8077200" cy="1028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 descr="Screen Shot 2016-11-18 at 11.23.06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325" y="3476175"/>
            <a:ext cx="7403751" cy="15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Communicating Between Activities</a:t>
            </a: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Pass data from Activity A to Activity B and Receive a result back, using: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Activity A starts activity B</a:t>
            </a:r>
            <a:endParaRPr dirty="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Activity B sends result</a:t>
            </a:r>
            <a:endParaRPr dirty="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Activity A receives the result back</a:t>
            </a:r>
            <a:endParaRPr dirty="0"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200" y="1955852"/>
            <a:ext cx="53816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177" y="3095898"/>
            <a:ext cx="4340575" cy="5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5909" y="3809775"/>
            <a:ext cx="4448175" cy="9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Communicating Between Activities</a:t>
            </a:r>
            <a:endParaRPr dirty="0"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Pass data from Activity A to Activity B and Receive a result back (cont'd)</a:t>
            </a:r>
            <a:endParaRPr dirty="0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Activity A receives the result back</a:t>
            </a:r>
            <a:br>
              <a:rPr lang="en-GB" dirty="0"/>
            </a:br>
            <a:endParaRPr dirty="0"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038" y="2261330"/>
            <a:ext cx="52959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3EB7-3043-0944-14DF-7691B857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445025"/>
            <a:ext cx="8987246" cy="939638"/>
          </a:xfrm>
        </p:spPr>
        <p:txBody>
          <a:bodyPr/>
          <a:lstStyle/>
          <a:p>
            <a:r>
              <a:rPr lang="en-GB" dirty="0"/>
              <a:t>Communicating Between Activities </a:t>
            </a:r>
            <a:r>
              <a:rPr lang="en-GB" dirty="0" err="1"/>
              <a:t>startAcvityForResult</a:t>
            </a:r>
            <a:r>
              <a:rPr lang="en-GB" dirty="0"/>
              <a:t> is deprecated 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B54E1-C9FE-1C53-9F3D-90DAC9BD1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182" y="1611086"/>
            <a:ext cx="8240117" cy="3454032"/>
          </a:xfrm>
        </p:spPr>
        <p:txBody>
          <a:bodyPr/>
          <a:lstStyle/>
          <a:p>
            <a:pPr marL="114300" indent="0">
              <a:buNone/>
            </a:pPr>
            <a:r>
              <a:rPr lang="en-US" sz="1200" b="1" dirty="0">
                <a:solidFill>
                  <a:srgbClr val="000080"/>
                </a:solidFill>
                <a:effectLst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ActivityResultLauncher</a:t>
            </a:r>
            <a:r>
              <a:rPr lang="en-US" sz="1200" dirty="0">
                <a:solidFill>
                  <a:srgbClr val="000000"/>
                </a:solidFill>
                <a:effectLst/>
              </a:rPr>
              <a:t>&lt;Intent&gt; </a:t>
            </a:r>
            <a:r>
              <a:rPr lang="en-US" sz="1200" b="1" dirty="0" err="1">
                <a:solidFill>
                  <a:srgbClr val="660E7A"/>
                </a:solidFill>
                <a:effectLst/>
              </a:rPr>
              <a:t>activityResultLauncher</a:t>
            </a:r>
            <a:r>
              <a:rPr lang="en-US" sz="1200" dirty="0">
                <a:solidFill>
                  <a:srgbClr val="000000"/>
                </a:solidFill>
                <a:effectLst/>
              </a:rPr>
              <a:t>;</a:t>
            </a:r>
            <a:br>
              <a:rPr lang="en-US" sz="1200" dirty="0">
                <a:solidFill>
                  <a:srgbClr val="000000"/>
                </a:solidFill>
                <a:effectLst/>
              </a:rPr>
            </a:br>
            <a:r>
              <a:rPr lang="en-US" sz="1200" dirty="0">
                <a:solidFill>
                  <a:srgbClr val="808000"/>
                </a:solidFill>
                <a:effectLst/>
              </a:rPr>
              <a:t>@Override</a:t>
            </a:r>
            <a:br>
              <a:rPr lang="en-US" sz="1200" dirty="0">
                <a:solidFill>
                  <a:srgbClr val="808000"/>
                </a:solidFill>
                <a:effectLst/>
              </a:rPr>
            </a:br>
            <a:r>
              <a:rPr lang="en-US" sz="1200" b="1" dirty="0">
                <a:solidFill>
                  <a:srgbClr val="000080"/>
                </a:solidFill>
                <a:effectLst/>
              </a:rPr>
              <a:t>protected void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onCreate</a:t>
            </a:r>
            <a:r>
              <a:rPr lang="en-US" sz="1200" dirty="0">
                <a:solidFill>
                  <a:srgbClr val="000000"/>
                </a:solidFill>
                <a:effectLst/>
              </a:rPr>
              <a:t>(Bundle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savedInstanceState</a:t>
            </a:r>
            <a:r>
              <a:rPr lang="en-US" sz="1200" dirty="0">
                <a:solidFill>
                  <a:srgbClr val="000000"/>
                </a:solidFill>
                <a:effectLst/>
              </a:rPr>
              <a:t>) {</a:t>
            </a:r>
            <a:br>
              <a:rPr lang="en-US" sz="1200" dirty="0">
                <a:solidFill>
                  <a:srgbClr val="000000"/>
                </a:solidFill>
                <a:effectLst/>
              </a:rPr>
            </a:br>
            <a:r>
              <a:rPr lang="en-US" sz="1200" dirty="0">
                <a:solidFill>
                  <a:srgbClr val="000000"/>
                </a:solidFill>
                <a:effectLst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effectLst/>
              </a:rPr>
              <a:t>super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.onCreate</a:t>
            </a:r>
            <a:r>
              <a:rPr lang="en-US" sz="1200" dirty="0">
                <a:solidFill>
                  <a:srgbClr val="000000"/>
                </a:solidFill>
                <a:effectLst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savedInstanceState</a:t>
            </a:r>
            <a:r>
              <a:rPr lang="en-US" sz="1200" dirty="0">
                <a:solidFill>
                  <a:srgbClr val="000000"/>
                </a:solidFill>
                <a:effectLst/>
              </a:rPr>
              <a:t>);</a:t>
            </a:r>
            <a:br>
              <a:rPr lang="en-US" sz="1200" dirty="0">
                <a:solidFill>
                  <a:srgbClr val="000000"/>
                </a:solidFill>
                <a:effectLst/>
              </a:rPr>
            </a:br>
            <a:r>
              <a:rPr lang="en-US" sz="1200" dirty="0">
                <a:solidFill>
                  <a:srgbClr val="000000"/>
                </a:solidFill>
                <a:effectLst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setContentView</a:t>
            </a:r>
            <a:r>
              <a:rPr lang="en-US" sz="1200" dirty="0">
                <a:solidFill>
                  <a:srgbClr val="000000"/>
                </a:solidFill>
                <a:effectLst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R.layout.</a:t>
            </a:r>
            <a:r>
              <a:rPr lang="en-US" sz="1200" i="1" dirty="0" err="1">
                <a:solidFill>
                  <a:srgbClr val="660E7A"/>
                </a:solidFill>
                <a:effectLst/>
              </a:rPr>
              <a:t>activity_main</a:t>
            </a:r>
            <a:r>
              <a:rPr lang="en-US" sz="1200" dirty="0">
                <a:solidFill>
                  <a:srgbClr val="000000"/>
                </a:solidFill>
                <a:effectLst/>
              </a:rPr>
              <a:t>);</a:t>
            </a:r>
            <a:br>
              <a:rPr lang="en-US" sz="1200" dirty="0">
                <a:solidFill>
                  <a:srgbClr val="000000"/>
                </a:solidFill>
                <a:effectLst/>
              </a:rPr>
            </a:br>
            <a:r>
              <a:rPr lang="en-US" sz="1200" dirty="0">
                <a:solidFill>
                  <a:srgbClr val="000000"/>
                </a:solidFill>
                <a:effectLst/>
              </a:rPr>
              <a:t>    </a:t>
            </a:r>
            <a:r>
              <a:rPr lang="en-US" sz="1200" i="1" dirty="0">
                <a:solidFill>
                  <a:srgbClr val="808080"/>
                </a:solidFill>
                <a:effectLst/>
              </a:rPr>
              <a:t>// Register the activity result launcher</a:t>
            </a:r>
            <a:br>
              <a:rPr lang="en-US" sz="1200" i="1" dirty="0">
                <a:solidFill>
                  <a:srgbClr val="808080"/>
                </a:solidFill>
                <a:effectLst/>
              </a:rPr>
            </a:br>
            <a:r>
              <a:rPr lang="en-US" sz="1200" i="1" dirty="0">
                <a:solidFill>
                  <a:srgbClr val="808080"/>
                </a:solidFill>
                <a:effectLst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effectLst/>
              </a:rPr>
              <a:t>activityResultLauncher</a:t>
            </a:r>
            <a:r>
              <a:rPr lang="en-US" sz="1200" b="1" dirty="0">
                <a:solidFill>
                  <a:srgbClr val="660E7A"/>
                </a:solidFill>
                <a:effectLst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</a:rPr>
              <a:t>=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registerForActivityResult</a:t>
            </a:r>
            <a:r>
              <a:rPr lang="en-US" sz="1200" dirty="0">
                <a:solidFill>
                  <a:srgbClr val="000000"/>
                </a:solidFill>
                <a:effectLst/>
              </a:rPr>
              <a:t>(</a:t>
            </a:r>
            <a:r>
              <a:rPr lang="en-US" sz="1200" b="1" dirty="0">
                <a:solidFill>
                  <a:srgbClr val="000080"/>
                </a:solidFill>
                <a:effectLst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ActivityResultContracts.StartActivityForResult</a:t>
            </a:r>
            <a:r>
              <a:rPr lang="en-US" sz="1200" dirty="0">
                <a:solidFill>
                  <a:srgbClr val="000000"/>
                </a:solidFill>
                <a:effectLst/>
              </a:rPr>
              <a:t>(),</a:t>
            </a:r>
            <a:br>
              <a:rPr lang="en-US" sz="1200" dirty="0">
                <a:solidFill>
                  <a:srgbClr val="000000"/>
                </a:solidFill>
                <a:effectLst/>
              </a:rPr>
            </a:br>
            <a:r>
              <a:rPr lang="en-US" sz="1200" dirty="0">
                <a:solidFill>
                  <a:srgbClr val="000000"/>
                </a:solidFill>
                <a:effectLst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effectLst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ActivityResultCallback</a:t>
            </a:r>
            <a:r>
              <a:rPr lang="en-US" sz="1200" dirty="0">
                <a:solidFill>
                  <a:srgbClr val="000000"/>
                </a:solidFill>
                <a:effectLst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ActivityResult</a:t>
            </a:r>
            <a:r>
              <a:rPr lang="en-US" sz="1200" dirty="0">
                <a:solidFill>
                  <a:srgbClr val="000000"/>
                </a:solidFill>
                <a:effectLst/>
              </a:rPr>
              <a:t>&gt;() {</a:t>
            </a:r>
            <a:br>
              <a:rPr lang="en-US" sz="1200" dirty="0">
                <a:solidFill>
                  <a:srgbClr val="000000"/>
                </a:solidFill>
                <a:effectLst/>
              </a:rPr>
            </a:br>
            <a:r>
              <a:rPr lang="en-US" sz="1200" dirty="0">
                <a:solidFill>
                  <a:srgbClr val="000000"/>
                </a:solidFill>
                <a:effectLst/>
              </a:rPr>
              <a:t>                </a:t>
            </a:r>
            <a:r>
              <a:rPr lang="en-US" sz="1200" dirty="0">
                <a:solidFill>
                  <a:srgbClr val="808000"/>
                </a:solidFill>
                <a:effectLst/>
              </a:rPr>
              <a:t>@Override</a:t>
            </a:r>
            <a:br>
              <a:rPr lang="en-US" sz="1200" dirty="0">
                <a:solidFill>
                  <a:srgbClr val="808000"/>
                </a:solidFill>
                <a:effectLst/>
              </a:rPr>
            </a:br>
            <a:r>
              <a:rPr lang="en-US" sz="1200" dirty="0">
                <a:solidFill>
                  <a:srgbClr val="808000"/>
                </a:solidFill>
                <a:effectLst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effectLst/>
              </a:rPr>
              <a:t>public void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onActivityResult</a:t>
            </a:r>
            <a:r>
              <a:rPr lang="en-US" sz="1200" dirty="0">
                <a:solidFill>
                  <a:srgbClr val="000000"/>
                </a:solidFill>
                <a:effectLst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ActivityResult</a:t>
            </a:r>
            <a:r>
              <a:rPr lang="en-US" sz="1200" dirty="0">
                <a:solidFill>
                  <a:srgbClr val="000000"/>
                </a:solidFill>
                <a:effectLst/>
              </a:rPr>
              <a:t> result) {</a:t>
            </a:r>
            <a:br>
              <a:rPr lang="en-US" sz="1200" dirty="0">
                <a:solidFill>
                  <a:srgbClr val="000000"/>
                </a:solidFill>
                <a:effectLst/>
              </a:rPr>
            </a:br>
            <a:r>
              <a:rPr lang="en-US" sz="1200" dirty="0">
                <a:solidFill>
                  <a:srgbClr val="000000"/>
                </a:solidFill>
                <a:effectLst/>
              </a:rPr>
              <a:t>                    </a:t>
            </a:r>
            <a:r>
              <a:rPr lang="en-US" sz="1200" b="1" dirty="0">
                <a:solidFill>
                  <a:srgbClr val="000080"/>
                </a:solidFill>
                <a:effectLst/>
              </a:rPr>
              <a:t>if </a:t>
            </a:r>
            <a:r>
              <a:rPr lang="en-US" sz="1200" dirty="0">
                <a:solidFill>
                  <a:srgbClr val="000000"/>
                </a:solidFill>
                <a:effectLst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result.getResultCode</a:t>
            </a:r>
            <a:r>
              <a:rPr lang="en-US" sz="1200" dirty="0">
                <a:solidFill>
                  <a:srgbClr val="000000"/>
                </a:solidFill>
                <a:effectLst/>
              </a:rPr>
              <a:t>() ==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Activity.</a:t>
            </a:r>
            <a:r>
              <a:rPr lang="en-US" sz="1200" b="1" i="1" dirty="0" err="1">
                <a:solidFill>
                  <a:srgbClr val="660E7A"/>
                </a:solidFill>
                <a:effectLst/>
              </a:rPr>
              <a:t>RESULT_OK</a:t>
            </a:r>
            <a:r>
              <a:rPr lang="en-US" sz="1200" dirty="0">
                <a:solidFill>
                  <a:srgbClr val="000000"/>
                </a:solidFill>
                <a:effectLst/>
              </a:rPr>
              <a:t>) {</a:t>
            </a:r>
            <a:br>
              <a:rPr lang="en-US" sz="1200" dirty="0">
                <a:solidFill>
                  <a:srgbClr val="000000"/>
                </a:solidFill>
                <a:effectLst/>
              </a:rPr>
            </a:br>
            <a:r>
              <a:rPr lang="en-US" sz="1200" dirty="0">
                <a:solidFill>
                  <a:srgbClr val="000000"/>
                </a:solidFill>
                <a:effectLst/>
              </a:rPr>
              <a:t>                        Intent data =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result.getData</a:t>
            </a:r>
            <a:r>
              <a:rPr lang="en-US" sz="1200" dirty="0">
                <a:solidFill>
                  <a:srgbClr val="000000"/>
                </a:solidFill>
                <a:effectLst/>
              </a:rPr>
              <a:t>();</a:t>
            </a:r>
            <a:br>
              <a:rPr lang="en-US" sz="1200" dirty="0">
                <a:solidFill>
                  <a:srgbClr val="000000"/>
                </a:solidFill>
                <a:effectLst/>
              </a:rPr>
            </a:br>
            <a:r>
              <a:rPr lang="en-US" sz="1200" dirty="0">
                <a:solidFill>
                  <a:srgbClr val="000000"/>
                </a:solidFill>
                <a:effectLst/>
              </a:rPr>
              <a:t>                        </a:t>
            </a:r>
            <a:r>
              <a:rPr lang="en-US" sz="1200" i="1" dirty="0">
                <a:solidFill>
                  <a:srgbClr val="808080"/>
                </a:solidFill>
                <a:effectLst/>
              </a:rPr>
              <a:t>// Handle the returned data</a:t>
            </a:r>
            <a:br>
              <a:rPr lang="en-US" sz="1200" i="1" dirty="0">
                <a:solidFill>
                  <a:srgbClr val="808080"/>
                </a:solidFill>
                <a:effectLst/>
              </a:rPr>
            </a:br>
            <a:r>
              <a:rPr lang="en-US" sz="1200" i="1" dirty="0">
                <a:solidFill>
                  <a:srgbClr val="808080"/>
                </a:solidFill>
                <a:effectLst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</a:rPr>
              <a:t>}</a:t>
            </a:r>
            <a:br>
              <a:rPr lang="en-US" sz="1200" dirty="0">
                <a:solidFill>
                  <a:srgbClr val="000000"/>
                </a:solidFill>
                <a:effectLst/>
              </a:rPr>
            </a:br>
            <a:r>
              <a:rPr lang="en-US" sz="1200" dirty="0">
                <a:solidFill>
                  <a:srgbClr val="000000"/>
                </a:solidFill>
                <a:effectLst/>
              </a:rPr>
              <a:t>                }</a:t>
            </a:r>
            <a:br>
              <a:rPr lang="en-US" sz="1200" dirty="0">
                <a:solidFill>
                  <a:srgbClr val="000000"/>
                </a:solidFill>
                <a:effectLst/>
              </a:rPr>
            </a:br>
            <a:r>
              <a:rPr lang="en-US" sz="1200" dirty="0">
                <a:solidFill>
                  <a:srgbClr val="000000"/>
                </a:solidFill>
                <a:effectLst/>
              </a:rPr>
              <a:t>            }</a:t>
            </a:r>
            <a:br>
              <a:rPr lang="en-US" sz="1200" dirty="0">
                <a:solidFill>
                  <a:srgbClr val="000000"/>
                </a:solidFill>
                <a:effectLst/>
              </a:rPr>
            </a:br>
            <a:r>
              <a:rPr lang="en-US" sz="1200" dirty="0">
                <a:solidFill>
                  <a:srgbClr val="000000"/>
                </a:solidFill>
                <a:effectLst/>
              </a:rPr>
              <a:t>    );</a:t>
            </a:r>
          </a:p>
          <a:p>
            <a:endParaRPr lang="en-VN" sz="1200" dirty="0"/>
          </a:p>
        </p:txBody>
      </p:sp>
    </p:spTree>
    <p:extLst>
      <p:ext uri="{BB962C8B-B14F-4D97-AF65-F5344CB8AC3E}">
        <p14:creationId xmlns:p14="http://schemas.microsoft.com/office/powerpoint/2010/main" val="989516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A47AA-0C20-0EF7-79BC-BD2827EE1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930" y="1506583"/>
            <a:ext cx="8292369" cy="3062292"/>
          </a:xfrm>
        </p:spPr>
        <p:txBody>
          <a:bodyPr/>
          <a:lstStyle/>
          <a:p>
            <a:pPr marL="114300" indent="0">
              <a:buNone/>
            </a:pPr>
            <a:r>
              <a:rPr lang="en-US" sz="1600" i="1" dirty="0">
                <a:solidFill>
                  <a:srgbClr val="808080"/>
                </a:solidFill>
                <a:effectLst/>
              </a:rPr>
              <a:t>// Example: Launch another activity</a:t>
            </a:r>
            <a:br>
              <a:rPr lang="en-US" sz="1600" i="1" dirty="0">
                <a:solidFill>
                  <a:srgbClr val="808080"/>
                </a:solidFill>
                <a:effectLst/>
              </a:rPr>
            </a:br>
            <a:r>
              <a:rPr lang="en-US" sz="1600" dirty="0" err="1">
                <a:solidFill>
                  <a:srgbClr val="000000"/>
                </a:solidFill>
                <a:effectLst/>
              </a:rPr>
              <a:t>findViewById</a:t>
            </a:r>
            <a:r>
              <a:rPr lang="en-US" sz="1600" dirty="0">
                <a:solidFill>
                  <a:srgbClr val="000000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R.id.</a:t>
            </a:r>
            <a:r>
              <a:rPr lang="en-US" sz="1600" i="1" dirty="0" err="1">
                <a:solidFill>
                  <a:srgbClr val="660E7A"/>
                </a:solidFill>
                <a:effectLst/>
              </a:rPr>
              <a:t>btn_</a:t>
            </a:r>
            <a:r>
              <a:rPr lang="en-US" sz="1600" i="1" dirty="0" err="1">
                <a:solidFill>
                  <a:srgbClr val="660E7A"/>
                </a:solidFill>
              </a:rPr>
              <a:t>go</a:t>
            </a:r>
            <a:r>
              <a:rPr lang="en-US" sz="1600" dirty="0">
                <a:solidFill>
                  <a:srgbClr val="000000"/>
                </a:solidFill>
                <a:effectLst/>
              </a:rPr>
              <a:t>).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setOnClickListener</a:t>
            </a:r>
            <a:r>
              <a:rPr lang="en-US" sz="1600" dirty="0">
                <a:solidFill>
                  <a:srgbClr val="000000"/>
                </a:solidFill>
                <a:effectLst/>
              </a:rPr>
              <a:t>(</a:t>
            </a:r>
            <a:r>
              <a:rPr lang="en-US" sz="1600" b="1" dirty="0">
                <a:solidFill>
                  <a:srgbClr val="000080"/>
                </a:solidFill>
                <a:effectLst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View.OnClickListener</a:t>
            </a:r>
            <a:r>
              <a:rPr lang="en-US" sz="1600" dirty="0">
                <a:solidFill>
                  <a:srgbClr val="000000"/>
                </a:solidFill>
                <a:effectLst/>
              </a:rPr>
              <a:t>() {</a:t>
            </a:r>
            <a:br>
              <a:rPr lang="en-US" sz="1600" dirty="0">
                <a:solidFill>
                  <a:srgbClr val="000000"/>
                </a:solidFill>
                <a:effectLst/>
              </a:rPr>
            </a:br>
            <a:r>
              <a:rPr lang="en-US" sz="1600" dirty="0">
                <a:solidFill>
                  <a:srgbClr val="000000"/>
                </a:solidFill>
                <a:effectLst/>
              </a:rPr>
              <a:t>    </a:t>
            </a:r>
            <a:r>
              <a:rPr lang="en-US" sz="1600" dirty="0">
                <a:solidFill>
                  <a:srgbClr val="808000"/>
                </a:solidFill>
                <a:effectLst/>
              </a:rPr>
              <a:t>@Override</a:t>
            </a:r>
            <a:br>
              <a:rPr lang="en-US" sz="1600" dirty="0">
                <a:solidFill>
                  <a:srgbClr val="808000"/>
                </a:solidFill>
                <a:effectLst/>
              </a:rPr>
            </a:br>
            <a:r>
              <a:rPr lang="en-US" sz="1600" dirty="0">
                <a:solidFill>
                  <a:srgbClr val="808000"/>
                </a:solidFill>
                <a:effectLst/>
              </a:rPr>
              <a:t>    </a:t>
            </a:r>
            <a:r>
              <a:rPr lang="en-US" sz="1600" b="1" dirty="0">
                <a:solidFill>
                  <a:srgbClr val="000080"/>
                </a:solidFill>
                <a:effectLst/>
              </a:rPr>
              <a:t>public void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onClick</a:t>
            </a:r>
            <a:r>
              <a:rPr lang="en-US" sz="1600" dirty="0">
                <a:solidFill>
                  <a:srgbClr val="000000"/>
                </a:solidFill>
                <a:effectLst/>
              </a:rPr>
              <a:t>(View v) {</a:t>
            </a:r>
            <a:br>
              <a:rPr lang="en-US" sz="1600" dirty="0">
                <a:solidFill>
                  <a:srgbClr val="000000"/>
                </a:solidFill>
                <a:effectLst/>
              </a:rPr>
            </a:br>
            <a:r>
              <a:rPr lang="en-US" sz="1600" dirty="0">
                <a:solidFill>
                  <a:srgbClr val="000000"/>
                </a:solidFill>
                <a:effectLst/>
              </a:rPr>
              <a:t>        Intent intent = </a:t>
            </a:r>
            <a:r>
              <a:rPr lang="en-US" sz="1600" b="1" dirty="0">
                <a:solidFill>
                  <a:srgbClr val="000080"/>
                </a:solidFill>
                <a:effectLst/>
              </a:rPr>
              <a:t>new </a:t>
            </a:r>
            <a:r>
              <a:rPr lang="en-US" sz="1600" dirty="0">
                <a:solidFill>
                  <a:srgbClr val="000000"/>
                </a:solidFill>
                <a:effectLst/>
              </a:rPr>
              <a:t>Intent(MainActivity2.</a:t>
            </a:r>
            <a:r>
              <a:rPr lang="en-US" sz="1600" b="1" dirty="0">
                <a:solidFill>
                  <a:srgbClr val="000080"/>
                </a:solidFill>
                <a:effectLst/>
              </a:rPr>
              <a:t>this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MainActivity.</a:t>
            </a:r>
            <a:r>
              <a:rPr lang="en-US" sz="1600" b="1" dirty="0" err="1">
                <a:solidFill>
                  <a:srgbClr val="000080"/>
                </a:solidFill>
                <a:effectLst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</a:rPr>
              <a:t>);</a:t>
            </a:r>
            <a:br>
              <a:rPr lang="en-US" sz="1600" dirty="0">
                <a:solidFill>
                  <a:srgbClr val="000000"/>
                </a:solidFill>
                <a:effectLst/>
              </a:rPr>
            </a:br>
            <a:r>
              <a:rPr lang="en-US" sz="1600" dirty="0">
                <a:solidFill>
                  <a:srgbClr val="000000"/>
                </a:solidFill>
                <a:effectLst/>
              </a:rPr>
              <a:t>        </a:t>
            </a:r>
            <a:r>
              <a:rPr lang="en-US" sz="1600" b="1" dirty="0" err="1">
                <a:solidFill>
                  <a:srgbClr val="660E7A"/>
                </a:solidFill>
                <a:effectLst/>
              </a:rPr>
              <a:t>activityResultLauncher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.launch</a:t>
            </a:r>
            <a:r>
              <a:rPr lang="en-US" sz="1600" dirty="0">
                <a:solidFill>
                  <a:srgbClr val="000000"/>
                </a:solidFill>
                <a:effectLst/>
              </a:rPr>
              <a:t>(intent);</a:t>
            </a:r>
            <a:br>
              <a:rPr lang="en-US" sz="1600" dirty="0">
                <a:solidFill>
                  <a:srgbClr val="000000"/>
                </a:solidFill>
                <a:effectLst/>
              </a:rPr>
            </a:br>
            <a:r>
              <a:rPr lang="en-US" sz="1600" dirty="0">
                <a:solidFill>
                  <a:srgbClr val="000000"/>
                </a:solidFill>
                <a:effectLst/>
              </a:rPr>
              <a:t>    }</a:t>
            </a:r>
            <a:br>
              <a:rPr lang="en-US" sz="1600" dirty="0">
                <a:solidFill>
                  <a:srgbClr val="000000"/>
                </a:solidFill>
                <a:effectLst/>
              </a:rPr>
            </a:br>
            <a:r>
              <a:rPr lang="en-US" sz="1600" dirty="0">
                <a:solidFill>
                  <a:srgbClr val="000000"/>
                </a:solidFill>
                <a:effectLst/>
              </a:rPr>
              <a:t>});</a:t>
            </a:r>
          </a:p>
          <a:p>
            <a:endParaRPr lang="en-VN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BB5DD7-CC88-ED69-D0AE-57E1F88C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409306"/>
            <a:ext cx="8987246" cy="896983"/>
          </a:xfrm>
        </p:spPr>
        <p:txBody>
          <a:bodyPr/>
          <a:lstStyle/>
          <a:p>
            <a:r>
              <a:rPr lang="en-GB" dirty="0"/>
              <a:t>Communicating Between Activities </a:t>
            </a:r>
            <a:r>
              <a:rPr lang="en-GB" dirty="0" err="1"/>
              <a:t>startAcvityForResult</a:t>
            </a:r>
            <a:r>
              <a:rPr lang="en-GB" dirty="0"/>
              <a:t> is deprecated 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89210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1"/>
          <p:cNvSpPr txBox="1">
            <a:spLocks noGrp="1"/>
          </p:cNvSpPr>
          <p:nvPr>
            <p:ph type="title"/>
          </p:nvPr>
        </p:nvSpPr>
        <p:spPr>
          <a:xfrm>
            <a:off x="305074" y="3894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stack</a:t>
            </a:r>
            <a:endParaRPr dirty="0"/>
          </a:p>
        </p:txBody>
      </p:sp>
      <p:sp>
        <p:nvSpPr>
          <p:cNvPr id="570" name="Google Shape;570;p9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When a new </a:t>
            </a:r>
            <a:r>
              <a:rPr lang="en" b="0" dirty="0">
                <a:ea typeface="Consolas"/>
                <a:sym typeface="Consolas"/>
              </a:rPr>
              <a:t>Activity</a:t>
            </a:r>
            <a:r>
              <a:rPr lang="en" b="0" dirty="0"/>
              <a:t> is started, the previous </a:t>
            </a:r>
            <a:r>
              <a:rPr lang="en" b="0" dirty="0">
                <a:ea typeface="Consolas"/>
                <a:sym typeface="Consolas"/>
              </a:rPr>
              <a:t>Activity</a:t>
            </a:r>
            <a:r>
              <a:rPr lang="en" b="0" dirty="0"/>
              <a:t> is stopped and pushed on the </a:t>
            </a:r>
            <a:r>
              <a:rPr lang="en" b="0" dirty="0">
                <a:ea typeface="Consolas"/>
                <a:sym typeface="Consolas"/>
              </a:rPr>
              <a:t>Activity</a:t>
            </a:r>
            <a:r>
              <a:rPr lang="en" b="0" dirty="0"/>
              <a:t> back stack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Last-in-first-out-stack—when the current </a:t>
            </a:r>
            <a:r>
              <a:rPr lang="en" b="0" dirty="0">
                <a:ea typeface="Consolas"/>
                <a:sym typeface="Consolas"/>
              </a:rPr>
              <a:t>Activity</a:t>
            </a:r>
            <a:r>
              <a:rPr lang="en" b="0" dirty="0"/>
              <a:t> ends, or the  user presses the Back button, it is popped from the stack and the previous </a:t>
            </a:r>
            <a:r>
              <a:rPr lang="en" b="0" dirty="0">
                <a:ea typeface="Consolas"/>
                <a:sym typeface="Consolas"/>
              </a:rPr>
              <a:t>Activity</a:t>
            </a:r>
            <a:r>
              <a:rPr lang="en" b="0" dirty="0"/>
              <a:t> resumes</a:t>
            </a:r>
            <a:endParaRPr b="0" dirty="0"/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b="0" dirty="0"/>
          </a:p>
        </p:txBody>
      </p:sp>
      <p:sp>
        <p:nvSpPr>
          <p:cNvPr id="571" name="Google Shape;571;p9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2"/>
          <p:cNvSpPr/>
          <p:nvPr/>
        </p:nvSpPr>
        <p:spPr>
          <a:xfrm rot="6853157">
            <a:off x="2443930" y="2752558"/>
            <a:ext cx="178052" cy="424177"/>
          </a:xfrm>
          <a:custGeom>
            <a:avLst/>
            <a:gdLst/>
            <a:ahLst/>
            <a:cxnLst/>
            <a:rect l="l" t="t" r="r" b="b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77" name="Google Shape;577;p92"/>
          <p:cNvSpPr txBox="1">
            <a:spLocks noGrp="1"/>
          </p:cNvSpPr>
          <p:nvPr>
            <p:ph type="title"/>
          </p:nvPr>
        </p:nvSpPr>
        <p:spPr>
          <a:xfrm>
            <a:off x="311700" y="3828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Stack</a:t>
            </a:r>
            <a:endParaRPr dirty="0"/>
          </a:p>
        </p:txBody>
      </p:sp>
      <p:sp>
        <p:nvSpPr>
          <p:cNvPr id="578" name="Google Shape;578;p9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79" name="Google Shape;579;p92"/>
          <p:cNvSpPr/>
          <p:nvPr/>
        </p:nvSpPr>
        <p:spPr>
          <a:xfrm>
            <a:off x="231225" y="3564783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0" name="Google Shape;580;p92"/>
          <p:cNvSpPr/>
          <p:nvPr/>
        </p:nvSpPr>
        <p:spPr>
          <a:xfrm>
            <a:off x="357785" y="3138057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1" name="Google Shape;581;p92"/>
          <p:cNvSpPr/>
          <p:nvPr/>
        </p:nvSpPr>
        <p:spPr>
          <a:xfrm>
            <a:off x="471424" y="2711331"/>
            <a:ext cx="1889700" cy="426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2" name="Google Shape;582;p92"/>
          <p:cNvSpPr/>
          <p:nvPr/>
        </p:nvSpPr>
        <p:spPr>
          <a:xfrm>
            <a:off x="2412900" y="3551446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3" name="Google Shape;583;p92"/>
          <p:cNvSpPr/>
          <p:nvPr/>
        </p:nvSpPr>
        <p:spPr>
          <a:xfrm>
            <a:off x="2513534" y="3124719"/>
            <a:ext cx="1889700" cy="426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4" name="Google Shape;584;p92"/>
          <p:cNvSpPr/>
          <p:nvPr/>
        </p:nvSpPr>
        <p:spPr>
          <a:xfrm rot="-1860968">
            <a:off x="2525752" y="1838907"/>
            <a:ext cx="1913719" cy="42167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5" name="Google Shape;585;p92"/>
          <p:cNvSpPr/>
          <p:nvPr/>
        </p:nvSpPr>
        <p:spPr>
          <a:xfrm>
            <a:off x="4626712" y="3575879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6" name="Google Shape;586;p92"/>
          <p:cNvSpPr/>
          <p:nvPr/>
        </p:nvSpPr>
        <p:spPr>
          <a:xfrm>
            <a:off x="4753271" y="3149153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7" name="Google Shape;587;p92"/>
          <p:cNvSpPr/>
          <p:nvPr/>
        </p:nvSpPr>
        <p:spPr>
          <a:xfrm>
            <a:off x="4866911" y="2722427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8" name="Google Shape;588;p92"/>
          <p:cNvSpPr/>
          <p:nvPr/>
        </p:nvSpPr>
        <p:spPr>
          <a:xfrm>
            <a:off x="4964855" y="2295701"/>
            <a:ext cx="1889700" cy="426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89" name="Google Shape;589;p92"/>
          <p:cNvSpPr/>
          <p:nvPr/>
        </p:nvSpPr>
        <p:spPr>
          <a:xfrm>
            <a:off x="7033237" y="3545229"/>
            <a:ext cx="1889700" cy="426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90" name="Google Shape;590;p92"/>
          <p:cNvSpPr/>
          <p:nvPr/>
        </p:nvSpPr>
        <p:spPr>
          <a:xfrm rot="-785650">
            <a:off x="7223740" y="2661476"/>
            <a:ext cx="1889632" cy="42687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91" name="Google Shape;591;p92"/>
          <p:cNvSpPr/>
          <p:nvPr/>
        </p:nvSpPr>
        <p:spPr>
          <a:xfrm rot="-1380450">
            <a:off x="7159789" y="1958406"/>
            <a:ext cx="1889720" cy="42693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92" name="Google Shape;592;p92"/>
          <p:cNvSpPr/>
          <p:nvPr/>
        </p:nvSpPr>
        <p:spPr>
          <a:xfrm rot="-2431520">
            <a:off x="7331298" y="1065984"/>
            <a:ext cx="1889705" cy="427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93" name="Google Shape;593;p92"/>
          <p:cNvSpPr/>
          <p:nvPr/>
        </p:nvSpPr>
        <p:spPr>
          <a:xfrm>
            <a:off x="118553" y="3339400"/>
            <a:ext cx="240350" cy="424175"/>
          </a:xfrm>
          <a:custGeom>
            <a:avLst/>
            <a:gdLst/>
            <a:ahLst/>
            <a:cxnLst/>
            <a:rect l="l" t="t" r="r" b="b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4" name="Google Shape;594;p92"/>
          <p:cNvSpPr/>
          <p:nvPr/>
        </p:nvSpPr>
        <p:spPr>
          <a:xfrm>
            <a:off x="231228" y="2872700"/>
            <a:ext cx="240350" cy="424175"/>
          </a:xfrm>
          <a:custGeom>
            <a:avLst/>
            <a:gdLst/>
            <a:ahLst/>
            <a:cxnLst/>
            <a:rect l="l" t="t" r="r" b="b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5" name="Google Shape;595;p92"/>
          <p:cNvSpPr/>
          <p:nvPr/>
        </p:nvSpPr>
        <p:spPr>
          <a:xfrm>
            <a:off x="4732303" y="2452975"/>
            <a:ext cx="240350" cy="424175"/>
          </a:xfrm>
          <a:custGeom>
            <a:avLst/>
            <a:gdLst/>
            <a:ahLst/>
            <a:cxnLst/>
            <a:rect l="l" t="t" r="r" b="b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6" name="Google Shape;596;p92"/>
          <p:cNvSpPr/>
          <p:nvPr/>
        </p:nvSpPr>
        <p:spPr>
          <a:xfrm>
            <a:off x="4421100" y="2986722"/>
            <a:ext cx="440475" cy="352675"/>
          </a:xfrm>
          <a:custGeom>
            <a:avLst/>
            <a:gdLst/>
            <a:ahLst/>
            <a:cxnLst/>
            <a:rect l="l" t="t" r="r" b="b"/>
            <a:pathLst>
              <a:path w="17619" h="14107" extrusionOk="0">
                <a:moveTo>
                  <a:pt x="0" y="14107"/>
                </a:moveTo>
                <a:cubicBezTo>
                  <a:pt x="5046" y="14107"/>
                  <a:pt x="5984" y="5976"/>
                  <a:pt x="9136" y="2035"/>
                </a:cubicBezTo>
                <a:cubicBezTo>
                  <a:pt x="10948" y="-231"/>
                  <a:pt x="14717" y="77"/>
                  <a:pt x="17619" y="77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7" name="Google Shape;597;p92"/>
          <p:cNvSpPr/>
          <p:nvPr/>
        </p:nvSpPr>
        <p:spPr>
          <a:xfrm>
            <a:off x="6831697" y="2482925"/>
            <a:ext cx="215950" cy="1296950"/>
          </a:xfrm>
          <a:custGeom>
            <a:avLst/>
            <a:gdLst/>
            <a:ahLst/>
            <a:cxnLst/>
            <a:rect l="l" t="t" r="r" b="b"/>
            <a:pathLst>
              <a:path w="8638" h="51878" extrusionOk="0">
                <a:moveTo>
                  <a:pt x="1134" y="0"/>
                </a:moveTo>
                <a:cubicBezTo>
                  <a:pt x="8920" y="1556"/>
                  <a:pt x="9192" y="15634"/>
                  <a:pt x="6680" y="23166"/>
                </a:cubicBezTo>
                <a:cubicBezTo>
                  <a:pt x="4142" y="30777"/>
                  <a:pt x="-839" y="38371"/>
                  <a:pt x="155" y="46332"/>
                </a:cubicBezTo>
                <a:cubicBezTo>
                  <a:pt x="574" y="49684"/>
                  <a:pt x="5260" y="51878"/>
                  <a:pt x="8638" y="51878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598" name="Google Shape;598;p92"/>
          <p:cNvGrpSpPr/>
          <p:nvPr/>
        </p:nvGrpSpPr>
        <p:grpSpPr>
          <a:xfrm>
            <a:off x="2944675" y="1699850"/>
            <a:ext cx="742200" cy="840300"/>
            <a:chOff x="2944675" y="1166450"/>
            <a:chExt cx="742200" cy="840300"/>
          </a:xfrm>
        </p:grpSpPr>
        <p:cxnSp>
          <p:nvCxnSpPr>
            <p:cNvPr id="599" name="Google Shape;599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1" name="Google Shape;601;p92"/>
          <p:cNvGrpSpPr/>
          <p:nvPr/>
        </p:nvGrpSpPr>
        <p:grpSpPr>
          <a:xfrm>
            <a:off x="7844397" y="1097182"/>
            <a:ext cx="638812" cy="698121"/>
            <a:chOff x="2944675" y="1166450"/>
            <a:chExt cx="742200" cy="840300"/>
          </a:xfrm>
        </p:grpSpPr>
        <p:cxnSp>
          <p:nvCxnSpPr>
            <p:cNvPr id="602" name="Google Shape;602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4" name="Google Shape;604;p92"/>
          <p:cNvGrpSpPr/>
          <p:nvPr/>
        </p:nvGrpSpPr>
        <p:grpSpPr>
          <a:xfrm rot="1475339">
            <a:off x="7854682" y="1788071"/>
            <a:ext cx="638201" cy="662093"/>
            <a:chOff x="2944675" y="1166450"/>
            <a:chExt cx="742200" cy="840300"/>
          </a:xfrm>
        </p:grpSpPr>
        <p:cxnSp>
          <p:nvCxnSpPr>
            <p:cNvPr id="605" name="Google Shape;605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7" name="Google Shape;607;p92"/>
          <p:cNvGrpSpPr/>
          <p:nvPr/>
        </p:nvGrpSpPr>
        <p:grpSpPr>
          <a:xfrm rot="1899850">
            <a:off x="7839258" y="2588589"/>
            <a:ext cx="619561" cy="572679"/>
            <a:chOff x="2944675" y="1166450"/>
            <a:chExt cx="742200" cy="840300"/>
          </a:xfrm>
        </p:grpSpPr>
        <p:cxnSp>
          <p:nvCxnSpPr>
            <p:cNvPr id="608" name="Google Shape;608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0" name="Google Shape;610;p92"/>
          <p:cNvSpPr txBox="1"/>
          <p:nvPr/>
        </p:nvSpPr>
        <p:spPr>
          <a:xfrm>
            <a:off x="179625" y="1102175"/>
            <a:ext cx="21234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viewing shopping cart, user decides to add more items, then places order.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8A8C-14AF-49D1-9986-B059B36E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4EDBF-BAEF-49C6-A22F-A7C178F48DB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LoginActivity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name and touch Login Button to close Login Activity &amp; open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name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field name if minimize and re-open app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HomeActivity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name from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LoginActivity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show it on screen</a:t>
            </a:r>
          </a:p>
          <a:p>
            <a:pPr lvl="1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CLOSE button to finish app</a:t>
            </a:r>
          </a:p>
        </p:txBody>
      </p:sp>
    </p:spTree>
    <p:extLst>
      <p:ext uri="{BB962C8B-B14F-4D97-AF65-F5344CB8AC3E}">
        <p14:creationId xmlns:p14="http://schemas.microsoft.com/office/powerpoint/2010/main" val="62159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6862-794F-4CE1-B40F-06805256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F9B8-81BD-4262-A781-FF34D277B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https://google-developer-training.github.io/android-developer-fundamentals-course-concepts-v2/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6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7475-DA01-4456-AFD3-A2E1EE0F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5F133-C263-4686-883B-EFD4D8778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-US" dirty="0"/>
              <a:t>Intent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Starting a new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-US" dirty="0"/>
              <a:t> with an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Intent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Passing data between activities with extras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Navigating between activities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8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28A0-5B00-4F63-A9CF-3A52D92A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EEB2-58E2-46CD-9DA3-6ECA9E5A5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An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-US" dirty="0"/>
              <a:t> is a description of an operation to be performed. </a:t>
            </a:r>
          </a:p>
          <a:p>
            <a:pPr marL="285750" indent="-285750">
              <a:spcBef>
                <a:spcPts val="1000"/>
              </a:spcBef>
            </a:pPr>
            <a:r>
              <a:rPr lang="en-US" dirty="0"/>
              <a:t>An </a:t>
            </a:r>
            <a:r>
              <a:rPr lang="en-US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Intent</a:t>
            </a:r>
            <a:r>
              <a:rPr lang="en-US" dirty="0"/>
              <a:t> is an object used to request an action from another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app component</a:t>
            </a:r>
            <a:r>
              <a:rPr lang="en-US" dirty="0"/>
              <a:t> via the Android system.  </a:t>
            </a:r>
          </a:p>
          <a:p>
            <a:endParaRPr lang="en-US" dirty="0"/>
          </a:p>
        </p:txBody>
      </p:sp>
      <p:sp>
        <p:nvSpPr>
          <p:cNvPr id="4" name="Google Shape;402;p70">
            <a:extLst>
              <a:ext uri="{FF2B5EF4-FFF2-40B4-BE49-F238E27FC236}">
                <a16:creationId xmlns:a16="http://schemas.microsoft.com/office/drawing/2014/main" id="{EA6EB09C-AC6F-4CB3-B3D3-2FD3A702C612}"/>
              </a:ext>
            </a:extLst>
          </p:cNvPr>
          <p:cNvSpPr/>
          <p:nvPr/>
        </p:nvSpPr>
        <p:spPr>
          <a:xfrm>
            <a:off x="4065380" y="2905090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5" name="Google Shape;403;p70">
            <a:extLst>
              <a:ext uri="{FF2B5EF4-FFF2-40B4-BE49-F238E27FC236}">
                <a16:creationId xmlns:a16="http://schemas.microsoft.com/office/drawing/2014/main" id="{10A41F39-056E-4761-8AB1-8CF3683A945D}"/>
              </a:ext>
            </a:extLst>
          </p:cNvPr>
          <p:cNvSpPr/>
          <p:nvPr/>
        </p:nvSpPr>
        <p:spPr>
          <a:xfrm>
            <a:off x="2082417" y="2905086"/>
            <a:ext cx="13890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6" name="Google Shape;404;p70">
            <a:extLst>
              <a:ext uri="{FF2B5EF4-FFF2-40B4-BE49-F238E27FC236}">
                <a16:creationId xmlns:a16="http://schemas.microsoft.com/office/drawing/2014/main" id="{50A4B091-4472-4536-A327-EA3C8C7455D2}"/>
              </a:ext>
            </a:extLst>
          </p:cNvPr>
          <p:cNvSpPr/>
          <p:nvPr/>
        </p:nvSpPr>
        <p:spPr>
          <a:xfrm>
            <a:off x="2678793" y="3336886"/>
            <a:ext cx="378725" cy="646925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Google Shape;405;p70">
            <a:extLst>
              <a:ext uri="{FF2B5EF4-FFF2-40B4-BE49-F238E27FC236}">
                <a16:creationId xmlns:a16="http://schemas.microsoft.com/office/drawing/2014/main" id="{F8CE6383-F530-4808-A39B-E4871534C670}"/>
              </a:ext>
            </a:extLst>
          </p:cNvPr>
          <p:cNvSpPr txBox="1"/>
          <p:nvPr/>
        </p:nvSpPr>
        <p:spPr>
          <a:xfrm>
            <a:off x="2331718" y="3353011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8" name="Google Shape;406;p70">
            <a:extLst>
              <a:ext uri="{FF2B5EF4-FFF2-40B4-BE49-F238E27FC236}">
                <a16:creationId xmlns:a16="http://schemas.microsoft.com/office/drawing/2014/main" id="{E74E04E6-3FB4-4D08-B1DB-A38EA9593C91}"/>
              </a:ext>
            </a:extLst>
          </p:cNvPr>
          <p:cNvSpPr/>
          <p:nvPr/>
        </p:nvSpPr>
        <p:spPr>
          <a:xfrm>
            <a:off x="3771818" y="3345061"/>
            <a:ext cx="717825" cy="636225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Google Shape;407;p70">
            <a:extLst>
              <a:ext uri="{FF2B5EF4-FFF2-40B4-BE49-F238E27FC236}">
                <a16:creationId xmlns:a16="http://schemas.microsoft.com/office/drawing/2014/main" id="{4A2A0AD7-57E8-4025-B0EE-D9BC0C2DF739}"/>
              </a:ext>
            </a:extLst>
          </p:cNvPr>
          <p:cNvSpPr txBox="1"/>
          <p:nvPr/>
        </p:nvSpPr>
        <p:spPr>
          <a:xfrm>
            <a:off x="4031368" y="3353011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10" name="Google Shape;408;p70">
            <a:extLst>
              <a:ext uri="{FF2B5EF4-FFF2-40B4-BE49-F238E27FC236}">
                <a16:creationId xmlns:a16="http://schemas.microsoft.com/office/drawing/2014/main" id="{1AF7CE84-DC6D-4D72-BC7E-2DC907396006}"/>
              </a:ext>
            </a:extLst>
          </p:cNvPr>
          <p:cNvSpPr/>
          <p:nvPr/>
        </p:nvSpPr>
        <p:spPr>
          <a:xfrm>
            <a:off x="3050518" y="3764936"/>
            <a:ext cx="1014900" cy="532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52106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094B-A56D-4F25-898C-19B54D01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What can intents do?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AB813-1E74-46A3-A685-0B8C3D359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Start an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Activity</a:t>
            </a: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A button click starts a new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-US" dirty="0"/>
              <a:t> for text entry</a:t>
            </a: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Clicking Share opens an app that allows you to post a photo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Start a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Service</a:t>
            </a: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Initiate downloading a file in the background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Deliver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Broadcast</a:t>
            </a: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The system informs everybody that the phone is now charging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Intent: </a:t>
            </a:r>
            <a:r>
              <a:rPr lang="en-US" sz="1800" dirty="0"/>
              <a:t>Starts a specific 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lang="en-US" dirty="0"/>
          </a:p>
          <a:p>
            <a:r>
              <a:rPr lang="en-US" dirty="0"/>
              <a:t>Implicit Intent: </a:t>
            </a:r>
            <a:r>
              <a:rPr lang="en-US" sz="1800" dirty="0"/>
              <a:t>Asks system to find an 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-US" sz="1800" dirty="0"/>
              <a:t> that can handle this request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33" y="2510330"/>
            <a:ext cx="3071813" cy="2243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357" y="2127130"/>
            <a:ext cx="2821781" cy="274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0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Explicit Intent</a:t>
            </a:r>
          </a:p>
          <a:p>
            <a:pPr marL="0" indent="0">
              <a:buNone/>
            </a:pPr>
            <a:r>
              <a:rPr lang="en-US" sz="1500" b="0" dirty="0">
                <a:latin typeface="Arial" panose="020B0604020202020204" pitchFamily="34" charset="0"/>
                <a:cs typeface="Arial" panose="020B0604020202020204" pitchFamily="34" charset="0"/>
              </a:rPr>
              <a:t>Intent </a:t>
            </a:r>
            <a:r>
              <a:rPr lang="en-US" sz="1500" b="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500" b="0" dirty="0">
                <a:latin typeface="Arial" panose="020B0604020202020204" pitchFamily="34" charset="0"/>
                <a:cs typeface="Arial" panose="020B0604020202020204" pitchFamily="34" charset="0"/>
              </a:rPr>
              <a:t> = new Intent(</a:t>
            </a:r>
            <a:r>
              <a:rPr lang="en-US" sz="1500" b="0" dirty="0" err="1">
                <a:latin typeface="Arial" panose="020B0604020202020204" pitchFamily="34" charset="0"/>
                <a:cs typeface="Arial" panose="020B0604020202020204" pitchFamily="34" charset="0"/>
              </a:rPr>
              <a:t>FirstActivity.this</a:t>
            </a:r>
            <a:r>
              <a:rPr lang="en-US" sz="1500" b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b="0" dirty="0" err="1">
                <a:latin typeface="Arial" panose="020B0604020202020204" pitchFamily="34" charset="0"/>
                <a:cs typeface="Arial" panose="020B0604020202020204" pitchFamily="34" charset="0"/>
              </a:rPr>
              <a:t>SecondActivity.class</a:t>
            </a:r>
            <a:r>
              <a:rPr lang="en-US" sz="1500" b="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500" b="0" dirty="0" err="1">
                <a:latin typeface="Arial" panose="020B0604020202020204" pitchFamily="34" charset="0"/>
                <a:cs typeface="Arial" panose="020B0604020202020204" pitchFamily="34" charset="0"/>
              </a:rPr>
              <a:t>startActivity</a:t>
            </a:r>
            <a:r>
              <a:rPr lang="en-US" sz="1500" b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500" b="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500" b="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Implicit Intent</a:t>
            </a:r>
          </a:p>
          <a:p>
            <a:pPr marL="0" indent="0">
              <a:buNone/>
            </a:pPr>
            <a:r>
              <a:rPr lang="en-US" sz="1650" b="0" dirty="0">
                <a:latin typeface="Arial" panose="020B0604020202020204" pitchFamily="34" charset="0"/>
                <a:cs typeface="Arial" panose="020B0604020202020204" pitchFamily="34" charset="0"/>
              </a:rPr>
              <a:t>Intent read1=new Intent();</a:t>
            </a:r>
          </a:p>
          <a:p>
            <a:pPr marL="0" indent="0">
              <a:buNone/>
            </a:pPr>
            <a:r>
              <a:rPr lang="en-US" sz="1650" b="0" dirty="0">
                <a:latin typeface="Arial" panose="020B0604020202020204" pitchFamily="34" charset="0"/>
                <a:cs typeface="Arial" panose="020B0604020202020204" pitchFamily="34" charset="0"/>
              </a:rPr>
              <a:t>read1.setAction(</a:t>
            </a:r>
            <a:r>
              <a:rPr lang="en-US" sz="1650" b="0" dirty="0" err="1">
                <a:latin typeface="Arial" panose="020B0604020202020204" pitchFamily="34" charset="0"/>
                <a:cs typeface="Arial" panose="020B0604020202020204" pitchFamily="34" charset="0"/>
              </a:rPr>
              <a:t>android.content.Intent.ACTION_VIEW</a:t>
            </a:r>
            <a:r>
              <a:rPr lang="en-US" sz="1650" b="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650" b="0" dirty="0">
                <a:latin typeface="Arial" panose="020B0604020202020204" pitchFamily="34" charset="0"/>
                <a:cs typeface="Arial" panose="020B0604020202020204" pitchFamily="34" charset="0"/>
              </a:rPr>
              <a:t>read1.setData(</a:t>
            </a:r>
            <a:r>
              <a:rPr lang="en-US" sz="1650" b="0" dirty="0" err="1">
                <a:latin typeface="Arial" panose="020B0604020202020204" pitchFamily="34" charset="0"/>
                <a:cs typeface="Arial" panose="020B0604020202020204" pitchFamily="34" charset="0"/>
              </a:rPr>
              <a:t>ContactsContract.Contacts.CONTENT_URI</a:t>
            </a:r>
            <a:r>
              <a:rPr lang="en-US" sz="1650" b="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650" b="0" dirty="0" err="1">
                <a:latin typeface="Arial" panose="020B0604020202020204" pitchFamily="34" charset="0"/>
                <a:cs typeface="Arial" panose="020B0604020202020204" pitchFamily="34" charset="0"/>
              </a:rPr>
              <a:t>startActivity</a:t>
            </a:r>
            <a:r>
              <a:rPr lang="en-US" sz="1650" b="0" dirty="0">
                <a:latin typeface="Arial" panose="020B0604020202020204" pitchFamily="34" charset="0"/>
                <a:cs typeface="Arial" panose="020B0604020202020204" pitchFamily="34" charset="0"/>
              </a:rPr>
              <a:t>(read1);</a:t>
            </a:r>
          </a:p>
        </p:txBody>
      </p:sp>
    </p:spTree>
    <p:extLst>
      <p:ext uri="{BB962C8B-B14F-4D97-AF65-F5344CB8AC3E}">
        <p14:creationId xmlns:p14="http://schemas.microsoft.com/office/powerpoint/2010/main" val="145889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6"/>
          <p:cNvSpPr txBox="1">
            <a:spLocks noGrp="1"/>
          </p:cNvSpPr>
          <p:nvPr>
            <p:ph type="title"/>
          </p:nvPr>
        </p:nvSpPr>
        <p:spPr>
          <a:xfrm>
            <a:off x="311700" y="369608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Implicit Intents - Examples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48" name="Google Shape;448;p7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49" name="Google Shape;449;p76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2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Show a web page</a:t>
            </a:r>
            <a:br>
              <a:rPr lang="en" sz="22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r>
              <a:rPr lang="en" sz="22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	</a:t>
            </a:r>
            <a:r>
              <a:rPr lang="e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Uri uri = Uri.parse("http://www.google.com"); </a:t>
            </a:r>
            <a:br>
              <a:rPr lang="e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</a:br>
            <a:r>
              <a:rPr lang="e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	Intent it = new Intent(Intent.ACTION_VIEW,uri); </a:t>
            </a:r>
            <a:br>
              <a:rPr lang="e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</a:br>
            <a:r>
              <a:rPr lang="en" sz="220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	startActivity(it);</a:t>
            </a:r>
            <a:endParaRPr sz="2200" dirty="0">
              <a:latin typeface="Times New Roman" panose="02020603050405020304" pitchFamily="18" charset="0"/>
              <a:ea typeface="Consolas"/>
              <a:cs typeface="Times New Roman" panose="02020603050405020304" pitchFamily="18" charset="0"/>
              <a:sym typeface="Consolas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200" b="1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Dial a phone number</a:t>
            </a:r>
            <a:br>
              <a:rPr lang="en" sz="2200" b="1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r>
              <a:rPr lang="en" sz="2200" b="1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	</a:t>
            </a:r>
            <a:r>
              <a:rPr lang="en" sz="2200" dirty="0">
                <a:solidFill>
                  <a:schemeClr val="dk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Uri uri = Uri.parse("tel:8005551234"); 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	Intent it = new Intent(Intent.ACTION_DIAL, uri); 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>
                <a:solidFill>
                  <a:schemeClr val="dk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	startActivity(it);</a:t>
            </a:r>
            <a:endParaRPr sz="2200" dirty="0">
              <a:latin typeface="Times New Roman" panose="02020603050405020304" pitchFamily="18" charset="0"/>
              <a:ea typeface="Consolas"/>
              <a:cs typeface="Times New Roman" panose="02020603050405020304" pitchFamily="18" charset="0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Implement</a:t>
            </a: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Start another Activity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dirty="0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 err="1"/>
              <a:t>LoginActivity.this</a:t>
            </a:r>
            <a:r>
              <a:rPr lang="en-GB" dirty="0"/>
              <a:t>: Current activity</a:t>
            </a:r>
            <a:br>
              <a:rPr lang="en-GB" dirty="0"/>
            </a:br>
            <a:r>
              <a:rPr lang="en-GB" dirty="0" err="1"/>
              <a:t>ProfileActivity.class</a:t>
            </a:r>
            <a:r>
              <a:rPr lang="en-GB" dirty="0"/>
              <a:t>: The activity need to launch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dirty="0"/>
          </a:p>
        </p:txBody>
      </p:sp>
      <p:pic>
        <p:nvPicPr>
          <p:cNvPr id="103" name="Shape 103" descr="Screen Shot 2016-11-18 at 10.50.40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25" y="1607807"/>
            <a:ext cx="7841875" cy="784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0"/>
          <p:cNvSpPr txBox="1">
            <a:spLocks noGrp="1"/>
          </p:cNvSpPr>
          <p:nvPr>
            <p:ph type="title"/>
          </p:nvPr>
        </p:nvSpPr>
        <p:spPr>
          <a:xfrm>
            <a:off x="305074" y="39610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Sending and retrieving data</a:t>
            </a:r>
            <a:endParaRPr dirty="0"/>
          </a:p>
        </p:txBody>
      </p:sp>
      <p:sp>
        <p:nvSpPr>
          <p:cNvPr id="494" name="Google Shape;494;p8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" dirty="0"/>
              <a:t>In the first (sending) </a:t>
            </a:r>
            <a:r>
              <a:rPr lang="en" dirty="0">
                <a:sym typeface="Consolas"/>
              </a:rPr>
              <a:t>Activity</a:t>
            </a:r>
            <a:r>
              <a:rPr lang="en" dirty="0">
                <a:solidFill>
                  <a:schemeClr val="dk1"/>
                </a:solidFill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pPr lvl="1" indent="-38100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" b="0" dirty="0">
                <a:solidFill>
                  <a:schemeClr val="dk1"/>
                </a:solidFill>
              </a:rPr>
              <a:t>Create the </a:t>
            </a:r>
            <a:r>
              <a:rPr lang="en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b="0" dirty="0">
                <a:solidFill>
                  <a:schemeClr val="dk1"/>
                </a:solidFill>
              </a:rPr>
              <a:t> object</a:t>
            </a:r>
            <a:endParaRPr b="0" dirty="0">
              <a:solidFill>
                <a:schemeClr val="dk1"/>
              </a:solidFill>
            </a:endParaRPr>
          </a:p>
          <a:p>
            <a:pPr lvl="1" indent="-38100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" b="0" dirty="0">
                <a:solidFill>
                  <a:schemeClr val="dk1"/>
                </a:solidFill>
              </a:rPr>
              <a:t>Put data or extras into that </a:t>
            </a:r>
            <a:r>
              <a:rPr lang="en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 b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 indent="-38100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" b="0" dirty="0">
                <a:solidFill>
                  <a:schemeClr val="dk1"/>
                </a:solidFill>
              </a:rPr>
              <a:t>Start the new </a:t>
            </a:r>
            <a:r>
              <a:rPr lang="en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b="0" dirty="0">
                <a:solidFill>
                  <a:schemeClr val="dk1"/>
                </a:solidFill>
              </a:rPr>
              <a:t> with </a:t>
            </a:r>
            <a:r>
              <a:rPr lang="en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startActivity()</a:t>
            </a:r>
            <a:endParaRPr b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" dirty="0">
                <a:solidFill>
                  <a:schemeClr val="dk1"/>
                </a:solidFill>
              </a:rPr>
              <a:t>In the second (receiving)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dirty="0">
                <a:solidFill>
                  <a:schemeClr val="dk1"/>
                </a:solidFill>
              </a:rPr>
              <a:t>: </a:t>
            </a:r>
            <a:endParaRPr dirty="0">
              <a:solidFill>
                <a:schemeClr val="dk1"/>
              </a:solidFill>
            </a:endParaRPr>
          </a:p>
          <a:p>
            <a:pPr lvl="1" indent="-38100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" b="0" dirty="0">
                <a:solidFill>
                  <a:schemeClr val="dk1"/>
                </a:solidFill>
              </a:rPr>
              <a:t>Get the </a:t>
            </a:r>
            <a:r>
              <a:rPr lang="en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b="0" dirty="0">
                <a:solidFill>
                  <a:schemeClr val="dk1"/>
                </a:solidFill>
              </a:rPr>
              <a:t> object, the </a:t>
            </a:r>
            <a:r>
              <a:rPr lang="en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b="0" dirty="0">
                <a:solidFill>
                  <a:schemeClr val="dk1"/>
                </a:solidFill>
              </a:rPr>
              <a:t> was started with</a:t>
            </a:r>
            <a:endParaRPr b="0" dirty="0">
              <a:solidFill>
                <a:schemeClr val="dk1"/>
              </a:solidFill>
            </a:endParaRPr>
          </a:p>
          <a:p>
            <a:pPr lvl="1" indent="-38100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" b="0" dirty="0">
                <a:solidFill>
                  <a:schemeClr val="dk1"/>
                </a:solidFill>
              </a:rPr>
              <a:t>Retrieve the data or extras from the </a:t>
            </a:r>
            <a:r>
              <a:rPr lang="en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b="0" dirty="0">
                <a:solidFill>
                  <a:schemeClr val="dk1"/>
                </a:solidFill>
              </a:rPr>
              <a:t> object</a:t>
            </a:r>
            <a:endParaRPr b="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495" name="Google Shape;495;p8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6FFE7F4F-7E43-4C24-8C1D-EFA39DB96C43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EF869649-281C-40A9-8AC9-A1A2B66CECBC}"/>
    </a:ext>
  </a:extLst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3942A3B0-E6F7-499B-90EA-0D4880C816DB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110</TotalTime>
  <Words>858</Words>
  <Application>Microsoft Macintosh PowerPoint</Application>
  <PresentationFormat>On-screen Show (16:9)</PresentationFormat>
  <Paragraphs>107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Consolas</vt:lpstr>
      <vt:lpstr>Courier New</vt:lpstr>
      <vt:lpstr>Myriad Pro</vt:lpstr>
      <vt:lpstr>Roboto</vt:lpstr>
      <vt:lpstr>Tahoma</vt:lpstr>
      <vt:lpstr>Times New Roman</vt:lpstr>
      <vt:lpstr>2_Theme1</vt:lpstr>
      <vt:lpstr>Theme1</vt:lpstr>
      <vt:lpstr>1_Theme1</vt:lpstr>
      <vt:lpstr>Intent  &amp; Connecting Activities</vt:lpstr>
      <vt:lpstr>Contents</vt:lpstr>
      <vt:lpstr>Intent</vt:lpstr>
      <vt:lpstr>What can intents do?</vt:lpstr>
      <vt:lpstr>INTENT</vt:lpstr>
      <vt:lpstr>INTENT</vt:lpstr>
      <vt:lpstr>Implicit Intents - Examples</vt:lpstr>
      <vt:lpstr>Activity Implement</vt:lpstr>
      <vt:lpstr>Sending and retrieving data</vt:lpstr>
      <vt:lpstr>Communicating Between Activities</vt:lpstr>
      <vt:lpstr>Communicating Between Activities</vt:lpstr>
      <vt:lpstr>Communicating Between Activities</vt:lpstr>
      <vt:lpstr>Communicating Between Activities startAcvityForResult is deprecated </vt:lpstr>
      <vt:lpstr>Communicating Between Activities startAcvityForResult is deprecated </vt:lpstr>
      <vt:lpstr>Activity stack</vt:lpstr>
      <vt:lpstr>Activity Stack</vt:lpstr>
      <vt:lpstr>Classwork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cp:lastModifiedBy>Loan Bui</cp:lastModifiedBy>
  <cp:revision>64</cp:revision>
  <dcterms:modified xsi:type="dcterms:W3CDTF">2024-08-17T11:56:34Z</dcterms:modified>
</cp:coreProperties>
</file>