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2" r:id="rId2"/>
    <p:sldMasterId id="2147483674" r:id="rId3"/>
  </p:sldMasterIdLst>
  <p:notesMasterIdLst>
    <p:notesMasterId r:id="rId27"/>
  </p:notesMasterIdLst>
  <p:sldIdLst>
    <p:sldId id="256" r:id="rId4"/>
    <p:sldId id="272" r:id="rId5"/>
    <p:sldId id="274" r:id="rId6"/>
    <p:sldId id="292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3" r:id="rId25"/>
    <p:sldId id="273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89"/>
    <p:restoredTop sz="94643"/>
  </p:normalViewPr>
  <p:slideViewPr>
    <p:cSldViewPr snapToGrid="0">
      <p:cViewPr varScale="1">
        <p:scale>
          <a:sx n="88" d="100"/>
          <a:sy n="88" d="100"/>
        </p:scale>
        <p:origin x="184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79"/>
          <a:stretch/>
        </p:blipFill>
        <p:spPr bwMode="auto">
          <a:xfrm>
            <a:off x="135367" y="165424"/>
            <a:ext cx="2579258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497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CF0B21D9-08B4-AB47-5E69-8487E966289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2020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A099D0-4CA5-8110-BA05-7E564A53009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0469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3322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2759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9852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9705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5804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3865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87698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702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401" y="1200547"/>
            <a:ext cx="8229203" cy="3394274"/>
          </a:xfrm>
          <a:prstGeom prst="rect">
            <a:avLst/>
          </a:prstGeo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7FA54788-A53A-BFA3-8425-D9DB95FC1D5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3" t="-2744"/>
          <a:stretch/>
        </p:blipFill>
        <p:spPr bwMode="auto">
          <a:xfrm>
            <a:off x="44745" y="61279"/>
            <a:ext cx="1625602" cy="44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64434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65236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10820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6786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29621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35186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9684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72314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96275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79700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26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01" y="206375"/>
            <a:ext cx="8229203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390A0D-51D6-5A02-7C88-AD6207B91F2F}"/>
              </a:ext>
            </a:extLst>
          </p:cNvPr>
          <p:cNvSpPr txBox="1"/>
          <p:nvPr userDrawn="1"/>
        </p:nvSpPr>
        <p:spPr>
          <a:xfrm>
            <a:off x="265814" y="2339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A2716C60-5064-EE1B-AE15-96B49C8DFC9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503629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52312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22030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716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01" y="206375"/>
            <a:ext cx="8229203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/>
            </a:lvl2pPr>
            <a:lvl3pPr>
              <a:spcBef>
                <a:spcPts val="450"/>
              </a:spcBef>
              <a:spcAft>
                <a:spcPts val="450"/>
              </a:spcAft>
              <a:defRPr sz="1800"/>
            </a:lvl3pPr>
            <a:lvl4pPr>
              <a:spcBef>
                <a:spcPts val="450"/>
              </a:spcBef>
              <a:spcAft>
                <a:spcPts val="450"/>
              </a:spcAft>
              <a:defRPr sz="1600"/>
            </a:lvl4pPr>
            <a:lvl5pPr>
              <a:spcBef>
                <a:spcPts val="450"/>
              </a:spcBef>
              <a:spcAft>
                <a:spcPts val="45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1">
            <a:extLst>
              <a:ext uri="{FF2B5EF4-FFF2-40B4-BE49-F238E27FC236}">
                <a16:creationId xmlns:a16="http://schemas.microsoft.com/office/drawing/2014/main" id="{AC75C565-C8AD-42AF-C01A-52940D6512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8849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01" y="206375"/>
            <a:ext cx="8229203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4E17B-0D4A-5BC5-9B80-21F17655F61F}"/>
              </a:ext>
            </a:extLst>
          </p:cNvPr>
          <p:cNvSpPr txBox="1"/>
          <p:nvPr userDrawn="1"/>
        </p:nvSpPr>
        <p:spPr>
          <a:xfrm>
            <a:off x="138223" y="159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B46CE10C-5460-9D79-D6D2-DF7E4DD4C6C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021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318C0C28-A14A-B386-0709-9E94E45C3DB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92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5B547C30-E295-8F20-80AB-AE0CB31D1A2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65865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3427A788-04F9-CF14-9AD1-06A05198E00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0986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01" y="206375"/>
            <a:ext cx="8229203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401" y="1200547"/>
            <a:ext cx="8229203" cy="339427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9400AC5E-6929-B08D-04A0-92FC795CF8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6127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22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088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606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hub.io/android-developer-fundamentals-course-concepts-v2/" TargetMode="External"/><Relationship Id="rId2" Type="http://schemas.openxmlformats.org/officeDocument/2006/relationships/hyperlink" Target="https://guides.codepath.com/android/Using-the-RecyclerView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android.com/reference/android/support/v7/widget/RecyclerView.html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.../RecyclerView.LayoutManager.html" TargetMode="External"/><Relationship Id="rId2" Type="http://schemas.openxmlformats.org/officeDocument/2006/relationships/hyperlink" Target="https://developer.android.com/reference/android/support/v7/widget/RecyclerView.html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developer.android.com/.../RecyclerView.ViewHolder.html" TargetMode="External"/><Relationship Id="rId4" Type="http://schemas.openxmlformats.org/officeDocument/2006/relationships/hyperlink" Target="https://developer.android.com/reference/android/support/v7/widget/RecyclerView.Adapter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7/widget/LinearLayoutManager.html" TargetMode="External"/><Relationship Id="rId2" Type="http://schemas.openxmlformats.org/officeDocument/2006/relationships/hyperlink" Target="https://developer.android.com/reference/android/support/v7/widget/RecyclerView.html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developer.android.com/reference/android/support/v7/widget/RecyclerView.LayoutManager.html" TargetMode="External"/><Relationship Id="rId5" Type="http://schemas.openxmlformats.org/officeDocument/2006/relationships/hyperlink" Target="https://developer.android.com/reference/android/support/v7/widget/StaggeredGridLayoutManager.html" TargetMode="External"/><Relationship Id="rId4" Type="http://schemas.openxmlformats.org/officeDocument/2006/relationships/hyperlink" Target="https://developer.android.com/reference/android/support/v7/widget/GridLayoutManager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7/widget/RecyclerView.Adapter.html" TargetMode="External"/><Relationship Id="rId2" Type="http://schemas.openxmlformats.org/officeDocument/2006/relationships/hyperlink" Target="https://developer.android.com/reference/android/database/Cursor.html" TargetMode="Externa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.../RecyclerView.ViewHolder.html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RecylerView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33923-5AFE-4DA5-848B-8AA5FE718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7638F-E60F-469E-9340-FD645A03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Implementing RecyclerView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73B1F-4FF8-4734-84E6-AF784E1CFB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b="0" dirty="0">
                <a:solidFill>
                  <a:schemeClr val="dk1"/>
                </a:solidFill>
              </a:rPr>
              <a:t>Add </a:t>
            </a:r>
            <a:r>
              <a:rPr lang="en-US" b="0" dirty="0" err="1">
                <a:solidFill>
                  <a:schemeClr val="dk1"/>
                </a:solidFill>
                <a:ea typeface="Consolas"/>
                <a:sym typeface="Consolas"/>
              </a:rPr>
              <a:t>RecyclerView</a:t>
            </a:r>
            <a:r>
              <a:rPr lang="en-US" b="0" dirty="0">
                <a:solidFill>
                  <a:schemeClr val="dk1"/>
                </a:solidFill>
              </a:rPr>
              <a:t> dependency to </a:t>
            </a:r>
            <a:r>
              <a:rPr lang="en-US" b="0" dirty="0" err="1">
                <a:solidFill>
                  <a:schemeClr val="dk1"/>
                </a:solidFill>
              </a:rPr>
              <a:t>build.gradle</a:t>
            </a:r>
            <a:r>
              <a:rPr lang="en-US" b="0" dirty="0">
                <a:solidFill>
                  <a:schemeClr val="dk1"/>
                </a:solidFill>
              </a:rPr>
              <a:t> if needed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b="0" dirty="0">
                <a:solidFill>
                  <a:schemeClr val="dk1"/>
                </a:solidFill>
              </a:rPr>
              <a:t>Add </a:t>
            </a:r>
            <a:r>
              <a:rPr lang="en-US" b="0" dirty="0" err="1">
                <a:solidFill>
                  <a:schemeClr val="dk1"/>
                </a:solidFill>
                <a:ea typeface="Consolas"/>
                <a:sym typeface="Consolas"/>
              </a:rPr>
              <a:t>RecyclerView</a:t>
            </a:r>
            <a:r>
              <a:rPr lang="en-US" b="0" dirty="0">
                <a:solidFill>
                  <a:schemeClr val="dk1"/>
                </a:solidFill>
              </a:rPr>
              <a:t> to layout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b="0" dirty="0">
                <a:solidFill>
                  <a:schemeClr val="dk1"/>
                </a:solidFill>
              </a:rPr>
              <a:t>Create XML layout for item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b="0" dirty="0">
                <a:solidFill>
                  <a:schemeClr val="dk1"/>
                </a:solidFill>
              </a:rPr>
              <a:t>Extend </a:t>
            </a:r>
            <a:r>
              <a:rPr lang="en-US" b="0" dirty="0" err="1">
                <a:solidFill>
                  <a:schemeClr val="dk1"/>
                </a:solidFill>
                <a:ea typeface="Consolas"/>
                <a:sym typeface="Consolas"/>
              </a:rPr>
              <a:t>RecyclerView.Adapter</a:t>
            </a:r>
            <a:endParaRPr lang="en-US" b="0" dirty="0">
              <a:solidFill>
                <a:schemeClr val="dk1"/>
              </a:solidFill>
              <a:ea typeface="Consolas"/>
              <a:sym typeface="Consolas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b="0" dirty="0">
                <a:solidFill>
                  <a:schemeClr val="dk1"/>
                </a:solidFill>
              </a:rPr>
              <a:t>Extend </a:t>
            </a:r>
            <a:r>
              <a:rPr lang="en-US" b="0" dirty="0" err="1">
                <a:solidFill>
                  <a:schemeClr val="dk1"/>
                </a:solidFill>
                <a:ea typeface="Consolas"/>
                <a:sym typeface="Consolas"/>
              </a:rPr>
              <a:t>RecyclerView.ViewHolder</a:t>
            </a:r>
            <a:endParaRPr lang="en-US" b="0" dirty="0">
              <a:solidFill>
                <a:schemeClr val="dk1"/>
              </a:solidFill>
              <a:ea typeface="Consolas"/>
              <a:sym typeface="Consolas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b="0" dirty="0">
                <a:solidFill>
                  <a:schemeClr val="dk1"/>
                </a:solidFill>
              </a:rPr>
              <a:t>In </a:t>
            </a:r>
            <a:r>
              <a:rPr lang="en-US" b="0" dirty="0">
                <a:solidFill>
                  <a:schemeClr val="dk1"/>
                </a:solidFill>
                <a:ea typeface="Consolas"/>
                <a:sym typeface="Consolas"/>
              </a:rPr>
              <a:t>Activity</a:t>
            </a:r>
            <a:r>
              <a:rPr lang="en-US" b="0" dirty="0">
                <a:solidFill>
                  <a:schemeClr val="dk1"/>
                </a:solidFill>
              </a:rPr>
              <a:t> </a:t>
            </a:r>
            <a:r>
              <a:rPr lang="en-US" b="0" dirty="0" err="1">
                <a:solidFill>
                  <a:schemeClr val="dk1"/>
                </a:solidFill>
                <a:ea typeface="Consolas"/>
                <a:sym typeface="Consolas"/>
              </a:rPr>
              <a:t>onCreate</a:t>
            </a:r>
            <a:r>
              <a:rPr lang="en-US" b="0" dirty="0">
                <a:solidFill>
                  <a:schemeClr val="dk1"/>
                </a:solidFill>
                <a:ea typeface="Consolas"/>
                <a:sym typeface="Consolas"/>
              </a:rPr>
              <a:t>()</a:t>
            </a:r>
            <a:r>
              <a:rPr lang="en-US" b="0" dirty="0">
                <a:solidFill>
                  <a:schemeClr val="dk1"/>
                </a:solidFill>
              </a:rPr>
              <a:t>, create </a:t>
            </a:r>
            <a:r>
              <a:rPr lang="en-US" b="0" dirty="0" err="1">
                <a:solidFill>
                  <a:schemeClr val="dk1"/>
                </a:solidFill>
                <a:ea typeface="Consolas"/>
                <a:sym typeface="Consolas"/>
              </a:rPr>
              <a:t>RecyclerView</a:t>
            </a:r>
            <a:r>
              <a:rPr lang="en-US" b="0" dirty="0">
                <a:solidFill>
                  <a:schemeClr val="dk1"/>
                </a:solidFill>
              </a:rPr>
              <a:t> with adapter and layout manager</a:t>
            </a:r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48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F016-63DA-4207-B6B2-9E958EDF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Add dependency to app/</a:t>
            </a:r>
            <a:r>
              <a:rPr lang="en-US" dirty="0" err="1"/>
              <a:t>build.gradle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D5CBF-57D7-4FB3-ABA7-E7EC5DB5BF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   Add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-US" dirty="0">
                <a:solidFill>
                  <a:schemeClr val="dk1"/>
                </a:solidFill>
              </a:rPr>
              <a:t> dependency to </a:t>
            </a:r>
            <a:r>
              <a:rPr lang="en-US" dirty="0" err="1">
                <a:solidFill>
                  <a:schemeClr val="dk1"/>
                </a:solidFill>
              </a:rPr>
              <a:t>build.gradle</a:t>
            </a:r>
            <a:r>
              <a:rPr lang="en-US" dirty="0">
                <a:solidFill>
                  <a:schemeClr val="dk1"/>
                </a:solidFill>
              </a:rPr>
              <a:t> if needed:</a:t>
            </a:r>
            <a:endParaRPr lang="en-US" sz="1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dependencies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...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compile 'com.android.support:recyclerview-v7:26.1.0’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...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97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9C52-AD6B-49CB-9059-A4932180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Add </a:t>
            </a:r>
            <a:r>
              <a:rPr lang="en-US" dirty="0" err="1"/>
              <a:t>RecyclerView</a:t>
            </a:r>
            <a:r>
              <a:rPr lang="en-US" dirty="0"/>
              <a:t> to XML Layout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9C9A6-CC62-4A19-88F5-B05A0D9A9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android.support.v7.widget.RecyclerView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="@+id/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android:layout_width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match_parent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android:layout_height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match_parent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&lt;/android.support.v7.widget.RecyclerView&gt;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62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21E1-68D2-4D06-880B-B4271438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Create layout for 1 list item</a:t>
            </a:r>
            <a:br>
              <a:rPr lang="en-US" dirty="0"/>
            </a:br>
            <a:endParaRPr lang="en-US" dirty="0"/>
          </a:p>
        </p:txBody>
      </p:sp>
      <p:sp>
        <p:nvSpPr>
          <p:cNvPr id="4" name="Google Shape;388;p67">
            <a:extLst>
              <a:ext uri="{FF2B5EF4-FFF2-40B4-BE49-F238E27FC236}">
                <a16:creationId xmlns:a16="http://schemas.microsoft.com/office/drawing/2014/main" id="{07F5DDA4-029F-4445-8D92-B3364831E9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&lt;LinearLayout …&gt;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&lt;TextView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android:id="@+id/word"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style="@style/word_title" /&gt;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&lt;/LinearLayout&gt;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" name="Google Shape;391;p67">
            <a:extLst>
              <a:ext uri="{FF2B5EF4-FFF2-40B4-BE49-F238E27FC236}">
                <a16:creationId xmlns:a16="http://schemas.microsoft.com/office/drawing/2014/main" id="{57930F18-B493-401F-9EF6-5AFF6468C0C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80475" y="1085250"/>
            <a:ext cx="2857625" cy="33124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4719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A687-13C6-47A9-8472-9C39C5F2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Implement the adapter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5F542-F68A-4CA2-92D8-A4E53D8141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WordListAdapter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extends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RecyclerView.Adapter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WordListAdapter.WordViewHolder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{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WordListAdapter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(Context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LinkedList&lt;String&gt;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wordList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mInflater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LayoutInflater.from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(context);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this.mWordList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wordList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385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E0F3-5F40-419F-B89A-2176D2D1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has 3 required 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1604B-B384-4305-8590-8C39D173D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onCreateViewHolder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inBindViewHolder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getItemCount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4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EB6FF-4DB8-4393-9B85-5C7DB93A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onCreateViewHolder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5500D-A53C-4B1E-BAED-36FB941E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WordViewHolder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onCreateViewHolder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parent, int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viewType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Create view from layout</a:t>
            </a: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View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mItemView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mInflater.inflate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R.layout.wordlist_item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parent, false);</a:t>
            </a: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new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WordViewHolder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mItemView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this);</a:t>
            </a: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093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3594-73EE-4CAB-A74C-E9347231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onBindViewHolder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4132B-6244-4043-8E2A-C1A70902F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onBindViewHolder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WordViewHolder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holder, int position)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Retrieve the data for that position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String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mCurrent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mWordList.get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(position);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Add the data to the view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holder.wordItemView.setText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mCurrent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45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F0E7F-6E72-4EC2-B927-A6B32258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getItemCount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03107-793C-4A71-99B0-8C1DD7442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public int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getItemCount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Return the number of data items to display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mWordList.size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24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99D5-0F33-491B-BCBC-EC856ED5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Create the view holder in adapter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BB3F3-A1FA-4A19-9808-0BF8B4A89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WordViewHolder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RecyclerView.ViewHolder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//.. }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If you want to handle mouse clicks:</a:t>
            </a:r>
            <a:endParaRPr lang="en-US"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WordViewHolder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RecyclerView.ViewHolder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View.OnClickListener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//.. }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9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7475-DA01-4456-AFD3-A2E1EE0F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5F133-C263-4686-883B-EFD4D8778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-US" dirty="0"/>
              <a:t>What is </a:t>
            </a:r>
            <a:r>
              <a:rPr lang="en-US" dirty="0" err="1"/>
              <a:t>RecyclerView</a:t>
            </a:r>
            <a:r>
              <a:rPr lang="en-US" dirty="0"/>
              <a:t>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-US" dirty="0"/>
              <a:t>Implementing a </a:t>
            </a:r>
            <a:r>
              <a:rPr lang="en-US" dirty="0" err="1"/>
              <a:t>RecyclerView</a:t>
            </a:r>
            <a:endParaRPr lang="en-US" dirty="0"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85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3DB1-969E-4AAC-A327-DAC3BDAA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holder constructor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8C80D-1572-46F2-B021-3E2EC046A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WordViewHolder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(View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itemView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WordListAdapter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adapter) {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super(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itemView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Get the layout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wordItemView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itemView.findViewById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R.id.word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Associate with this adapter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this.mAdapter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adapter;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Add click listener, if desired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itemView.setOnClickListener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(this);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Implement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if desired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59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90FE-EEC4-4D93-A325-EA5AC5E7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6. Create the </a:t>
            </a:r>
            <a:r>
              <a:rPr lang="en-US" sz="2800" dirty="0" err="1"/>
              <a:t>RecyclerView</a:t>
            </a:r>
            <a:r>
              <a:rPr lang="en-US" sz="2800" dirty="0"/>
              <a:t> in Activity </a:t>
            </a:r>
            <a:r>
              <a:rPr lang="en-US" sz="2800" dirty="0" err="1"/>
              <a:t>onCreate</a:t>
            </a:r>
            <a:r>
              <a:rPr lang="en-US" sz="2800" dirty="0"/>
              <a:t>()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E3B5E-895A-4AA0-A3E8-4D2F3599B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findViewById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R.id.recyclerview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mAdapter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WordListAdapter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(this,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mWordList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mRecyclerView.setAdapter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mAdapter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mRecyclerView.setLayoutManager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(new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LinearLayoutManager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(this));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9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3BA7-B58B-4161-B7BB-46F45E1F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6C519-DAE2-4763-ACC3-3DCFAEC94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73426"/>
            <a:ext cx="8520600" cy="3495449"/>
          </a:xfrm>
        </p:spPr>
        <p:txBody>
          <a:bodyPr/>
          <a:lstStyle/>
          <a:p>
            <a:r>
              <a:rPr lang="en-US" b="0" dirty="0"/>
              <a:t>Use </a:t>
            </a:r>
            <a:r>
              <a:rPr lang="en-US" b="0" dirty="0" err="1"/>
              <a:t>RecyclerView</a:t>
            </a:r>
            <a:r>
              <a:rPr lang="en-US" b="0" dirty="0"/>
              <a:t> to show list of products in </a:t>
            </a:r>
            <a:r>
              <a:rPr lang="en-US" b="0" dirty="0" err="1"/>
              <a:t>HomeActivity</a:t>
            </a:r>
            <a:endParaRPr lang="en-US" b="0" dirty="0"/>
          </a:p>
          <a:p>
            <a:r>
              <a:rPr lang="en-US" b="0" dirty="0"/>
              <a:t>Click an Item, show </a:t>
            </a:r>
            <a:r>
              <a:rPr lang="en-US" b="0" dirty="0" err="1"/>
              <a:t>DetailActivity</a:t>
            </a:r>
            <a:endParaRPr lang="en-US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B943F-6155-40C6-A0D8-BC1F3C65B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684" y="1595208"/>
            <a:ext cx="2055081" cy="341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18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9E0C-C0AF-465A-AF31-E51CCC73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33903-65DA-4B4B-8BA3-A03A410F7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>
                <a:hlinkClick r:id="rId2"/>
              </a:rPr>
              <a:t>Using the </a:t>
            </a:r>
            <a:r>
              <a:rPr lang="en-US" b="0" dirty="0" err="1">
                <a:hlinkClick r:id="rId2"/>
              </a:rPr>
              <a:t>RecyclerView</a:t>
            </a:r>
            <a:r>
              <a:rPr lang="en-US" b="0" dirty="0">
                <a:hlinkClick r:id="rId2"/>
              </a:rPr>
              <a:t> | </a:t>
            </a:r>
            <a:r>
              <a:rPr lang="en-US" b="0" dirty="0" err="1">
                <a:hlinkClick r:id="rId2"/>
              </a:rPr>
              <a:t>CodePath</a:t>
            </a:r>
            <a:r>
              <a:rPr lang="en-US" b="0" dirty="0">
                <a:hlinkClick r:id="rId2"/>
              </a:rPr>
              <a:t> Android </a:t>
            </a:r>
            <a:r>
              <a:rPr lang="en-US" b="0" dirty="0" err="1">
                <a:hlinkClick r:id="rId2"/>
              </a:rPr>
              <a:t>Cliffnotes</a:t>
            </a:r>
            <a:endParaRPr lang="en-US" b="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>
                <a:hlinkClick r:id="rId3"/>
              </a:rPr>
              <a:t>https://google-developer-training.github.io/android-developer-fundamentals-course-concepts-v2/</a:t>
            </a:r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FA19-79AE-43C6-A674-DD8E66D5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RecyclerView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1BEF3-532E-4E52-879F-2F8C5E6E8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5674162" cy="3903619"/>
          </a:xfrm>
        </p:spPr>
        <p:txBody>
          <a:bodyPr/>
          <a:lstStyle/>
          <a:p>
            <a:pPr marL="444500">
              <a:buSzPts val="2000"/>
            </a:pPr>
            <a:r>
              <a:rPr lang="en-US" sz="2000" u="sng" dirty="0" err="1">
                <a:solidFill>
                  <a:schemeClr val="tx1"/>
                </a:solidFill>
                <a:ea typeface="Consolas"/>
                <a:sym typeface="Consola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RecyclerView</a:t>
            </a:r>
            <a:r>
              <a:rPr lang="en-US" sz="2000" dirty="0">
                <a:solidFill>
                  <a:schemeClr val="tx1"/>
                </a:solidFill>
              </a:rPr>
              <a:t> is a view capable of displaying scrollable list of items</a:t>
            </a:r>
          </a:p>
          <a:p>
            <a:r>
              <a:rPr lang="en-US" sz="2000" dirty="0">
                <a:solidFill>
                  <a:schemeClr val="tx1"/>
                </a:solidFill>
              </a:rPr>
              <a:t>It only creates views (widget) if needed</a:t>
            </a:r>
          </a:p>
          <a:p>
            <a:r>
              <a:rPr lang="en-US" sz="2000" dirty="0">
                <a:solidFill>
                  <a:schemeClr val="tx1"/>
                </a:solidFill>
              </a:rPr>
              <a:t>It recycles views, if a row is not displayed anymore, it will be recycled and only its content will change.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 dirty="0">
                <a:solidFill>
                  <a:srgbClr val="000000"/>
                </a:solidFill>
              </a:rPr>
              <a:t>Efficient </a:t>
            </a: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-US" sz="2000" dirty="0">
                <a:solidFill>
                  <a:srgbClr val="000000"/>
                </a:solidFill>
              </a:rPr>
              <a:t>Uses and reuses limited number of </a:t>
            </a:r>
            <a:r>
              <a:rPr lang="en-US" sz="2000" dirty="0">
                <a:solidFill>
                  <a:srgbClr val="000000"/>
                </a:solidFill>
                <a:ea typeface="Consolas"/>
                <a:sym typeface="Consolas"/>
              </a:rPr>
              <a:t>View</a:t>
            </a:r>
            <a:r>
              <a:rPr lang="en-US" sz="2000" dirty="0">
                <a:solidFill>
                  <a:srgbClr val="000000"/>
                </a:solidFill>
              </a:rPr>
              <a:t> elements</a:t>
            </a: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-US" sz="2000" dirty="0">
                <a:solidFill>
                  <a:srgbClr val="000000"/>
                </a:solidFill>
              </a:rPr>
              <a:t>Updates changing data fast</a:t>
            </a:r>
          </a:p>
          <a:p>
            <a:endParaRPr lang="en-US" dirty="0"/>
          </a:p>
        </p:txBody>
      </p:sp>
      <p:pic>
        <p:nvPicPr>
          <p:cNvPr id="4" name="Shape 62">
            <a:extLst>
              <a:ext uri="{FF2B5EF4-FFF2-40B4-BE49-F238E27FC236}">
                <a16:creationId xmlns:a16="http://schemas.microsoft.com/office/drawing/2014/main" id="{4131EA76-3C89-461F-858E-C4889EDC7B0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9800" y="641944"/>
            <a:ext cx="3124200" cy="3997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5336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208A4-238D-47ED-A042-04FFCEAA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recycling</a:t>
            </a:r>
          </a:p>
        </p:txBody>
      </p:sp>
      <p:pic>
        <p:nvPicPr>
          <p:cNvPr id="5" name="Picture 4" descr="Diagram, funnel chart&#10;&#10;Description automatically generated with medium confidence">
            <a:extLst>
              <a:ext uri="{FF2B5EF4-FFF2-40B4-BE49-F238E27FC236}">
                <a16:creationId xmlns:a16="http://schemas.microsoft.com/office/drawing/2014/main" id="{EBDC2740-3FE1-4CBF-AA63-FD7476D42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89" y="1233774"/>
            <a:ext cx="6006045" cy="38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7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2D80-2177-4538-A929-0594A4E07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RecyclerView</a:t>
            </a:r>
            <a:r>
              <a:rPr lang="en-US" dirty="0"/>
              <a:t> components</a:t>
            </a:r>
          </a:p>
        </p:txBody>
      </p:sp>
      <p:pic>
        <p:nvPicPr>
          <p:cNvPr id="5" name="Google Shape;324;p59">
            <a:extLst>
              <a:ext uri="{FF2B5EF4-FFF2-40B4-BE49-F238E27FC236}">
                <a16:creationId xmlns:a16="http://schemas.microsoft.com/office/drawing/2014/main" id="{528FFA65-A76F-48C2-B42A-9813A1AD47D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1488" y="1421725"/>
            <a:ext cx="8261025" cy="2630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89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320B-6B9B-482E-BF13-C9215382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RecyclerView</a:t>
            </a:r>
            <a:r>
              <a:rPr lang="en-US" dirty="0"/>
              <a:t>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E8712-DDC5-42C7-98EE-38602497B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 dirty="0"/>
              <a:t>Data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 dirty="0" err="1"/>
              <a:t>RecyclerView</a:t>
            </a:r>
            <a:r>
              <a:rPr lang="en-US" sz="1800" dirty="0"/>
              <a:t> scrolling list for list items—</a:t>
            </a:r>
            <a:r>
              <a:rPr lang="en-US" sz="1800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"/>
              </a:rPr>
              <a:t>RecyclerView</a:t>
            </a:r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 dirty="0"/>
              <a:t>Layout</a:t>
            </a:r>
            <a:r>
              <a:rPr lang="en-US" sz="1800" dirty="0"/>
              <a:t> for one item of data—XML file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 dirty="0"/>
              <a:t>Layout manage</a:t>
            </a:r>
            <a:r>
              <a:rPr lang="en-US" sz="1800" dirty="0"/>
              <a:t>r handles the organization of UI components in a 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US" sz="1800" dirty="0"/>
              <a:t>—</a:t>
            </a:r>
            <a:r>
              <a:rPr lang="en-US" sz="1800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Recyclerview.LayoutManager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/>
              <a:t> 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 dirty="0"/>
              <a:t>Adapter</a:t>
            </a:r>
            <a:r>
              <a:rPr lang="en-US" sz="1800" dirty="0"/>
              <a:t> connects data to the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-US" sz="1800" dirty="0"/>
              <a:t>—</a:t>
            </a:r>
            <a:r>
              <a:rPr lang="en-US" sz="1800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RecyclerView.Adapter</a:t>
            </a:r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US" sz="1800" b="1" dirty="0" err="1"/>
              <a:t>ViewHolder</a:t>
            </a:r>
            <a:r>
              <a:rPr lang="en-US" sz="1800" dirty="0"/>
              <a:t> has view information for displaying one item—</a:t>
            </a:r>
            <a:r>
              <a:rPr lang="en-US" sz="1800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RecyclerView.ViewHolder</a:t>
            </a: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15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E1EF4-DA98-4911-BB98-C11327492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manager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17C1B-1D96-4300-B96A-EE52497BD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Each 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-US" sz="2000" dirty="0"/>
              <a:t> has a layout manager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Use to position 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US" sz="2000" dirty="0"/>
              <a:t> items inside a </a:t>
            </a:r>
            <a:r>
              <a:rPr lang="en-US" sz="2000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"/>
              </a:rPr>
              <a:t>RecyclerView</a:t>
            </a:r>
            <a:endParaRPr lang="en-US" sz="2000"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Reuses 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US" sz="2000" dirty="0"/>
              <a:t> items that are no longer visible to the user 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Built-in layout managers 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LinearLayoutManager</a:t>
            </a:r>
            <a:endParaRPr lang="en-US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GridLayoutManager</a:t>
            </a:r>
            <a:endParaRPr lang="en-US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StaggeredGridLayoutManager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Extend </a:t>
            </a:r>
            <a:r>
              <a:rPr lang="en-US" sz="2000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RecyclerView.LayoutManager</a:t>
            </a:r>
            <a:endParaRPr lang="en-US"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9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F1E8E-9C8D-4F4B-A6AC-47950CCC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25BC0-665A-4340-864B-BD13AE972A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Helps incompatible interfaces work together</a:t>
            </a: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dirty="0">
                <a:solidFill>
                  <a:schemeClr val="dk1"/>
                </a:solidFill>
              </a:rPr>
              <a:t>Example: Takes data from database </a:t>
            </a:r>
            <a:r>
              <a:rPr lang="en-US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"/>
              </a:rPr>
              <a:t>Cursor</a:t>
            </a:r>
            <a:r>
              <a:rPr lang="en-US" dirty="0">
                <a:solidFill>
                  <a:schemeClr val="dk1"/>
                </a:solidFill>
              </a:rPr>
              <a:t> and prepares strings to put into a 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Intermediary between data and 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Manages creating, updating, adding, deleting 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US" dirty="0">
                <a:solidFill>
                  <a:schemeClr val="dk1"/>
                </a:solidFill>
              </a:rPr>
              <a:t> items as underlying data changes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RecyclerView.Adapter</a:t>
            </a:r>
            <a:r>
              <a:rPr lang="en-US" dirty="0"/>
              <a:t> </a:t>
            </a:r>
            <a:endParaRPr lang="en-US" dirty="0">
              <a:solidFill>
                <a:schemeClr val="dk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25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D625-F359-4B90-9DF9-0A71A7AC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ViewHolder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42FD6-9D97-4247-AF72-D5E9833D7E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Used by the adapter to prepare one 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US" dirty="0">
                <a:solidFill>
                  <a:schemeClr val="dk1"/>
                </a:solidFill>
              </a:rPr>
              <a:t> with data for one list item 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Layout specified in an XML resource file</a:t>
            </a:r>
          </a:p>
          <a:p>
            <a:pPr marL="457200" lvl="0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Can have clickable elements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Is placed by the layout manager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-US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"/>
              </a:rPr>
              <a:t>RecyclerView.ViewHolder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744956"/>
      </p:ext>
    </p:extLst>
  </p:cSld>
  <p:clrMapOvr>
    <a:masterClrMapping/>
  </p:clrMapOvr>
</p:sld>
</file>

<file path=ppt/theme/theme1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6FFE7F4F-7E43-4C24-8C1D-EFA39DB96C43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EF869649-281C-40A9-8AC9-A1A2B66CECBC}"/>
    </a:ext>
  </a:extLst>
</a:theme>
</file>

<file path=ppt/theme/theme3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3942A3B0-E6F7-499B-90EA-0D4880C816DB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277</TotalTime>
  <Words>824</Words>
  <Application>Microsoft Macintosh PowerPoint</Application>
  <PresentationFormat>On-screen Show (16:9)</PresentationFormat>
  <Paragraphs>134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Consolas</vt:lpstr>
      <vt:lpstr>Myriad Pro</vt:lpstr>
      <vt:lpstr>Roboto</vt:lpstr>
      <vt:lpstr>Tahoma</vt:lpstr>
      <vt:lpstr>Times New Roman</vt:lpstr>
      <vt:lpstr>2_Theme1</vt:lpstr>
      <vt:lpstr>Theme1</vt:lpstr>
      <vt:lpstr>1_Theme1</vt:lpstr>
      <vt:lpstr>RecylerView</vt:lpstr>
      <vt:lpstr>Contents</vt:lpstr>
      <vt:lpstr>What is RecyclerView?</vt:lpstr>
      <vt:lpstr>View recycling</vt:lpstr>
      <vt:lpstr>RecyclerView components</vt:lpstr>
      <vt:lpstr>RecyclerView components</vt:lpstr>
      <vt:lpstr>Layout manager </vt:lpstr>
      <vt:lpstr>Adapter </vt:lpstr>
      <vt:lpstr>ViewHolder </vt:lpstr>
      <vt:lpstr>Implementing RecyclerView</vt:lpstr>
      <vt:lpstr>1. Add dependency to app/build.gradle </vt:lpstr>
      <vt:lpstr>2. Add RecyclerView to XML Layout </vt:lpstr>
      <vt:lpstr>3. Create layout for 1 list item </vt:lpstr>
      <vt:lpstr>4. Implement the adapter </vt:lpstr>
      <vt:lpstr>Adapter has 3 required methods </vt:lpstr>
      <vt:lpstr>onCreateViewHolder() </vt:lpstr>
      <vt:lpstr>onBindViewHolder() </vt:lpstr>
      <vt:lpstr>getItemCount() </vt:lpstr>
      <vt:lpstr>5. Create the view holder in adapter class </vt:lpstr>
      <vt:lpstr>View holder constructor </vt:lpstr>
      <vt:lpstr>6. Create the RecyclerView in Activity onCreate() </vt:lpstr>
      <vt:lpstr>Classwork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</dc:title>
  <cp:lastModifiedBy>Loan Bui</cp:lastModifiedBy>
  <cp:revision>102</cp:revision>
  <dcterms:modified xsi:type="dcterms:W3CDTF">2024-08-17T11:30:38Z</dcterms:modified>
</cp:coreProperties>
</file>