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1" r:id="rId3"/>
    <p:sldId id="295" r:id="rId4"/>
    <p:sldId id="260" r:id="rId5"/>
    <p:sldId id="266" r:id="rId6"/>
    <p:sldId id="296" r:id="rId7"/>
    <p:sldId id="276" r:id="rId8"/>
    <p:sldId id="267" r:id="rId9"/>
    <p:sldId id="269" r:id="rId10"/>
    <p:sldId id="281" r:id="rId11"/>
    <p:sldId id="293" r:id="rId12"/>
    <p:sldId id="282" r:id="rId13"/>
    <p:sldId id="294" r:id="rId14"/>
    <p:sldId id="284" r:id="rId15"/>
    <p:sldId id="283" r:id="rId16"/>
    <p:sldId id="285" r:id="rId17"/>
    <p:sldId id="270" r:id="rId18"/>
    <p:sldId id="288" r:id="rId19"/>
    <p:sldId id="297" r:id="rId20"/>
    <p:sldId id="287" r:id="rId21"/>
    <p:sldId id="271" r:id="rId22"/>
    <p:sldId id="289" r:id="rId23"/>
    <p:sldId id="298" r:id="rId24"/>
    <p:sldId id="273" r:id="rId25"/>
    <p:sldId id="274" r:id="rId26"/>
    <p:sldId id="291" r:id="rId27"/>
    <p:sldId id="279" r:id="rId28"/>
    <p:sldId id="275" r:id="rId29"/>
    <p:sldId id="292" r:id="rId3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8080"/>
    <a:srgbClr val="800000"/>
    <a:srgbClr val="660033"/>
    <a:srgbClr val="3366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1" autoAdjust="0"/>
    <p:restoredTop sz="94652" autoAdjust="0"/>
  </p:normalViewPr>
  <p:slideViewPr>
    <p:cSldViewPr>
      <p:cViewPr varScale="1">
        <p:scale>
          <a:sx n="82" d="100"/>
          <a:sy n="82" d="100"/>
        </p:scale>
        <p:origin x="119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Sigma =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1.1599999999999999</c:v>
                </c:pt>
                <c:pt idx="1">
                  <c:v>43.3</c:v>
                </c:pt>
                <c:pt idx="2">
                  <c:v>72.400000000000006</c:v>
                </c:pt>
                <c:pt idx="3">
                  <c:v>84</c:v>
                </c:pt>
                <c:pt idx="4">
                  <c:v>85.3</c:v>
                </c:pt>
                <c:pt idx="5">
                  <c:v>87.4</c:v>
                </c:pt>
                <c:pt idx="6">
                  <c:v>88.9</c:v>
                </c:pt>
                <c:pt idx="7">
                  <c:v>89.3</c:v>
                </c:pt>
                <c:pt idx="8">
                  <c:v>89.5</c:v>
                </c:pt>
                <c:pt idx="9">
                  <c:v>89.5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E8-4FFE-928A-37C4617A16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Sigma = 4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2.2799999999999998</c:v>
                </c:pt>
                <c:pt idx="1">
                  <c:v>40.1</c:v>
                </c:pt>
                <c:pt idx="2">
                  <c:v>68.900000000000006</c:v>
                </c:pt>
                <c:pt idx="3">
                  <c:v>77.599999999999994</c:v>
                </c:pt>
                <c:pt idx="4">
                  <c:v>79.3</c:v>
                </c:pt>
                <c:pt idx="5">
                  <c:v>80.2</c:v>
                </c:pt>
                <c:pt idx="6">
                  <c:v>78.599999999999994</c:v>
                </c:pt>
                <c:pt idx="7">
                  <c:v>82.2</c:v>
                </c:pt>
                <c:pt idx="8">
                  <c:v>84.4</c:v>
                </c:pt>
                <c:pt idx="9">
                  <c:v>85.1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8-475E-849E-CB93FB7359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Sigma = 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5</c:v>
                </c:pt>
                <c:pt idx="1">
                  <c:v>44.1</c:v>
                </c:pt>
                <c:pt idx="2">
                  <c:v>59.4</c:v>
                </c:pt>
                <c:pt idx="3">
                  <c:v>65.400000000000006</c:v>
                </c:pt>
                <c:pt idx="4">
                  <c:v>68.3</c:v>
                </c:pt>
                <c:pt idx="5">
                  <c:v>70.400000000000006</c:v>
                </c:pt>
                <c:pt idx="6">
                  <c:v>69</c:v>
                </c:pt>
                <c:pt idx="7">
                  <c:v>76.900000000000006</c:v>
                </c:pt>
                <c:pt idx="8">
                  <c:v>77.099999999999994</c:v>
                </c:pt>
                <c:pt idx="9">
                  <c:v>77.2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F8-475E-849E-CB93FB73594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41288104"/>
        <c:axId val="441296632"/>
      </c:lineChart>
      <c:catAx>
        <c:axId val="441288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1296632"/>
        <c:crosses val="autoZero"/>
        <c:auto val="1"/>
        <c:lblAlgn val="ctr"/>
        <c:lblOffset val="100"/>
        <c:noMultiLvlLbl val="0"/>
      </c:catAx>
      <c:valAx>
        <c:axId val="441296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1288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A278CF9-0F12-4C0B-AECB-F6FFA22427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6312A2-0687-4721-8FA3-5211E26A04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4DFB783-7828-496E-B8CB-EE5078C03BAC}" type="datetimeFigureOut">
              <a:rPr lang="zh-CN" altLang="en-US"/>
              <a:pPr>
                <a:defRPr/>
              </a:pPr>
              <a:t>2018/4/19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ECF110-91F3-46F9-8B68-59F88D4CAF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D6C8A9-0F33-43AB-BB92-718C53D62E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6DBAA39-C576-4EC2-9171-CCE013EC5B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F9C9FDC-65BC-4B15-965C-99A69FD76F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BDE261-BAE0-4888-8762-816439B2805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CC05F00-13D4-4478-AB9B-39D89BD5FA1F}" type="datetimeFigureOut">
              <a:rPr lang="zh-CN" altLang="en-US"/>
              <a:pPr>
                <a:defRPr/>
              </a:pPr>
              <a:t>2018/4/19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0BF82DA-BAC6-4D93-AB68-F2E3EEDC5F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DEB5463-7812-40F5-9160-4379D55C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38958-6A47-4245-A8CC-FF0147B564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8F50A-360F-4893-8190-A5DF125CB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88593EC-1AC0-4A04-B60E-9D7A0A06D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5F83A36-99E7-41B0-A902-A2B3C428183F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9D66E62-EE4C-4A91-B392-4F63E368BBF3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0B5F7B12-BE41-4925-AA35-C96B85E8DB6E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13E6670-6185-4498-8809-504E8723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6866A97-CCC5-4A74-A5DD-617C77DA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C6793B-6B40-4CB7-A152-152DD54E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C91E9-8BBD-4805-B34E-9A98D784563F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50244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C46BF-AB4E-4C99-B72B-9613D97A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37559-5FF3-498D-9ECF-F653DFB8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122C8-E1DE-4EDF-A5E7-31B342EA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A5E93-C511-4036-AD41-E4C127AD980C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33857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7A79BAAE-F512-40DD-9371-D7A903E55A44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0CB89A6-B641-42F3-9511-1A82C1E45CF6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E996A69-96BF-4E67-9078-0B4CE17E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FAAE7E3-6698-4D2B-BA2B-F4D064A7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98FA7AD-A1E0-48C7-A2B6-04F6E89F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7D7AC-4D8B-4BF9-8AC4-C3C253FF881E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44862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A623A-4EE7-478D-A8C6-9565BFC8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DC1D1-C02C-489B-8E2D-459F7138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77DE2-E623-4607-9B0C-EBF46791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DFB16-A496-46D4-B8C0-6C621553372C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98367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5EEA93D-4474-4745-B23A-74F9ABB26A74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3233BD-8BB5-43E6-9D72-0D1D8DF44FCA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F6C4A708-D85C-4780-9B5C-2844F617DBEE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DF6ADD-681F-4DBE-9DAF-E587CDC1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F3E2360-08C6-44E0-8261-F64D9ECA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7D1B1BC-6D36-483E-A2FC-CD3D4E3E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B3B17-58B3-4457-ADD9-7927021998A5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33346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575BCAF-AC82-45CE-A04D-24F5909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193082-B49D-4CE2-99EE-E2961C9E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5191BE-141D-4790-B221-0BEC085A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AA118-E36D-4519-A7E7-9C9F04A9F0CD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89696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B506BCE-B18E-410E-825F-533B4575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F2D6819-16E4-4EE6-AFC2-C6699FB8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00A1A7-BCCE-4B40-AED1-783CAA30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15B1D-87E1-49BA-8749-1A269E8AA7B7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17692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3A81BB3-7040-44F8-A527-67249EA6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2166509-D82C-4AE5-8879-DF1AB80C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1E548EA-818A-416E-AAAC-FA72CD16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1D9A5-8B64-4EED-9090-C607B1DECE99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03557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40891D0-B181-4C95-9B5C-6AA7E925997D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EF0DBB9-C37C-4746-9BE2-FFE53C49D4A8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21B7ABD1-0B4E-4625-ADD2-3795767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CE7428C-D383-42DD-ACD6-4649B140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5BF14D1-125D-47A0-BC97-03751528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AC0F4-78DC-44AC-9A56-C5D7B38F3E96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42389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40C99E2-81EA-420B-BE6E-3C8CEF40BBC2}"/>
              </a:ext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381A64E-30A5-4163-8389-C4FD6A8E6B1F}"/>
              </a:ext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C7D02743-CC3D-49E5-BD4B-97060DE2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52EE9FA-52C1-4E6E-95C1-C35A5744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D33183D-39D4-4205-B80C-DCB0924A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6624EFE-997B-4260-8FED-02230AAEBFF0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1046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2C76EEF-049F-4352-BD00-BC33023599BC}"/>
              </a:ext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ACC3B8B-8AFA-4F22-973E-C7306C7EBF88}"/>
              </a:ext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10597043-E97A-4456-9FB6-82CF9370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5978A24-5C77-44FE-B0D1-1F7FAE6E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5BA96A5-92ED-42F0-8F1A-2343F5AE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DC70B-BBE2-4928-BFC2-9B0926CDD2E7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42877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60FBC3-3A7B-43B1-9061-F952BD9743D4}"/>
              </a:ext>
            </a:extLst>
          </p:cNvPr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20647-1597-41B4-AF37-797BC67A1B76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16D97-DA18-443B-9462-259FBAA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93DEF1FD-D782-4BFB-B23C-58FDFF0E2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F4ACA-31EA-402D-9482-739B4B4A9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55DD4-3650-46C6-A3B2-81BEC63C4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s-E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940C2-A770-4649-A476-8C5F7A41B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0C774A8C-9AF0-49F1-8F65-8E1173E79571}" type="slidenum">
              <a:rPr lang="es-ES" altLang="zh-CN"/>
              <a:pPr>
                <a:defRPr/>
              </a:pPr>
              <a:t>‹#›</a:t>
            </a:fld>
            <a:endParaRPr lang="es-ES" altLang="zh-C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7518E6-A90B-4D0E-96F1-BC3785F03F45}"/>
              </a:ext>
            </a:extLst>
          </p:cNvPr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5" r:id="rId2"/>
    <p:sldLayoutId id="2147483821" r:id="rId3"/>
    <p:sldLayoutId id="2147483816" r:id="rId4"/>
    <p:sldLayoutId id="2147483817" r:id="rId5"/>
    <p:sldLayoutId id="2147483818" r:id="rId6"/>
    <p:sldLayoutId id="2147483822" r:id="rId7"/>
    <p:sldLayoutId id="2147483823" r:id="rId8"/>
    <p:sldLayoutId id="2147483824" r:id="rId9"/>
    <p:sldLayoutId id="2147483819" r:id="rId10"/>
    <p:sldLayoutId id="2147483825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Rectangle 132">
            <a:extLst>
              <a:ext uri="{FF2B5EF4-FFF2-40B4-BE49-F238E27FC236}">
                <a16:creationId xmlns:a16="http://schemas.microsoft.com/office/drawing/2014/main" id="{31AEDC0C-3D8F-480B-AB68-654EDC845B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476250"/>
            <a:ext cx="7632700" cy="2952750"/>
          </a:xfr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5400">
                <a:solidFill>
                  <a:schemeClr val="tx1"/>
                </a:solidFill>
              </a:rPr>
              <a:t>Deep-learning </a:t>
            </a:r>
            <a:r>
              <a:rPr lang="en-US" altLang="zh-CN" sz="5400" dirty="0">
                <a:solidFill>
                  <a:schemeClr val="tx1"/>
                </a:solidFill>
              </a:rPr>
              <a:t>Based Vehicle Re-identification</a:t>
            </a:r>
            <a:endParaRPr lang="es-ES" altLang="zh-CN" sz="5400" dirty="0">
              <a:solidFill>
                <a:schemeClr val="tx1"/>
              </a:solidFill>
            </a:endParaRPr>
          </a:p>
        </p:txBody>
      </p:sp>
      <p:sp>
        <p:nvSpPr>
          <p:cNvPr id="10243" name="Rectangle 143">
            <a:extLst>
              <a:ext uri="{FF2B5EF4-FFF2-40B4-BE49-F238E27FC236}">
                <a16:creationId xmlns:a16="http://schemas.microsoft.com/office/drawing/2014/main" id="{D2C16082-27DD-4D76-BCA4-0EB09807C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933825"/>
            <a:ext cx="76327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ENGG 4999 Final Year Project</a:t>
            </a:r>
          </a:p>
          <a:p>
            <a:pPr algn="ctr" eaLnBrk="1" hangingPunct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2018/03/19</a:t>
            </a:r>
            <a:endParaRPr lang="es-E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s-E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s-E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Author: QUAN, Pengrui</a:t>
            </a:r>
          </a:p>
          <a:p>
            <a:pPr algn="ctr" eaLnBrk="1" hangingPunct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Supervisor: Prof.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Xiaogang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Wang</a:t>
            </a:r>
            <a:endParaRPr lang="es-E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Tm="1547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041EE-4B68-44C3-BB8E-36B92E11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87338"/>
            <a:ext cx="8280919" cy="1449387"/>
          </a:xfrm>
        </p:spPr>
        <p:txBody>
          <a:bodyPr/>
          <a:lstStyle/>
          <a:p>
            <a:r>
              <a:rPr lang="en-US" altLang="zh-CN"/>
              <a:t>2.4 </a:t>
            </a:r>
            <a:r>
              <a:rPr lang="en-US" altLang="zh-CN">
                <a:solidFill>
                  <a:schemeClr val="tx1"/>
                </a:solidFill>
              </a:rPr>
              <a:t>Orientation based Approaches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80B41-73FF-4740-8A84-9E967B23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112" y="1844824"/>
            <a:ext cx="7543800" cy="4022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b="1" dirty="0"/>
              <a:t>Orientation Based Feature Propose: </a:t>
            </a:r>
            <a:r>
              <a:rPr lang="en-US" altLang="zh-CN" dirty="0"/>
              <a:t>Since images of different orientations of one identical vehicle is constantly captured by different cameras, we intend to design an orientation-based vehicle reidentification network to improve the performance of the whole model.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64D62C-F858-46C5-A3BD-07868AE96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56992"/>
            <a:ext cx="5265876" cy="2918713"/>
          </a:xfrm>
          <a:prstGeom prst="rect">
            <a:avLst/>
          </a:prstGeom>
        </p:spPr>
      </p:pic>
      <p:pic>
        <p:nvPicPr>
          <p:cNvPr id="8" name="图片 7" descr="图片包含 汽车, 道路, 户外, 黄色&#10;&#10;已生成极高可信度的说明">
            <a:extLst>
              <a:ext uri="{FF2B5EF4-FFF2-40B4-BE49-F238E27FC236}">
                <a16:creationId xmlns:a16="http://schemas.microsoft.com/office/drawing/2014/main" id="{B7791DC5-2498-45E0-8EAC-F416A424E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9" y="4378429"/>
            <a:ext cx="706437" cy="875838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5C11261-4D61-4FC6-92FA-141A0ED40ED3}"/>
              </a:ext>
            </a:extLst>
          </p:cNvPr>
          <p:cNvCxnSpPr/>
          <p:nvPr/>
        </p:nvCxnSpPr>
        <p:spPr>
          <a:xfrm>
            <a:off x="1408294" y="4816348"/>
            <a:ext cx="792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41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B90B8B-F76B-4130-8370-38033EEACB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81A96A-A87C-4F87-845A-3B0A6529F5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C67939-3FD0-4B45-8AA4-9FE55C7EE1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D93264-3FF9-4175-A7FA-F927F0F77AA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5935" y="2086188"/>
            <a:ext cx="43891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16232012-1231-4766-B095-AF5E5F546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7" r="23874" b="2"/>
          <a:stretch/>
        </p:blipFill>
        <p:spPr>
          <a:xfrm>
            <a:off x="475499" y="581098"/>
            <a:ext cx="3015223" cy="247613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E4EADB-3705-415B-978D-DA4ED1B2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09" y="634946"/>
            <a:ext cx="4803797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2.4.1 Key points of vehicles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03DA4-6914-4C22-9044-7EC94196E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509" y="2198914"/>
            <a:ext cx="4803797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/>
              <a:t>Key points: </a:t>
            </a:r>
            <a:r>
              <a:rPr lang="en-US" altLang="zh-CN" dirty="0"/>
              <a:t>The key point regressor takes the image as input and outputs one response map Fi ∈ R</a:t>
            </a:r>
            <a:r>
              <a:rPr lang="en-US" altLang="zh-CN" baseline="30000" dirty="0"/>
              <a:t>X×Y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∈ 1, ..., 20) for each of the 20 key points, where X and Y are the horizontal and vertical dimensions of the feature maps.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5AC3ED-3809-4C3B-99B5-8F322A532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1576"/>
            <a:ext cx="3672408" cy="18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7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4EADB-3705-415B-978D-DA4ED1B2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Hourglass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03DA4-6914-4C22-9044-7EC94196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/>
              <a:t>Hourglass network for key point detection: </a:t>
            </a:r>
            <a:r>
              <a:rPr lang="en-US" altLang="zh-CN" dirty="0"/>
              <a:t>the hourglass module before stacking is closely connected to residual layer and other designs that process spatial information at multiple scales for dense prediction. </a:t>
            </a:r>
            <a:endParaRPr lang="zh-CN" altLang="en-US" dirty="0"/>
          </a:p>
        </p:txBody>
      </p:sp>
      <p:pic>
        <p:nvPicPr>
          <p:cNvPr id="4" name="图片 3" descr="C:\Users\admin\Desktop\p1.PNG">
            <a:extLst>
              <a:ext uri="{FF2B5EF4-FFF2-40B4-BE49-F238E27FC236}">
                <a16:creationId xmlns:a16="http://schemas.microsoft.com/office/drawing/2014/main" id="{F16F3546-A668-417E-BACF-4578E42068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47035"/>
            <a:ext cx="4248472" cy="19600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8B867D0-245E-4FC6-97ED-EE8F02FB1ED9}"/>
              </a:ext>
            </a:extLst>
          </p:cNvPr>
          <p:cNvSpPr txBox="1"/>
          <p:nvPr/>
        </p:nvSpPr>
        <p:spPr>
          <a:xfrm>
            <a:off x="2339752" y="5157192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Figure 1 </a:t>
            </a:r>
            <a:r>
              <a:rPr lang="en-US" altLang="zh-CN" sz="1200" dirty="0"/>
              <a:t>An illustration of a single hourglass module. Each box in the figure corresponds to a residual module.</a:t>
            </a:r>
          </a:p>
        </p:txBody>
      </p:sp>
    </p:spTree>
    <p:extLst>
      <p:ext uri="{BB962C8B-B14F-4D97-AF65-F5344CB8AC3E}">
        <p14:creationId xmlns:p14="http://schemas.microsoft.com/office/powerpoint/2010/main" val="135031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4EADB-3705-415B-978D-DA4ED1B2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Residual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03DA4-6914-4C22-9044-7EC94196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/>
              <a:t>Residual Layer: </a:t>
            </a:r>
            <a:r>
              <a:rPr lang="en-US" altLang="zh-CN" dirty="0"/>
              <a:t>Basic building blocks of hourglass model. The residual layer convolutes the input with several kernels of different sizes with the aid of activation functions.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B867D0-245E-4FC6-97ED-EE8F02FB1ED9}"/>
              </a:ext>
            </a:extLst>
          </p:cNvPr>
          <p:cNvSpPr txBox="1"/>
          <p:nvPr/>
        </p:nvSpPr>
        <p:spPr>
          <a:xfrm>
            <a:off x="2339752" y="5157192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Figure 2 </a:t>
            </a:r>
            <a:r>
              <a:rPr lang="en-US" altLang="zh-CN" sz="1200" dirty="0"/>
              <a:t>An illustration of a residual layer used in the Hourglass Network.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7893AD-F061-48DA-AE24-6D4EE42DD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62" y="3048000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42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4EADB-3705-415B-978D-DA4ED1B2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Hourglass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03DA4-6914-4C22-9044-7EC94196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/>
              <a:t>Stacked hourglass network: </a:t>
            </a:r>
            <a:r>
              <a:rPr lang="en-US" altLang="zh-CN" dirty="0"/>
              <a:t>We take our network architecture further by stacking multiple hourglasses end-to-end, feeding the output of one as input into the next. The key to this approach is the prediction of intermediate heatmaps upon which we can apply a loss.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B867D0-245E-4FC6-97ED-EE8F02FB1ED9}"/>
              </a:ext>
            </a:extLst>
          </p:cNvPr>
          <p:cNvSpPr txBox="1"/>
          <p:nvPr/>
        </p:nvSpPr>
        <p:spPr>
          <a:xfrm>
            <a:off x="1475656" y="5157192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Figure 3 </a:t>
            </a:r>
            <a:r>
              <a:rPr lang="en-US" altLang="zh-CN" sz="1200" dirty="0"/>
              <a:t>An illustration of Stacked hourglass module. </a:t>
            </a:r>
          </a:p>
        </p:txBody>
      </p:sp>
      <p:pic>
        <p:nvPicPr>
          <p:cNvPr id="7" name="图片 6" descr="图片包含 物体&#10;&#10;已生成极高可信度的说明">
            <a:extLst>
              <a:ext uri="{FF2B5EF4-FFF2-40B4-BE49-F238E27FC236}">
                <a16:creationId xmlns:a16="http://schemas.microsoft.com/office/drawing/2014/main" id="{A3FB7C84-0FDD-452D-A6A8-3700E0A2B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3084372"/>
            <a:ext cx="7780694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6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98000-5AA0-48F7-9510-FEB88EC1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2.4.3 Generation of Ground True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CAFE5-EA2C-439E-AF96-6DB83DB9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5" y="1846263"/>
            <a:ext cx="7543800" cy="4022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b="1" dirty="0"/>
              <a:t>Gaussian-like landmark generation: </a:t>
            </a:r>
            <a:r>
              <a:rPr lang="en-US" altLang="zh-CN" dirty="0"/>
              <a:t>ground-truth heatmap consisting of a 2D gaussian (with standard deviation of 2 </a:t>
            </a:r>
            <a:r>
              <a:rPr lang="en-US" altLang="zh-CN" dirty="0" err="1"/>
              <a:t>px</a:t>
            </a:r>
            <a:r>
              <a:rPr lang="en-US" altLang="zh-CN" dirty="0"/>
              <a:t>) centered on the joint location. If there are no key points appearing, the ground-truth heatmap will zero everywhere.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21DC7C-A1F5-4E1A-92D3-06DA860B4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363359"/>
            <a:ext cx="1440000" cy="144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CB4E68-D924-4C0D-819D-2FEF5B3EF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801" y="3363359"/>
            <a:ext cx="1440000" cy="144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2D2AB3-A25B-4799-BFEC-E4E91BE50CBF}"/>
              </a:ext>
            </a:extLst>
          </p:cNvPr>
          <p:cNvSpPr txBox="1"/>
          <p:nvPr/>
        </p:nvSpPr>
        <p:spPr>
          <a:xfrm>
            <a:off x="1519523" y="5033868"/>
            <a:ext cx="214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Negative Sample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8D08A1-E9A2-4A1D-B452-0D29528FF788}"/>
              </a:ext>
            </a:extLst>
          </p:cNvPr>
          <p:cNvSpPr txBox="1"/>
          <p:nvPr/>
        </p:nvSpPr>
        <p:spPr>
          <a:xfrm>
            <a:off x="3895785" y="5031840"/>
            <a:ext cx="214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Positive Sample with sigma = 2 pixels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DB7279-7598-4694-A246-DEB5C6BEB800}"/>
              </a:ext>
            </a:extLst>
          </p:cNvPr>
          <p:cNvSpPr txBox="1"/>
          <p:nvPr/>
        </p:nvSpPr>
        <p:spPr>
          <a:xfrm>
            <a:off x="6278077" y="4949185"/>
            <a:ext cx="214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Positive Sample with sigma = 6 pixels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FCC857-FEE4-4859-B117-10802FC0C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95" y="331475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4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EDA37-2A7C-47C2-A5E5-4AF6A1D2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Detection Accuracy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9D388-21F2-4CA3-96CC-97173B557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b="1" dirty="0"/>
              <a:t>Precision of key points detection</a:t>
            </a:r>
            <a:r>
              <a:rPr lang="en-US" altLang="zh-CN" dirty="0"/>
              <a:t>: if the maximum point of predicted heatmap is pretty close to position of key points in ground-truth, then we think the key point is predicted.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C4A6D5D-7092-4194-AAE6-60ED437D66C3}"/>
                  </a:ext>
                </a:extLst>
              </p:cNvPr>
              <p:cNvSpPr txBox="1"/>
              <p:nvPr/>
            </p:nvSpPr>
            <p:spPr>
              <a:xfrm>
                <a:off x="1547664" y="2839205"/>
                <a:ext cx="604867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/>
                  <a:t>if max(</a:t>
                </a:r>
                <a:r>
                  <a:rPr lang="en-US" altLang="zh-CN" i="1" dirty="0" err="1"/>
                  <a:t>pred_map</a:t>
                </a:r>
                <a:r>
                  <a:rPr lang="en-US" altLang="zh-CN" i="1" dirty="0"/>
                  <a:t>) &gt; threshold &amp;&amp;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i="1" dirty="0"/>
                  <a:t> &amp;&amp;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i="1" dirty="0"/>
                  <a:t>:</a:t>
                </a:r>
                <a:endParaRPr lang="zh-CN" altLang="zh-CN" i="1" dirty="0"/>
              </a:p>
              <a:p>
                <a:r>
                  <a:rPr lang="en-US" altLang="zh-CN" i="1" dirty="0"/>
                  <a:t>    return </a:t>
                </a:r>
                <a:r>
                  <a:rPr lang="en-US" altLang="zh-CN" b="1" i="1" dirty="0"/>
                  <a:t>True</a:t>
                </a:r>
                <a:endParaRPr lang="zh-CN" altLang="zh-CN" b="1" i="1" dirty="0"/>
              </a:p>
              <a:p>
                <a:r>
                  <a:rPr lang="en-US" altLang="zh-CN" i="1" dirty="0"/>
                  <a:t>else if max(</a:t>
                </a:r>
                <a:r>
                  <a:rPr lang="en-US" altLang="zh-CN" i="1" dirty="0" err="1"/>
                  <a:t>pred_map</a:t>
                </a:r>
                <a:r>
                  <a:rPr lang="en-US" altLang="zh-CN" i="1" dirty="0"/>
                  <a:t>) &lt;= threshold:</a:t>
                </a:r>
                <a:endParaRPr lang="zh-CN" altLang="zh-CN" i="1" dirty="0"/>
              </a:p>
              <a:p>
                <a:r>
                  <a:rPr lang="en-US" altLang="zh-CN" i="1" dirty="0"/>
                  <a:t>    return </a:t>
                </a:r>
                <a:r>
                  <a:rPr lang="en-US" altLang="zh-CN" b="1" i="1" dirty="0"/>
                  <a:t>True</a:t>
                </a:r>
                <a:endParaRPr lang="zh-CN" altLang="zh-CN" b="1" i="1" dirty="0"/>
              </a:p>
              <a:p>
                <a:r>
                  <a:rPr lang="en-US" altLang="zh-CN" i="1" dirty="0"/>
                  <a:t>else:</a:t>
                </a:r>
                <a:endParaRPr lang="zh-CN" altLang="zh-CN" i="1" dirty="0"/>
              </a:p>
              <a:p>
                <a:r>
                  <a:rPr lang="en-US" altLang="zh-CN" i="1" dirty="0"/>
                  <a:t>    return </a:t>
                </a:r>
                <a:r>
                  <a:rPr lang="en-US" altLang="zh-CN" b="1" i="1" dirty="0"/>
                  <a:t>False</a:t>
                </a:r>
                <a:endParaRPr lang="zh-CN" altLang="zh-CN" b="1" i="1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where </a:t>
                </a:r>
                <a:r>
                  <a:rPr lang="en-US" altLang="zh-CN" dirty="0" err="1"/>
                  <a:t>pred_map</a:t>
                </a:r>
                <a:r>
                  <a:rPr lang="en-US" altLang="zh-CN" dirty="0"/>
                  <a:t> is the heatmap generated by the hourglass. (x, y) is the location of the predicted heatmap.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is location of the ground true.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C4A6D5D-7092-4194-AAE6-60ED437D6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839205"/>
                <a:ext cx="6048672" cy="3139321"/>
              </a:xfrm>
              <a:prstGeom prst="rect">
                <a:avLst/>
              </a:prstGeom>
              <a:blipFill>
                <a:blip r:embed="rId2"/>
                <a:stretch>
                  <a:fillRect l="-907" t="-1165" b="-2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32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5958DBC-F4DA-42A8-8C52-860179790E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FBD75F5-C49C-4F6A-8D43-7A5939C233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1DDD252-D7C8-4CE5-9C61-D60D722BC2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9FCC9A9-2031-4283-9B27-34B62BB7F30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5935" y="2086188"/>
            <a:ext cx="43891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6" name="图片 2" descr="图片包含 汽车, 户外&#10;&#10;已生成极高可信度的说明">
            <a:extLst>
              <a:ext uri="{FF2B5EF4-FFF2-40B4-BE49-F238E27FC236}">
                <a16:creationId xmlns:a16="http://schemas.microsoft.com/office/drawing/2014/main" id="{94696CBB-841A-4515-8D2E-0F4709E49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61" y="581098"/>
            <a:ext cx="1987099" cy="24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图片 4" descr="图片包含 汽车, 户外&#10;&#10;已生成极高可信度的说明">
            <a:extLst>
              <a:ext uri="{FF2B5EF4-FFF2-40B4-BE49-F238E27FC236}">
                <a16:creationId xmlns:a16="http://schemas.microsoft.com/office/drawing/2014/main" id="{84A90717-6009-4A86-8A05-3E9BEBA04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51" y="3218101"/>
            <a:ext cx="1974718" cy="24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8" name="Rectangle 2">
            <a:extLst>
              <a:ext uri="{FF2B5EF4-FFF2-40B4-BE49-F238E27FC236}">
                <a16:creationId xmlns:a16="http://schemas.microsoft.com/office/drawing/2014/main" id="{F68F87D0-89E9-44B3-9879-FD390F4B0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8509" y="634946"/>
            <a:ext cx="4803797" cy="145075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3. Experiments</a:t>
            </a:r>
            <a:endParaRPr lang="zh-CN" altLang="zh-CN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459C335-BAE2-453F-8E54-26C810E66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58509" y="2198914"/>
            <a:ext cx="4803797" cy="367018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/>
              <a:t>VeRi-776 dataset: </a:t>
            </a:r>
            <a:r>
              <a:rPr lang="en-US" altLang="zh-CN"/>
              <a:t>consists of 51,035 images of 776 vehicles. Each vehicle is capture by 2 to 18 cameras with timestamps and geo-locations of cameras with respect to each image provided. The entire dataset is divided into a training dataset comprised of 31,535 images of 576 vehicles, a validation dataset of 6,243 images of 100 vehicles, and a query and gallery dataset of 1,678 and 11,579 images for future testing.</a:t>
            </a:r>
            <a:endParaRPr lang="zh-CN" altLang="zh-CN"/>
          </a:p>
        </p:txBody>
      </p:sp>
    </p:spTree>
  </p:cSld>
  <p:clrMapOvr>
    <a:masterClrMapping/>
  </p:clrMapOvr>
  <p:transition spd="slow" advTm="38166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EDA37-2A7C-47C2-A5E5-4AF6A1D2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Experiments on Key Points Detection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41458F-DDA7-472A-9D0D-038A62A9E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96952"/>
            <a:ext cx="1584176" cy="158417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C33B23-DB70-4949-A028-10FFAEABA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816476"/>
            <a:ext cx="900000" cy="9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D66F48-2706-4000-B377-54D4C367E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816476"/>
            <a:ext cx="900000" cy="9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0901714-CD98-419D-B066-BBE69B058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531" y="4816476"/>
            <a:ext cx="900000" cy="9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EED5461-A757-427B-B904-D096F43CF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10" y="4807542"/>
            <a:ext cx="900000" cy="90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FC8CBF8-3E06-4BE8-90D1-B0DEF8A536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201" y="4816476"/>
            <a:ext cx="900000" cy="90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54E1468-5F57-475C-B381-4E4F739944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514600"/>
            <a:ext cx="900000" cy="90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B2CE2A2-C479-4305-9AF5-8572F62BA1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514600"/>
            <a:ext cx="900000" cy="90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0A33CAC-E6B7-4829-B819-69D4115577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514600"/>
            <a:ext cx="900000" cy="900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A920AB5-B7FE-4EA4-8576-E55BD6DF03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514600"/>
            <a:ext cx="900000" cy="900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C1A239E-0958-4B35-A715-24981E0FF2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201" y="2514600"/>
            <a:ext cx="900000" cy="900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0EDCAFBA-BF31-497D-8076-CDB58252243E}"/>
              </a:ext>
            </a:extLst>
          </p:cNvPr>
          <p:cNvSpPr txBox="1"/>
          <p:nvPr/>
        </p:nvSpPr>
        <p:spPr>
          <a:xfrm>
            <a:off x="323528" y="486916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Figure 1 </a:t>
            </a:r>
            <a:r>
              <a:rPr lang="en-US" altLang="zh-CN" sz="1200" dirty="0"/>
              <a:t>Vehicle Image after transformation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EE61FA-97AE-4180-AAEA-C202C20D718E}"/>
              </a:ext>
            </a:extLst>
          </p:cNvPr>
          <p:cNvSpPr txBox="1"/>
          <p:nvPr/>
        </p:nvSpPr>
        <p:spPr>
          <a:xfrm>
            <a:off x="2915816" y="3717032"/>
            <a:ext cx="585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Figure 2-6 </a:t>
            </a:r>
            <a:r>
              <a:rPr lang="en-US" altLang="zh-CN" sz="1200" dirty="0"/>
              <a:t>Outputs of Hourglass Network: the first two heatmaps are negative samples, while the last three are positive.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74E76-7BFD-4CD6-9818-CDF755C21F4F}"/>
              </a:ext>
            </a:extLst>
          </p:cNvPr>
          <p:cNvSpPr txBox="1"/>
          <p:nvPr/>
        </p:nvSpPr>
        <p:spPr>
          <a:xfrm>
            <a:off x="2843808" y="5805264"/>
            <a:ext cx="585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Figure 7-11 </a:t>
            </a:r>
            <a:r>
              <a:rPr lang="en-US" altLang="zh-CN" sz="1200" dirty="0"/>
              <a:t>Ground-truth heatmap : the first two heatmaps are negative samples, while the last three are positive.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0946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EDA37-2A7C-47C2-A5E5-4AF6A1D2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Experiments on Key Points Detection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41458F-DDA7-472A-9D0D-038A62A9E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96952"/>
            <a:ext cx="1584176" cy="158417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C33B23-DB70-4949-A028-10FFAEABA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816476"/>
            <a:ext cx="900000" cy="9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D66F48-2706-4000-B377-54D4C367E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816476"/>
            <a:ext cx="900000" cy="900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0EDCAFBA-BF31-497D-8076-CDB58252243E}"/>
              </a:ext>
            </a:extLst>
          </p:cNvPr>
          <p:cNvSpPr txBox="1"/>
          <p:nvPr/>
        </p:nvSpPr>
        <p:spPr>
          <a:xfrm>
            <a:off x="323528" y="486916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Figure 1 </a:t>
            </a:r>
            <a:r>
              <a:rPr lang="en-US" altLang="zh-CN" sz="1200" dirty="0"/>
              <a:t>Vehicle Image after transformation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EE61FA-97AE-4180-AAEA-C202C20D718E}"/>
              </a:ext>
            </a:extLst>
          </p:cNvPr>
          <p:cNvSpPr txBox="1"/>
          <p:nvPr/>
        </p:nvSpPr>
        <p:spPr>
          <a:xfrm>
            <a:off x="2915816" y="3717032"/>
            <a:ext cx="585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Figure 2-6 </a:t>
            </a:r>
            <a:r>
              <a:rPr lang="en-US" altLang="zh-CN" sz="1200" dirty="0"/>
              <a:t>Outputs of Hourglass Network: the first two heatmaps are negative samples, while the last three are positive.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974E76-7BFD-4CD6-9818-CDF755C21F4F}"/>
              </a:ext>
            </a:extLst>
          </p:cNvPr>
          <p:cNvSpPr txBox="1"/>
          <p:nvPr/>
        </p:nvSpPr>
        <p:spPr>
          <a:xfrm>
            <a:off x="2843808" y="5805264"/>
            <a:ext cx="585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Figure 7-11 </a:t>
            </a:r>
            <a:r>
              <a:rPr lang="en-US" altLang="zh-CN" sz="1200" dirty="0"/>
              <a:t>Ground-truth heatmap : the first two heatmaps are negative samples, while the last three are positive.</a:t>
            </a:r>
            <a:endParaRPr lang="zh-CN" altLang="en-US" sz="12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7768FF-D60E-441D-BB35-B0E8ABD34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001" y="2692151"/>
            <a:ext cx="907025" cy="9070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3D91F29-2E59-4180-99E0-6411A3EA9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18" y="2692151"/>
            <a:ext cx="907025" cy="9070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11E1857-AD11-42D2-9C4D-685AC34249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530" y="2696423"/>
            <a:ext cx="907025" cy="9070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0930420-8024-475A-9298-59CADBF2CD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09" y="2692151"/>
            <a:ext cx="907025" cy="90702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A6163D5-F800-4107-966F-52C4347AB0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167" y="2695679"/>
            <a:ext cx="907025" cy="90702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0C99F06-8152-4E4C-9AD4-09166E1665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69" y="4816475"/>
            <a:ext cx="899999" cy="899999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D37CE4C-4079-4350-910F-8B45C7BC9C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08" y="4816475"/>
            <a:ext cx="899999" cy="89999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5D54E152-7359-4FED-9A88-BE6D612D97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47" y="4816475"/>
            <a:ext cx="899999" cy="8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7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F247F-78F6-4631-A11D-B270E54B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FCF8BE67-A456-4CC0-848F-8E8DF8C89F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Introduction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Approaches</a:t>
            </a:r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Experiments</a:t>
            </a:r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Observation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Conclusion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5BC495-11A1-4836-80BE-311BE2A406F0}"/>
              </a:ext>
            </a:extLst>
          </p:cNvPr>
          <p:cNvSpPr txBox="1"/>
          <p:nvPr/>
        </p:nvSpPr>
        <p:spPr>
          <a:xfrm>
            <a:off x="1331640" y="2780927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Clr>
                <a:schemeClr val="accent1"/>
              </a:buClr>
              <a:buFont typeface="+mj-lt"/>
              <a:buAutoNum type="romanUcPeriod"/>
            </a:pPr>
            <a:r>
              <a:rPr lang="en-US" altLang="zh-CN" dirty="0"/>
              <a:t>Appearance based vehicle Reid</a:t>
            </a:r>
          </a:p>
          <a:p>
            <a:pPr marL="400050" indent="-400050">
              <a:buClr>
                <a:schemeClr val="accent1"/>
              </a:buClr>
              <a:buFont typeface="+mj-lt"/>
              <a:buAutoNum type="romanUcPeriod"/>
            </a:pPr>
            <a:r>
              <a:rPr lang="en-US" altLang="zh-CN" dirty="0"/>
              <a:t>Orientation based vehicle Reid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3098F6-3C25-4D94-A0D3-D156D44598DE}"/>
              </a:ext>
            </a:extLst>
          </p:cNvPr>
          <p:cNvSpPr txBox="1"/>
          <p:nvPr/>
        </p:nvSpPr>
        <p:spPr>
          <a:xfrm>
            <a:off x="1331640" y="4001791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Clr>
                <a:schemeClr val="accent1"/>
              </a:buClr>
              <a:buFont typeface="+mj-lt"/>
              <a:buAutoNum type="romanUcPeriod"/>
            </a:pPr>
            <a:r>
              <a:rPr lang="en-US" altLang="zh-CN" dirty="0"/>
              <a:t>Appearance based vehicle Reid</a:t>
            </a:r>
          </a:p>
          <a:p>
            <a:pPr marL="400050" indent="-400050">
              <a:buClr>
                <a:schemeClr val="accent1"/>
              </a:buClr>
              <a:buFont typeface="+mj-lt"/>
              <a:buAutoNum type="romanUcPeriod"/>
            </a:pPr>
            <a:r>
              <a:rPr lang="en-US" altLang="zh-CN" dirty="0"/>
              <a:t>Orientation based vehicle Reid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112915"/>
      </p:ext>
    </p:extLst>
  </p:cSld>
  <p:clrMapOvr>
    <a:masterClrMapping/>
  </p:clrMapOvr>
  <p:transition spd="slow" advTm="58066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EDA37-2A7C-47C2-A5E5-4AF6A1D2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altLang="zh-CN" dirty="0"/>
              <a:t>3.1.2 Experiments on Key Points Detection</a:t>
            </a:r>
            <a:endParaRPr lang="zh-CN" altLang="en-US" dirty="0"/>
          </a:p>
        </p:txBody>
      </p:sp>
      <p:graphicFrame>
        <p:nvGraphicFramePr>
          <p:cNvPr id="15" name="内容占位符 14">
            <a:extLst>
              <a:ext uri="{FF2B5EF4-FFF2-40B4-BE49-F238E27FC236}">
                <a16:creationId xmlns:a16="http://schemas.microsoft.com/office/drawing/2014/main" id="{224E21DE-23F7-40DF-8C13-1CF9C565DE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951038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262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F68F87D0-89E9-44B3-9879-FD390F4B0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43988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3.2 </a:t>
            </a:r>
            <a:r>
              <a:rPr lang="en-US" altLang="zh-CN" dirty="0"/>
              <a:t>Criterion for Vehicle </a:t>
            </a:r>
            <a:r>
              <a:rPr lang="en-US" altLang="zh-CN" dirty="0" err="1"/>
              <a:t>ReID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2CC9BB4-6FE1-40B0-ADE7-BE4815768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9813" y="1773238"/>
            <a:ext cx="6711950" cy="41957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/>
              <a:t>Evaluation Criterion: </a:t>
            </a:r>
            <a:r>
              <a:rPr lang="en-US" altLang="zh-CN"/>
              <a:t>Apart from </a:t>
            </a:r>
            <a:r>
              <a:rPr lang="en-US" altLang="zh-CN" i="1"/>
              <a:t>top 1 </a:t>
            </a:r>
            <a:r>
              <a:rPr lang="en-US" altLang="zh-CN"/>
              <a:t>and </a:t>
            </a:r>
            <a:r>
              <a:rPr lang="en-US" altLang="zh-CN" i="1"/>
              <a:t>top 5</a:t>
            </a:r>
            <a:r>
              <a:rPr lang="en-US" altLang="zh-CN"/>
              <a:t> accuracy, the mean Average Precision (mAP) is also utilized to evaluate the performance of the proposed vehicle ReID framework, whereby: </a:t>
            </a:r>
            <a:endParaRPr lang="zh-CN" altLang="zh-CN"/>
          </a:p>
        </p:txBody>
      </p:sp>
      <p:pic>
        <p:nvPicPr>
          <p:cNvPr id="19460" name="图片 3">
            <a:extLst>
              <a:ext uri="{FF2B5EF4-FFF2-40B4-BE49-F238E27FC236}">
                <a16:creationId xmlns:a16="http://schemas.microsoft.com/office/drawing/2014/main" id="{62C30636-0B88-4097-A0E7-37009017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8" y="4267200"/>
            <a:ext cx="23701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图片 5">
            <a:extLst>
              <a:ext uri="{FF2B5EF4-FFF2-40B4-BE49-F238E27FC236}">
                <a16:creationId xmlns:a16="http://schemas.microsoft.com/office/drawing/2014/main" id="{5A557675-3DBB-4727-BF3B-D75091322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924175"/>
            <a:ext cx="2690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6187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F68F87D0-89E9-44B3-9879-FD390F4B0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425" y="548680"/>
            <a:ext cx="8229600" cy="9810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3.2 Experiments on </a:t>
            </a:r>
            <a:r>
              <a:rPr lang="en-US" altLang="zh-CN" dirty="0" err="1">
                <a:solidFill>
                  <a:schemeClr val="tx1"/>
                </a:solidFill>
              </a:rPr>
              <a:t>Spatio</a:t>
            </a:r>
            <a:r>
              <a:rPr lang="en-US" altLang="zh-CN" dirty="0">
                <a:solidFill>
                  <a:schemeClr val="tx1"/>
                </a:solidFill>
              </a:rPr>
              <a:t>-temporal Vehicle Detection</a:t>
            </a:r>
            <a:endParaRPr lang="zh-CN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7174A7-95B4-4C33-AC39-FB85E6095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9347"/>
              </p:ext>
            </p:extLst>
          </p:nvPr>
        </p:nvGraphicFramePr>
        <p:xfrm>
          <a:off x="1115616" y="2060848"/>
          <a:ext cx="6480720" cy="3196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574">
                  <a:extLst>
                    <a:ext uri="{9D8B030D-6E8A-4147-A177-3AD203B41FA5}">
                      <a16:colId xmlns:a16="http://schemas.microsoft.com/office/drawing/2014/main" val="3726508848"/>
                    </a:ext>
                  </a:extLst>
                </a:gridCol>
                <a:gridCol w="3770146">
                  <a:extLst>
                    <a:ext uri="{9D8B030D-6E8A-4147-A177-3AD203B41FA5}">
                      <a16:colId xmlns:a16="http://schemas.microsoft.com/office/drawing/2014/main" val="303039298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r>
                        <a:rPr lang="en-US" altLang="zh-CN" dirty="0"/>
                        <a:t>Key points detection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average accuracy (%)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96288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US" altLang="zh-CN" dirty="0"/>
                        <a:t>Sigma =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89.6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25843"/>
                  </a:ext>
                </a:extLst>
              </a:tr>
              <a:tr h="900100">
                <a:tc>
                  <a:txBody>
                    <a:bodyPr/>
                    <a:lstStyle/>
                    <a:p>
                      <a:r>
                        <a:rPr lang="en-US" altLang="zh-CN" dirty="0"/>
                        <a:t>Sigma =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23885"/>
                  </a:ext>
                </a:extLst>
              </a:tr>
              <a:tr h="928641">
                <a:tc>
                  <a:txBody>
                    <a:bodyPr/>
                    <a:lstStyle/>
                    <a:p>
                      <a:r>
                        <a:rPr lang="en-US" altLang="zh-CN" dirty="0"/>
                        <a:t>Sigma =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72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347374"/>
      </p:ext>
    </p:extLst>
  </p:cSld>
  <p:clrMapOvr>
    <a:masterClrMapping/>
  </p:clrMapOvr>
  <p:transition spd="slow" advTm="188556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F68F87D0-89E9-44B3-9879-FD390F4B0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425" y="548680"/>
            <a:ext cx="8229600" cy="9810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3.2 Experiments on </a:t>
            </a:r>
            <a:r>
              <a:rPr lang="en-US" altLang="zh-CN" dirty="0" err="1">
                <a:solidFill>
                  <a:schemeClr val="tx1"/>
                </a:solidFill>
              </a:rPr>
              <a:t>Spatio</a:t>
            </a:r>
            <a:r>
              <a:rPr lang="en-US" altLang="zh-CN" dirty="0">
                <a:solidFill>
                  <a:schemeClr val="tx1"/>
                </a:solidFill>
              </a:rPr>
              <a:t>-temporal Vehicle Detection</a:t>
            </a:r>
            <a:endParaRPr lang="zh-CN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06732408-6B03-4D3A-B62E-0A61B5CF5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134155"/>
              </p:ext>
            </p:extLst>
          </p:nvPr>
        </p:nvGraphicFramePr>
        <p:xfrm>
          <a:off x="822324" y="1879275"/>
          <a:ext cx="7638107" cy="4253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440">
                  <a:extLst>
                    <a:ext uri="{9D8B030D-6E8A-4147-A177-3AD203B41FA5}">
                      <a16:colId xmlns:a16="http://schemas.microsoft.com/office/drawing/2014/main" val="2900758536"/>
                    </a:ext>
                  </a:extLst>
                </a:gridCol>
                <a:gridCol w="1895613">
                  <a:extLst>
                    <a:ext uri="{9D8B030D-6E8A-4147-A177-3AD203B41FA5}">
                      <a16:colId xmlns:a16="http://schemas.microsoft.com/office/drawing/2014/main" val="1334379241"/>
                    </a:ext>
                  </a:extLst>
                </a:gridCol>
                <a:gridCol w="1909527">
                  <a:extLst>
                    <a:ext uri="{9D8B030D-6E8A-4147-A177-3AD203B41FA5}">
                      <a16:colId xmlns:a16="http://schemas.microsoft.com/office/drawing/2014/main" val="875673966"/>
                    </a:ext>
                  </a:extLst>
                </a:gridCol>
                <a:gridCol w="1909527">
                  <a:extLst>
                    <a:ext uri="{9D8B030D-6E8A-4147-A177-3AD203B41FA5}">
                      <a16:colId xmlns:a16="http://schemas.microsoft.com/office/drawing/2014/main" val="2806523733"/>
                    </a:ext>
                  </a:extLst>
                </a:gridCol>
              </a:tblGrid>
              <a:tr h="234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Method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mAP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(%)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top 1 accuracy (%)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top 5 accuracy (%)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4492744"/>
                  </a:ext>
                </a:extLst>
              </a:tr>
              <a:tr h="234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SNN (ResNet-18)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41.1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89.4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95.2</a:t>
                      </a:r>
                      <a:endParaRPr lang="zh-CN" altLang="en-US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7135078"/>
                  </a:ext>
                </a:extLst>
              </a:tr>
              <a:tr h="6483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SNN (ResNet-18) + 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regularized term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42.4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89.9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96.3</a:t>
                      </a:r>
                      <a:endParaRPr lang="zh-CN" altLang="en-US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184018"/>
                  </a:ext>
                </a:extLst>
              </a:tr>
              <a:tr h="2346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SNN (ResNet-50)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48.9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93.3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98.6</a:t>
                      </a:r>
                      <a:endParaRPr lang="zh-CN" altLang="en-US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6240598"/>
                  </a:ext>
                </a:extLst>
              </a:tr>
              <a:tr h="6483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SNN (ResNet-50) + regularized term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50.6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94.7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99.5</a:t>
                      </a:r>
                      <a:endParaRPr lang="zh-CN" altLang="en-US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4118379"/>
                  </a:ext>
                </a:extLst>
              </a:tr>
              <a:tr h="469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Integrated SNN (ResNet-18)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49.7</a:t>
                      </a:r>
                      <a:endParaRPr lang="zh-CN" sz="16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94.8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</a:t>
                      </a:r>
                      <a:endParaRPr lang="zh-CN" altLang="en-US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4582295"/>
                  </a:ext>
                </a:extLst>
              </a:tr>
              <a:tr h="557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Integrated SNN (ResNet-50)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58.6</a:t>
                      </a:r>
                      <a:endParaRPr lang="zh-CN" altLang="en-US" sz="1600" b="1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96.6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100</a:t>
                      </a:r>
                      <a:endParaRPr lang="zh-CN" altLang="en-US" sz="1600" b="1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615143777"/>
                  </a:ext>
                </a:extLst>
              </a:tr>
              <a:tr h="557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Siamese Hourglass (σ = 2)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25.7</a:t>
                      </a:r>
                      <a:endParaRPr lang="zh-CN" altLang="en-US" sz="1600" b="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44.7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71.6</a:t>
                      </a:r>
                      <a:endParaRPr lang="zh-CN" altLang="en-US" sz="1600" b="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2172083959"/>
                  </a:ext>
                </a:extLst>
              </a:tr>
              <a:tr h="557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Siamese Hourglass (σ = 6)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600" b="1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en-US" altLang="zh-CN" sz="1600" b="1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600" b="1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290509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995052"/>
      </p:ext>
    </p:extLst>
  </p:cSld>
  <p:clrMapOvr>
    <a:masterClrMapping/>
  </p:clrMapOvr>
  <p:transition spd="slow" advTm="188556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F68F87D0-89E9-44B3-9879-FD390F4B0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3.2 Experiment Observation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21507" name="内容占位符 3">
            <a:extLst>
              <a:ext uri="{FF2B5EF4-FFF2-40B4-BE49-F238E27FC236}">
                <a16:creationId xmlns:a16="http://schemas.microsoft.com/office/drawing/2014/main" id="{BB42864B-8E19-42CC-A37E-9F5CD61756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Calibri Light" panose="020F0302020204030204" pitchFamily="34" charset="0"/>
              <a:buAutoNum type="arabicPeriod"/>
            </a:pPr>
            <a:r>
              <a:rPr lang="en-US" altLang="zh-CN" dirty="0"/>
              <a:t>As for the vehicle key points detection, the best accuracy is 89.6%, obtained at the epoch of 66.</a:t>
            </a:r>
          </a:p>
          <a:p>
            <a:pPr marL="457200" indent="-457200" eaLnBrk="1" hangingPunct="1">
              <a:buFont typeface="Calibri Light" panose="020F0302020204030204" pitchFamily="34" charset="0"/>
              <a:buAutoNum type="arabicPeriod"/>
            </a:pPr>
            <a:r>
              <a:rPr lang="en-US" altLang="zh-CN" dirty="0"/>
              <a:t>the SNN baseline model would further give us 41% </a:t>
            </a:r>
            <a:r>
              <a:rPr lang="en-US" altLang="zh-CN" dirty="0" err="1"/>
              <a:t>mAP</a:t>
            </a:r>
            <a:r>
              <a:rPr lang="en-US" altLang="zh-CN" dirty="0"/>
              <a:t>. When the linear approximate model is combined with the scores output by SNN, the </a:t>
            </a:r>
            <a:r>
              <a:rPr lang="en-US" altLang="zh-CN" dirty="0" err="1"/>
              <a:t>mAP</a:t>
            </a:r>
            <a:r>
              <a:rPr lang="en-US" altLang="zh-CN" dirty="0"/>
              <a:t> is increased by 1.3%. It tells us that the assumption of the linear approximation is reasonable.</a:t>
            </a:r>
          </a:p>
          <a:p>
            <a:pPr marL="457200" indent="-457200" eaLnBrk="1" hangingPunct="1">
              <a:buFont typeface="Calibri Light" panose="020F0302020204030204" pitchFamily="34" charset="0"/>
              <a:buAutoNum type="arabicPeriod"/>
            </a:pPr>
            <a:r>
              <a:rPr lang="en-US" altLang="zh-CN" dirty="0"/>
              <a:t>The integrated SNN can have a much better performance than previous and achieve a </a:t>
            </a:r>
            <a:r>
              <a:rPr lang="en-US" altLang="zh-CN" dirty="0" err="1"/>
              <a:t>mAP</a:t>
            </a:r>
            <a:r>
              <a:rPr lang="en-US" altLang="zh-CN" dirty="0"/>
              <a:t> of 58.6%, which outperforms all of the previous methods dramatically.</a:t>
            </a:r>
          </a:p>
        </p:txBody>
      </p:sp>
    </p:spTree>
  </p:cSld>
  <p:clrMapOvr>
    <a:masterClrMapping/>
  </p:clrMapOvr>
  <p:transition spd="slow" advTm="464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F68F87D0-89E9-44B3-9879-FD390F4B0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4 Conclusion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22531" name="内容占位符 3">
            <a:extLst>
              <a:ext uri="{FF2B5EF4-FFF2-40B4-BE49-F238E27FC236}">
                <a16:creationId xmlns:a16="http://schemas.microsoft.com/office/drawing/2014/main" id="{726C0C65-ED76-40BB-B397-593986D828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In this project, I make use of several frameworks for vehicle </a:t>
            </a:r>
            <a:r>
              <a:rPr lang="en-US" altLang="zh-CN" dirty="0" err="1"/>
              <a:t>ReID</a:t>
            </a:r>
            <a:r>
              <a:rPr lang="en-US" altLang="zh-CN" dirty="0"/>
              <a:t> with both visual and spatiotemporal information.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Making use of the power of computation, the stacked hourglass network can detect the key points of vehicles quite well.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Based on ResNet-18, a baseline model can be learnt to characterize the similarity regarding visual information of vehicles.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The linear approximate assumption is reasonable: two images have higher possibility to be the same vehicle if they have small space or time distance, and lower possibility otherwise.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With the aid of a pre-trained SNN, the network can have a much more better performance. It can make up for the deficiency when the appearance information is not accurate enough.</a:t>
            </a:r>
          </a:p>
        </p:txBody>
      </p:sp>
    </p:spTree>
  </p:cSld>
  <p:clrMapOvr>
    <a:masterClrMapping/>
  </p:clrMapOvr>
  <p:transition spd="slow" advTm="59433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F68F87D0-89E9-44B3-9879-FD390F4B0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5. Parameters Used in Key Points Detection</a:t>
            </a:r>
            <a:endParaRPr lang="zh-CN" altLang="zh-CN" sz="4000" dirty="0">
              <a:solidFill>
                <a:schemeClr val="tx1"/>
              </a:solidFill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3D03F181-8F44-4600-BD74-F2307A089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894531"/>
              </p:ext>
            </p:extLst>
          </p:nvPr>
        </p:nvGraphicFramePr>
        <p:xfrm>
          <a:off x="822325" y="1846262"/>
          <a:ext cx="7543800" cy="4187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76540145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3574545231"/>
                    </a:ext>
                  </a:extLst>
                </a:gridCol>
              </a:tblGrid>
              <a:tr h="5039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Parameter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Value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03570"/>
                  </a:ext>
                </a:extLst>
              </a:tr>
              <a:tr h="5039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Training images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31284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290357"/>
                  </a:ext>
                </a:extLst>
              </a:tr>
              <a:tr h="5039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Test images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11178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905907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Sigma for gaussian-like ground-truth heatmaps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2896458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Radius for ground-truth generation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6192252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Radius for key points 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detection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057082"/>
                  </a:ext>
                </a:extLst>
              </a:tr>
              <a:tr h="4277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Threshold for negative samples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86533"/>
                  </a:ext>
                </a:extLst>
              </a:tr>
              <a:tr h="5039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Batch size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080341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earning 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rate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0.0025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6569597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Stacks of hourglasses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616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317364"/>
      </p:ext>
    </p:extLst>
  </p:cSld>
  <p:clrMapOvr>
    <a:masterClrMapping/>
  </p:clrMapOvr>
  <p:transition spd="slow" advTm="59433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F68F87D0-89E9-44B3-9879-FD390F4B0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5. Parameters Used in Experiments</a:t>
            </a:r>
            <a:endParaRPr lang="zh-CN" altLang="zh-CN" sz="4000" dirty="0">
              <a:solidFill>
                <a:schemeClr val="tx1"/>
              </a:solidFill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3D03F181-8F44-4600-BD74-F2307A0895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76540145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3574545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Parameter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Value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0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positive-to-negative ratio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1:3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73461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Weights to combine spatiotemporal information and output of SNN 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blipFill>
                      <a:blip r:embed="rId2"/>
                      <a:stretch>
                        <a:fillRect l="-100323" t="-216393" r="-646" b="-803279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8921318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blipFill>
                      <a:blip r:embed="rId2"/>
                      <a:stretch>
                        <a:fillRect l="-100323" t="-316393" r="-646" b="-703279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45370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training images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31535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29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validation images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6243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90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query images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1678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289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gallery images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11579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05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batch size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320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08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learning rate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656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devices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 Tesla K80 Servers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64823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59433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F68F87D0-89E9-44B3-9879-FD390F4B0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6. Reference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641B37-6055-40EC-B8CD-5A3CEAB98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Shen Y, Xiao T, Li H, et al. Learning Deep Neural Networks for Vehicle Re-ID with Visual-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spatio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-temporal Path Proposals[J].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arXiv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preprint arXiv:1708.03918, 2017.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Krizhevsky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Sutskever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I, Hinton G E.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Imagenet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classification with deep convolutional neural networks[C]//Advances in neural information processing systems. 2012: 1097-1105.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 K, Zhang X, Ren S, et al. Deep residual learning for image recognition[C]//Proceedings of the IEEE conference on computer vision and pattern recognition. 2016: 770-778.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Bromley J, Guyon I,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LeCun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Y, et al. Signature verification using a"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siamese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time delay neural network[C]//Advances in Neural Information Processing Systems. 1994: 737-744.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Liu X, Liu W, Mei T, et al. A deep learning-based approach to progressive vehicle re-identification for urban surveillance[C]//European Conference on Computer Vision. Springer International Publishing, 2016: 869-884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Zapletal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A.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Herout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Vehicle re-identification for automatic video traffic surveillance. //In Proceedings of the IEEE Conference on Computer Vision and Pattern Recognition Workshops, pages 25–31, 2016.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 advTm="36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F68F87D0-89E9-44B3-9879-FD390F4B0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6. Reference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641B37-6055-40EC-B8CD-5A3CEAB98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buFont typeface="+mj-lt"/>
              <a:buAutoNum type="arabicPeriod" startAt="7"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Newell A, Yang K, Deng J. Stacked hourglass networks for human pose estimation[C]//European Conference on Computer Vision. Springer, Cham, 2016: 483-499.</a:t>
            </a:r>
          </a:p>
          <a:p>
            <a:pPr marL="457200" indent="-457200" eaLnBrk="1" fontAlgn="auto" hangingPunct="1">
              <a:buFont typeface="+mj-lt"/>
              <a:buAutoNum type="arabicPeriod" startAt="7"/>
              <a:defRPr/>
            </a:pPr>
            <a:r>
              <a:rPr lang="en-US" altLang="zh-CN" sz="1600" dirty="0" err="1"/>
              <a:t>Andriluka</a:t>
            </a:r>
            <a:r>
              <a:rPr lang="en-US" altLang="zh-CN" sz="1600" dirty="0"/>
              <a:t> M, </a:t>
            </a:r>
            <a:r>
              <a:rPr lang="en-US" altLang="zh-CN" sz="1600" dirty="0" err="1"/>
              <a:t>Pishchulin</a:t>
            </a:r>
            <a:r>
              <a:rPr lang="en-US" altLang="zh-CN" sz="1600" dirty="0"/>
              <a:t> L, </a:t>
            </a:r>
            <a:r>
              <a:rPr lang="en-US" altLang="zh-CN" sz="1600" dirty="0" err="1"/>
              <a:t>Gehler</a:t>
            </a:r>
            <a:r>
              <a:rPr lang="en-US" altLang="zh-CN" sz="1600" dirty="0"/>
              <a:t> P, et al. 2d human pose estimation: New benchmark and state of the art analysis[C]//Proceedings of the IEEE Conference on computer Vision and Pattern Recognition. 2014: 3686-3693.</a:t>
            </a:r>
          </a:p>
          <a:p>
            <a:pPr marL="457200" indent="-457200" eaLnBrk="1" fontAlgn="auto" hangingPunct="1">
              <a:buFont typeface="+mj-lt"/>
              <a:buAutoNum type="arabicPeriod" startAt="7"/>
              <a:defRPr/>
            </a:pPr>
            <a:r>
              <a:rPr lang="en-US" altLang="zh-CN" sz="1600" dirty="0"/>
              <a:t>Wang Z, Tang L, Liu X, et al. Orientation Invariant Feature Embedding and Spatial Temporal Regularization for Vehicle Re-identification[C]//Proceedings of the IEEE Conference on Computer Vision and Pattern Recognition. 2017: 379-387.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59525"/>
      </p:ext>
    </p:extLst>
  </p:cSld>
  <p:clrMapOvr>
    <a:masterClrMapping/>
  </p:clrMapOvr>
  <p:transition spd="slow" advTm="36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4CC594A-A820-450F-B363-C19201FCFE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9FAB3DA-E9ED-4574-ABCC-378BC0FF1B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3B8D6B0-55D6-48DC-86D8-FD95D5F118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图片 2" descr="图片包含 文字, 地图, 天空, 室内&#10;&#10;已生成极高可信度的说明">
            <a:extLst>
              <a:ext uri="{FF2B5EF4-FFF2-40B4-BE49-F238E27FC236}">
                <a16:creationId xmlns:a16="http://schemas.microsoft.com/office/drawing/2014/main" id="{398E26B8-84D9-4252-BDD3-2A46648A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97" y="1052736"/>
            <a:ext cx="5656005" cy="3419434"/>
          </a:xfrm>
          <a:prstGeom prst="rect">
            <a:avLst/>
          </a:prstGeom>
        </p:spPr>
      </p:pic>
      <p:sp>
        <p:nvSpPr>
          <p:cNvPr id="106498" name="Rectangle 2">
            <a:extLst>
              <a:ext uri="{FF2B5EF4-FFF2-40B4-BE49-F238E27FC236}">
                <a16:creationId xmlns:a16="http://schemas.microsoft.com/office/drawing/2014/main" id="{A37669A6-AF57-4059-B010-C94EAB812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100">
                <a:solidFill>
                  <a:srgbClr val="FFFFFF"/>
                </a:solidFill>
              </a:rPr>
              <a:t>1. Introduction</a:t>
            </a:r>
            <a:endParaRPr lang="zh-CN" altLang="zh-CN" sz="3100">
              <a:solidFill>
                <a:srgbClr val="FFFFFF"/>
              </a:solidFill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98DE21E-1D11-4E82-A767-259DCC033A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1300" b="1">
                <a:solidFill>
                  <a:srgbClr val="FFFFFF"/>
                </a:solidFill>
              </a:rPr>
              <a:t>Vehicle re-identification (ReID): </a:t>
            </a:r>
            <a:r>
              <a:rPr lang="en-US" altLang="zh-CN" sz="1300">
                <a:solidFill>
                  <a:srgbClr val="FFFFFF"/>
                </a:solidFill>
              </a:rPr>
              <a:t>the ReID problem derives from a real world problem – we want to keep track of a suspected vehicle within an urbane surveillance system.</a:t>
            </a:r>
            <a:endParaRPr lang="zh-CN" altLang="zh-CN" sz="1300">
              <a:solidFill>
                <a:srgbClr val="FFFF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D62CE2-8735-4FC7-8320-2B7F54D3C792}"/>
              </a:ext>
            </a:extLst>
          </p:cNvPr>
          <p:cNvSpPr txBox="1"/>
          <p:nvPr/>
        </p:nvSpPr>
        <p:spPr>
          <a:xfrm>
            <a:off x="3280097" y="4653136"/>
            <a:ext cx="549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The spatiotemporal information of a vehicle in the surveillance network.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8624552"/>
      </p:ext>
    </p:extLst>
  </p:cSld>
  <p:clrMapOvr>
    <a:masterClrMapping/>
  </p:clrMapOvr>
  <p:transition spd="slow" advTm="9314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37669A6-AF57-4059-B010-C94EAB812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1. Introduction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98DE21E-1D11-4E82-A767-259DCC033A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dirty="0"/>
              <a:t>Vehicle re-identification (ReID): </a:t>
            </a:r>
            <a:r>
              <a:rPr lang="en-US" altLang="zh-CN" dirty="0"/>
              <a:t>given one query image of one specific vehicle, a vehicle ReID system is expected to provide all the images of the same vehicle from a large gallery database.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3D7BF1-37F5-418F-A431-EDFB6E983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3429000"/>
            <a:ext cx="5273675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926AC8-9F2F-4139-A487-901A58AABDF3}"/>
              </a:ext>
            </a:extLst>
          </p:cNvPr>
          <p:cNvSpPr txBox="1"/>
          <p:nvPr/>
        </p:nvSpPr>
        <p:spPr>
          <a:xfrm>
            <a:off x="2938041" y="4667801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Vehicle ReID Task</a:t>
            </a:r>
            <a:endParaRPr lang="zh-CN" altLang="en-US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931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F68F87D0-89E9-44B3-9879-FD390F4B0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2.1 </a:t>
            </a:r>
            <a:r>
              <a:rPr lang="en-US" altLang="zh-CN" dirty="0"/>
              <a:t>Appearance based </a:t>
            </a:r>
            <a:r>
              <a:rPr lang="en-US" altLang="zh-CN" dirty="0">
                <a:solidFill>
                  <a:schemeClr val="tx1"/>
                </a:solidFill>
              </a:rPr>
              <a:t>Approaches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89E753F-D061-4989-9DCD-4845F7A756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9813" y="1773238"/>
            <a:ext cx="6711950" cy="41957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dirty="0"/>
              <a:t>Single Neural Network: </a:t>
            </a:r>
            <a:r>
              <a:rPr lang="en-US" altLang="zh-CN" dirty="0"/>
              <a:t>The network consists of a </a:t>
            </a:r>
            <a:r>
              <a:rPr lang="en-US" altLang="zh-CN" dirty="0" err="1"/>
              <a:t>ResNet</a:t>
            </a:r>
            <a:r>
              <a:rPr lang="en-US" altLang="zh-CN" dirty="0"/>
              <a:t> models. After passing a pair of queries image into the network in sequence, the network can generate a pair of feature vectors, from which the similarity score of two vehicles can be calculated.</a:t>
            </a: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92A136-7FC4-47F1-990A-9914EDF288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378" y="3212976"/>
            <a:ext cx="5265420" cy="22174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8252DEA-E06A-4CF6-A543-47079BBA5E17}"/>
              </a:ext>
            </a:extLst>
          </p:cNvPr>
          <p:cNvSpPr txBox="1"/>
          <p:nvPr/>
        </p:nvSpPr>
        <p:spPr>
          <a:xfrm>
            <a:off x="1979712" y="551723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13D67A-067A-46A5-9FBE-90FFA8A434B9}"/>
              </a:ext>
            </a:extLst>
          </p:cNvPr>
          <p:cNvSpPr txBox="1"/>
          <p:nvPr/>
        </p:nvSpPr>
        <p:spPr>
          <a:xfrm>
            <a:off x="1907704" y="5517232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baseline model with single convolutional neural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006057"/>
      </p:ext>
    </p:extLst>
  </p:cSld>
  <p:clrMapOvr>
    <a:masterClrMapping/>
  </p:clrMapOvr>
  <p:transition spd="slow" advTm="69529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F68F87D0-89E9-44B3-9879-FD390F4B0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2.1 </a:t>
            </a:r>
            <a:r>
              <a:rPr lang="en-US" altLang="zh-CN" dirty="0"/>
              <a:t>Appearance based </a:t>
            </a:r>
            <a:r>
              <a:rPr lang="en-US" altLang="zh-CN" dirty="0">
                <a:solidFill>
                  <a:schemeClr val="tx1"/>
                </a:solidFill>
              </a:rPr>
              <a:t>Approaches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89E753F-D061-4989-9DCD-4845F7A756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9813" y="1773238"/>
            <a:ext cx="6711950" cy="41957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dirty="0"/>
              <a:t>Siamese Neural Network: </a:t>
            </a:r>
            <a:r>
              <a:rPr lang="en-US" altLang="zh-CN" dirty="0"/>
              <a:t>The network consists of two parallel </a:t>
            </a:r>
            <a:r>
              <a:rPr lang="en-US" altLang="zh-CN" dirty="0" err="1"/>
              <a:t>ResNet</a:t>
            </a:r>
            <a:r>
              <a:rPr lang="en-US" altLang="zh-CN" dirty="0"/>
              <a:t> models. After passing a pair of queries image into the network, the SNN produces a two-dimensional vector that represents the similarity confidence score.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7DEF46-E897-48FE-94B8-25C9330255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40968"/>
            <a:ext cx="5273040" cy="19126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4D563D4-8369-4418-B7E2-EDE3B85B6088}"/>
              </a:ext>
            </a:extLst>
          </p:cNvPr>
          <p:cNvSpPr txBox="1"/>
          <p:nvPr/>
        </p:nvSpPr>
        <p:spPr>
          <a:xfrm>
            <a:off x="1979712" y="5229200"/>
            <a:ext cx="527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baseline model with Siamese neural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063817"/>
      </p:ext>
    </p:extLst>
  </p:cSld>
  <p:clrMapOvr>
    <a:masterClrMapping/>
  </p:clrMapOvr>
  <p:transition spd="slow" advTm="69529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F68F87D0-89E9-44B3-9879-FD390F4B0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2.2 </a:t>
            </a:r>
            <a:r>
              <a:rPr lang="en-US" altLang="zh-CN" dirty="0"/>
              <a:t>Appearance based </a:t>
            </a:r>
            <a:r>
              <a:rPr lang="en-US" altLang="zh-CN" dirty="0">
                <a:solidFill>
                  <a:schemeClr val="tx1"/>
                </a:solidFill>
              </a:rPr>
              <a:t>Approaches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15DF61DC-7953-44C1-A948-1AAE1B65C2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4113" y="1700213"/>
            <a:ext cx="6711950" cy="4195762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buFont typeface="Calibri" panose="020F0502020204030204" pitchFamily="34" charset="0"/>
              <a:buNone/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Spatiotemporal Posterior Probability: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l"/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Assumption: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vehicles of the same identity will have a small distance in time and geo-location when captured, while those of different identities will have relatively large distance.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eaLnBrk="1" fontAlgn="auto" hangingPunct="1">
              <a:buFont typeface="Calibri" panose="020F0502020204030204" pitchFamily="34" charset="0"/>
              <a:buNone/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0CE4440-7F26-40B4-9291-4390BB860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775915"/>
              </p:ext>
            </p:extLst>
          </p:nvPr>
        </p:nvGraphicFramePr>
        <p:xfrm>
          <a:off x="1277938" y="3141663"/>
          <a:ext cx="6588126" cy="2754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042">
                  <a:extLst>
                    <a:ext uri="{9D8B030D-6E8A-4147-A177-3AD203B41FA5}">
                      <a16:colId xmlns:a16="http://schemas.microsoft.com/office/drawing/2014/main" val="3536570958"/>
                    </a:ext>
                  </a:extLst>
                </a:gridCol>
                <a:gridCol w="2196042">
                  <a:extLst>
                    <a:ext uri="{9D8B030D-6E8A-4147-A177-3AD203B41FA5}">
                      <a16:colId xmlns:a16="http://schemas.microsoft.com/office/drawing/2014/main" val="3079079373"/>
                    </a:ext>
                  </a:extLst>
                </a:gridCol>
                <a:gridCol w="2196042">
                  <a:extLst>
                    <a:ext uri="{9D8B030D-6E8A-4147-A177-3AD203B41FA5}">
                      <a16:colId xmlns:a16="http://schemas.microsoft.com/office/drawing/2014/main" val="622319066"/>
                    </a:ext>
                  </a:extLst>
                </a:gridCol>
              </a:tblGrid>
              <a:tr h="5508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Parameter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same class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different classes 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8609687"/>
                  </a:ext>
                </a:extLst>
              </a:tr>
              <a:tr h="5508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US" altLang="zh-CN" sz="1600" kern="100" baseline="-250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600" kern="100" baseline="-250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/ (frame)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6460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29473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6875951"/>
                  </a:ext>
                </a:extLst>
              </a:tr>
              <a:tr h="5508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US" altLang="zh-CN" sz="1600" kern="100" baseline="-250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600" kern="100" baseline="-250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/ (frame)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13243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20755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703282"/>
                  </a:ext>
                </a:extLst>
              </a:tr>
              <a:tr h="5508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US" altLang="zh-CN" sz="1600" kern="100" baseline="-250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600" kern="100" baseline="-250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/ (m)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390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595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169791"/>
                  </a:ext>
                </a:extLst>
              </a:tr>
              <a:tr h="5508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US" altLang="zh-CN" sz="1600" kern="100" baseline="-250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600" kern="100" baseline="-250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/ (m)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364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440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943349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89522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F68F87D0-89E9-44B3-9879-FD390F4B0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2.2 </a:t>
            </a:r>
            <a:r>
              <a:rPr lang="en-US" altLang="zh-CN" dirty="0"/>
              <a:t>Appearance based </a:t>
            </a:r>
            <a:r>
              <a:rPr lang="en-US" altLang="zh-CN" dirty="0">
                <a:solidFill>
                  <a:schemeClr val="tx1"/>
                </a:solidFill>
              </a:rPr>
              <a:t>Approaches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15DF61DC-7953-44C1-A948-1AAE1B65C2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4113" y="1700213"/>
            <a:ext cx="6711950" cy="4195762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buFont typeface="Calibri" panose="020F0502020204030204" pitchFamily="34" charset="0"/>
              <a:buNone/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Spatiotemporal Posterior Probability:</a:t>
            </a:r>
          </a:p>
          <a:p>
            <a:pPr marL="91440" indent="-91440" eaLnBrk="1" fontAlgn="auto" hangingPunct="1">
              <a:buFont typeface="Wingdings" panose="05000000000000000000" pitchFamily="2" charset="2"/>
              <a:buChar char="l"/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Approximation: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their posterior class probability with respect to their difference in time and space.</a:t>
            </a:r>
          </a:p>
          <a:p>
            <a:pPr marL="0" indent="0" eaLnBrk="1" fontAlgn="auto" hangingPunct="1">
              <a:buFont typeface="Calibri" panose="020F0502020204030204" pitchFamily="34" charset="0"/>
              <a:buNone/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 eaLnBrk="1" fontAlgn="auto" hangingPunct="1">
              <a:buFont typeface="Calibri" panose="020F0502020204030204" pitchFamily="34" charset="0"/>
              <a:buNone/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6388" name="图片 10" descr="图片包含 物体&#10;&#10;已生成极高可信度的说明">
            <a:extLst>
              <a:ext uri="{FF2B5EF4-FFF2-40B4-BE49-F238E27FC236}">
                <a16:creationId xmlns:a16="http://schemas.microsoft.com/office/drawing/2014/main" id="{75AAF57B-251B-4B65-B94E-6995E2D54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63377"/>
            <a:ext cx="2139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E78A129-4AF4-40A6-93C0-3DEAA4E6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201" y="3368322"/>
            <a:ext cx="4395597" cy="256054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CB2C52-06C3-4F08-A1FE-D813A882A8AF}"/>
              </a:ext>
            </a:extLst>
          </p:cNvPr>
          <p:cNvSpPr txBox="1"/>
          <p:nvPr/>
        </p:nvSpPr>
        <p:spPr>
          <a:xfrm>
            <a:off x="1154113" y="5895975"/>
            <a:ext cx="658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FFFAE0-CE50-488F-80EF-8047640FBF55}"/>
              </a:ext>
            </a:extLst>
          </p:cNvPr>
          <p:cNvSpPr txBox="1"/>
          <p:nvPr/>
        </p:nvSpPr>
        <p:spPr>
          <a:xfrm>
            <a:off x="1595829" y="5912420"/>
            <a:ext cx="639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baseline model with posterior probability</a:t>
            </a:r>
            <a:endParaRPr lang="zh-CN" altLang="en-US" dirty="0"/>
          </a:p>
        </p:txBody>
      </p:sp>
    </p:spTree>
  </p:cSld>
  <p:clrMapOvr>
    <a:masterClrMapping/>
  </p:clrMapOvr>
  <p:transition spd="slow" advTm="89522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F68F87D0-89E9-44B3-9879-FD390F4B0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2.3 Appearance based Approaches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F667EE4-F664-48A0-807D-9B54C6FE9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9813" y="1773238"/>
            <a:ext cx="6711950" cy="41957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b="1" dirty="0"/>
              <a:t>Integrated Siamese Neural Network: </a:t>
            </a:r>
            <a:r>
              <a:rPr lang="en-US" altLang="zh-CN" dirty="0"/>
              <a:t>an end-to-end training approach utilizing a visual-spatiotemporal deep neural network (called integrated SNN) consisting of the baseline SNN for appearance information and a fully connect neural network for spatiotemporal information.</a:t>
            </a:r>
            <a:endParaRPr lang="zh-CN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E6AE32-75AF-4F4A-82CD-A5BFEDF64107}"/>
              </a:ext>
            </a:extLst>
          </p:cNvPr>
          <p:cNvSpPr txBox="1"/>
          <p:nvPr/>
        </p:nvSpPr>
        <p:spPr>
          <a:xfrm>
            <a:off x="975408" y="5784334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Integrated Siamese neural network</a:t>
            </a:r>
            <a:endParaRPr lang="zh-CN" altLang="en-US" dirty="0"/>
          </a:p>
        </p:txBody>
      </p:sp>
      <p:pic>
        <p:nvPicPr>
          <p:cNvPr id="7" name="图片 6" descr="图片包含 文字, 地图&#10;&#10;已生成高可信度的说明">
            <a:extLst>
              <a:ext uri="{FF2B5EF4-FFF2-40B4-BE49-F238E27FC236}">
                <a16:creationId xmlns:a16="http://schemas.microsoft.com/office/drawing/2014/main" id="{961D2C88-D935-43A2-8A13-24D785C0E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284984"/>
            <a:ext cx="5328592" cy="2391572"/>
          </a:xfrm>
          <a:prstGeom prst="rect">
            <a:avLst/>
          </a:prstGeom>
        </p:spPr>
      </p:pic>
    </p:spTree>
  </p:cSld>
  <p:clrMapOvr>
    <a:masterClrMapping/>
  </p:clrMapOvr>
  <p:transition spd="slow" advTm="64419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4956</TotalTime>
  <Words>1784</Words>
  <Application>Microsoft Office PowerPoint</Application>
  <PresentationFormat>全屏显示(4:3)</PresentationFormat>
  <Paragraphs>205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等线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回顾</vt:lpstr>
      <vt:lpstr>Deep-learning Based Vehicle Re-identification</vt:lpstr>
      <vt:lpstr>Content</vt:lpstr>
      <vt:lpstr>1. Introduction</vt:lpstr>
      <vt:lpstr>1. Introduction</vt:lpstr>
      <vt:lpstr>2.1 Appearance based Approaches</vt:lpstr>
      <vt:lpstr>2.1 Appearance based Approaches</vt:lpstr>
      <vt:lpstr>2.2 Appearance based Approaches</vt:lpstr>
      <vt:lpstr>2.2 Appearance based Approaches</vt:lpstr>
      <vt:lpstr>2.3 Appearance based Approaches</vt:lpstr>
      <vt:lpstr>2.4 Orientation based Approaches</vt:lpstr>
      <vt:lpstr>2.4.1 Key points of vehicles</vt:lpstr>
      <vt:lpstr>2.4.2 Hourglass Model</vt:lpstr>
      <vt:lpstr>2.4.2 Residual Layer</vt:lpstr>
      <vt:lpstr>2.4.2 Hourglass Model</vt:lpstr>
      <vt:lpstr>2.4.3 Generation of Ground True</vt:lpstr>
      <vt:lpstr>2.4.2 Detection Accuracy</vt:lpstr>
      <vt:lpstr>3. Experiments</vt:lpstr>
      <vt:lpstr>3.1.1 Experiments on Key Points Detection</vt:lpstr>
      <vt:lpstr>3.1.1 Experiments on Key Points Detection</vt:lpstr>
      <vt:lpstr>3.1.2 Experiments on Key Points Detection</vt:lpstr>
      <vt:lpstr>3.2 Criterion for Vehicle ReID</vt:lpstr>
      <vt:lpstr>3.2 Experiments on Spatio-temporal Vehicle Detection</vt:lpstr>
      <vt:lpstr>3.2 Experiments on Spatio-temporal Vehicle Detection</vt:lpstr>
      <vt:lpstr>3.2 Experiment Observation</vt:lpstr>
      <vt:lpstr>4 Conclusion</vt:lpstr>
      <vt:lpstr>5. Parameters Used in Key Points Detection</vt:lpstr>
      <vt:lpstr>5. Parameters Used in Experiments</vt:lpstr>
      <vt:lpstr>6. Reference</vt:lpstr>
      <vt:lpstr>6. Reference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全鹏睿</cp:lastModifiedBy>
  <cp:revision>685</cp:revision>
  <dcterms:created xsi:type="dcterms:W3CDTF">2010-05-23T14:28:12Z</dcterms:created>
  <dcterms:modified xsi:type="dcterms:W3CDTF">2018-04-19T12:16:29Z</dcterms:modified>
</cp:coreProperties>
</file>