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7" r:id="rId3"/>
    <p:sldId id="268" r:id="rId4"/>
    <p:sldId id="269" r:id="rId5"/>
    <p:sldId id="270" r:id="rId6"/>
    <p:sldId id="272" r:id="rId7"/>
    <p:sldId id="271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5" r:id="rId16"/>
    <p:sldId id="264" r:id="rId17"/>
    <p:sldId id="266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F271B-F6A6-434F-8C42-8E457F63352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6728B-7A3F-4BFB-84FE-6B72A7C44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70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6955D-4785-4AA8-BA33-85328FA2B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5C84C-7E3F-45B3-9A1D-3E93CCECE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898DF-1CD4-460A-8629-6E90F26A9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116D-8B8B-4E5C-BD04-E78FCA82BD10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11BDF-7E2C-4C49-9746-5629DB7FC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A8B31-E4AC-4CD7-8971-95F14FBB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A6B6-895C-4F7C-9170-1AB0DD611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3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F653A-A757-455C-A59E-2853EE587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1E4CD-A387-42F3-9DF8-2740937D0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D8811-86B2-4958-88FD-67714D747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116D-8B8B-4E5C-BD04-E78FCA82BD10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E15B2-DA56-44A1-BD2F-745443DC6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2D2CA-023F-4A41-B4C5-8018676E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A6B6-895C-4F7C-9170-1AB0DD611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7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35CD3-1AC6-412E-A882-74A07E6D7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A6E4A-E179-4FA7-B95C-6ECDB09AD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6BB9-0CB8-45E2-8942-46DF62E7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116D-8B8B-4E5C-BD04-E78FCA82BD10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B6C37-07F8-4B6E-B6CC-A785CA774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E8C4B-03EB-4BEC-8A50-3CD30A03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A6B6-895C-4F7C-9170-1AB0DD611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0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6775-356A-477E-9FF6-32497F06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16402-931F-4237-B62D-6CC1EADA1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0AD88-D6EE-4357-818B-25846AF1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116D-8B8B-4E5C-BD04-E78FCA82BD10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5C869-9B85-430F-BFD8-65F2CAF0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D7A19-91D8-4ED9-8616-6D42A710B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A6B6-895C-4F7C-9170-1AB0DD611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5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7C55-2E67-4BE4-8FEC-D5C9D191A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79ED1-4FBF-444F-87BE-6F7A99571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FA237-8E1D-48D2-B175-C40E27E2C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116D-8B8B-4E5C-BD04-E78FCA82BD10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FC5C7-C341-441A-9237-ACCB3D799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FCB26-E029-4E6A-9CA6-06826480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A6B6-895C-4F7C-9170-1AB0DD611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7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04AB-28D5-4DD3-AB1F-82AAD3EA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B0781-3A88-4B28-8DCF-479448A4A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54E89-2DCC-4CA9-A37F-3F4ABB320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5A366-839D-4CB9-B0A4-3C5BC6DF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116D-8B8B-4E5C-BD04-E78FCA82BD10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D3FD5-0871-4FE3-BA40-B1023FA7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5FE18-D0BD-4CA3-BA29-6F74CE8D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A6B6-895C-4F7C-9170-1AB0DD611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1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2819-F737-4133-8968-11C635947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C2046-3533-4CB5-AF2E-77DD608BB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52AB7-019B-46E9-BFD6-E7A6F9BB5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E8DFEB-7419-4D5F-A2A2-A61A7EBE4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2FBBB1-D64F-403D-A7DA-6874DA9FC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DDD8AB-AB61-46D7-AD6A-4FDAB19B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116D-8B8B-4E5C-BD04-E78FCA82BD10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57CB2D-F2A8-419B-B3B0-68BACEF0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5A3CC9-6D1A-4B88-8B8A-0E41D53E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A6B6-895C-4F7C-9170-1AB0DD611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4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7764-FDFF-41FF-BAFF-621BB8500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8D3EDE-B67A-4C1C-A45A-2BD44519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116D-8B8B-4E5C-BD04-E78FCA82BD10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51A9B-D0C5-43CA-8AD2-6A0804E2D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EA5E5-43FD-4B11-BEF7-ED1DFCDA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A6B6-895C-4F7C-9170-1AB0DD611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8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19E5D-7DB1-4010-B16B-73BA2F993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116D-8B8B-4E5C-BD04-E78FCA82BD10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A245B-17CE-4B2D-85CA-5DC1414F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13F7F-225F-45F3-82ED-2695E8E4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A6B6-895C-4F7C-9170-1AB0DD611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5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EBEA-8750-43E8-8AD0-B9EF277D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BC650-889B-4C3D-8A86-2357B4D7F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FE352-81DC-4AC5-ACEC-CF093F78A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58C8A-4BF6-47D8-801D-05DDE2E1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116D-8B8B-4E5C-BD04-E78FCA82BD10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DFC74-3DE0-47FB-BA4F-70B06670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D45C7-DA6C-4AB9-AC0F-451863CB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A6B6-895C-4F7C-9170-1AB0DD611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3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BEAE-CD8F-416F-BAB6-04A759FF2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797DB-12DB-427E-B798-740540D03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9A846-1D02-4E95-90CE-92D1AE818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033D5-DA18-41F3-A59F-36480092C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116D-8B8B-4E5C-BD04-E78FCA82BD10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E3FAB-6A4F-487F-94FE-60C41DBD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E07BF-59FF-4919-B7FF-299C652B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A6B6-895C-4F7C-9170-1AB0DD611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8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57DFA6-4C43-43BD-97AD-E938665C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2406E-D02F-478B-8FD7-73AAA07EB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945C5-DE77-475E-B761-DADEA9250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F116D-8B8B-4E5C-BD04-E78FCA82BD10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F82EA-74DB-4792-B37A-BAA89E488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C2FF8-1E8E-4CCD-AF97-252322F94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CA6B6-895C-4F7C-9170-1AB0DD611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A55EA-269E-4540-B7BB-16EF83D1A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Vision – HW2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3DC33-CEA4-4EE1-8F45-AE6A46EF2A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Abhinuv Pitale</a:t>
            </a:r>
          </a:p>
        </p:txBody>
      </p:sp>
    </p:spTree>
    <p:extLst>
      <p:ext uri="{BB962C8B-B14F-4D97-AF65-F5344CB8AC3E}">
        <p14:creationId xmlns:p14="http://schemas.microsoft.com/office/powerpoint/2010/main" val="2377970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6F84BB-014A-45F1-94C9-ABCCCC8FA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44" y="262647"/>
            <a:ext cx="9200396" cy="65193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B0DD4A-924E-4781-A0FD-824B4EDCA610}"/>
              </a:ext>
            </a:extLst>
          </p:cNvPr>
          <p:cNvSpPr txBox="1"/>
          <p:nvPr/>
        </p:nvSpPr>
        <p:spPr>
          <a:xfrm>
            <a:off x="165370" y="379379"/>
            <a:ext cx="2519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  -&gt; Image 1</a:t>
            </a:r>
          </a:p>
          <a:p>
            <a:r>
              <a:rPr lang="en-US" dirty="0"/>
              <a:t>Blue -&gt; Image 2</a:t>
            </a:r>
          </a:p>
          <a:p>
            <a:r>
              <a:rPr lang="en-US" dirty="0"/>
              <a:t>Green -&gt; Transform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CFBE5-F933-4F8E-9238-80C65680E1D4}"/>
              </a:ext>
            </a:extLst>
          </p:cNvPr>
          <p:cNvSpPr txBox="1"/>
          <p:nvPr/>
        </p:nvSpPr>
        <p:spPr>
          <a:xfrm>
            <a:off x="87549" y="2441643"/>
            <a:ext cx="26167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cases -&gt; Apple, Bell, Butterfly, children, face, fork</a:t>
            </a:r>
          </a:p>
          <a:p>
            <a:endParaRPr lang="en-US" dirty="0"/>
          </a:p>
          <a:p>
            <a:r>
              <a:rPr lang="en-US" dirty="0"/>
              <a:t>Bad Cases -&gt; hammer (orientation issues)</a:t>
            </a:r>
          </a:p>
          <a:p>
            <a:r>
              <a:rPr lang="en-US" dirty="0"/>
              <a:t>Bird (Flipped Image, needs better </a:t>
            </a:r>
            <a:r>
              <a:rPr lang="en-US" dirty="0" err="1"/>
              <a:t>initialisation</a:t>
            </a:r>
            <a:r>
              <a:rPr lang="en-US" dirty="0"/>
              <a:t>)</a:t>
            </a:r>
          </a:p>
          <a:p>
            <a:r>
              <a:rPr lang="en-US" dirty="0"/>
              <a:t>Bottle (Rank and Condition of the transformation matrix issues, can be solved using lesser number of iterations to get a denser matrix.)</a:t>
            </a:r>
          </a:p>
        </p:txBody>
      </p:sp>
    </p:spTree>
    <p:extLst>
      <p:ext uri="{BB962C8B-B14F-4D97-AF65-F5344CB8AC3E}">
        <p14:creationId xmlns:p14="http://schemas.microsoft.com/office/powerpoint/2010/main" val="2215704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093BAF-C5A2-493D-96E8-F5D3FA5C8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53" y="221942"/>
            <a:ext cx="9678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51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20325-C637-4D48-8349-9AABD7A4D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942"/>
            <a:ext cx="10515600" cy="5955021"/>
          </a:xfrm>
        </p:spPr>
        <p:txBody>
          <a:bodyPr numCol="3"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Elapsed time is 0.158766 seconds.</a:t>
            </a:r>
          </a:p>
          <a:p>
            <a:pPr marL="0" indent="0">
              <a:buNone/>
            </a:pPr>
            <a:r>
              <a:rPr lang="en-US" sz="1600" dirty="0"/>
              <a:t>Error for aligning "apple": 3.043444</a:t>
            </a:r>
          </a:p>
          <a:p>
            <a:pPr marL="0" indent="0">
              <a:buNone/>
            </a:pPr>
            <a:r>
              <a:rPr lang="en-US" sz="1600" dirty="0"/>
              <a:t>Elapsed time is 0.772311 seconds.</a:t>
            </a:r>
          </a:p>
          <a:p>
            <a:pPr marL="0" indent="0">
              <a:buNone/>
            </a:pPr>
            <a:r>
              <a:rPr lang="en-US" sz="1600" dirty="0"/>
              <a:t>Error for aligning "bat": 11.279076</a:t>
            </a:r>
          </a:p>
          <a:p>
            <a:pPr marL="0" indent="0">
              <a:buNone/>
            </a:pPr>
            <a:r>
              <a:rPr lang="en-US" sz="1600" dirty="0"/>
              <a:t>Elapsed time is 0.107247 seconds.</a:t>
            </a:r>
          </a:p>
          <a:p>
            <a:pPr marL="0" indent="0">
              <a:buNone/>
            </a:pPr>
            <a:r>
              <a:rPr lang="en-US" sz="1600" dirty="0"/>
              <a:t>Error for aligning "bell": </a:t>
            </a:r>
            <a:r>
              <a:rPr lang="en-US" sz="1600" dirty="0">
                <a:highlight>
                  <a:srgbClr val="00FF00"/>
                </a:highlight>
              </a:rPr>
              <a:t>1.755130</a:t>
            </a:r>
          </a:p>
          <a:p>
            <a:pPr marL="0" indent="0">
              <a:buNone/>
            </a:pPr>
            <a:r>
              <a:rPr lang="en-US" sz="1600" dirty="0"/>
              <a:t>Elapsed time is 0.310239 seconds.</a:t>
            </a:r>
          </a:p>
          <a:p>
            <a:pPr marL="0" indent="0">
              <a:buNone/>
            </a:pPr>
            <a:r>
              <a:rPr lang="en-US" sz="1600" dirty="0"/>
              <a:t>Error for aligning "bird</a:t>
            </a:r>
            <a:r>
              <a:rPr lang="en-US" sz="1600" dirty="0">
                <a:highlight>
                  <a:srgbClr val="FF0000"/>
                </a:highlight>
              </a:rPr>
              <a:t>": 35.966709</a:t>
            </a:r>
          </a:p>
          <a:p>
            <a:pPr marL="0" indent="0">
              <a:buNone/>
            </a:pPr>
            <a:r>
              <a:rPr lang="en-US" sz="1600" dirty="0"/>
              <a:t>Elapsed time is 0.356721 seconds.</a:t>
            </a:r>
          </a:p>
          <a:p>
            <a:pPr marL="0" indent="0">
              <a:buNone/>
            </a:pPr>
            <a:r>
              <a:rPr lang="en-US" sz="1600" dirty="0"/>
              <a:t>Error for aligning "Bone": 0.864518</a:t>
            </a:r>
          </a:p>
          <a:p>
            <a:pPr marL="0" indent="0">
              <a:buNone/>
            </a:pPr>
            <a:r>
              <a:rPr lang="en-US" sz="1600" dirty="0"/>
              <a:t>Elapsed time is 0.027540 seconds.</a:t>
            </a:r>
          </a:p>
          <a:p>
            <a:pPr marL="0" indent="0">
              <a:buNone/>
            </a:pPr>
            <a:r>
              <a:rPr lang="en-US" sz="1600" dirty="0"/>
              <a:t>Error for aligning "bottle": 30.321011</a:t>
            </a:r>
          </a:p>
          <a:p>
            <a:pPr marL="0" indent="0">
              <a:buNone/>
            </a:pPr>
            <a:r>
              <a:rPr lang="en-US" sz="1600" dirty="0"/>
              <a:t>Elapsed time is 0.116633 seconds.</a:t>
            </a:r>
          </a:p>
          <a:p>
            <a:pPr marL="0" indent="0">
              <a:buNone/>
            </a:pPr>
            <a:r>
              <a:rPr lang="en-US" sz="1600" dirty="0"/>
              <a:t>Error for aligning "brick": 2.137177</a:t>
            </a:r>
          </a:p>
          <a:p>
            <a:pPr marL="0" indent="0">
              <a:buNone/>
            </a:pPr>
            <a:r>
              <a:rPr lang="en-US" sz="1600" dirty="0"/>
              <a:t>Elapsed time is 0.314929 seconds.</a:t>
            </a:r>
          </a:p>
          <a:p>
            <a:pPr marL="0" indent="0">
              <a:buNone/>
            </a:pPr>
            <a:r>
              <a:rPr lang="en-US" sz="1600" dirty="0"/>
              <a:t>Error for aligning "butterfly": 4.862310</a:t>
            </a:r>
          </a:p>
          <a:p>
            <a:pPr marL="0" indent="0">
              <a:buNone/>
            </a:pPr>
            <a:r>
              <a:rPr lang="en-US" sz="1600" dirty="0"/>
              <a:t>Elapsed time is 0.527191 seconds.</a:t>
            </a:r>
          </a:p>
          <a:p>
            <a:pPr marL="0" indent="0">
              <a:buNone/>
            </a:pPr>
            <a:r>
              <a:rPr lang="en-US" sz="1600" dirty="0"/>
              <a:t>Error for aligning "camel": 10.521843</a:t>
            </a:r>
          </a:p>
          <a:p>
            <a:pPr marL="0" indent="0">
              <a:buNone/>
            </a:pPr>
            <a:r>
              <a:rPr lang="en-US" sz="1600" dirty="0"/>
              <a:t>Elapsed time is 0.106424 seconds.</a:t>
            </a:r>
          </a:p>
          <a:p>
            <a:pPr marL="0" indent="0">
              <a:buNone/>
            </a:pPr>
            <a:r>
              <a:rPr lang="en-US" sz="1600" dirty="0"/>
              <a:t>Error for aligning "car": 2.183107</a:t>
            </a:r>
          </a:p>
          <a:p>
            <a:pPr marL="0" indent="0">
              <a:buNone/>
            </a:pPr>
            <a:r>
              <a:rPr lang="en-US" sz="1600" dirty="0"/>
              <a:t>Elapsed time is 0.173127 seconds.</a:t>
            </a:r>
          </a:p>
          <a:p>
            <a:pPr marL="0" indent="0">
              <a:buNone/>
            </a:pPr>
            <a:r>
              <a:rPr lang="en-US" sz="1600" dirty="0"/>
              <a:t>Error for aligning "carriage": 2.824559</a:t>
            </a:r>
          </a:p>
          <a:p>
            <a:pPr marL="0" indent="0">
              <a:buNone/>
            </a:pPr>
            <a:r>
              <a:rPr lang="en-US" sz="1600" dirty="0"/>
              <a:t>Elapsed time is 1.718400 seconds.</a:t>
            </a:r>
          </a:p>
          <a:p>
            <a:pPr marL="0" indent="0">
              <a:buNone/>
            </a:pPr>
            <a:r>
              <a:rPr lang="en-US" sz="1600" dirty="0"/>
              <a:t>Error for aligning "cattle": 10.993303</a:t>
            </a:r>
          </a:p>
          <a:p>
            <a:pPr marL="0" indent="0">
              <a:buNone/>
            </a:pPr>
            <a:r>
              <a:rPr lang="en-US" sz="1600" dirty="0"/>
              <a:t>Elapsed time is 0.254183 seconds.</a:t>
            </a:r>
          </a:p>
          <a:p>
            <a:pPr marL="0" indent="0">
              <a:buNone/>
            </a:pPr>
            <a:r>
              <a:rPr lang="en-US" sz="1600" dirty="0"/>
              <a:t>Error for aligning "</a:t>
            </a:r>
            <a:r>
              <a:rPr lang="en-US" sz="1600" dirty="0" err="1"/>
              <a:t>cellular_phone</a:t>
            </a:r>
            <a:r>
              <a:rPr lang="en-US" sz="1600" dirty="0"/>
              <a:t>": 6.220031</a:t>
            </a:r>
          </a:p>
          <a:p>
            <a:pPr marL="0" indent="0">
              <a:buNone/>
            </a:pPr>
            <a:r>
              <a:rPr lang="en-US" sz="1600" dirty="0"/>
              <a:t>Elapsed time is 0.169589 seconds.</a:t>
            </a:r>
          </a:p>
          <a:p>
            <a:pPr marL="0" indent="0">
              <a:buNone/>
            </a:pPr>
            <a:r>
              <a:rPr lang="en-US" sz="1600" dirty="0"/>
              <a:t>Error for aligning "chicken": 6.643210</a:t>
            </a:r>
          </a:p>
          <a:p>
            <a:pPr marL="0" indent="0">
              <a:buNone/>
            </a:pPr>
            <a:r>
              <a:rPr lang="en-US" sz="1600" dirty="0"/>
              <a:t>Elapsed time is 0.081180 seconds.</a:t>
            </a:r>
          </a:p>
          <a:p>
            <a:pPr marL="0" indent="0">
              <a:buNone/>
            </a:pPr>
            <a:r>
              <a:rPr lang="en-US" sz="1600" dirty="0"/>
              <a:t>Error for aligning "children": </a:t>
            </a:r>
            <a:r>
              <a:rPr lang="en-US" sz="1600" dirty="0">
                <a:highlight>
                  <a:srgbClr val="00FF00"/>
                </a:highlight>
              </a:rPr>
              <a:t>0.839553</a:t>
            </a:r>
          </a:p>
          <a:p>
            <a:pPr marL="0" indent="0">
              <a:buNone/>
            </a:pPr>
            <a:r>
              <a:rPr lang="en-US" sz="1600" dirty="0"/>
              <a:t>Elapsed time is 2.978270 seconds.</a:t>
            </a:r>
          </a:p>
          <a:p>
            <a:pPr marL="0" indent="0">
              <a:buNone/>
            </a:pPr>
            <a:r>
              <a:rPr lang="en-US" sz="1600" dirty="0"/>
              <a:t>Error for aligning "device7": 1.175451</a:t>
            </a:r>
          </a:p>
          <a:p>
            <a:pPr marL="0" indent="0">
              <a:buNone/>
            </a:pPr>
            <a:r>
              <a:rPr lang="en-US" sz="1600" dirty="0"/>
              <a:t>Elapsed time is 1.319479 seconds.</a:t>
            </a:r>
          </a:p>
          <a:p>
            <a:pPr marL="0" indent="0">
              <a:buNone/>
            </a:pPr>
            <a:r>
              <a:rPr lang="en-US" sz="1600" dirty="0"/>
              <a:t>Error for aligning "dog": 15.768100</a:t>
            </a:r>
          </a:p>
          <a:p>
            <a:pPr marL="0" indent="0">
              <a:buNone/>
            </a:pPr>
            <a:r>
              <a:rPr lang="en-US" sz="1600" dirty="0"/>
              <a:t>Elapsed time is 2.459379 seconds.</a:t>
            </a:r>
          </a:p>
          <a:p>
            <a:pPr marL="0" indent="0">
              <a:buNone/>
            </a:pPr>
            <a:r>
              <a:rPr lang="en-US" sz="1600" dirty="0"/>
              <a:t>Error for aligning "elephant": 19.307802</a:t>
            </a:r>
          </a:p>
          <a:p>
            <a:pPr marL="0" indent="0">
              <a:buNone/>
            </a:pPr>
            <a:r>
              <a:rPr lang="en-US" sz="1600" dirty="0"/>
              <a:t>Elapsed time is 0.170811 seconds.</a:t>
            </a:r>
          </a:p>
          <a:p>
            <a:pPr marL="0" indent="0">
              <a:buNone/>
            </a:pPr>
            <a:r>
              <a:rPr lang="en-US" sz="1600" dirty="0"/>
              <a:t>Error for aligning "face": </a:t>
            </a:r>
            <a:r>
              <a:rPr lang="en-US" sz="1600" dirty="0">
                <a:highlight>
                  <a:srgbClr val="00FF00"/>
                </a:highlight>
              </a:rPr>
              <a:t>1.007701</a:t>
            </a:r>
          </a:p>
          <a:p>
            <a:pPr marL="0" indent="0">
              <a:buNone/>
            </a:pPr>
            <a:r>
              <a:rPr lang="en-US" sz="1600" dirty="0"/>
              <a:t>Elapsed time is 0.878260 seconds.</a:t>
            </a:r>
          </a:p>
          <a:p>
            <a:pPr marL="0" indent="0">
              <a:buNone/>
            </a:pPr>
            <a:r>
              <a:rPr lang="en-US" sz="1600" dirty="0"/>
              <a:t>Error for aligning "fork": 7.831508</a:t>
            </a:r>
          </a:p>
          <a:p>
            <a:pPr marL="0" indent="0">
              <a:buNone/>
            </a:pPr>
            <a:r>
              <a:rPr lang="en-US" sz="1600" dirty="0"/>
              <a:t>Elapsed time is 0.133916 seconds.</a:t>
            </a:r>
          </a:p>
          <a:p>
            <a:pPr marL="0" indent="0">
              <a:buNone/>
            </a:pPr>
            <a:r>
              <a:rPr lang="en-US" sz="1600" dirty="0"/>
              <a:t>Error for aligning "hammer": </a:t>
            </a:r>
            <a:r>
              <a:rPr lang="en-US" sz="1600" dirty="0">
                <a:highlight>
                  <a:srgbClr val="FF0000"/>
                </a:highlight>
              </a:rPr>
              <a:t>27.452896</a:t>
            </a:r>
          </a:p>
          <a:p>
            <a:pPr marL="0" indent="0">
              <a:buNone/>
            </a:pPr>
            <a:r>
              <a:rPr lang="en-US" sz="1600" dirty="0"/>
              <a:t>Elapsed time is 0.478326 seconds.</a:t>
            </a:r>
          </a:p>
          <a:p>
            <a:pPr marL="0" indent="0">
              <a:buNone/>
            </a:pPr>
            <a:r>
              <a:rPr lang="en-US" sz="1600" dirty="0"/>
              <a:t>Error for aligning "Heart": 3.713124</a:t>
            </a:r>
          </a:p>
          <a:p>
            <a:pPr marL="0" indent="0">
              <a:buNone/>
            </a:pPr>
            <a:r>
              <a:rPr lang="en-US" sz="1600" dirty="0"/>
              <a:t>Elapsed time is 2.589780 seconds.</a:t>
            </a:r>
          </a:p>
          <a:p>
            <a:pPr marL="0" indent="0">
              <a:buNone/>
            </a:pPr>
            <a:r>
              <a:rPr lang="en-US" sz="1600" dirty="0"/>
              <a:t>Error for aligning "horse": 7.603043</a:t>
            </a:r>
          </a:p>
          <a:p>
            <a:pPr marL="0" indent="0">
              <a:buNone/>
            </a:pPr>
            <a:r>
              <a:rPr lang="en-US" sz="1600" dirty="0"/>
              <a:t>Elapsed time is 0.948099 seconds.</a:t>
            </a:r>
          </a:p>
          <a:p>
            <a:pPr marL="0" indent="0">
              <a:buNone/>
            </a:pPr>
            <a:r>
              <a:rPr lang="en-US" sz="1600" dirty="0"/>
              <a:t>Error for aligning "jar": 8.271256</a:t>
            </a:r>
          </a:p>
          <a:p>
            <a:pPr marL="0" indent="0">
              <a:buNone/>
            </a:pPr>
            <a:r>
              <a:rPr lang="en-US" sz="1600" dirty="0"/>
              <a:t>Elapsed time is 0.279771 seconds.</a:t>
            </a:r>
          </a:p>
          <a:p>
            <a:pPr marL="0" indent="0">
              <a:buNone/>
            </a:pPr>
            <a:r>
              <a:rPr lang="en-US" sz="1600" dirty="0"/>
              <a:t>Error for aligning "turtle": 9.640903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</a:rPr>
              <a:t>Averaged alignment error = 9.289071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</a:rPr>
              <a:t>Elapsed time is 18.638936 seconds.</a:t>
            </a:r>
          </a:p>
        </p:txBody>
      </p:sp>
    </p:spTree>
    <p:extLst>
      <p:ext uri="{BB962C8B-B14F-4D97-AF65-F5344CB8AC3E}">
        <p14:creationId xmlns:p14="http://schemas.microsoft.com/office/powerpoint/2010/main" val="664235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5A18-CA0D-48C0-8256-D2C3AD6A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3: Feature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0C949-8024-4F08-A6FB-5F16C61C0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matches using nearest neighbor</a:t>
            </a:r>
          </a:p>
          <a:p>
            <a:pPr marL="0" indent="0">
              <a:buNone/>
            </a:pPr>
            <a:r>
              <a:rPr lang="en-US" dirty="0"/>
              <a:t>-&gt; It gives us lots of matches with lots of false positives, this is because those points are not reliably matched.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Plot Matches with distance ratio test</a:t>
            </a:r>
          </a:p>
          <a:p>
            <a:pPr marL="0" indent="0">
              <a:buNone/>
            </a:pPr>
            <a:r>
              <a:rPr lang="en-US" dirty="0"/>
              <a:t>-&gt; Better results as lots of false positives are discarded since we are thresholding those points.</a:t>
            </a:r>
          </a:p>
        </p:txBody>
      </p:sp>
    </p:spTree>
    <p:extLst>
      <p:ext uri="{BB962C8B-B14F-4D97-AF65-F5344CB8AC3E}">
        <p14:creationId xmlns:p14="http://schemas.microsoft.com/office/powerpoint/2010/main" val="1710361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7FDB8A-15AB-4FC0-B767-8C3913A85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83" y="0"/>
            <a:ext cx="967832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FC028D-B663-4278-BB75-3C73006DF21B}"/>
              </a:ext>
            </a:extLst>
          </p:cNvPr>
          <p:cNvSpPr txBox="1"/>
          <p:nvPr/>
        </p:nvSpPr>
        <p:spPr>
          <a:xfrm>
            <a:off x="1358283" y="195309"/>
            <a:ext cx="717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Nearest Neighbor matching with normalized threshold on distances = 0.7</a:t>
            </a:r>
          </a:p>
        </p:txBody>
      </p:sp>
    </p:spTree>
    <p:extLst>
      <p:ext uri="{BB962C8B-B14F-4D97-AF65-F5344CB8AC3E}">
        <p14:creationId xmlns:p14="http://schemas.microsoft.com/office/powerpoint/2010/main" val="2891345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322C8-934F-40D3-B5F6-08016842E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8856F-5B0C-47C8-B9D4-E5A9F8A48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631" y="1061935"/>
            <a:ext cx="9577793" cy="53427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717320-9E20-42E0-913C-31D6E0762240}"/>
              </a:ext>
            </a:extLst>
          </p:cNvPr>
          <p:cNvSpPr txBox="1"/>
          <p:nvPr/>
        </p:nvSpPr>
        <p:spPr>
          <a:xfrm>
            <a:off x="1154097" y="430605"/>
            <a:ext cx="717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Nearest Neighbor matching with normalized threshold on distances = 0.8</a:t>
            </a:r>
          </a:p>
        </p:txBody>
      </p:sp>
    </p:spTree>
    <p:extLst>
      <p:ext uri="{BB962C8B-B14F-4D97-AF65-F5344CB8AC3E}">
        <p14:creationId xmlns:p14="http://schemas.microsoft.com/office/powerpoint/2010/main" val="940017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8B7ABA-C95D-4B57-B688-1A1CA8D81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08" y="0"/>
            <a:ext cx="967832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02DA72-AD65-4910-9D03-799BA22634A7}"/>
              </a:ext>
            </a:extLst>
          </p:cNvPr>
          <p:cNvSpPr txBox="1"/>
          <p:nvPr/>
        </p:nvSpPr>
        <p:spPr>
          <a:xfrm>
            <a:off x="1459149" y="262647"/>
            <a:ext cx="581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 Ratio Test with thresholding for 0.7</a:t>
            </a:r>
          </a:p>
        </p:txBody>
      </p:sp>
    </p:spTree>
    <p:extLst>
      <p:ext uri="{BB962C8B-B14F-4D97-AF65-F5344CB8AC3E}">
        <p14:creationId xmlns:p14="http://schemas.microsoft.com/office/powerpoint/2010/main" val="413448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102DA72-AD65-4910-9D03-799BA22634A7}"/>
              </a:ext>
            </a:extLst>
          </p:cNvPr>
          <p:cNvSpPr txBox="1"/>
          <p:nvPr/>
        </p:nvSpPr>
        <p:spPr>
          <a:xfrm>
            <a:off x="1459149" y="262647"/>
            <a:ext cx="581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 Ratio Test with thresholding for 0.5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7F3010-B217-47BA-AA61-B39DF3FFB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69" y="1066962"/>
            <a:ext cx="10692522" cy="532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68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DCB2-A23B-4C28-BF57-3A090CCF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Graduate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8BF03-8963-48EE-97A8-FCB7A6BEB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a space partitioning data structure like a </a:t>
            </a:r>
            <a:r>
              <a:rPr lang="en-US" dirty="0" err="1"/>
              <a:t>kd</a:t>
            </a:r>
            <a:r>
              <a:rPr lang="en-US" dirty="0"/>
              <a:t>-tree or some third party approximate nearest neighbor package to accelerate matching. Report the before/after runtime.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I am using the k-d tree model provided by MATLAB in </a:t>
            </a:r>
            <a:r>
              <a:rPr lang="en-US" sz="2000" dirty="0" err="1"/>
              <a:t>createns</a:t>
            </a:r>
            <a:r>
              <a:rPr lang="en-US" sz="2000" dirty="0"/>
              <a:t> function for nearest neighbor search. </a:t>
            </a:r>
          </a:p>
          <a:p>
            <a:pPr marL="0" indent="0">
              <a:buNone/>
            </a:pPr>
            <a:r>
              <a:rPr lang="en-US" sz="1400" dirty="0">
                <a:latin typeface="Bodoni MT" panose="02070603080606020203" pitchFamily="18" charset="0"/>
              </a:rPr>
              <a:t>mdl = </a:t>
            </a:r>
            <a:r>
              <a:rPr lang="en-US" sz="1400" dirty="0" err="1">
                <a:latin typeface="Bodoni MT" panose="02070603080606020203" pitchFamily="18" charset="0"/>
              </a:rPr>
              <a:t>createns</a:t>
            </a:r>
            <a:r>
              <a:rPr lang="en-US" sz="1400" dirty="0">
                <a:latin typeface="Bodoni MT" panose="02070603080606020203" pitchFamily="18" charset="0"/>
              </a:rPr>
              <a:t>(Descriptor1','NSMethod','kdtree’);	// This creates the object which contains the k-d tree</a:t>
            </a:r>
          </a:p>
          <a:p>
            <a:pPr marL="0" indent="0">
              <a:buNone/>
            </a:pPr>
            <a:r>
              <a:rPr lang="en-US" sz="1400" dirty="0">
                <a:latin typeface="Bodoni MT" panose="02070603080606020203" pitchFamily="18" charset="0"/>
              </a:rPr>
              <a:t>in = </a:t>
            </a:r>
            <a:r>
              <a:rPr lang="en-US" sz="1400" dirty="0" err="1">
                <a:latin typeface="Bodoni MT" panose="02070603080606020203" pitchFamily="18" charset="0"/>
              </a:rPr>
              <a:t>knnsearch</a:t>
            </a:r>
            <a:r>
              <a:rPr lang="en-US" sz="1400" dirty="0">
                <a:latin typeface="Bodoni MT" panose="02070603080606020203" pitchFamily="18" charset="0"/>
              </a:rPr>
              <a:t>(mdl,Descriptor2','K',2);		// Uses the </a:t>
            </a:r>
            <a:r>
              <a:rPr lang="en-US" sz="1400" dirty="0" err="1">
                <a:latin typeface="Bodoni MT" panose="02070603080606020203" pitchFamily="18" charset="0"/>
              </a:rPr>
              <a:t>tree,to</a:t>
            </a:r>
            <a:r>
              <a:rPr lang="en-US" sz="1400" dirty="0">
                <a:latin typeface="Bodoni MT" panose="02070603080606020203" pitchFamily="18" charset="0"/>
              </a:rPr>
              <a:t> find the smallest distances (&amp;indexes in the desc2)</a:t>
            </a:r>
          </a:p>
          <a:p>
            <a:pPr marL="0" indent="0">
              <a:buNone/>
            </a:pPr>
            <a:endParaRPr lang="en-US" sz="14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I also used the in-built function pdist2 for finding the nearest neighbor.</a:t>
            </a:r>
          </a:p>
          <a:p>
            <a:pPr marL="0" indent="0">
              <a:buNone/>
            </a:pPr>
            <a:r>
              <a:rPr lang="en-US" sz="1400" dirty="0">
                <a:latin typeface="Bodoni MT" panose="02070603080606020203" pitchFamily="18" charset="0"/>
              </a:rPr>
              <a:t>[D, I] = pdist2(Descriptor2',Descriptor1','euclidean','Smallest',2); 	// D-&gt; distances I-&gt; Indexes</a:t>
            </a:r>
          </a:p>
          <a:p>
            <a:pPr marL="0" indent="0">
              <a:buNone/>
            </a:pPr>
            <a:endParaRPr lang="en-US" sz="16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Bodoni MT" panose="02070603080606020203" pitchFamily="18" charset="0"/>
              </a:rPr>
              <a:t>Elapsed time is 0.637881 seconds. -&gt; This time is reported when individual distances are calculated</a:t>
            </a:r>
          </a:p>
          <a:p>
            <a:pPr marL="0" indent="0">
              <a:buNone/>
            </a:pPr>
            <a:r>
              <a:rPr lang="en-US" sz="1400" dirty="0">
                <a:latin typeface="Bodoni MT" panose="02070603080606020203" pitchFamily="18" charset="0"/>
              </a:rPr>
              <a:t>Elapsed time is 0.541532 seconds. -&gt; This time is reported when using the k-d tree</a:t>
            </a:r>
          </a:p>
          <a:p>
            <a:pPr marL="0" indent="0">
              <a:buNone/>
            </a:pPr>
            <a:r>
              <a:rPr lang="en-US" sz="1400" dirty="0">
                <a:latin typeface="Bodoni MT" panose="02070603080606020203" pitchFamily="18" charset="0"/>
              </a:rPr>
              <a:t>Elapsed time is 0.190694 seconds. -&gt; </a:t>
            </a:r>
            <a:r>
              <a:rPr lang="en-US" sz="1400">
                <a:latin typeface="Bodoni MT" panose="02070603080606020203" pitchFamily="18" charset="0"/>
              </a:rPr>
              <a:t>This time is </a:t>
            </a:r>
            <a:r>
              <a:rPr lang="en-US" sz="1400" dirty="0">
                <a:latin typeface="Bodoni MT" panose="02070603080606020203" pitchFamily="18" charset="0"/>
              </a:rPr>
              <a:t>reported using pdist2 function, which is optimized for finding k nearest </a:t>
            </a:r>
            <a:r>
              <a:rPr lang="en-US" sz="1400" dirty="0" err="1">
                <a:latin typeface="Bodoni MT" panose="02070603080606020203" pitchFamily="18" charset="0"/>
              </a:rPr>
              <a:t>neighbours</a:t>
            </a:r>
            <a:r>
              <a:rPr lang="en-US" sz="1400" dirty="0">
                <a:latin typeface="Bodoni MT" panose="020706030806060202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5843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75F4B9-6BB3-4A2A-864C-1CBF92DEB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128"/>
            <a:ext cx="10515600" cy="57508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Improve your shape alignment results. For example, you can try using multiple initialization trials (e.g. horizontal flips) and pick the best one. Explain your approach and report improvement.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I checked the correlation of the image1 with image2, with image1 having gone through various transforms</a:t>
            </a:r>
          </a:p>
          <a:p>
            <a:pPr marL="0" indent="0">
              <a:buNone/>
            </a:pPr>
            <a:r>
              <a:rPr lang="en-US" sz="2000" dirty="0"/>
              <a:t>	1. Horizontal Flip</a:t>
            </a:r>
          </a:p>
          <a:p>
            <a:pPr marL="0" indent="0">
              <a:buNone/>
            </a:pPr>
            <a:r>
              <a:rPr lang="en-US" sz="2000" dirty="0"/>
              <a:t>	2. Vertical Flip</a:t>
            </a:r>
          </a:p>
          <a:p>
            <a:pPr marL="0" indent="0">
              <a:buNone/>
            </a:pPr>
            <a:r>
              <a:rPr lang="en-US" sz="2000" dirty="0"/>
              <a:t>	3. Horizontal and Vertical Flip</a:t>
            </a:r>
          </a:p>
          <a:p>
            <a:pPr marL="0" indent="0">
              <a:buNone/>
            </a:pPr>
            <a:r>
              <a:rPr lang="en-US" sz="2000" dirty="0"/>
              <a:t>	4. Rotation through 90,180,270 degrees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Pros of the technique -&gt;</a:t>
            </a:r>
          </a:p>
          <a:p>
            <a:pPr marL="0" indent="0">
              <a:buNone/>
            </a:pPr>
            <a:r>
              <a:rPr lang="en-US" sz="2000" dirty="0"/>
              <a:t>Averaged alignment error = 5.308495 (Reduced from 9.7)</a:t>
            </a:r>
          </a:p>
          <a:p>
            <a:pPr marL="0" indent="0">
              <a:buNone/>
            </a:pPr>
            <a:r>
              <a:rPr lang="en-US" sz="2000" dirty="0"/>
              <a:t>Cons of the technique -&gt;</a:t>
            </a:r>
          </a:p>
          <a:p>
            <a:pPr marL="0" indent="0">
              <a:buNone/>
            </a:pPr>
            <a:r>
              <a:rPr lang="en-US" sz="2000" dirty="0"/>
              <a:t>Increased the total time of execution!</a:t>
            </a:r>
          </a:p>
        </p:txBody>
      </p:sp>
    </p:spTree>
    <p:extLst>
      <p:ext uri="{BB962C8B-B14F-4D97-AF65-F5344CB8AC3E}">
        <p14:creationId xmlns:p14="http://schemas.microsoft.com/office/powerpoint/2010/main" val="45163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58655A-F63E-479A-9E18-78DF1BA8E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254" y="4773574"/>
            <a:ext cx="3943350" cy="76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05135D-80EB-4936-AB3C-DF0F1878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</a:t>
            </a:r>
            <a:r>
              <a:rPr lang="en-US" dirty="0" err="1"/>
              <a:t>Keypoints</a:t>
            </a:r>
            <a:r>
              <a:rPr lang="en-US" dirty="0"/>
              <a:t> and Feature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59555-EE3C-41F1-AB40-84E900754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Part A : </a:t>
            </a:r>
            <a:r>
              <a:rPr lang="en-US" dirty="0" err="1"/>
              <a:t>Keypoint</a:t>
            </a:r>
            <a:r>
              <a:rPr lang="en-US" dirty="0"/>
              <a:t> Detection using second moment matrix to detect corners.</a:t>
            </a:r>
          </a:p>
          <a:p>
            <a:r>
              <a:rPr lang="en-US" dirty="0"/>
              <a:t>Pseudo </a:t>
            </a:r>
            <a:r>
              <a:rPr lang="en-US" dirty="0" err="1"/>
              <a:t>Algo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Smoothen the image to clean and remove any noise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Get Image gradients in the x and y directions Ix and </a:t>
            </a:r>
            <a:r>
              <a:rPr lang="en-US" dirty="0" err="1"/>
              <a:t>Iy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Ix*Ix, Ix*</a:t>
            </a:r>
            <a:r>
              <a:rPr lang="en-US" dirty="0" err="1"/>
              <a:t>Iy</a:t>
            </a:r>
            <a:r>
              <a:rPr lang="en-US" dirty="0"/>
              <a:t>, </a:t>
            </a:r>
            <a:r>
              <a:rPr lang="en-US" dirty="0" err="1"/>
              <a:t>Iy</a:t>
            </a:r>
            <a:r>
              <a:rPr lang="en-US" dirty="0"/>
              <a:t>*</a:t>
            </a:r>
            <a:r>
              <a:rPr lang="en-US" dirty="0" err="1"/>
              <a:t>Iy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Smoothen Ix*Ix, Ix*</a:t>
            </a:r>
            <a:r>
              <a:rPr lang="en-US" dirty="0" err="1"/>
              <a:t>Iy</a:t>
            </a:r>
            <a:r>
              <a:rPr lang="en-US" dirty="0"/>
              <a:t>, </a:t>
            </a:r>
            <a:r>
              <a:rPr lang="en-US" dirty="0" err="1"/>
              <a:t>Iy</a:t>
            </a:r>
            <a:r>
              <a:rPr lang="en-US" dirty="0"/>
              <a:t>*</a:t>
            </a:r>
            <a:r>
              <a:rPr lang="en-US" dirty="0" err="1"/>
              <a:t>Iy</a:t>
            </a:r>
            <a:r>
              <a:rPr lang="en-US" dirty="0"/>
              <a:t> to get local gradients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Harris function using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Normalize this matrix to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Perform non-max suppression</a:t>
            </a:r>
          </a:p>
          <a:p>
            <a:pPr marL="914400" lvl="2" indent="0">
              <a:buNone/>
            </a:pPr>
            <a:r>
              <a:rPr lang="en-US" dirty="0"/>
              <a:t>-&gt;just keep the maxima of a local </a:t>
            </a:r>
            <a:r>
              <a:rPr lang="en-US" dirty="0" err="1"/>
              <a:t>neighbourhood</a:t>
            </a:r>
            <a:r>
              <a:rPr lang="en-US" dirty="0"/>
              <a:t>. (used a 5*5 window)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Threshold the points.</a:t>
            </a:r>
          </a:p>
        </p:txBody>
      </p:sp>
    </p:spTree>
    <p:extLst>
      <p:ext uri="{BB962C8B-B14F-4D97-AF65-F5344CB8AC3E}">
        <p14:creationId xmlns:p14="http://schemas.microsoft.com/office/powerpoint/2010/main" val="1156948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802C38-3E0B-4543-87BB-0AB6EE8DF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974" y="252919"/>
            <a:ext cx="967832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7D4F70-B5C0-48D5-B8FC-E0ACECC06CCA}"/>
              </a:ext>
            </a:extLst>
          </p:cNvPr>
          <p:cNvSpPr txBox="1"/>
          <p:nvPr/>
        </p:nvSpPr>
        <p:spPr>
          <a:xfrm>
            <a:off x="97277" y="204281"/>
            <a:ext cx="22276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Improved Results for:-</a:t>
            </a:r>
          </a:p>
          <a:p>
            <a:endParaRPr lang="en-US" dirty="0"/>
          </a:p>
          <a:p>
            <a:r>
              <a:rPr lang="en-US" dirty="0"/>
              <a:t>Bottle – Since horizontal flip makes the matching better</a:t>
            </a:r>
          </a:p>
          <a:p>
            <a:endParaRPr lang="en-US" dirty="0"/>
          </a:p>
          <a:p>
            <a:r>
              <a:rPr lang="en-US" dirty="0"/>
              <a:t>Bird –Horizontal Flip</a:t>
            </a:r>
          </a:p>
          <a:p>
            <a:endParaRPr lang="en-US" dirty="0"/>
          </a:p>
          <a:p>
            <a:r>
              <a:rPr lang="en-US" dirty="0"/>
              <a:t>Hammer – rotate by 270</a:t>
            </a:r>
          </a:p>
          <a:p>
            <a:endParaRPr lang="en-US" dirty="0"/>
          </a:p>
          <a:p>
            <a:r>
              <a:rPr lang="en-US" dirty="0"/>
              <a:t>Cellular phone – Vertical </a:t>
            </a:r>
            <a:r>
              <a:rPr lang="en-US" dirty="0" err="1"/>
              <a:t>fllip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06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907111-0AF8-4150-B24A-BFC267446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391" y="369651"/>
            <a:ext cx="967832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98FC8F-18B7-459D-A205-4FB466FD7ACD}"/>
              </a:ext>
            </a:extLst>
          </p:cNvPr>
          <p:cNvSpPr txBox="1"/>
          <p:nvPr/>
        </p:nvSpPr>
        <p:spPr>
          <a:xfrm>
            <a:off x="2324911" y="330740"/>
            <a:ext cx="819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Improved Results!!</a:t>
            </a:r>
          </a:p>
        </p:txBody>
      </p:sp>
    </p:spTree>
    <p:extLst>
      <p:ext uri="{BB962C8B-B14F-4D97-AF65-F5344CB8AC3E}">
        <p14:creationId xmlns:p14="http://schemas.microsoft.com/office/powerpoint/2010/main" val="185427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13828-3126-4B6F-8743-517616D28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862"/>
            <a:ext cx="10515600" cy="5804101"/>
          </a:xfrm>
        </p:spPr>
        <p:txBody>
          <a:bodyPr/>
          <a:lstStyle/>
          <a:p>
            <a:r>
              <a:rPr lang="en-US" dirty="0"/>
              <a:t>Pseudo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imGau</a:t>
            </a:r>
            <a:r>
              <a:rPr lang="en-US" dirty="0"/>
              <a:t> = </a:t>
            </a:r>
            <a:r>
              <a:rPr lang="en-US" dirty="0" err="1"/>
              <a:t>GaussianFilter</a:t>
            </a:r>
            <a:r>
              <a:rPr lang="en-US" dirty="0"/>
              <a:t>(inputImage,tuningConstants1)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Ix,Iy</a:t>
            </a:r>
            <a:r>
              <a:rPr lang="en-US" dirty="0"/>
              <a:t> = gradient(</a:t>
            </a:r>
            <a:r>
              <a:rPr lang="en-US" dirty="0" err="1"/>
              <a:t>imGau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Ix*Ix, Ix*</a:t>
            </a:r>
            <a:r>
              <a:rPr lang="en-US" dirty="0" err="1"/>
              <a:t>Iy</a:t>
            </a:r>
            <a:r>
              <a:rPr lang="en-US" dirty="0"/>
              <a:t>, </a:t>
            </a:r>
            <a:r>
              <a:rPr lang="en-US" dirty="0" err="1"/>
              <a:t>Iy</a:t>
            </a:r>
            <a:r>
              <a:rPr lang="en-US" dirty="0"/>
              <a:t>*</a:t>
            </a:r>
            <a:r>
              <a:rPr lang="en-US" dirty="0" err="1"/>
              <a:t>Iy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= </a:t>
            </a:r>
            <a:r>
              <a:rPr lang="en-US" dirty="0" err="1"/>
              <a:t>GaussianFilter</a:t>
            </a:r>
            <a:r>
              <a:rPr lang="en-US" dirty="0"/>
              <a:t>(Ix*Ix,tuningConstants2)</a:t>
            </a:r>
          </a:p>
          <a:p>
            <a:pPr marL="457200" lvl="1" indent="0">
              <a:buNone/>
            </a:pPr>
            <a:r>
              <a:rPr lang="en-US" dirty="0"/>
              <a:t>	B = </a:t>
            </a:r>
            <a:r>
              <a:rPr lang="en-US" dirty="0" err="1"/>
              <a:t>GaussianFilter</a:t>
            </a:r>
            <a:r>
              <a:rPr lang="en-US" dirty="0"/>
              <a:t>(Ix*Iy,tuningConstants2)</a:t>
            </a:r>
          </a:p>
          <a:p>
            <a:pPr marL="457200" lvl="1" indent="0">
              <a:buNone/>
            </a:pPr>
            <a:r>
              <a:rPr lang="en-US" dirty="0"/>
              <a:t>	C = </a:t>
            </a:r>
            <a:r>
              <a:rPr lang="en-US" dirty="0" err="1"/>
              <a:t>GaussianFilter</a:t>
            </a:r>
            <a:r>
              <a:rPr lang="en-US" dirty="0"/>
              <a:t>(</a:t>
            </a:r>
            <a:r>
              <a:rPr lang="en-US" dirty="0" err="1"/>
              <a:t>Iy</a:t>
            </a:r>
            <a:r>
              <a:rPr lang="en-US" dirty="0"/>
              <a:t>*Iy,tuningConstants2)</a:t>
            </a:r>
          </a:p>
          <a:p>
            <a:pPr marL="914400" lvl="1" indent="-457200">
              <a:buFont typeface="+mj-lt"/>
              <a:buAutoNum type="arabicPeriod" startAt="5"/>
            </a:pPr>
            <a:r>
              <a:rPr lang="pt-BR" dirty="0"/>
              <a:t>H = (A.*C - B.*B)./(A+C);</a:t>
            </a:r>
          </a:p>
          <a:p>
            <a:pPr marL="914400" lvl="1" indent="-457200">
              <a:buFont typeface="+mj-lt"/>
              <a:buAutoNum type="arabicPeriod" startAt="5"/>
            </a:pPr>
            <a:r>
              <a:rPr lang="en-US" dirty="0"/>
              <a:t>Normalize H</a:t>
            </a:r>
          </a:p>
          <a:p>
            <a:pPr marL="914400" lvl="1" indent="-457200">
              <a:buFont typeface="+mj-lt"/>
              <a:buAutoNum type="arabicPeriod" startAt="5"/>
            </a:pPr>
            <a:r>
              <a:rPr lang="en-US" dirty="0"/>
              <a:t>Non Max suppression</a:t>
            </a:r>
          </a:p>
          <a:p>
            <a:pPr marL="914400" lvl="2" indent="0">
              <a:buNone/>
            </a:pPr>
            <a:r>
              <a:rPr lang="en-US" dirty="0" err="1"/>
              <a:t>nonMaxNormH</a:t>
            </a:r>
            <a:r>
              <a:rPr lang="en-US" dirty="0"/>
              <a:t>(find(</a:t>
            </a:r>
            <a:r>
              <a:rPr lang="en-US" dirty="0" err="1"/>
              <a:t>normH</a:t>
            </a:r>
            <a:r>
              <a:rPr lang="en-US" dirty="0"/>
              <a:t> ~= maximum(normH,25,ones(5)))) = 0;</a:t>
            </a:r>
          </a:p>
          <a:p>
            <a:pPr marL="914400" lvl="1" indent="-457200">
              <a:buFont typeface="+mj-lt"/>
              <a:buAutoNum type="arabicPeriod" startAt="5"/>
            </a:pPr>
            <a:r>
              <a:rPr lang="en-US" dirty="0"/>
              <a:t>Return find(</a:t>
            </a:r>
            <a:r>
              <a:rPr lang="en-US" dirty="0" err="1"/>
              <a:t>nonMaxNormH</a:t>
            </a:r>
            <a:r>
              <a:rPr lang="en-US" dirty="0"/>
              <a:t> &gt; tuningConstant3 ); </a:t>
            </a:r>
          </a:p>
          <a:p>
            <a:pPr marL="914400" lvl="1" indent="-457200">
              <a:buFont typeface="+mj-lt"/>
              <a:buAutoNum type="arabicPeriod" startAt="5"/>
            </a:pPr>
            <a:endParaRPr lang="en-US" dirty="0"/>
          </a:p>
          <a:p>
            <a:pPr marL="914400" lvl="1" indent="-457200">
              <a:buFont typeface="+mj-lt"/>
              <a:buAutoNum type="arabicPeriod" startAt="5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847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F7BD54-F0C2-4CFC-A583-D65EBDE96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2216" y="850157"/>
            <a:ext cx="6438900" cy="5391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A3ED8D-1CDD-4AF7-B7A1-A28E26FFB8E0}"/>
              </a:ext>
            </a:extLst>
          </p:cNvPr>
          <p:cNvSpPr txBox="1"/>
          <p:nvPr/>
        </p:nvSpPr>
        <p:spPr>
          <a:xfrm>
            <a:off x="262647" y="369651"/>
            <a:ext cx="580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Tau = 0.5 with 5*5 window for non max suppression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B492EC-EB8B-486B-98F4-AEC658642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722" y="850157"/>
            <a:ext cx="7500988" cy="53151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8B767E-C1D8-41EE-8882-F88B7A1A28DD}"/>
              </a:ext>
            </a:extLst>
          </p:cNvPr>
          <p:cNvSpPr txBox="1"/>
          <p:nvPr/>
        </p:nvSpPr>
        <p:spPr>
          <a:xfrm>
            <a:off x="7185498" y="346143"/>
            <a:ext cx="580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Tau = 0.6 with 10*10 window for non max supp.</a:t>
            </a:r>
          </a:p>
        </p:txBody>
      </p:sp>
    </p:spTree>
    <p:extLst>
      <p:ext uri="{BB962C8B-B14F-4D97-AF65-F5344CB8AC3E}">
        <p14:creationId xmlns:p14="http://schemas.microsoft.com/office/powerpoint/2010/main" val="243246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826E2E-0732-4041-8DC2-77274B682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515" y="381741"/>
            <a:ext cx="14319866" cy="69641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C0DE1-AFBE-450B-8284-8EBCE30AF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741"/>
            <a:ext cx="10081334" cy="523782"/>
          </a:xfrm>
        </p:spPr>
        <p:txBody>
          <a:bodyPr/>
          <a:lstStyle/>
          <a:p>
            <a:r>
              <a:rPr lang="en-US" dirty="0"/>
              <a:t>Part 2: Key Point Tracking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504C6-41E5-40DB-8E43-BDAEE7F20976}"/>
              </a:ext>
            </a:extLst>
          </p:cNvPr>
          <p:cNvSpPr txBox="1"/>
          <p:nvPr/>
        </p:nvSpPr>
        <p:spPr>
          <a:xfrm>
            <a:off x="612843" y="1274323"/>
            <a:ext cx="44358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all the </a:t>
            </a:r>
            <a:r>
              <a:rPr lang="en-US" dirty="0" err="1"/>
              <a:t>keypoints</a:t>
            </a:r>
            <a:r>
              <a:rPr lang="en-US" dirty="0"/>
              <a:t>, display (1) the </a:t>
            </a:r>
            <a:r>
              <a:rPr lang="en-US" dirty="0" err="1"/>
              <a:t>keypoints</a:t>
            </a:r>
            <a:r>
              <a:rPr lang="en-US" dirty="0"/>
              <a:t> at the first frame (as green) and (2) the tracked </a:t>
            </a:r>
            <a:r>
              <a:rPr lang="en-US" dirty="0" err="1"/>
              <a:t>keypoints</a:t>
            </a:r>
            <a:r>
              <a:rPr lang="en-US" dirty="0"/>
              <a:t> at the second frame (as red) on the first frame of the sequence.</a:t>
            </a:r>
          </a:p>
          <a:p>
            <a:endParaRPr lang="en-US" dirty="0"/>
          </a:p>
          <a:p>
            <a:r>
              <a:rPr lang="en-US" dirty="0"/>
              <a:t>Green Points correspond to the </a:t>
            </a:r>
            <a:r>
              <a:rPr lang="en-US" dirty="0" err="1"/>
              <a:t>keypoints</a:t>
            </a:r>
            <a:r>
              <a:rPr lang="en-US" dirty="0"/>
              <a:t> in the first frame</a:t>
            </a:r>
          </a:p>
          <a:p>
            <a:r>
              <a:rPr lang="en-US" dirty="0"/>
              <a:t>Red Points correspond to the tracked </a:t>
            </a:r>
            <a:r>
              <a:rPr lang="en-US" dirty="0" err="1"/>
              <a:t>keypoints</a:t>
            </a:r>
            <a:r>
              <a:rPr lang="en-US" dirty="0"/>
              <a:t> in the second frame.</a:t>
            </a:r>
          </a:p>
          <a:p>
            <a:endParaRPr lang="en-US" dirty="0"/>
          </a:p>
          <a:p>
            <a:r>
              <a:rPr lang="en-US" dirty="0"/>
              <a:t>This image is the initial Frame.</a:t>
            </a:r>
          </a:p>
        </p:txBody>
      </p:sp>
    </p:spTree>
    <p:extLst>
      <p:ext uri="{BB962C8B-B14F-4D97-AF65-F5344CB8AC3E}">
        <p14:creationId xmlns:p14="http://schemas.microsoft.com/office/powerpoint/2010/main" val="170863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7DB244-E2AA-4EBC-8DFC-1C8A414E9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1807" y="1322961"/>
            <a:ext cx="7962310" cy="56420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161CBD-C305-407B-A2F6-91E9CDA07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552" y="1322961"/>
            <a:ext cx="7962311" cy="56420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2B9A22-9A0F-4601-8E6A-1337A0FB909F}"/>
              </a:ext>
            </a:extLst>
          </p:cNvPr>
          <p:cNvSpPr txBox="1"/>
          <p:nvPr/>
        </p:nvSpPr>
        <p:spPr>
          <a:xfrm>
            <a:off x="535021" y="437745"/>
            <a:ext cx="1165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1 -&gt; -&gt; -&gt; -&gt; -&gt; -&gt; -&gt; -&gt; -&gt; -&gt; -&gt; -&gt; -&gt; -&gt; -&gt; -&gt; -&gt; -&gt; -&gt; -&gt; -&gt; -&gt; -&gt; -&gt; -&gt; -&gt; -&gt; -&gt; -&gt; -&gt; -&gt; -&gt; -&gt; -&gt; -&gt; -&gt; -&gt; -&gt; -&gt; -&gt; -&gt; Frame 50</a:t>
            </a:r>
          </a:p>
        </p:txBody>
      </p:sp>
    </p:spTree>
    <p:extLst>
      <p:ext uri="{BB962C8B-B14F-4D97-AF65-F5344CB8AC3E}">
        <p14:creationId xmlns:p14="http://schemas.microsoft.com/office/powerpoint/2010/main" val="3994722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35E95E-AD4B-4FC6-9B24-AC73AB683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757" y="0"/>
            <a:ext cx="10322319" cy="73143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78CAA7-F59E-4849-AC37-D0C5B4C66902}"/>
              </a:ext>
            </a:extLst>
          </p:cNvPr>
          <p:cNvSpPr txBox="1"/>
          <p:nvPr/>
        </p:nvSpPr>
        <p:spPr>
          <a:xfrm>
            <a:off x="359922" y="418289"/>
            <a:ext cx="46914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top of the first frame, plot the points which have moved out of frame at some point along the sequence.</a:t>
            </a:r>
          </a:p>
          <a:p>
            <a:endParaRPr lang="en-US" dirty="0"/>
          </a:p>
          <a:p>
            <a:r>
              <a:rPr lang="en-US" dirty="0"/>
              <a:t>Green -&gt; Initial </a:t>
            </a:r>
            <a:r>
              <a:rPr lang="en-US" dirty="0" err="1"/>
              <a:t>keyPoints</a:t>
            </a:r>
            <a:r>
              <a:rPr lang="en-US" dirty="0"/>
              <a:t> from image0</a:t>
            </a:r>
          </a:p>
          <a:p>
            <a:endParaRPr lang="en-US" dirty="0"/>
          </a:p>
          <a:p>
            <a:r>
              <a:rPr lang="en-US" dirty="0"/>
              <a:t>Blue -&gt; Tracked </a:t>
            </a:r>
            <a:r>
              <a:rPr lang="en-US" dirty="0" err="1"/>
              <a:t>keyPoints</a:t>
            </a:r>
            <a:r>
              <a:rPr lang="en-US" dirty="0"/>
              <a:t> through frame0-50</a:t>
            </a:r>
          </a:p>
          <a:p>
            <a:endParaRPr lang="en-US" dirty="0"/>
          </a:p>
          <a:p>
            <a:r>
              <a:rPr lang="en-US" dirty="0"/>
              <a:t>Red -&gt; Points which have gone out of the frame during tracking.</a:t>
            </a:r>
          </a:p>
        </p:txBody>
      </p:sp>
    </p:spTree>
    <p:extLst>
      <p:ext uri="{BB962C8B-B14F-4D97-AF65-F5344CB8AC3E}">
        <p14:creationId xmlns:p14="http://schemas.microsoft.com/office/powerpoint/2010/main" val="3582909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0B763-B5F5-40B2-BA69-3777D236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2: Shape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6E66F-96A3-4C62-A42F-FCC2995BF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96612"/>
          </a:xfrm>
        </p:spPr>
        <p:txBody>
          <a:bodyPr>
            <a:normAutofit/>
          </a:bodyPr>
          <a:lstStyle/>
          <a:p>
            <a:r>
              <a:rPr lang="en-US" dirty="0"/>
              <a:t>Algorithm used:</a:t>
            </a:r>
          </a:p>
          <a:p>
            <a:pPr marL="457200" lvl="1" indent="0">
              <a:buNone/>
            </a:pPr>
            <a:r>
              <a:rPr lang="en-US" dirty="0"/>
              <a:t>I have used an ICP algorithm with least squares for shape alignment</a:t>
            </a:r>
          </a:p>
          <a:p>
            <a:pPr marL="457200" lvl="1" indent="0">
              <a:buNone/>
            </a:pPr>
            <a:endParaRPr lang="en-US" sz="1800" dirty="0"/>
          </a:p>
          <a:p>
            <a:pPr marL="914400" lvl="1" indent="-457200">
              <a:buAutoNum type="arabicPeriod"/>
            </a:pPr>
            <a:r>
              <a:rPr lang="en-US" sz="1800" dirty="0"/>
              <a:t>Compute the translation, scaling and rotation from image 1 to image 2 to create a Transformation Matrix, T which is used as a good initialization measure.</a:t>
            </a:r>
          </a:p>
          <a:p>
            <a:pPr marL="914400" lvl="1" indent="-457200">
              <a:buAutoNum type="arabicPeriod"/>
            </a:pPr>
            <a:r>
              <a:rPr lang="en-US" sz="1800" dirty="0"/>
              <a:t>Convert image 1 key points using T</a:t>
            </a:r>
          </a:p>
          <a:p>
            <a:pPr marL="914400" lvl="1" indent="-457200">
              <a:buAutoNum type="arabicPeriod"/>
            </a:pPr>
            <a:r>
              <a:rPr lang="en-US" sz="1800" dirty="0"/>
              <a:t>Using L-2 norm to find the closest points from the transformed image to image 2.</a:t>
            </a:r>
          </a:p>
          <a:p>
            <a:pPr marL="914400" lvl="1" indent="-457200">
              <a:buAutoNum type="arabicPeriod"/>
            </a:pPr>
            <a:r>
              <a:rPr lang="en-US" sz="1800" dirty="0"/>
              <a:t>Using the corresponding points, find the affine transform by solving the equation </a:t>
            </a:r>
          </a:p>
          <a:p>
            <a:pPr marL="914400" lvl="1" indent="-457200">
              <a:buAutoNum type="arabicPeriod"/>
            </a:pPr>
            <a:endParaRPr lang="en-US" sz="1800" dirty="0"/>
          </a:p>
          <a:p>
            <a:pPr marL="914400" lvl="1" indent="-457200">
              <a:buAutoNum type="arabicPeriod"/>
            </a:pPr>
            <a:endParaRPr lang="en-US" sz="1800" dirty="0"/>
          </a:p>
          <a:p>
            <a:pPr marL="914400" lvl="1" indent="-457200">
              <a:buAutoNum type="arabicPeriod"/>
            </a:pPr>
            <a:endParaRPr lang="en-US" sz="1800" dirty="0"/>
          </a:p>
          <a:p>
            <a:pPr marL="914400" lvl="1" indent="-457200">
              <a:buAutoNum type="arabicPeriod"/>
            </a:pPr>
            <a:endParaRPr lang="en-US" sz="1800" dirty="0"/>
          </a:p>
          <a:p>
            <a:pPr marL="914400" lvl="1" indent="-457200">
              <a:buAutoNum type="arabicPeriod"/>
            </a:pPr>
            <a:r>
              <a:rPr lang="en-US" sz="1800" dirty="0"/>
              <a:t>Find m1,m2,m3,m4,t1,t2</a:t>
            </a:r>
          </a:p>
          <a:p>
            <a:pPr marL="914400" lvl="1" indent="-457200">
              <a:buAutoNum type="arabicPeriod"/>
            </a:pPr>
            <a:r>
              <a:rPr lang="en-US" sz="1800" dirty="0" err="1"/>
              <a:t>NewT</a:t>
            </a:r>
            <a:r>
              <a:rPr lang="en-US" sz="1800" dirty="0"/>
              <a:t> = T*[m1 m2 t1;m3 m4 t2;0 0 1] -&gt; to compute the new transform matrix</a:t>
            </a:r>
          </a:p>
          <a:p>
            <a:pPr marL="914400" lvl="1" indent="-457200">
              <a:buAutoNum type="arabicPeriod"/>
            </a:pPr>
            <a:r>
              <a:rPr lang="en-US" sz="1800" dirty="0"/>
              <a:t>Repeat step 3-6, until maximum convergence. (Least squares method)</a:t>
            </a:r>
          </a:p>
          <a:p>
            <a:pPr marL="914400" lvl="1" indent="-457200">
              <a:buAutoNum type="arabicPeriod"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BFC94-C265-4192-8486-50A473CDB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205" y="4492355"/>
            <a:ext cx="33528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90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99C24-D365-4E46-A075-7E8C39CA3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617"/>
            <a:ext cx="10515600" cy="5786346"/>
          </a:xfrm>
        </p:spPr>
        <p:txBody>
          <a:bodyPr/>
          <a:lstStyle/>
          <a:p>
            <a:r>
              <a:rPr lang="en-US" dirty="0"/>
              <a:t>Initialization</a:t>
            </a:r>
          </a:p>
          <a:p>
            <a:pPr lvl="1"/>
            <a:r>
              <a:rPr lang="en-US" sz="1800" dirty="0"/>
              <a:t>Use the mean of the image to get the translation</a:t>
            </a:r>
          </a:p>
          <a:p>
            <a:pPr lvl="1"/>
            <a:r>
              <a:rPr lang="en-US" sz="1800" dirty="0"/>
              <a:t>Use the standard deviation to get the scaling</a:t>
            </a:r>
          </a:p>
          <a:p>
            <a:pPr lvl="1"/>
            <a:r>
              <a:rPr lang="en-US" sz="1800" dirty="0"/>
              <a:t>Use the eigen vectors of the variance to get the rotation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Translation -&gt; 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Rotation -&gt; 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Where theta = theta2-theta1(from image2 and image1’s eigen vectors)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Model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We have used an affine transform, even though the matrix T is a 3x3 dimensioned, the bottom row is always [0 0 1], hence we are not warping. </a:t>
            </a:r>
          </a:p>
          <a:p>
            <a:pPr lvl="1"/>
            <a:endParaRPr lang="en-US" sz="1800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8B4D19-375E-4E30-898E-F31FD2860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999" y="1795969"/>
            <a:ext cx="4219575" cy="1028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B2513C-57F4-440E-9D64-E62CD6F90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999" y="2824669"/>
            <a:ext cx="21526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26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1188</Words>
  <Application>Microsoft Office PowerPoint</Application>
  <PresentationFormat>Widescreen</PresentationFormat>
  <Paragraphs>181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Bodoni MT</vt:lpstr>
      <vt:lpstr>Calibri</vt:lpstr>
      <vt:lpstr>Calibri Light</vt:lpstr>
      <vt:lpstr>Office Theme</vt:lpstr>
      <vt:lpstr>Computer Vision – HW2</vt:lpstr>
      <vt:lpstr>Problem 1: Keypoints and Feature Tracking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2: Shape Alignment</vt:lpstr>
      <vt:lpstr>PowerPoint Presentation</vt:lpstr>
      <vt:lpstr>PowerPoint Presentation</vt:lpstr>
      <vt:lpstr>PowerPoint Presentation</vt:lpstr>
      <vt:lpstr>PowerPoint Presentation</vt:lpstr>
      <vt:lpstr>Problem 3: Feature Matching</vt:lpstr>
      <vt:lpstr>PowerPoint Presentation</vt:lpstr>
      <vt:lpstr>PowerPoint Presentation</vt:lpstr>
      <vt:lpstr>PowerPoint Presentation</vt:lpstr>
      <vt:lpstr>PowerPoint Presentation</vt:lpstr>
      <vt:lpstr>Graduate Points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– HW2</dc:title>
  <dc:creator>Abhinuv Nitin Pitale</dc:creator>
  <cp:lastModifiedBy>Abhinuv Nitin Pitale</cp:lastModifiedBy>
  <cp:revision>19</cp:revision>
  <dcterms:created xsi:type="dcterms:W3CDTF">2017-10-07T22:58:54Z</dcterms:created>
  <dcterms:modified xsi:type="dcterms:W3CDTF">2017-10-11T00:41:46Z</dcterms:modified>
</cp:coreProperties>
</file>